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95" r:id="rId2"/>
    <p:sldId id="452" r:id="rId3"/>
    <p:sldId id="396" r:id="rId4"/>
    <p:sldId id="390" r:id="rId5"/>
    <p:sldId id="402" r:id="rId6"/>
    <p:sldId id="404" r:id="rId7"/>
    <p:sldId id="454" r:id="rId8"/>
    <p:sldId id="405" r:id="rId9"/>
    <p:sldId id="400" r:id="rId10"/>
    <p:sldId id="401" r:id="rId11"/>
    <p:sldId id="300" r:id="rId12"/>
    <p:sldId id="301" r:id="rId13"/>
    <p:sldId id="303" r:id="rId14"/>
    <p:sldId id="304" r:id="rId15"/>
    <p:sldId id="305" r:id="rId16"/>
    <p:sldId id="306" r:id="rId17"/>
    <p:sldId id="307" r:id="rId18"/>
    <p:sldId id="308" r:id="rId19"/>
    <p:sldId id="309" r:id="rId20"/>
    <p:sldId id="310" r:id="rId21"/>
    <p:sldId id="311" r:id="rId22"/>
    <p:sldId id="312" r:id="rId23"/>
    <p:sldId id="313" r:id="rId24"/>
    <p:sldId id="440" r:id="rId25"/>
    <p:sldId id="407" r:id="rId26"/>
    <p:sldId id="441" r:id="rId27"/>
    <p:sldId id="417" r:id="rId28"/>
    <p:sldId id="397" r:id="rId29"/>
    <p:sldId id="428" r:id="rId30"/>
    <p:sldId id="429" r:id="rId31"/>
    <p:sldId id="431" r:id="rId32"/>
    <p:sldId id="438" r:id="rId33"/>
    <p:sldId id="439" r:id="rId34"/>
    <p:sldId id="435" r:id="rId35"/>
    <p:sldId id="409" r:id="rId36"/>
    <p:sldId id="449" r:id="rId37"/>
    <p:sldId id="410" r:id="rId38"/>
    <p:sldId id="444" r:id="rId39"/>
    <p:sldId id="451" r:id="rId40"/>
    <p:sldId id="447" r:id="rId41"/>
    <p:sldId id="448" r:id="rId42"/>
    <p:sldId id="450" r:id="rId43"/>
    <p:sldId id="456" r:id="rId44"/>
    <p:sldId id="455" r:id="rId45"/>
    <p:sldId id="453" r:id="rId46"/>
    <p:sldId id="418" r:id="rId47"/>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595" autoAdjust="0"/>
  </p:normalViewPr>
  <p:slideViewPr>
    <p:cSldViewPr>
      <p:cViewPr varScale="1">
        <p:scale>
          <a:sx n="78" d="100"/>
          <a:sy n="78" d="100"/>
        </p:scale>
        <p:origin x="-173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D74B8B-DD5A-479B-9DAA-8390E080783A}" type="datetimeFigureOut">
              <a:rPr lang="sl-SI" smtClean="0"/>
              <a:t>30.6.2014</a:t>
            </a:fld>
            <a:endParaRPr lang="sl-SI"/>
          </a:p>
        </p:txBody>
      </p:sp>
      <p:sp>
        <p:nvSpPr>
          <p:cNvPr id="4" name="Ograda stranske slik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C8C74-0812-4C57-92B3-45CC653255B3}" type="slidenum">
              <a:rPr lang="sl-SI" smtClean="0"/>
              <a:t>‹#›</a:t>
            </a:fld>
            <a:endParaRPr lang="sl-SI"/>
          </a:p>
        </p:txBody>
      </p:sp>
    </p:spTree>
    <p:extLst>
      <p:ext uri="{BB962C8B-B14F-4D97-AF65-F5344CB8AC3E}">
        <p14:creationId xmlns:p14="http://schemas.microsoft.com/office/powerpoint/2010/main" val="2512203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834CAE43-9C5B-4707-B3FC-708589D8C94E}" type="slidenum">
              <a:rPr lang="sl-SI" smtClean="0"/>
              <a:t>10</a:t>
            </a:fld>
            <a:endParaRPr lang="sl-SI"/>
          </a:p>
        </p:txBody>
      </p:sp>
    </p:spTree>
    <p:extLst>
      <p:ext uri="{BB962C8B-B14F-4D97-AF65-F5344CB8AC3E}">
        <p14:creationId xmlns:p14="http://schemas.microsoft.com/office/powerpoint/2010/main" val="2737626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0000" lnSpcReduction="20000"/>
          </a:bodyPr>
          <a:lstStyle/>
          <a:p>
            <a:pPr eaLnBrk="1" hangingPunct="1">
              <a:spcBef>
                <a:spcPct val="0"/>
              </a:spcBef>
              <a:defRPr/>
            </a:pPr>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136A261-D1BD-40B4-A112-48EC05FB3AD1}" type="slidenum">
              <a:rPr lang="en-US" smtClean="0"/>
              <a:pPr/>
              <a:t>44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143000" y="685800"/>
            <a:ext cx="4572000" cy="3429000"/>
          </a:xfrm>
          <a:ln/>
        </p:spPr>
      </p:sp>
      <p:sp>
        <p:nvSpPr>
          <p:cNvPr id="788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sl-SI"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1143000" y="685800"/>
            <a:ext cx="4572000" cy="3429000"/>
          </a:xfrm>
          <a:ln/>
        </p:spPr>
      </p:sp>
      <p:sp>
        <p:nvSpPr>
          <p:cNvPr id="6553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defRPr/>
            </a:pPr>
            <a:endParaRPr lang="hr-HR"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143000" y="685800"/>
            <a:ext cx="4572000" cy="3429000"/>
          </a:xfrm>
          <a:ln/>
        </p:spPr>
      </p:sp>
      <p:sp>
        <p:nvSpPr>
          <p:cNvPr id="788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sl-SI"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1143000" y="685800"/>
            <a:ext cx="4572000" cy="3429000"/>
          </a:xfrm>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143000" y="685800"/>
            <a:ext cx="4572000" cy="3429000"/>
          </a:xfrm>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 believe successful and modern (cutting edge?) recruiting has three distinct phases that are all critically important to ensure that hiring is driving business results. Attract (find), engage and select candidates. </a:t>
            </a:r>
          </a:p>
          <a:p>
            <a:pPr eaLnBrk="1" hangingPunct="1">
              <a:spcBef>
                <a:spcPct val="0"/>
              </a:spcBef>
            </a:pPr>
            <a:endParaRPr lang="en-US" smtClean="0"/>
          </a:p>
          <a:p>
            <a:pPr eaLnBrk="1" hangingPunct="1">
              <a:spcBef>
                <a:spcPct val="0"/>
              </a:spcBef>
            </a:pPr>
            <a:r>
              <a:rPr lang="en-US" smtClean="0"/>
              <a:t>Your legacy vendors have focused almost exclusively on the selection piece. </a:t>
            </a:r>
          </a:p>
          <a:p>
            <a:pPr eaLnBrk="1" hangingPunct="1">
              <a:spcBef>
                <a:spcPct val="0"/>
              </a:spcBef>
            </a:pPr>
            <a:endParaRPr lang="en-US" smtClean="0"/>
          </a:p>
          <a:p>
            <a:pPr eaLnBrk="1" hangingPunct="1">
              <a:spcBef>
                <a:spcPct val="0"/>
              </a:spcBef>
            </a:pPr>
            <a:r>
              <a:rPr lang="en-US" smtClean="0"/>
              <a:t>But, in order to drive business results, you don’t want to be selecting from a pool of mediocre candidates – you </a:t>
            </a:r>
            <a:r>
              <a:rPr lang="en-US" b="1" smtClean="0"/>
              <a:t>need </a:t>
            </a:r>
            <a:r>
              <a:rPr lang="en-US" smtClean="0"/>
              <a:t>to be selecting from the best – which means that you need to find (or attract) them, then get them engaged – build a relationship with them before you’re ready to put them through your selection process (or even get them to apply). </a:t>
            </a:r>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There are all kinds of new tools on the market to Attract and Engage candidates – post to social sites, optimize Facebook, etc.  But they are all disconnected from the process of applying and then selecting candidates. Many or most recruiters are overwhelmed with keeping track of the tools and how to use them, as well as trying to continually justify their sourcing budgets.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 </a:t>
            </a:r>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D157B9-1554-4A2F-A0A7-A428A2404B79}" type="slidenum">
              <a:rPr lang="en-US" smtClean="0">
                <a:ea typeface="ＭＳ Ｐゴシック"/>
                <a:cs typeface="ＭＳ Ｐゴシック"/>
              </a:rPr>
              <a:pPr/>
              <a:t>40</a:t>
            </a:fld>
            <a:endParaRPr lang="en-US" smtClean="0">
              <a:ea typeface="ＭＳ Ｐゴシック"/>
              <a:cs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 think that we</a:t>
            </a:r>
            <a:r>
              <a:rPr lang="en-US" baseline="0" dirty="0" smtClean="0"/>
              <a:t> have the tools to help you drive business results.  </a:t>
            </a:r>
            <a:r>
              <a:rPr lang="en-US" dirty="0" smtClean="0"/>
              <a:t>We believe successful and modern (cutting edge?) recruiting has three distinct phases that are all critically important to ensure that hiring is driving business results. You need to:</a:t>
            </a:r>
            <a:r>
              <a:rPr lang="en-US" baseline="0" dirty="0" smtClean="0"/>
              <a:t> </a:t>
            </a:r>
            <a:r>
              <a:rPr lang="en-US" dirty="0" smtClean="0"/>
              <a:t>Attract (find), engage and select candidates. </a:t>
            </a:r>
          </a:p>
          <a:p>
            <a:pPr eaLnBrk="1" hangingPunct="1">
              <a:spcBef>
                <a:spcPct val="0"/>
              </a:spcBef>
            </a:pPr>
            <a:endParaRPr lang="en-US" dirty="0" smtClean="0"/>
          </a:p>
          <a:p>
            <a:pPr eaLnBrk="1" hangingPunct="1">
              <a:spcBef>
                <a:spcPct val="0"/>
              </a:spcBef>
            </a:pPr>
            <a:r>
              <a:rPr lang="en-US" dirty="0" smtClean="0"/>
              <a:t>Your legacy vendors have focused almost exclusively on the selection piece – which made sense</a:t>
            </a:r>
            <a:r>
              <a:rPr lang="en-US" baseline="0" dirty="0" smtClean="0"/>
              <a:t> when resumes were paper and there were no social channels to find candidates</a:t>
            </a:r>
            <a:r>
              <a:rPr lang="en-US" dirty="0" smtClean="0"/>
              <a:t>. </a:t>
            </a:r>
          </a:p>
          <a:p>
            <a:pPr eaLnBrk="1" hangingPunct="1">
              <a:spcBef>
                <a:spcPct val="0"/>
              </a:spcBef>
            </a:pPr>
            <a:endParaRPr lang="en-US" dirty="0" smtClean="0"/>
          </a:p>
          <a:p>
            <a:pPr eaLnBrk="1" hangingPunct="1">
              <a:spcBef>
                <a:spcPct val="0"/>
              </a:spcBef>
            </a:pPr>
            <a:r>
              <a:rPr lang="en-US" dirty="0" smtClean="0"/>
              <a:t>But, in order to drive business results, you don’t want to be selecting from a pool of mediocre candidates – you </a:t>
            </a:r>
            <a:r>
              <a:rPr lang="en-US" b="1" dirty="0" smtClean="0"/>
              <a:t>need </a:t>
            </a:r>
            <a:r>
              <a:rPr lang="en-US" dirty="0" smtClean="0"/>
              <a:t>to be selecting from the best – which means that you need to find (or attract) them, then get them engaged – build a relationship with them before you’re ready to put them through your selection process (or even get them to apply). </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There are all kinds of new tools on the market to Attract and Engage candidates – post to social sites, optimize </a:t>
            </a:r>
            <a:r>
              <a:rPr lang="en-US" dirty="0" err="1" smtClean="0"/>
              <a:t>Facebook</a:t>
            </a:r>
            <a:r>
              <a:rPr lang="en-US" dirty="0" smtClean="0"/>
              <a:t>, etc.  But they are all disconnected from the process of applying and then selecting candidates. Many or most recruiters are overwhelmed with keeping track of the tools and how to use them, as well as trying to continually justify their sourcing budgets. </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 </a:t>
            </a:r>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E6B91E-F0A7-449E-9CB8-3067161AF079}" type="slidenum">
              <a:rPr lang="en-US" smtClean="0">
                <a:ea typeface="ＭＳ Ｐゴシック"/>
                <a:cs typeface="ＭＳ Ｐゴシック"/>
              </a:rPr>
              <a:pPr/>
              <a:t>41</a:t>
            </a:fld>
            <a:endParaRPr lang="en-US" smtClean="0">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1143000" y="685800"/>
            <a:ext cx="4572000" cy="3429000"/>
          </a:xfrm>
          <a:ln/>
        </p:spPr>
      </p:sp>
      <p:sp>
        <p:nvSpPr>
          <p:cNvPr id="32771" name="Notes Placeholder 2"/>
          <p:cNvSpPr>
            <a:spLocks noGrp="1"/>
          </p:cNvSpPr>
          <p:nvPr>
            <p:ph type="body" idx="1"/>
          </p:nvPr>
        </p:nvSpPr>
        <p:spPr>
          <a:noFill/>
        </p:spPr>
        <p:txBody>
          <a:bodyPr/>
          <a:lstStyle/>
          <a:p>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Uredite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sl-SI"/>
          </a:p>
        </p:txBody>
      </p:sp>
      <p:sp>
        <p:nvSpPr>
          <p:cNvPr id="4" name="Ograda datuma 3"/>
          <p:cNvSpPr>
            <a:spLocks noGrp="1"/>
          </p:cNvSpPr>
          <p:nvPr>
            <p:ph type="dt" sz="half" idx="10"/>
          </p:nvPr>
        </p:nvSpPr>
        <p:spPr/>
        <p:txBody>
          <a:bodyPr/>
          <a:lstStyle/>
          <a:p>
            <a:fld id="{2393C853-D12D-48F9-BC08-7FD6843F41C1}" type="datetimeFigureOut">
              <a:rPr lang="sl-SI" smtClean="0"/>
              <a:t>30.6.2014</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0DD6169-440C-44C2-AA13-DD4FA6C4737B}" type="slidenum">
              <a:rPr lang="sl-SI" smtClean="0"/>
              <a:t>‹#›</a:t>
            </a:fld>
            <a:endParaRPr lang="sl-SI"/>
          </a:p>
        </p:txBody>
      </p:sp>
    </p:spTree>
    <p:extLst>
      <p:ext uri="{BB962C8B-B14F-4D97-AF65-F5344CB8AC3E}">
        <p14:creationId xmlns:p14="http://schemas.microsoft.com/office/powerpoint/2010/main" val="6194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2393C853-D12D-48F9-BC08-7FD6843F41C1}" type="datetimeFigureOut">
              <a:rPr lang="sl-SI" smtClean="0"/>
              <a:t>30.6.2014</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0DD6169-440C-44C2-AA13-DD4FA6C4737B}" type="slidenum">
              <a:rPr lang="sl-SI" smtClean="0"/>
              <a:t>‹#›</a:t>
            </a:fld>
            <a:endParaRPr lang="sl-SI"/>
          </a:p>
        </p:txBody>
      </p:sp>
    </p:spTree>
    <p:extLst>
      <p:ext uri="{BB962C8B-B14F-4D97-AF65-F5344CB8AC3E}">
        <p14:creationId xmlns:p14="http://schemas.microsoft.com/office/powerpoint/2010/main" val="81666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Uredite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2393C853-D12D-48F9-BC08-7FD6843F41C1}" type="datetimeFigureOut">
              <a:rPr lang="sl-SI" smtClean="0"/>
              <a:t>30.6.2014</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0DD6169-440C-44C2-AA13-DD4FA6C4737B}" type="slidenum">
              <a:rPr lang="sl-SI" smtClean="0"/>
              <a:t>‹#›</a:t>
            </a:fld>
            <a:endParaRPr lang="sl-SI"/>
          </a:p>
        </p:txBody>
      </p:sp>
    </p:spTree>
    <p:extLst>
      <p:ext uri="{BB962C8B-B14F-4D97-AF65-F5344CB8AC3E}">
        <p14:creationId xmlns:p14="http://schemas.microsoft.com/office/powerpoint/2010/main" val="2665396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SNOVNI SLIDE">
    <p:spTree>
      <p:nvGrpSpPr>
        <p:cNvPr id="1" name=""/>
        <p:cNvGrpSpPr/>
        <p:nvPr/>
      </p:nvGrpSpPr>
      <p:grpSpPr>
        <a:xfrm>
          <a:off x="0" y="0"/>
          <a:ext cx="0" cy="0"/>
          <a:chOff x="0" y="0"/>
          <a:chExt cx="0" cy="0"/>
        </a:xfrm>
      </p:grpSpPr>
      <p:sp>
        <p:nvSpPr>
          <p:cNvPr id="2" name="Title 1"/>
          <p:cNvSpPr>
            <a:spLocks noGrp="1"/>
          </p:cNvSpPr>
          <p:nvPr>
            <p:ph type="title"/>
          </p:nvPr>
        </p:nvSpPr>
        <p:spPr>
          <a:xfrm>
            <a:off x="571472" y="428604"/>
            <a:ext cx="7315200" cy="533400"/>
          </a:xfrm>
        </p:spPr>
        <p:txBody>
          <a:bodyPr anchor="t"/>
          <a:lstStyle>
            <a:lvl1pPr>
              <a:defRPr kumimoji="0" lang="hr-HR" sz="3200" b="1" i="0" u="none" strike="noStrike" kern="0" cap="none" spc="0" normalizeH="0" baseline="0" noProof="0" dirty="0">
                <a:ln>
                  <a:noFill/>
                </a:ln>
                <a:solidFill>
                  <a:schemeClr val="bg2"/>
                </a:solidFill>
                <a:effectLst/>
                <a:uLnTx/>
                <a:uFillTx/>
                <a:latin typeface="Calibri" pitchFamily="34" charset="0"/>
                <a:ea typeface="+mj-ea"/>
                <a:cs typeface="+mj-cs"/>
              </a:defRPr>
            </a:lvl1pPr>
          </a:lstStyle>
          <a:p>
            <a:pPr lvl="0"/>
            <a:r>
              <a:rPr lang="en-US" dirty="0" smtClean="0"/>
              <a:t>Click to edit Master title style</a:t>
            </a:r>
            <a:endParaRPr lang="hr-HR" dirty="0"/>
          </a:p>
        </p:txBody>
      </p:sp>
      <p:sp>
        <p:nvSpPr>
          <p:cNvPr id="3" name="Content Placeholder 2"/>
          <p:cNvSpPr>
            <a:spLocks noGrp="1"/>
          </p:cNvSpPr>
          <p:nvPr>
            <p:ph idx="1"/>
          </p:nvPr>
        </p:nvSpPr>
        <p:spPr>
          <a:xfrm>
            <a:off x="571472" y="1500174"/>
            <a:ext cx="7772400" cy="4114800"/>
          </a:xfrm>
        </p:spPr>
        <p:txBody>
          <a:bodyPr/>
          <a:lstStyle>
            <a:lvl1pPr marL="179969" indent="-179969">
              <a:buClr>
                <a:srgbClr val="ED1C24"/>
              </a:buClr>
              <a:buSzPct val="75000"/>
              <a:defRPr lang="en-US" sz="1800" b="0" kern="1200" dirty="0" smtClean="0">
                <a:solidFill>
                  <a:schemeClr val="bg2"/>
                </a:solidFill>
                <a:latin typeface="Calibri" pitchFamily="34" charset="0"/>
                <a:ea typeface="+mn-ea"/>
                <a:cs typeface="Arial" charset="0"/>
              </a:defRPr>
            </a:lvl1pPr>
            <a:lvl2pPr marL="359938" indent="-179969">
              <a:defRPr lang="en-US" sz="1500" kern="1200" dirty="0" smtClean="0">
                <a:solidFill>
                  <a:schemeClr val="bg2"/>
                </a:solidFill>
                <a:latin typeface="Calibri" pitchFamily="34" charset="0"/>
                <a:ea typeface="+mn-ea"/>
                <a:cs typeface="Arial" charset="0"/>
              </a:defRPr>
            </a:lvl2pPr>
            <a:lvl3pPr marL="719877" indent="-179969">
              <a:buFont typeface="Calibri" pitchFamily="34" charset="0"/>
              <a:buChar char="–"/>
              <a:defRPr sz="1500">
                <a:solidFill>
                  <a:schemeClr val="bg2"/>
                </a:solidFill>
                <a:latin typeface="Calibri" pitchFamily="34" charset="0"/>
              </a:defRPr>
            </a:lvl3pPr>
            <a:lvl4pPr marL="1079815" indent="-179969">
              <a:defRPr sz="1500">
                <a:solidFill>
                  <a:schemeClr val="bg2"/>
                </a:solidFill>
                <a:latin typeface="Calibri" pitchFamily="34" charset="0"/>
              </a:defRPr>
            </a:lvl4pPr>
            <a:lvl5pPr marL="1439754" indent="-179969">
              <a:buFont typeface="Calibri" pitchFamily="34" charset="0"/>
              <a:buChar char="—"/>
              <a:defRPr sz="1500">
                <a:solidFill>
                  <a:schemeClr val="bg2"/>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r-HR" dirty="0"/>
          </a:p>
        </p:txBody>
      </p:sp>
      <p:sp>
        <p:nvSpPr>
          <p:cNvPr id="12" name="Text Placeholder 11"/>
          <p:cNvSpPr>
            <a:spLocks noGrp="1"/>
          </p:cNvSpPr>
          <p:nvPr>
            <p:ph type="body" sz="quarter" idx="11"/>
          </p:nvPr>
        </p:nvSpPr>
        <p:spPr>
          <a:xfrm>
            <a:off x="690536" y="0"/>
            <a:ext cx="1000117" cy="285752"/>
          </a:xfrm>
          <a:solidFill>
            <a:srgbClr val="ED1C24"/>
          </a:solidFill>
        </p:spPr>
        <p:txBody>
          <a:bodyPr anchor="b"/>
          <a:lstStyle>
            <a:lvl1pPr>
              <a:buNone/>
              <a:defRPr lang="en-US" sz="1000" b="0" kern="1200" dirty="0" smtClean="0">
                <a:solidFill>
                  <a:schemeClr val="lt1"/>
                </a:solidFill>
                <a:latin typeface="Calibri" pitchFamily="34" charset="0"/>
                <a:ea typeface="+mn-ea"/>
                <a:cs typeface="+mn-cs"/>
              </a:defRPr>
            </a:lvl1pPr>
          </a:lstStyle>
          <a:p>
            <a:pPr lvl="0"/>
            <a:r>
              <a:rPr lang="en-US" dirty="0" smtClean="0"/>
              <a:t>Click to edit Master text styles</a:t>
            </a:r>
          </a:p>
        </p:txBody>
      </p:sp>
      <p:sp>
        <p:nvSpPr>
          <p:cNvPr id="5" name="Rectangle 11"/>
          <p:cNvSpPr>
            <a:spLocks noGrp="1" noChangeArrowheads="1"/>
          </p:cNvSpPr>
          <p:nvPr>
            <p:ph type="ftr" sz="quarter" idx="12"/>
          </p:nvPr>
        </p:nvSpPr>
        <p:spPr>
          <a:xfrm>
            <a:off x="3124201" y="6356351"/>
            <a:ext cx="2895600" cy="365125"/>
          </a:xfrm>
          <a:prstGeom prst="rect">
            <a:avLst/>
          </a:prstGeom>
        </p:spPr>
        <p:txBody>
          <a:bodyPr lIns="91424" tIns="45712" rIns="91424" bIns="45712"/>
          <a:lstStyle>
            <a:lvl1pPr>
              <a:defRPr/>
            </a:lvl1pPr>
          </a:lstStyle>
          <a:p>
            <a:pPr>
              <a:defRPr/>
            </a:pPr>
            <a:r>
              <a:rPr lang="hr-HR"/>
              <a:t>Naslov</a:t>
            </a:r>
            <a:endParaRPr lang="en-US"/>
          </a:p>
        </p:txBody>
      </p:sp>
    </p:spTree>
    <p:extLst>
      <p:ext uri="{BB962C8B-B14F-4D97-AF65-F5344CB8AC3E}">
        <p14:creationId xmlns:p14="http://schemas.microsoft.com/office/powerpoint/2010/main" val="46020232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2393C853-D12D-48F9-BC08-7FD6843F41C1}" type="datetimeFigureOut">
              <a:rPr lang="sl-SI" smtClean="0"/>
              <a:t>30.6.2014</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0DD6169-440C-44C2-AA13-DD4FA6C4737B}" type="slidenum">
              <a:rPr lang="sl-SI" smtClean="0"/>
              <a:t>‹#›</a:t>
            </a:fld>
            <a:endParaRPr lang="sl-SI"/>
          </a:p>
        </p:txBody>
      </p:sp>
    </p:spTree>
    <p:extLst>
      <p:ext uri="{BB962C8B-B14F-4D97-AF65-F5344CB8AC3E}">
        <p14:creationId xmlns:p14="http://schemas.microsoft.com/office/powerpoint/2010/main" val="330603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Uredite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Ograda datuma 3"/>
          <p:cNvSpPr>
            <a:spLocks noGrp="1"/>
          </p:cNvSpPr>
          <p:nvPr>
            <p:ph type="dt" sz="half" idx="10"/>
          </p:nvPr>
        </p:nvSpPr>
        <p:spPr/>
        <p:txBody>
          <a:bodyPr/>
          <a:lstStyle/>
          <a:p>
            <a:fld id="{2393C853-D12D-48F9-BC08-7FD6843F41C1}" type="datetimeFigureOut">
              <a:rPr lang="sl-SI" smtClean="0"/>
              <a:t>30.6.2014</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0DD6169-440C-44C2-AA13-DD4FA6C4737B}" type="slidenum">
              <a:rPr lang="sl-SI" smtClean="0"/>
              <a:t>‹#›</a:t>
            </a:fld>
            <a:endParaRPr lang="sl-SI"/>
          </a:p>
        </p:txBody>
      </p:sp>
    </p:spTree>
    <p:extLst>
      <p:ext uri="{BB962C8B-B14F-4D97-AF65-F5344CB8AC3E}">
        <p14:creationId xmlns:p14="http://schemas.microsoft.com/office/powerpoint/2010/main" val="225763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2393C853-D12D-48F9-BC08-7FD6843F41C1}" type="datetimeFigureOut">
              <a:rPr lang="sl-SI" smtClean="0"/>
              <a:t>30.6.2014</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70DD6169-440C-44C2-AA13-DD4FA6C4737B}" type="slidenum">
              <a:rPr lang="sl-SI" smtClean="0"/>
              <a:t>‹#›</a:t>
            </a:fld>
            <a:endParaRPr lang="sl-SI"/>
          </a:p>
        </p:txBody>
      </p:sp>
    </p:spTree>
    <p:extLst>
      <p:ext uri="{BB962C8B-B14F-4D97-AF65-F5344CB8AC3E}">
        <p14:creationId xmlns:p14="http://schemas.microsoft.com/office/powerpoint/2010/main" val="3819234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Uredite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2393C853-D12D-48F9-BC08-7FD6843F41C1}" type="datetimeFigureOut">
              <a:rPr lang="sl-SI" smtClean="0"/>
              <a:t>30.6.2014</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70DD6169-440C-44C2-AA13-DD4FA6C4737B}" type="slidenum">
              <a:rPr lang="sl-SI" smtClean="0"/>
              <a:t>‹#›</a:t>
            </a:fld>
            <a:endParaRPr lang="sl-SI"/>
          </a:p>
        </p:txBody>
      </p:sp>
    </p:spTree>
    <p:extLst>
      <p:ext uri="{BB962C8B-B14F-4D97-AF65-F5344CB8AC3E}">
        <p14:creationId xmlns:p14="http://schemas.microsoft.com/office/powerpoint/2010/main" val="3445375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datuma 2"/>
          <p:cNvSpPr>
            <a:spLocks noGrp="1"/>
          </p:cNvSpPr>
          <p:nvPr>
            <p:ph type="dt" sz="half" idx="10"/>
          </p:nvPr>
        </p:nvSpPr>
        <p:spPr/>
        <p:txBody>
          <a:bodyPr/>
          <a:lstStyle/>
          <a:p>
            <a:fld id="{2393C853-D12D-48F9-BC08-7FD6843F41C1}" type="datetimeFigureOut">
              <a:rPr lang="sl-SI" smtClean="0"/>
              <a:t>30.6.2014</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70DD6169-440C-44C2-AA13-DD4FA6C4737B}" type="slidenum">
              <a:rPr lang="sl-SI" smtClean="0"/>
              <a:t>‹#›</a:t>
            </a:fld>
            <a:endParaRPr lang="sl-SI"/>
          </a:p>
        </p:txBody>
      </p:sp>
    </p:spTree>
    <p:extLst>
      <p:ext uri="{BB962C8B-B14F-4D97-AF65-F5344CB8AC3E}">
        <p14:creationId xmlns:p14="http://schemas.microsoft.com/office/powerpoint/2010/main" val="2645637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2393C853-D12D-48F9-BC08-7FD6843F41C1}" type="datetimeFigureOut">
              <a:rPr lang="sl-SI" smtClean="0"/>
              <a:t>30.6.2014</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70DD6169-440C-44C2-AA13-DD4FA6C4737B}" type="slidenum">
              <a:rPr lang="sl-SI" smtClean="0"/>
              <a:t>‹#›</a:t>
            </a:fld>
            <a:endParaRPr lang="sl-SI"/>
          </a:p>
        </p:txBody>
      </p:sp>
    </p:spTree>
    <p:extLst>
      <p:ext uri="{BB962C8B-B14F-4D97-AF65-F5344CB8AC3E}">
        <p14:creationId xmlns:p14="http://schemas.microsoft.com/office/powerpoint/2010/main" val="23435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Uredite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2393C853-D12D-48F9-BC08-7FD6843F41C1}" type="datetimeFigureOut">
              <a:rPr lang="sl-SI" smtClean="0"/>
              <a:t>30.6.2014</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70DD6169-440C-44C2-AA13-DD4FA6C4737B}" type="slidenum">
              <a:rPr lang="sl-SI" smtClean="0"/>
              <a:t>‹#›</a:t>
            </a:fld>
            <a:endParaRPr lang="sl-SI"/>
          </a:p>
        </p:txBody>
      </p:sp>
    </p:spTree>
    <p:extLst>
      <p:ext uri="{BB962C8B-B14F-4D97-AF65-F5344CB8AC3E}">
        <p14:creationId xmlns:p14="http://schemas.microsoft.com/office/powerpoint/2010/main" val="1106585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Uredite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2393C853-D12D-48F9-BC08-7FD6843F41C1}" type="datetimeFigureOut">
              <a:rPr lang="sl-SI" smtClean="0"/>
              <a:t>30.6.2014</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70DD6169-440C-44C2-AA13-DD4FA6C4737B}" type="slidenum">
              <a:rPr lang="sl-SI" smtClean="0"/>
              <a:t>‹#›</a:t>
            </a:fld>
            <a:endParaRPr lang="sl-SI"/>
          </a:p>
        </p:txBody>
      </p:sp>
    </p:spTree>
    <p:extLst>
      <p:ext uri="{BB962C8B-B14F-4D97-AF65-F5344CB8AC3E}">
        <p14:creationId xmlns:p14="http://schemas.microsoft.com/office/powerpoint/2010/main" val="140853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3C853-D12D-48F9-BC08-7FD6843F41C1}" type="datetimeFigureOut">
              <a:rPr lang="sl-SI" smtClean="0"/>
              <a:t>30.6.2014</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DD6169-440C-44C2-AA13-DD4FA6C4737B}" type="slidenum">
              <a:rPr lang="sl-SI" smtClean="0"/>
              <a:t>‹#›</a:t>
            </a:fld>
            <a:endParaRPr lang="sl-SI"/>
          </a:p>
        </p:txBody>
      </p:sp>
    </p:spTree>
    <p:extLst>
      <p:ext uri="{BB962C8B-B14F-4D97-AF65-F5344CB8AC3E}">
        <p14:creationId xmlns:p14="http://schemas.microsoft.com/office/powerpoint/2010/main" val="2055395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gif"/><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gif"/><Relationship Id="rId5" Type="http://schemas.openxmlformats.org/officeDocument/2006/relationships/image" Target="../media/image64.gif"/><Relationship Id="rId4" Type="http://schemas.openxmlformats.org/officeDocument/2006/relationships/image" Target="../media/image63.gif"/></Relationships>
</file>

<file path=ppt/slides/_rels/slide43.xml.rels><?xml version="1.0" encoding="UTF-8" standalone="yes"?>
<Relationships xmlns="http://schemas.openxmlformats.org/package/2006/relationships"><Relationship Id="rId26" Type="http://schemas.openxmlformats.org/officeDocument/2006/relationships/image" Target="../media/image90.emf"/><Relationship Id="rId117" Type="http://schemas.openxmlformats.org/officeDocument/2006/relationships/image" Target="../media/image181.emf"/><Relationship Id="rId21" Type="http://schemas.openxmlformats.org/officeDocument/2006/relationships/image" Target="../media/image85.emf"/><Relationship Id="rId42" Type="http://schemas.openxmlformats.org/officeDocument/2006/relationships/image" Target="../media/image106.emf"/><Relationship Id="rId47" Type="http://schemas.openxmlformats.org/officeDocument/2006/relationships/image" Target="../media/image111.emf"/><Relationship Id="rId63" Type="http://schemas.openxmlformats.org/officeDocument/2006/relationships/image" Target="../media/image127.emf"/><Relationship Id="rId68" Type="http://schemas.openxmlformats.org/officeDocument/2006/relationships/image" Target="../media/image132.emf"/><Relationship Id="rId84" Type="http://schemas.openxmlformats.org/officeDocument/2006/relationships/image" Target="../media/image148.emf"/><Relationship Id="rId89" Type="http://schemas.openxmlformats.org/officeDocument/2006/relationships/image" Target="../media/image153.jpeg"/><Relationship Id="rId112" Type="http://schemas.openxmlformats.org/officeDocument/2006/relationships/image" Target="../media/image176.emf"/><Relationship Id="rId133" Type="http://schemas.openxmlformats.org/officeDocument/2006/relationships/image" Target="../media/image197.png"/><Relationship Id="rId138" Type="http://schemas.openxmlformats.org/officeDocument/2006/relationships/image" Target="../media/image202.emf"/><Relationship Id="rId16" Type="http://schemas.openxmlformats.org/officeDocument/2006/relationships/image" Target="../media/image80.emf"/><Relationship Id="rId107" Type="http://schemas.openxmlformats.org/officeDocument/2006/relationships/image" Target="../media/image171.emf"/><Relationship Id="rId11" Type="http://schemas.openxmlformats.org/officeDocument/2006/relationships/image" Target="../media/image75.emf"/><Relationship Id="rId32" Type="http://schemas.openxmlformats.org/officeDocument/2006/relationships/image" Target="../media/image96.emf"/><Relationship Id="rId37" Type="http://schemas.openxmlformats.org/officeDocument/2006/relationships/image" Target="../media/image101.emf"/><Relationship Id="rId53" Type="http://schemas.openxmlformats.org/officeDocument/2006/relationships/image" Target="../media/image117.emf"/><Relationship Id="rId58" Type="http://schemas.openxmlformats.org/officeDocument/2006/relationships/image" Target="../media/image122.emf"/><Relationship Id="rId74" Type="http://schemas.openxmlformats.org/officeDocument/2006/relationships/image" Target="../media/image138.emf"/><Relationship Id="rId79" Type="http://schemas.openxmlformats.org/officeDocument/2006/relationships/image" Target="../media/image143.png"/><Relationship Id="rId102" Type="http://schemas.openxmlformats.org/officeDocument/2006/relationships/image" Target="../media/image166.emf"/><Relationship Id="rId123" Type="http://schemas.openxmlformats.org/officeDocument/2006/relationships/image" Target="../media/image187.png"/><Relationship Id="rId128" Type="http://schemas.openxmlformats.org/officeDocument/2006/relationships/image" Target="../media/image192.png"/><Relationship Id="rId144" Type="http://schemas.openxmlformats.org/officeDocument/2006/relationships/image" Target="../media/image208.png"/><Relationship Id="rId149" Type="http://schemas.openxmlformats.org/officeDocument/2006/relationships/image" Target="../media/image213.emf"/><Relationship Id="rId5" Type="http://schemas.openxmlformats.org/officeDocument/2006/relationships/image" Target="../media/image69.emf"/><Relationship Id="rId90" Type="http://schemas.openxmlformats.org/officeDocument/2006/relationships/image" Target="../media/image154.png"/><Relationship Id="rId95" Type="http://schemas.openxmlformats.org/officeDocument/2006/relationships/image" Target="../media/image159.png"/><Relationship Id="rId22" Type="http://schemas.openxmlformats.org/officeDocument/2006/relationships/image" Target="../media/image86.emf"/><Relationship Id="rId27" Type="http://schemas.openxmlformats.org/officeDocument/2006/relationships/image" Target="../media/image91.emf"/><Relationship Id="rId43" Type="http://schemas.openxmlformats.org/officeDocument/2006/relationships/image" Target="../media/image107.emf"/><Relationship Id="rId48" Type="http://schemas.openxmlformats.org/officeDocument/2006/relationships/image" Target="../media/image112.emf"/><Relationship Id="rId64" Type="http://schemas.openxmlformats.org/officeDocument/2006/relationships/image" Target="../media/image128.emf"/><Relationship Id="rId69" Type="http://schemas.openxmlformats.org/officeDocument/2006/relationships/image" Target="../media/image133.emf"/><Relationship Id="rId113" Type="http://schemas.openxmlformats.org/officeDocument/2006/relationships/image" Target="../media/image177.emf"/><Relationship Id="rId118" Type="http://schemas.openxmlformats.org/officeDocument/2006/relationships/image" Target="../media/image182.png"/><Relationship Id="rId134" Type="http://schemas.openxmlformats.org/officeDocument/2006/relationships/image" Target="../media/image198.png"/><Relationship Id="rId139" Type="http://schemas.openxmlformats.org/officeDocument/2006/relationships/image" Target="../media/image203.png"/><Relationship Id="rId80" Type="http://schemas.openxmlformats.org/officeDocument/2006/relationships/image" Target="../media/image144.emf"/><Relationship Id="rId85" Type="http://schemas.openxmlformats.org/officeDocument/2006/relationships/image" Target="../media/image149.emf"/><Relationship Id="rId150" Type="http://schemas.openxmlformats.org/officeDocument/2006/relationships/image" Target="../media/image214.png"/><Relationship Id="rId12" Type="http://schemas.openxmlformats.org/officeDocument/2006/relationships/image" Target="../media/image76.emf"/><Relationship Id="rId17" Type="http://schemas.openxmlformats.org/officeDocument/2006/relationships/image" Target="../media/image81.emf"/><Relationship Id="rId25" Type="http://schemas.openxmlformats.org/officeDocument/2006/relationships/image" Target="../media/image89.emf"/><Relationship Id="rId33" Type="http://schemas.openxmlformats.org/officeDocument/2006/relationships/image" Target="../media/image97.emf"/><Relationship Id="rId38" Type="http://schemas.openxmlformats.org/officeDocument/2006/relationships/image" Target="../media/image102.emf"/><Relationship Id="rId46" Type="http://schemas.openxmlformats.org/officeDocument/2006/relationships/image" Target="../media/image110.emf"/><Relationship Id="rId59" Type="http://schemas.openxmlformats.org/officeDocument/2006/relationships/image" Target="../media/image123.emf"/><Relationship Id="rId67" Type="http://schemas.openxmlformats.org/officeDocument/2006/relationships/image" Target="../media/image131.emf"/><Relationship Id="rId103" Type="http://schemas.openxmlformats.org/officeDocument/2006/relationships/image" Target="../media/image167.emf"/><Relationship Id="rId108" Type="http://schemas.openxmlformats.org/officeDocument/2006/relationships/image" Target="../media/image172.emf"/><Relationship Id="rId116" Type="http://schemas.openxmlformats.org/officeDocument/2006/relationships/image" Target="../media/image180.emf"/><Relationship Id="rId124" Type="http://schemas.openxmlformats.org/officeDocument/2006/relationships/image" Target="../media/image188.jpeg"/><Relationship Id="rId129" Type="http://schemas.openxmlformats.org/officeDocument/2006/relationships/image" Target="../media/image193.png"/><Relationship Id="rId137" Type="http://schemas.openxmlformats.org/officeDocument/2006/relationships/image" Target="../media/image201.png"/><Relationship Id="rId20" Type="http://schemas.openxmlformats.org/officeDocument/2006/relationships/image" Target="../media/image84.emf"/><Relationship Id="rId41" Type="http://schemas.openxmlformats.org/officeDocument/2006/relationships/image" Target="../media/image105.emf"/><Relationship Id="rId54" Type="http://schemas.openxmlformats.org/officeDocument/2006/relationships/image" Target="../media/image118.emf"/><Relationship Id="rId62" Type="http://schemas.openxmlformats.org/officeDocument/2006/relationships/image" Target="../media/image126.emf"/><Relationship Id="rId70" Type="http://schemas.openxmlformats.org/officeDocument/2006/relationships/image" Target="../media/image134.emf"/><Relationship Id="rId75" Type="http://schemas.openxmlformats.org/officeDocument/2006/relationships/image" Target="../media/image139.emf"/><Relationship Id="rId83" Type="http://schemas.openxmlformats.org/officeDocument/2006/relationships/image" Target="../media/image147.emf"/><Relationship Id="rId88" Type="http://schemas.openxmlformats.org/officeDocument/2006/relationships/image" Target="../media/image152.jpeg"/><Relationship Id="rId91" Type="http://schemas.openxmlformats.org/officeDocument/2006/relationships/image" Target="../media/image155.jpeg"/><Relationship Id="rId96" Type="http://schemas.openxmlformats.org/officeDocument/2006/relationships/image" Target="../media/image160.png"/><Relationship Id="rId111" Type="http://schemas.openxmlformats.org/officeDocument/2006/relationships/image" Target="../media/image175.emf"/><Relationship Id="rId132" Type="http://schemas.openxmlformats.org/officeDocument/2006/relationships/image" Target="../media/image196.jpeg"/><Relationship Id="rId140" Type="http://schemas.openxmlformats.org/officeDocument/2006/relationships/image" Target="../media/image204.png"/><Relationship Id="rId145"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image" Target="../media/image70.emf"/><Relationship Id="rId15" Type="http://schemas.openxmlformats.org/officeDocument/2006/relationships/image" Target="../media/image79.emf"/><Relationship Id="rId23" Type="http://schemas.openxmlformats.org/officeDocument/2006/relationships/image" Target="../media/image87.emf"/><Relationship Id="rId28" Type="http://schemas.openxmlformats.org/officeDocument/2006/relationships/image" Target="../media/image92.emf"/><Relationship Id="rId36" Type="http://schemas.openxmlformats.org/officeDocument/2006/relationships/image" Target="../media/image100.emf"/><Relationship Id="rId49" Type="http://schemas.openxmlformats.org/officeDocument/2006/relationships/image" Target="../media/image113.emf"/><Relationship Id="rId57" Type="http://schemas.openxmlformats.org/officeDocument/2006/relationships/image" Target="../media/image121.emf"/><Relationship Id="rId106" Type="http://schemas.openxmlformats.org/officeDocument/2006/relationships/image" Target="../media/image170.jpeg"/><Relationship Id="rId114" Type="http://schemas.openxmlformats.org/officeDocument/2006/relationships/image" Target="../media/image178.emf"/><Relationship Id="rId119" Type="http://schemas.openxmlformats.org/officeDocument/2006/relationships/image" Target="../media/image183.emf"/><Relationship Id="rId127" Type="http://schemas.openxmlformats.org/officeDocument/2006/relationships/image" Target="../media/image191.png"/><Relationship Id="rId10" Type="http://schemas.openxmlformats.org/officeDocument/2006/relationships/image" Target="../media/image74.emf"/><Relationship Id="rId31" Type="http://schemas.openxmlformats.org/officeDocument/2006/relationships/image" Target="../media/image95.emf"/><Relationship Id="rId44" Type="http://schemas.openxmlformats.org/officeDocument/2006/relationships/image" Target="../media/image108.emf"/><Relationship Id="rId52" Type="http://schemas.openxmlformats.org/officeDocument/2006/relationships/image" Target="../media/image116.emf"/><Relationship Id="rId60" Type="http://schemas.openxmlformats.org/officeDocument/2006/relationships/image" Target="../media/image124.emf"/><Relationship Id="rId65" Type="http://schemas.openxmlformats.org/officeDocument/2006/relationships/image" Target="../media/image129.emf"/><Relationship Id="rId73" Type="http://schemas.openxmlformats.org/officeDocument/2006/relationships/image" Target="../media/image137.png"/><Relationship Id="rId78" Type="http://schemas.openxmlformats.org/officeDocument/2006/relationships/image" Target="../media/image142.emf"/><Relationship Id="rId81" Type="http://schemas.openxmlformats.org/officeDocument/2006/relationships/image" Target="../media/image145.emf"/><Relationship Id="rId86" Type="http://schemas.openxmlformats.org/officeDocument/2006/relationships/image" Target="../media/image150.png"/><Relationship Id="rId94" Type="http://schemas.openxmlformats.org/officeDocument/2006/relationships/image" Target="../media/image158.png"/><Relationship Id="rId99" Type="http://schemas.openxmlformats.org/officeDocument/2006/relationships/image" Target="../media/image163.png"/><Relationship Id="rId101" Type="http://schemas.openxmlformats.org/officeDocument/2006/relationships/image" Target="../media/image165.emf"/><Relationship Id="rId122" Type="http://schemas.openxmlformats.org/officeDocument/2006/relationships/image" Target="../media/image186.jpeg"/><Relationship Id="rId130" Type="http://schemas.openxmlformats.org/officeDocument/2006/relationships/image" Target="../media/image194.jpeg"/><Relationship Id="rId135" Type="http://schemas.openxmlformats.org/officeDocument/2006/relationships/image" Target="../media/image199.jpeg"/><Relationship Id="rId143" Type="http://schemas.openxmlformats.org/officeDocument/2006/relationships/image" Target="../media/image207.jpeg"/><Relationship Id="rId148" Type="http://schemas.openxmlformats.org/officeDocument/2006/relationships/image" Target="../media/image212.png"/><Relationship Id="rId151" Type="http://schemas.openxmlformats.org/officeDocument/2006/relationships/image" Target="../media/image215.png"/><Relationship Id="rId4" Type="http://schemas.openxmlformats.org/officeDocument/2006/relationships/image" Target="../media/image68.emf"/><Relationship Id="rId9" Type="http://schemas.openxmlformats.org/officeDocument/2006/relationships/image" Target="../media/image73.emf"/><Relationship Id="rId13" Type="http://schemas.openxmlformats.org/officeDocument/2006/relationships/image" Target="../media/image77.emf"/><Relationship Id="rId18" Type="http://schemas.openxmlformats.org/officeDocument/2006/relationships/image" Target="../media/image82.emf"/><Relationship Id="rId39" Type="http://schemas.openxmlformats.org/officeDocument/2006/relationships/image" Target="../media/image103.emf"/><Relationship Id="rId109" Type="http://schemas.openxmlformats.org/officeDocument/2006/relationships/image" Target="../media/image173.emf"/><Relationship Id="rId34" Type="http://schemas.openxmlformats.org/officeDocument/2006/relationships/image" Target="../media/image98.emf"/><Relationship Id="rId50" Type="http://schemas.openxmlformats.org/officeDocument/2006/relationships/image" Target="../media/image114.emf"/><Relationship Id="rId55" Type="http://schemas.openxmlformats.org/officeDocument/2006/relationships/image" Target="../media/image119.emf"/><Relationship Id="rId76" Type="http://schemas.openxmlformats.org/officeDocument/2006/relationships/image" Target="../media/image140.emf"/><Relationship Id="rId97" Type="http://schemas.openxmlformats.org/officeDocument/2006/relationships/image" Target="../media/image161.png"/><Relationship Id="rId104" Type="http://schemas.openxmlformats.org/officeDocument/2006/relationships/image" Target="../media/image168.emf"/><Relationship Id="rId120" Type="http://schemas.openxmlformats.org/officeDocument/2006/relationships/image" Target="../media/image184.emf"/><Relationship Id="rId125" Type="http://schemas.openxmlformats.org/officeDocument/2006/relationships/image" Target="../media/image189.jpeg"/><Relationship Id="rId141" Type="http://schemas.openxmlformats.org/officeDocument/2006/relationships/image" Target="../media/image205.jpeg"/><Relationship Id="rId146" Type="http://schemas.openxmlformats.org/officeDocument/2006/relationships/image" Target="../media/image210.png"/><Relationship Id="rId7" Type="http://schemas.openxmlformats.org/officeDocument/2006/relationships/image" Target="../media/image71.emf"/><Relationship Id="rId71" Type="http://schemas.openxmlformats.org/officeDocument/2006/relationships/image" Target="../media/image135.emf"/><Relationship Id="rId92" Type="http://schemas.openxmlformats.org/officeDocument/2006/relationships/image" Target="../media/image156.png"/><Relationship Id="rId2" Type="http://schemas.openxmlformats.org/officeDocument/2006/relationships/notesSlide" Target="../notesSlides/notesSlide9.xml"/><Relationship Id="rId29" Type="http://schemas.openxmlformats.org/officeDocument/2006/relationships/image" Target="../media/image93.emf"/><Relationship Id="rId24" Type="http://schemas.openxmlformats.org/officeDocument/2006/relationships/image" Target="../media/image88.emf"/><Relationship Id="rId40" Type="http://schemas.openxmlformats.org/officeDocument/2006/relationships/image" Target="../media/image104.emf"/><Relationship Id="rId45" Type="http://schemas.openxmlformats.org/officeDocument/2006/relationships/image" Target="../media/image109.emf"/><Relationship Id="rId66" Type="http://schemas.openxmlformats.org/officeDocument/2006/relationships/image" Target="../media/image130.emf"/><Relationship Id="rId87" Type="http://schemas.openxmlformats.org/officeDocument/2006/relationships/image" Target="../media/image151.png"/><Relationship Id="rId110" Type="http://schemas.openxmlformats.org/officeDocument/2006/relationships/image" Target="../media/image174.jpeg"/><Relationship Id="rId115" Type="http://schemas.openxmlformats.org/officeDocument/2006/relationships/image" Target="../media/image179.emf"/><Relationship Id="rId131" Type="http://schemas.openxmlformats.org/officeDocument/2006/relationships/image" Target="../media/image195.jpeg"/><Relationship Id="rId136" Type="http://schemas.openxmlformats.org/officeDocument/2006/relationships/image" Target="../media/image200.jpeg"/><Relationship Id="rId61" Type="http://schemas.openxmlformats.org/officeDocument/2006/relationships/image" Target="../media/image125.emf"/><Relationship Id="rId82" Type="http://schemas.openxmlformats.org/officeDocument/2006/relationships/image" Target="../media/image146.png"/><Relationship Id="rId152" Type="http://schemas.openxmlformats.org/officeDocument/2006/relationships/image" Target="../media/image216.jpeg"/><Relationship Id="rId19" Type="http://schemas.openxmlformats.org/officeDocument/2006/relationships/image" Target="../media/image83.emf"/><Relationship Id="rId14" Type="http://schemas.openxmlformats.org/officeDocument/2006/relationships/image" Target="../media/image78.emf"/><Relationship Id="rId30" Type="http://schemas.openxmlformats.org/officeDocument/2006/relationships/image" Target="../media/image94.emf"/><Relationship Id="rId35" Type="http://schemas.openxmlformats.org/officeDocument/2006/relationships/image" Target="../media/image99.emf"/><Relationship Id="rId56" Type="http://schemas.openxmlformats.org/officeDocument/2006/relationships/image" Target="../media/image120.emf"/><Relationship Id="rId77" Type="http://schemas.openxmlformats.org/officeDocument/2006/relationships/image" Target="../media/image141.emf"/><Relationship Id="rId100" Type="http://schemas.openxmlformats.org/officeDocument/2006/relationships/image" Target="../media/image164.emf"/><Relationship Id="rId105" Type="http://schemas.openxmlformats.org/officeDocument/2006/relationships/image" Target="../media/image169.emf"/><Relationship Id="rId126" Type="http://schemas.openxmlformats.org/officeDocument/2006/relationships/image" Target="../media/image190.jpeg"/><Relationship Id="rId147" Type="http://schemas.openxmlformats.org/officeDocument/2006/relationships/image" Target="../media/image211.png"/><Relationship Id="rId8" Type="http://schemas.openxmlformats.org/officeDocument/2006/relationships/image" Target="../media/image72.emf"/><Relationship Id="rId51" Type="http://schemas.openxmlformats.org/officeDocument/2006/relationships/image" Target="../media/image115.emf"/><Relationship Id="rId72" Type="http://schemas.openxmlformats.org/officeDocument/2006/relationships/image" Target="../media/image136.emf"/><Relationship Id="rId93" Type="http://schemas.openxmlformats.org/officeDocument/2006/relationships/image" Target="../media/image157.png"/><Relationship Id="rId98" Type="http://schemas.openxmlformats.org/officeDocument/2006/relationships/image" Target="../media/image162.jpeg"/><Relationship Id="rId121" Type="http://schemas.openxmlformats.org/officeDocument/2006/relationships/image" Target="../media/image185.jpeg"/><Relationship Id="rId142" Type="http://schemas.openxmlformats.org/officeDocument/2006/relationships/image" Target="../media/image206.jpeg"/><Relationship Id="rId3" Type="http://schemas.openxmlformats.org/officeDocument/2006/relationships/image" Target="../media/image67.png"/></Relationships>
</file>

<file path=ppt/slides/_rels/slide44.xml.rels><?xml version="1.0" encoding="UTF-8" standalone="yes"?>
<Relationships xmlns="http://schemas.openxmlformats.org/package/2006/relationships"><Relationship Id="rId13" Type="http://schemas.openxmlformats.org/officeDocument/2006/relationships/hyperlink" Target="http://images.google.nl/imgres?imgurl=http://www.listphile.com/Fortune_500_Logos/Time_Warner/image/048_timewarner.png&amp;imgrefurl=http://www.listphile.com/Fortune_500_Logos/Time_Warner&amp;usg=__SlMTDsRMj2u9DdqxHzRCcYnZEmk=&amp;h=375&amp;w=375&amp;sz=6&amp;hl=nl&amp;start=2&amp;um=1&amp;itbs=1&amp;tbnid=0sG10q_a8_E6OM:&amp;tbnh=122&amp;tbnw=122&amp;prev=/images?q=time+warner+logo&amp;um=1&amp;hl=nl&amp;rls=com.microsoft:en-us&amp;tbs=isch:1" TargetMode="External"/><Relationship Id="rId18" Type="http://schemas.openxmlformats.org/officeDocument/2006/relationships/image" Target="../media/image229.png"/><Relationship Id="rId26" Type="http://schemas.openxmlformats.org/officeDocument/2006/relationships/image" Target="../media/image236.png"/><Relationship Id="rId39" Type="http://schemas.openxmlformats.org/officeDocument/2006/relationships/image" Target="../media/image247.png"/><Relationship Id="rId21" Type="http://schemas.openxmlformats.org/officeDocument/2006/relationships/image" Target="../media/image232.jpeg"/><Relationship Id="rId34" Type="http://schemas.openxmlformats.org/officeDocument/2006/relationships/image" Target="../media/image243.png"/><Relationship Id="rId42" Type="http://schemas.openxmlformats.org/officeDocument/2006/relationships/image" Target="../media/image249.jpeg"/><Relationship Id="rId47" Type="http://schemas.openxmlformats.org/officeDocument/2006/relationships/image" Target="../media/image254.jpeg"/><Relationship Id="rId50" Type="http://schemas.openxmlformats.org/officeDocument/2006/relationships/image" Target="../media/image257.png"/><Relationship Id="rId55" Type="http://schemas.openxmlformats.org/officeDocument/2006/relationships/image" Target="../media/image262.jpeg"/><Relationship Id="rId7" Type="http://schemas.openxmlformats.org/officeDocument/2006/relationships/image" Target="../media/image221.png"/><Relationship Id="rId12" Type="http://schemas.openxmlformats.org/officeDocument/2006/relationships/image" Target="../media/image224.jpeg"/><Relationship Id="rId17" Type="http://schemas.openxmlformats.org/officeDocument/2006/relationships/image" Target="../media/image228.png"/><Relationship Id="rId25" Type="http://schemas.openxmlformats.org/officeDocument/2006/relationships/image" Target="../media/image235.png"/><Relationship Id="rId33" Type="http://schemas.openxmlformats.org/officeDocument/2006/relationships/image" Target="../media/image242.png"/><Relationship Id="rId38" Type="http://schemas.openxmlformats.org/officeDocument/2006/relationships/image" Target="../media/image246.png"/><Relationship Id="rId46" Type="http://schemas.openxmlformats.org/officeDocument/2006/relationships/image" Target="../media/image253.png"/><Relationship Id="rId59" Type="http://schemas.openxmlformats.org/officeDocument/2006/relationships/image" Target="../media/image266.jpeg"/><Relationship Id="rId2" Type="http://schemas.openxmlformats.org/officeDocument/2006/relationships/notesSlide" Target="../notesSlides/notesSlide10.xml"/><Relationship Id="rId16" Type="http://schemas.openxmlformats.org/officeDocument/2006/relationships/image" Target="../media/image227.png"/><Relationship Id="rId20" Type="http://schemas.openxmlformats.org/officeDocument/2006/relationships/image" Target="../media/image231.png"/><Relationship Id="rId29" Type="http://schemas.openxmlformats.org/officeDocument/2006/relationships/image" Target="../media/image239.png"/><Relationship Id="rId41" Type="http://schemas.openxmlformats.org/officeDocument/2006/relationships/image" Target="../media/image248.png"/><Relationship Id="rId54" Type="http://schemas.openxmlformats.org/officeDocument/2006/relationships/image" Target="../media/image261.jpeg"/><Relationship Id="rId1" Type="http://schemas.openxmlformats.org/officeDocument/2006/relationships/slideLayout" Target="../slideLayouts/slideLayout2.xml"/><Relationship Id="rId6" Type="http://schemas.openxmlformats.org/officeDocument/2006/relationships/image" Target="../media/image220.jpeg"/><Relationship Id="rId11" Type="http://schemas.openxmlformats.org/officeDocument/2006/relationships/hyperlink" Target="http://images.google.nl/imgres?imgurl=http://www.cyouatthetop.com/cyouatthetop/whatsincluded/index_files/yahoo_logo_800a.jpg&amp;imgrefurl=http://www.cyouatthetop.com/cyouatthetop/whatsincluded/&amp;usg=__TQouG-Qsja6IyoKDpFg9Ik1b62M=&amp;h=220&amp;w=840&amp;sz=24&amp;hl=nl&amp;start=4&amp;um=1&amp;itbs=1&amp;tbnid=GauPVt1mdFM-yM:&amp;tbnh=38&amp;tbnw=145&amp;prev=/images?q=yahoo+logo&amp;um=1&amp;hl=nl&amp;sa=N&amp;rls=com.microsoft:en-us&amp;tbs=isch:1" TargetMode="External"/><Relationship Id="rId24" Type="http://schemas.openxmlformats.org/officeDocument/2006/relationships/image" Target="../media/image234.png"/><Relationship Id="rId32" Type="http://schemas.openxmlformats.org/officeDocument/2006/relationships/image" Target="../media/image241.png"/><Relationship Id="rId37" Type="http://schemas.openxmlformats.org/officeDocument/2006/relationships/hyperlink" Target="http://www.advo.com/" TargetMode="External"/><Relationship Id="rId40" Type="http://schemas.openxmlformats.org/officeDocument/2006/relationships/hyperlink" Target="http://www.lucent.com/" TargetMode="External"/><Relationship Id="rId45" Type="http://schemas.openxmlformats.org/officeDocument/2006/relationships/image" Target="../media/image252.png"/><Relationship Id="rId53" Type="http://schemas.openxmlformats.org/officeDocument/2006/relationships/image" Target="../media/image260.png"/><Relationship Id="rId58" Type="http://schemas.openxmlformats.org/officeDocument/2006/relationships/image" Target="../media/image265.jpeg"/><Relationship Id="rId5" Type="http://schemas.openxmlformats.org/officeDocument/2006/relationships/image" Target="../media/image219.jpeg"/><Relationship Id="rId15" Type="http://schemas.openxmlformats.org/officeDocument/2006/relationships/image" Target="../media/image226.png"/><Relationship Id="rId23" Type="http://schemas.openxmlformats.org/officeDocument/2006/relationships/image" Target="../media/image233.png"/><Relationship Id="rId28" Type="http://schemas.openxmlformats.org/officeDocument/2006/relationships/image" Target="../media/image238.png"/><Relationship Id="rId36" Type="http://schemas.openxmlformats.org/officeDocument/2006/relationships/image" Target="../media/image245.png"/><Relationship Id="rId49" Type="http://schemas.openxmlformats.org/officeDocument/2006/relationships/image" Target="../media/image256.png"/><Relationship Id="rId57" Type="http://schemas.openxmlformats.org/officeDocument/2006/relationships/image" Target="../media/image264.png"/><Relationship Id="rId10" Type="http://schemas.openxmlformats.org/officeDocument/2006/relationships/image" Target="../media/image223.jpeg"/><Relationship Id="rId19" Type="http://schemas.openxmlformats.org/officeDocument/2006/relationships/image" Target="../media/image230.png"/><Relationship Id="rId31" Type="http://schemas.openxmlformats.org/officeDocument/2006/relationships/image" Target="../media/image240.png"/><Relationship Id="rId44" Type="http://schemas.openxmlformats.org/officeDocument/2006/relationships/image" Target="../media/image251.png"/><Relationship Id="rId52" Type="http://schemas.openxmlformats.org/officeDocument/2006/relationships/image" Target="../media/image259.png"/><Relationship Id="rId4" Type="http://schemas.openxmlformats.org/officeDocument/2006/relationships/image" Target="../media/image218.png"/><Relationship Id="rId9" Type="http://schemas.openxmlformats.org/officeDocument/2006/relationships/image" Target="../media/image222.jpeg"/><Relationship Id="rId14" Type="http://schemas.openxmlformats.org/officeDocument/2006/relationships/image" Target="../media/image225.jpeg"/><Relationship Id="rId22" Type="http://schemas.openxmlformats.org/officeDocument/2006/relationships/hyperlink" Target="http://www.nasdaq.com/" TargetMode="External"/><Relationship Id="rId27" Type="http://schemas.openxmlformats.org/officeDocument/2006/relationships/image" Target="../media/image237.png"/><Relationship Id="rId30" Type="http://schemas.openxmlformats.org/officeDocument/2006/relationships/hyperlink" Target="http://www.hilton.com/en/hi/index.jhtml;jsessionid=PNPIAPEZG1PYECSGBIX222QKIYFCXUUC" TargetMode="External"/><Relationship Id="rId35" Type="http://schemas.openxmlformats.org/officeDocument/2006/relationships/image" Target="../media/image244.emf"/><Relationship Id="rId43" Type="http://schemas.openxmlformats.org/officeDocument/2006/relationships/image" Target="../media/image250.png"/><Relationship Id="rId48" Type="http://schemas.openxmlformats.org/officeDocument/2006/relationships/image" Target="../media/image255.png"/><Relationship Id="rId56" Type="http://schemas.openxmlformats.org/officeDocument/2006/relationships/image" Target="../media/image263.png"/><Relationship Id="rId8" Type="http://schemas.openxmlformats.org/officeDocument/2006/relationships/hyperlink" Target="http://images.google.nl/imgres?imgurl=http://www.pasteur.fr/infosci/conf/hfp2007/Pfizer.gif&amp;imgrefurl=http://www.pasteur.fr/infosci/conf/hfp2007/&amp;usg=__lldz6KSEHVr7-RTelp8NOAoQNSc=&amp;h=1500&amp;w=2400&amp;sz=253&amp;hl=nl&amp;start=2&amp;um=1&amp;itbs=1&amp;tbnid=5x1FDE7r8oEfeM:&amp;tbnh=94&amp;tbnw=150&amp;prev=/images?q=pfizer&amp;um=1&amp;hl=nl&amp;sa=N&amp;rls=com.microsoft:en-us&amp;tbs=isch:1" TargetMode="External"/><Relationship Id="rId51" Type="http://schemas.openxmlformats.org/officeDocument/2006/relationships/image" Target="../media/image258.png"/><Relationship Id="rId3" Type="http://schemas.openxmlformats.org/officeDocument/2006/relationships/image" Target="../media/image217.png"/></Relationships>
</file>

<file path=ppt/slides/_rels/slide45.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hyperlink" Target="mailto:info@DejavnikiUspeha.si" TargetMode="External"/><Relationship Id="rId1" Type="http://schemas.openxmlformats.org/officeDocument/2006/relationships/slideLayout" Target="../slideLayouts/slideLayout2.xml"/><Relationship Id="rId4" Type="http://schemas.openxmlformats.org/officeDocument/2006/relationships/image" Target="../media/image269.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2636912"/>
            <a:ext cx="8229600" cy="1143000"/>
          </a:xfrm>
        </p:spPr>
        <p:txBody>
          <a:bodyPr>
            <a:noAutofit/>
          </a:bodyPr>
          <a:lstStyle/>
          <a:p>
            <a:r>
              <a:rPr lang="sl-SI" sz="7000" dirty="0" err="1"/>
              <a:t>Best</a:t>
            </a:r>
            <a:r>
              <a:rPr lang="sl-SI" sz="7000" dirty="0"/>
              <a:t> </a:t>
            </a:r>
            <a:r>
              <a:rPr lang="sl-SI" sz="7000" dirty="0" err="1"/>
              <a:t>practices</a:t>
            </a:r>
            <a:r>
              <a:rPr lang="sl-SI" sz="7000" dirty="0"/>
              <a:t>:</a:t>
            </a:r>
            <a:br>
              <a:rPr lang="sl-SI" sz="7000" dirty="0"/>
            </a:br>
            <a:r>
              <a:rPr lang="sl-SI" sz="7000" dirty="0"/>
              <a:t>Modern</a:t>
            </a:r>
            <a:r>
              <a:rPr lang="en-US" sz="7000" dirty="0" smtClean="0"/>
              <a:t> approaches </a:t>
            </a:r>
            <a:r>
              <a:rPr lang="sl-SI" sz="7000" dirty="0" smtClean="0"/>
              <a:t/>
            </a:r>
            <a:br>
              <a:rPr lang="sl-SI" sz="7000" dirty="0" smtClean="0"/>
            </a:br>
            <a:r>
              <a:rPr lang="en-US" sz="7000" dirty="0" smtClean="0"/>
              <a:t>towards achieving </a:t>
            </a:r>
            <a:r>
              <a:rPr lang="sl-SI" sz="7000" dirty="0" smtClean="0"/>
              <a:t/>
            </a:r>
            <a:br>
              <a:rPr lang="sl-SI" sz="7000" dirty="0" smtClean="0"/>
            </a:br>
            <a:r>
              <a:rPr lang="en-US" sz="7000" dirty="0" smtClean="0"/>
              <a:t>the </a:t>
            </a:r>
            <a:r>
              <a:rPr lang="sl-SI" sz="7000" dirty="0" err="1" smtClean="0"/>
              <a:t>objectives</a:t>
            </a:r>
            <a:r>
              <a:rPr lang="sl-SI" sz="7000" dirty="0" smtClean="0"/>
              <a:t> (</a:t>
            </a:r>
            <a:r>
              <a:rPr lang="sl-SI" sz="7000" dirty="0" err="1" smtClean="0"/>
              <a:t>goals</a:t>
            </a:r>
            <a:r>
              <a:rPr lang="sl-SI" sz="7000" dirty="0" smtClean="0"/>
              <a:t>)</a:t>
            </a:r>
            <a:endParaRPr lang="sl-SI" sz="7000" dirty="0"/>
          </a:p>
        </p:txBody>
      </p:sp>
      <p:sp>
        <p:nvSpPr>
          <p:cNvPr id="3" name="Pravokotnik 2"/>
          <p:cNvSpPr/>
          <p:nvPr/>
        </p:nvSpPr>
        <p:spPr>
          <a:xfrm>
            <a:off x="323528" y="6237312"/>
            <a:ext cx="3155929" cy="369332"/>
          </a:xfrm>
          <a:prstGeom prst="rect">
            <a:avLst/>
          </a:prstGeom>
        </p:spPr>
        <p:txBody>
          <a:bodyPr wrap="none">
            <a:spAutoFit/>
          </a:bodyPr>
          <a:lstStyle/>
          <a:p>
            <a:r>
              <a:rPr lang="en-US" b="1" dirty="0">
                <a:solidFill>
                  <a:srgbClr val="404040"/>
                </a:solidFill>
              </a:rPr>
              <a:t>WASA - Sarajevo, July 1st, 2014</a:t>
            </a:r>
            <a:endParaRPr lang="en-US" b="1" dirty="0">
              <a:solidFill>
                <a:srgbClr val="404040"/>
              </a:solidFill>
            </a:endParaRPr>
          </a:p>
        </p:txBody>
      </p:sp>
      <p:sp>
        <p:nvSpPr>
          <p:cNvPr id="4" name="Pravokotnik 3"/>
          <p:cNvSpPr/>
          <p:nvPr/>
        </p:nvSpPr>
        <p:spPr>
          <a:xfrm>
            <a:off x="6300192" y="6237312"/>
            <a:ext cx="2640659" cy="369332"/>
          </a:xfrm>
          <a:prstGeom prst="rect">
            <a:avLst/>
          </a:prstGeom>
        </p:spPr>
        <p:txBody>
          <a:bodyPr wrap="none">
            <a:spAutoFit/>
          </a:bodyPr>
          <a:lstStyle/>
          <a:p>
            <a:r>
              <a:rPr lang="sl-SI" dirty="0" smtClean="0">
                <a:solidFill>
                  <a:srgbClr val="404040"/>
                </a:solidFill>
              </a:rPr>
              <a:t>Branko Matijevic</a:t>
            </a:r>
            <a:r>
              <a:rPr lang="en-US" dirty="0" smtClean="0">
                <a:solidFill>
                  <a:srgbClr val="404040"/>
                </a:solidFill>
              </a:rPr>
              <a:t>, Slovenia</a:t>
            </a:r>
            <a:endParaRPr lang="en-US" dirty="0">
              <a:solidFill>
                <a:srgbClr val="404040"/>
              </a:solidFill>
            </a:endParaRPr>
          </a:p>
        </p:txBody>
      </p:sp>
    </p:spTree>
    <p:extLst>
      <p:ext uri="{BB962C8B-B14F-4D97-AF65-F5344CB8AC3E}">
        <p14:creationId xmlns:p14="http://schemas.microsoft.com/office/powerpoint/2010/main" val="15430090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smtClean="0"/>
              <a:t>Blue</a:t>
            </a:r>
            <a:r>
              <a:rPr lang="sl-SI" dirty="0" smtClean="0"/>
              <a:t> Ocean </a:t>
            </a:r>
            <a:r>
              <a:rPr lang="sl-SI" dirty="0" err="1" smtClean="0"/>
              <a:t>strategy</a:t>
            </a:r>
            <a:endParaRPr lang="sl-SI"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3" y="1700808"/>
            <a:ext cx="7837487" cy="416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8850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62200" y="1046672"/>
            <a:ext cx="4775200" cy="5811328"/>
          </a:xfrm>
          <a:prstGeom prst="rect">
            <a:avLst/>
          </a:prstGeom>
        </p:spPr>
      </p:pic>
      <p:sp>
        <p:nvSpPr>
          <p:cNvPr id="3" name="Rectangle 5"/>
          <p:cNvSpPr txBox="1">
            <a:spLocks noChangeArrowheads="1"/>
          </p:cNvSpPr>
          <p:nvPr/>
        </p:nvSpPr>
        <p:spPr bwMode="auto">
          <a:xfrm>
            <a:off x="457200" y="152400"/>
            <a:ext cx="8382000" cy="655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4400" dirty="0">
                <a:latin typeface="+mj-lt"/>
                <a:ea typeface="+mj-ea"/>
                <a:cs typeface="+mj-cs"/>
              </a:rPr>
              <a:t>We Still Us</a:t>
            </a:r>
            <a:r>
              <a:rPr lang="sl-SI" sz="4400" dirty="0">
                <a:latin typeface="+mj-lt"/>
                <a:ea typeface="+mj-ea"/>
                <a:cs typeface="+mj-cs"/>
              </a:rPr>
              <a:t>e</a:t>
            </a:r>
            <a:r>
              <a:rPr lang="en-US" sz="4400" dirty="0">
                <a:latin typeface="+mj-lt"/>
                <a:ea typeface="+mj-ea"/>
                <a:cs typeface="+mj-cs"/>
              </a:rPr>
              <a:t> This</a:t>
            </a:r>
          </a:p>
        </p:txBody>
      </p:sp>
    </p:spTree>
    <p:extLst>
      <p:ext uri="{BB962C8B-B14F-4D97-AF65-F5344CB8AC3E}">
        <p14:creationId xmlns:p14="http://schemas.microsoft.com/office/powerpoint/2010/main" val="17942099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2"/>
          <p:cNvSpPr>
            <a:spLocks noGrp="1"/>
          </p:cNvSpPr>
          <p:nvPr>
            <p:ph type="ctrTitle"/>
          </p:nvPr>
        </p:nvSpPr>
        <p:spPr/>
        <p:txBody>
          <a:bodyPr/>
          <a:lstStyle/>
          <a:p>
            <a:r>
              <a:rPr lang="en-US" dirty="0" smtClean="0">
                <a:latin typeface="Arial" charset="0"/>
              </a:rPr>
              <a:t>No </a:t>
            </a:r>
            <a:r>
              <a:rPr lang="en-US" dirty="0" smtClean="0">
                <a:solidFill>
                  <a:srgbClr val="000000"/>
                </a:solidFill>
                <a:latin typeface="Arial" charset="0"/>
              </a:rPr>
              <a:t>Business </a:t>
            </a:r>
            <a:r>
              <a:rPr lang="en-US" dirty="0" smtClean="0">
                <a:solidFill>
                  <a:srgbClr val="FF1A1A"/>
                </a:solidFill>
                <a:latin typeface="Arial" charset="0"/>
              </a:rPr>
              <a:t>Plan </a:t>
            </a:r>
            <a:r>
              <a:rPr lang="en-US" dirty="0" smtClean="0">
                <a:latin typeface="Arial" charset="0"/>
              </a:rPr>
              <a:t>survives first contact with </a:t>
            </a:r>
            <a:r>
              <a:rPr lang="en-US" b="1" dirty="0" smtClean="0">
                <a:latin typeface="Arial" charset="0"/>
              </a:rPr>
              <a:t>customers</a:t>
            </a:r>
          </a:p>
        </p:txBody>
      </p:sp>
    </p:spTree>
    <p:extLst>
      <p:ext uri="{BB962C8B-B14F-4D97-AF65-F5344CB8AC3E}">
        <p14:creationId xmlns:p14="http://schemas.microsoft.com/office/powerpoint/2010/main" val="31288167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p:cNvSpPr>
          <p:nvPr/>
        </p:nvSpPr>
        <p:spPr bwMode="auto">
          <a:xfrm>
            <a:off x="381000" y="1484784"/>
            <a:ext cx="8394700" cy="25908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lnSpc>
                <a:spcPct val="80000"/>
              </a:lnSpc>
            </a:pPr>
            <a:endParaRPr lang="en-US" sz="3600" dirty="0" smtClean="0">
              <a:solidFill>
                <a:srgbClr val="FF0000"/>
              </a:solidFill>
              <a:latin typeface="Arial"/>
              <a:ea typeface="Lucida Grande" charset="0"/>
              <a:cs typeface="Arial"/>
              <a:sym typeface="Lucida Grande" charset="0"/>
            </a:endParaRPr>
          </a:p>
          <a:p>
            <a:pPr algn="ctr">
              <a:lnSpc>
                <a:spcPct val="80000"/>
              </a:lnSpc>
            </a:pPr>
            <a:r>
              <a:rPr lang="en-US" sz="4400" dirty="0" smtClean="0">
                <a:solidFill>
                  <a:srgbClr val="FF0000"/>
                </a:solidFill>
                <a:latin typeface="Arial"/>
                <a:ea typeface="Lucida Grande" charset="0"/>
                <a:cs typeface="Arial"/>
                <a:sym typeface="Lucida Grande" charset="0"/>
              </a:rPr>
              <a:t>Any company </a:t>
            </a:r>
            <a:endParaRPr lang="sl-SI" sz="4400" dirty="0" smtClean="0">
              <a:solidFill>
                <a:srgbClr val="FF0000"/>
              </a:solidFill>
              <a:latin typeface="Arial"/>
              <a:ea typeface="Lucida Grande" charset="0"/>
              <a:cs typeface="Arial"/>
              <a:sym typeface="Lucida Grande" charset="0"/>
            </a:endParaRPr>
          </a:p>
          <a:p>
            <a:pPr algn="ctr">
              <a:lnSpc>
                <a:spcPct val="80000"/>
              </a:lnSpc>
            </a:pPr>
            <a:endParaRPr lang="sl-SI" sz="4400" dirty="0">
              <a:solidFill>
                <a:srgbClr val="FF0000"/>
              </a:solidFill>
              <a:latin typeface="Arial"/>
              <a:ea typeface="Lucida Grande" charset="0"/>
              <a:cs typeface="Arial"/>
              <a:sym typeface="Lucida Grande" charset="0"/>
            </a:endParaRPr>
          </a:p>
          <a:p>
            <a:pPr algn="ctr">
              <a:lnSpc>
                <a:spcPct val="80000"/>
              </a:lnSpc>
            </a:pPr>
            <a:r>
              <a:rPr lang="en-US" sz="4400" dirty="0" smtClean="0">
                <a:solidFill>
                  <a:schemeClr val="tx1">
                    <a:lumMod val="95000"/>
                    <a:lumOff val="5000"/>
                  </a:schemeClr>
                </a:solidFill>
                <a:latin typeface="Arial"/>
                <a:ea typeface="Lucida Grande" charset="0"/>
                <a:cs typeface="Arial"/>
                <a:sym typeface="Lucida Grande" charset="0"/>
              </a:rPr>
              <a:t>can </a:t>
            </a:r>
            <a:r>
              <a:rPr lang="en-US" sz="4400" dirty="0" smtClean="0">
                <a:solidFill>
                  <a:schemeClr val="tx1">
                    <a:lumMod val="95000"/>
                    <a:lumOff val="5000"/>
                  </a:schemeClr>
                </a:solidFill>
                <a:latin typeface="Arial"/>
                <a:ea typeface="Lucida Grande" charset="0"/>
                <a:cs typeface="Arial"/>
                <a:sym typeface="Lucida Grande" charset="0"/>
              </a:rPr>
              <a:t>be described in</a:t>
            </a:r>
            <a:endParaRPr lang="sl-SI" sz="4400" dirty="0" smtClean="0">
              <a:solidFill>
                <a:schemeClr val="tx1">
                  <a:lumMod val="95000"/>
                  <a:lumOff val="5000"/>
                </a:schemeClr>
              </a:solidFill>
              <a:latin typeface="Arial"/>
              <a:ea typeface="Lucida Grande" charset="0"/>
              <a:cs typeface="Arial"/>
              <a:sym typeface="Lucida Grande" charset="0"/>
            </a:endParaRPr>
          </a:p>
          <a:p>
            <a:pPr algn="ctr">
              <a:lnSpc>
                <a:spcPct val="80000"/>
              </a:lnSpc>
            </a:pPr>
            <a:r>
              <a:rPr lang="en-US" sz="4400" dirty="0" smtClean="0">
                <a:solidFill>
                  <a:schemeClr val="tx1">
                    <a:lumMod val="95000"/>
                    <a:lumOff val="5000"/>
                  </a:schemeClr>
                </a:solidFill>
                <a:latin typeface="Arial"/>
                <a:ea typeface="Lucida Grande" charset="0"/>
                <a:cs typeface="Arial"/>
                <a:sym typeface="Lucida Grande" charset="0"/>
              </a:rPr>
              <a:t> </a:t>
            </a:r>
            <a:r>
              <a:rPr lang="en-US" sz="4400" dirty="0" smtClean="0">
                <a:solidFill>
                  <a:srgbClr val="FF0000"/>
                </a:solidFill>
                <a:latin typeface="Arial"/>
                <a:ea typeface="Lucida Grande" charset="0"/>
                <a:cs typeface="Arial"/>
                <a:sym typeface="Lucida Grande" charset="0"/>
              </a:rPr>
              <a:t/>
            </a:r>
            <a:br>
              <a:rPr lang="en-US" sz="4400" dirty="0" smtClean="0">
                <a:solidFill>
                  <a:srgbClr val="FF0000"/>
                </a:solidFill>
                <a:latin typeface="Arial"/>
                <a:ea typeface="Lucida Grande" charset="0"/>
                <a:cs typeface="Arial"/>
                <a:sym typeface="Lucida Grande" charset="0"/>
              </a:rPr>
            </a:br>
            <a:r>
              <a:rPr lang="en-US" sz="4400" dirty="0" smtClean="0">
                <a:solidFill>
                  <a:srgbClr val="FF0000"/>
                </a:solidFill>
                <a:latin typeface="Arial"/>
                <a:ea typeface="Lucida Grande" charset="0"/>
                <a:cs typeface="Arial"/>
                <a:sym typeface="Lucida Grande" charset="0"/>
              </a:rPr>
              <a:t>9 </a:t>
            </a:r>
            <a:r>
              <a:rPr lang="en-US" sz="4400" dirty="0">
                <a:solidFill>
                  <a:srgbClr val="FF0000"/>
                </a:solidFill>
                <a:latin typeface="Arial"/>
                <a:ea typeface="Lucida Grande" charset="0"/>
                <a:cs typeface="Arial"/>
                <a:sym typeface="Lucida Grande" charset="0"/>
              </a:rPr>
              <a:t>building </a:t>
            </a:r>
            <a:r>
              <a:rPr lang="en-US" sz="4400" dirty="0" smtClean="0">
                <a:solidFill>
                  <a:srgbClr val="FF0000"/>
                </a:solidFill>
                <a:latin typeface="Arial"/>
                <a:ea typeface="Lucida Grande" charset="0"/>
                <a:cs typeface="Arial"/>
                <a:sym typeface="Lucida Grande" charset="0"/>
              </a:rPr>
              <a:t>blocks</a:t>
            </a:r>
            <a:endParaRPr lang="en-US" sz="4400" dirty="0">
              <a:solidFill>
                <a:schemeClr val="tx1"/>
              </a:solidFill>
              <a:latin typeface="Arial"/>
              <a:ea typeface="Lucida Grande" charset="0"/>
              <a:cs typeface="Arial"/>
              <a:sym typeface="Lucida Grande" charset="0"/>
            </a:endParaRPr>
          </a:p>
        </p:txBody>
      </p:sp>
    </p:spTree>
    <p:extLst>
      <p:ext uri="{BB962C8B-B14F-4D97-AF65-F5344CB8AC3E}">
        <p14:creationId xmlns:p14="http://schemas.microsoft.com/office/powerpoint/2010/main" val="1092780170"/>
      </p:ext>
    </p:extLst>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endParaRPr lang="en-US"/>
          </a:p>
        </p:txBody>
      </p:sp>
      <p:pic>
        <p:nvPicPr>
          <p:cNvPr id="45060" name="Picture 4"/>
          <p:cNvPicPr>
            <a:picLocks noChangeAspect="1" noChangeArrowheads="1"/>
          </p:cNvPicPr>
          <p:nvPr/>
        </p:nvPicPr>
        <p:blipFill>
          <a:blip r:embed="rId2"/>
          <a:srcRect/>
          <a:stretch>
            <a:fillRect/>
          </a:stretch>
        </p:blipFill>
        <p:spPr bwMode="auto">
          <a:xfrm>
            <a:off x="0" y="196850"/>
            <a:ext cx="9144000" cy="6661150"/>
          </a:xfrm>
          <a:prstGeom prst="rect">
            <a:avLst/>
          </a:prstGeom>
          <a:noFill/>
          <a:ln w="9525" cap="flat">
            <a:noFill/>
            <a:miter lim="800000"/>
            <a:headEnd/>
            <a:tailEnd/>
          </a:ln>
        </p:spPr>
      </p:pic>
      <p:sp>
        <p:nvSpPr>
          <p:cNvPr id="45061" name="Rectangle 5"/>
          <p:cNvSpPr>
            <a:spLocks/>
          </p:cNvSpPr>
          <p:nvPr/>
        </p:nvSpPr>
        <p:spPr bwMode="auto">
          <a:xfrm>
            <a:off x="0" y="344488"/>
            <a:ext cx="9144000" cy="7874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ctr"/>
            <a:r>
              <a:rPr lang="en-US" sz="4800" dirty="0">
                <a:solidFill>
                  <a:schemeClr val="tx1"/>
                </a:solidFill>
                <a:latin typeface="Lucida Grande" charset="0"/>
                <a:ea typeface="Lucida Grande" charset="0"/>
                <a:cs typeface="Lucida Grande" charset="0"/>
                <a:sym typeface="Lucida Grande" charset="0"/>
              </a:rPr>
              <a:t>CUSTOMER SEGMENTS</a:t>
            </a:r>
          </a:p>
        </p:txBody>
      </p:sp>
      <p:sp>
        <p:nvSpPr>
          <p:cNvPr id="45063" name="Rectangle 7"/>
          <p:cNvSpPr>
            <a:spLocks/>
          </p:cNvSpPr>
          <p:nvPr/>
        </p:nvSpPr>
        <p:spPr bwMode="auto">
          <a:xfrm>
            <a:off x="914400" y="5448300"/>
            <a:ext cx="7315200" cy="7874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Lucida Grande" charset="0"/>
                <a:ea typeface="Lucida Grande" charset="0"/>
                <a:cs typeface="Lucida Grande" charset="0"/>
                <a:sym typeface="Lucida Grande" charset="0"/>
              </a:rPr>
              <a:t>which customers and users are you serving? </a:t>
            </a:r>
          </a:p>
          <a:p>
            <a:pPr algn="ctr"/>
            <a:r>
              <a:rPr lang="en-US" sz="2400" dirty="0">
                <a:solidFill>
                  <a:schemeClr val="tx1"/>
                </a:solidFill>
                <a:latin typeface="Lucida Grande" charset="0"/>
                <a:ea typeface="Lucida Grande" charset="0"/>
                <a:cs typeface="Lucida Grande" charset="0"/>
                <a:sym typeface="Lucida Grande" charset="0"/>
              </a:rPr>
              <a:t>which jobs do they really want to get done?</a:t>
            </a:r>
          </a:p>
        </p:txBody>
      </p:sp>
    </p:spTree>
    <p:extLst>
      <p:ext uri="{BB962C8B-B14F-4D97-AF65-F5344CB8AC3E}">
        <p14:creationId xmlns:p14="http://schemas.microsoft.com/office/powerpoint/2010/main" val="309393295"/>
      </p:ext>
    </p:extLst>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endParaRPr lang="en-US"/>
          </a:p>
        </p:txBody>
      </p:sp>
      <p:pic>
        <p:nvPicPr>
          <p:cNvPr id="46084" name="Picture 4"/>
          <p:cNvPicPr>
            <a:picLocks noChangeAspect="1" noChangeArrowheads="1"/>
          </p:cNvPicPr>
          <p:nvPr/>
        </p:nvPicPr>
        <p:blipFill>
          <a:blip r:embed="rId2"/>
          <a:srcRect/>
          <a:stretch>
            <a:fillRect/>
          </a:stretch>
        </p:blipFill>
        <p:spPr bwMode="auto">
          <a:xfrm>
            <a:off x="0" y="196850"/>
            <a:ext cx="9144000" cy="6661150"/>
          </a:xfrm>
          <a:prstGeom prst="rect">
            <a:avLst/>
          </a:prstGeom>
          <a:noFill/>
          <a:ln w="9525" cap="flat">
            <a:noFill/>
            <a:miter lim="800000"/>
            <a:headEnd/>
            <a:tailEnd/>
          </a:ln>
        </p:spPr>
      </p:pic>
      <p:sp>
        <p:nvSpPr>
          <p:cNvPr id="46085" name="Rectangle 5"/>
          <p:cNvSpPr>
            <a:spLocks/>
          </p:cNvSpPr>
          <p:nvPr/>
        </p:nvSpPr>
        <p:spPr bwMode="auto">
          <a:xfrm>
            <a:off x="0" y="344488"/>
            <a:ext cx="9144000" cy="7874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ctr"/>
            <a:r>
              <a:rPr lang="en-US" sz="4800" dirty="0">
                <a:solidFill>
                  <a:schemeClr val="tx1"/>
                </a:solidFill>
                <a:latin typeface="Lucida Grande" charset="0"/>
                <a:ea typeface="Lucida Grande" charset="0"/>
                <a:cs typeface="Lucida Grande" charset="0"/>
                <a:sym typeface="Lucida Grande" charset="0"/>
              </a:rPr>
              <a:t>VALUE PROPOSITIONS</a:t>
            </a:r>
          </a:p>
        </p:txBody>
      </p:sp>
      <p:sp>
        <p:nvSpPr>
          <p:cNvPr id="46087" name="Rectangle 7"/>
          <p:cNvSpPr>
            <a:spLocks/>
          </p:cNvSpPr>
          <p:nvPr/>
        </p:nvSpPr>
        <p:spPr bwMode="auto">
          <a:xfrm>
            <a:off x="1028700" y="5461000"/>
            <a:ext cx="7073900" cy="7874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Lucida Grande" charset="0"/>
                <a:ea typeface="Lucida Grande" charset="0"/>
                <a:cs typeface="Lucida Grande" charset="0"/>
                <a:sym typeface="Lucida Grande" charset="0"/>
              </a:rPr>
              <a:t>what are you offering them? what is that </a:t>
            </a:r>
          </a:p>
          <a:p>
            <a:pPr algn="ctr"/>
            <a:r>
              <a:rPr lang="en-US" sz="2400" dirty="0">
                <a:solidFill>
                  <a:schemeClr val="tx1"/>
                </a:solidFill>
                <a:latin typeface="Lucida Grande" charset="0"/>
                <a:ea typeface="Lucida Grande" charset="0"/>
                <a:cs typeface="Lucida Grande" charset="0"/>
                <a:sym typeface="Lucida Grande" charset="0"/>
              </a:rPr>
              <a:t>getting done for them? do they care?</a:t>
            </a:r>
          </a:p>
        </p:txBody>
      </p:sp>
    </p:spTree>
    <p:extLst>
      <p:ext uri="{BB962C8B-B14F-4D97-AF65-F5344CB8AC3E}">
        <p14:creationId xmlns:p14="http://schemas.microsoft.com/office/powerpoint/2010/main" val="294000069"/>
      </p:ext>
    </p:extLst>
  </p:cSld>
  <p:clrMapOvr>
    <a:masterClrMapping/>
  </p:clrMapOvr>
  <p:transition spd="slow">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endParaRPr lang="en-US"/>
          </a:p>
        </p:txBody>
      </p:sp>
      <p:pic>
        <p:nvPicPr>
          <p:cNvPr id="47108" name="Picture 4"/>
          <p:cNvPicPr>
            <a:picLocks noChangeAspect="1" noChangeArrowheads="1"/>
          </p:cNvPicPr>
          <p:nvPr/>
        </p:nvPicPr>
        <p:blipFill>
          <a:blip r:embed="rId2"/>
          <a:srcRect/>
          <a:stretch>
            <a:fillRect/>
          </a:stretch>
        </p:blipFill>
        <p:spPr bwMode="auto">
          <a:xfrm>
            <a:off x="0" y="196850"/>
            <a:ext cx="9144000" cy="6356350"/>
          </a:xfrm>
          <a:prstGeom prst="rect">
            <a:avLst/>
          </a:prstGeom>
          <a:noFill/>
          <a:ln w="9525" cap="flat">
            <a:noFill/>
            <a:miter lim="800000"/>
            <a:headEnd/>
            <a:tailEnd/>
          </a:ln>
        </p:spPr>
      </p:pic>
      <p:sp>
        <p:nvSpPr>
          <p:cNvPr id="47109" name="Rectangle 5"/>
          <p:cNvSpPr>
            <a:spLocks/>
          </p:cNvSpPr>
          <p:nvPr/>
        </p:nvSpPr>
        <p:spPr bwMode="auto">
          <a:xfrm>
            <a:off x="0" y="344488"/>
            <a:ext cx="9144000" cy="7874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ctr"/>
            <a:r>
              <a:rPr lang="en-US" sz="4800" dirty="0">
                <a:solidFill>
                  <a:schemeClr val="tx1"/>
                </a:solidFill>
                <a:latin typeface="Lucida Grande" charset="0"/>
                <a:ea typeface="Lucida Grande" charset="0"/>
                <a:cs typeface="Lucida Grande" charset="0"/>
                <a:sym typeface="Lucida Grande" charset="0"/>
              </a:rPr>
              <a:t>CHANNELS</a:t>
            </a:r>
          </a:p>
        </p:txBody>
      </p:sp>
      <p:sp>
        <p:nvSpPr>
          <p:cNvPr id="47111" name="Rectangle 7"/>
          <p:cNvSpPr>
            <a:spLocks/>
          </p:cNvSpPr>
          <p:nvPr/>
        </p:nvSpPr>
        <p:spPr bwMode="auto">
          <a:xfrm>
            <a:off x="685800" y="5435600"/>
            <a:ext cx="7759700" cy="7874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Lucida Grande" charset="0"/>
                <a:ea typeface="Lucida Grande" charset="0"/>
                <a:cs typeface="Lucida Grande" charset="0"/>
                <a:sym typeface="Lucida Grande" charset="0"/>
              </a:rPr>
              <a:t>how does each customer segment want to be reached? through which interaction points?</a:t>
            </a:r>
          </a:p>
        </p:txBody>
      </p:sp>
    </p:spTree>
    <p:extLst>
      <p:ext uri="{BB962C8B-B14F-4D97-AF65-F5344CB8AC3E}">
        <p14:creationId xmlns:p14="http://schemas.microsoft.com/office/powerpoint/2010/main" val="496466071"/>
      </p:ext>
    </p:extLst>
  </p:cSld>
  <p:clrMapOvr>
    <a:masterClrMapping/>
  </p:clrMapOvr>
  <p:transition spd="slow">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endParaRPr lang="en-US"/>
          </a:p>
        </p:txBody>
      </p:sp>
      <p:pic>
        <p:nvPicPr>
          <p:cNvPr id="48132" name="Picture 4"/>
          <p:cNvPicPr>
            <a:picLocks noChangeAspect="1" noChangeArrowheads="1"/>
          </p:cNvPicPr>
          <p:nvPr/>
        </p:nvPicPr>
        <p:blipFill>
          <a:blip r:embed="rId2"/>
          <a:srcRect/>
          <a:stretch>
            <a:fillRect/>
          </a:stretch>
        </p:blipFill>
        <p:spPr bwMode="auto">
          <a:xfrm>
            <a:off x="0" y="196850"/>
            <a:ext cx="9144000" cy="6356350"/>
          </a:xfrm>
          <a:prstGeom prst="rect">
            <a:avLst/>
          </a:prstGeom>
          <a:noFill/>
          <a:ln w="9525" cap="flat">
            <a:noFill/>
            <a:miter lim="800000"/>
            <a:headEnd/>
            <a:tailEnd/>
          </a:ln>
        </p:spPr>
      </p:pic>
      <p:sp>
        <p:nvSpPr>
          <p:cNvPr id="48133" name="Rectangle 5"/>
          <p:cNvSpPr>
            <a:spLocks/>
          </p:cNvSpPr>
          <p:nvPr/>
        </p:nvSpPr>
        <p:spPr bwMode="auto">
          <a:xfrm>
            <a:off x="0" y="344488"/>
            <a:ext cx="9144000" cy="7874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ctr"/>
            <a:r>
              <a:rPr lang="en-US" sz="4800" dirty="0">
                <a:solidFill>
                  <a:schemeClr val="tx1"/>
                </a:solidFill>
                <a:latin typeface="Lucida Grande" charset="0"/>
                <a:ea typeface="Lucida Grande" charset="0"/>
                <a:cs typeface="Lucida Grande" charset="0"/>
                <a:sym typeface="Lucida Grande" charset="0"/>
              </a:rPr>
              <a:t>CUSTOMER RELATIONSHIPS</a:t>
            </a:r>
          </a:p>
        </p:txBody>
      </p:sp>
      <p:sp>
        <p:nvSpPr>
          <p:cNvPr id="48135" name="Rectangle 7"/>
          <p:cNvSpPr>
            <a:spLocks/>
          </p:cNvSpPr>
          <p:nvPr/>
        </p:nvSpPr>
        <p:spPr bwMode="auto">
          <a:xfrm>
            <a:off x="228600" y="5435600"/>
            <a:ext cx="8686800" cy="7874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Lucida Grande" charset="0"/>
                <a:ea typeface="Lucida Grande" charset="0"/>
                <a:cs typeface="Lucida Grande" charset="0"/>
                <a:sym typeface="Lucida Grande" charset="0"/>
              </a:rPr>
              <a:t>what relationships are you establishing with each segment? personal? automated? acquisitive? retentive?</a:t>
            </a:r>
          </a:p>
        </p:txBody>
      </p:sp>
    </p:spTree>
    <p:extLst>
      <p:ext uri="{BB962C8B-B14F-4D97-AF65-F5344CB8AC3E}">
        <p14:creationId xmlns:p14="http://schemas.microsoft.com/office/powerpoint/2010/main" val="838831287"/>
      </p:ext>
    </p:extLst>
  </p:cSld>
  <p:clrMapOvr>
    <a:masterClrMapping/>
  </p:clrMapOvr>
  <p:transition spd="slow">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endParaRPr lang="en-US"/>
          </a:p>
        </p:txBody>
      </p:sp>
      <p:pic>
        <p:nvPicPr>
          <p:cNvPr id="49156" name="Picture 4"/>
          <p:cNvPicPr>
            <a:picLocks noChangeAspect="1" noChangeArrowheads="1"/>
          </p:cNvPicPr>
          <p:nvPr/>
        </p:nvPicPr>
        <p:blipFill>
          <a:blip r:embed="rId2"/>
          <a:srcRect/>
          <a:stretch>
            <a:fillRect/>
          </a:stretch>
        </p:blipFill>
        <p:spPr bwMode="auto">
          <a:xfrm>
            <a:off x="0" y="196850"/>
            <a:ext cx="9144000" cy="6464300"/>
          </a:xfrm>
          <a:prstGeom prst="rect">
            <a:avLst/>
          </a:prstGeom>
          <a:noFill/>
          <a:ln w="9525" cap="flat">
            <a:noFill/>
            <a:miter lim="800000"/>
            <a:headEnd/>
            <a:tailEnd/>
          </a:ln>
        </p:spPr>
      </p:pic>
      <p:sp>
        <p:nvSpPr>
          <p:cNvPr id="49157" name="Rectangle 5"/>
          <p:cNvSpPr>
            <a:spLocks/>
          </p:cNvSpPr>
          <p:nvPr/>
        </p:nvSpPr>
        <p:spPr bwMode="auto">
          <a:xfrm>
            <a:off x="0" y="344488"/>
            <a:ext cx="9144000" cy="7874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ctr"/>
            <a:r>
              <a:rPr lang="en-US" sz="4800" dirty="0">
                <a:solidFill>
                  <a:schemeClr val="tx1"/>
                </a:solidFill>
                <a:latin typeface="Lucida Grande" charset="0"/>
                <a:ea typeface="Lucida Grande" charset="0"/>
                <a:cs typeface="Lucida Grande" charset="0"/>
                <a:sym typeface="Lucida Grande" charset="0"/>
              </a:rPr>
              <a:t>REVENUE STREAMS</a:t>
            </a:r>
          </a:p>
        </p:txBody>
      </p:sp>
      <p:sp>
        <p:nvSpPr>
          <p:cNvPr id="49159" name="Rectangle 7"/>
          <p:cNvSpPr>
            <a:spLocks/>
          </p:cNvSpPr>
          <p:nvPr/>
        </p:nvSpPr>
        <p:spPr bwMode="auto">
          <a:xfrm>
            <a:off x="368300" y="5448300"/>
            <a:ext cx="8394700" cy="7874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a:solidFill>
                  <a:schemeClr val="tx1"/>
                </a:solidFill>
                <a:latin typeface="Lucida Grande" charset="0"/>
                <a:ea typeface="Lucida Grande" charset="0"/>
                <a:cs typeface="Lucida Grande" charset="0"/>
                <a:sym typeface="Lucida Grande" charset="0"/>
              </a:rPr>
              <a:t>what are customers really willing to pay for? how? </a:t>
            </a:r>
          </a:p>
          <a:p>
            <a:pPr algn="ctr"/>
            <a:r>
              <a:rPr lang="en-US" sz="2400">
                <a:solidFill>
                  <a:schemeClr val="tx1"/>
                </a:solidFill>
                <a:latin typeface="Lucida Grande" charset="0"/>
                <a:ea typeface="Lucida Grande" charset="0"/>
                <a:cs typeface="Lucida Grande" charset="0"/>
                <a:sym typeface="Lucida Grande" charset="0"/>
              </a:rPr>
              <a:t>are you generating transactional or recurring revenues?</a:t>
            </a:r>
          </a:p>
        </p:txBody>
      </p:sp>
    </p:spTree>
    <p:extLst>
      <p:ext uri="{BB962C8B-B14F-4D97-AF65-F5344CB8AC3E}">
        <p14:creationId xmlns:p14="http://schemas.microsoft.com/office/powerpoint/2010/main" val="844130199"/>
      </p:ext>
    </p:extLst>
  </p:cSld>
  <p:clrMapOvr>
    <a:masterClrMapping/>
  </p:clrMapOvr>
  <p:transition spd="slow">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endParaRPr lang="en-US"/>
          </a:p>
        </p:txBody>
      </p:sp>
      <p:pic>
        <p:nvPicPr>
          <p:cNvPr id="50180" name="Picture 4"/>
          <p:cNvPicPr>
            <a:picLocks noChangeAspect="1" noChangeArrowheads="1"/>
          </p:cNvPicPr>
          <p:nvPr/>
        </p:nvPicPr>
        <p:blipFill>
          <a:blip r:embed="rId2"/>
          <a:srcRect/>
          <a:stretch>
            <a:fillRect/>
          </a:stretch>
        </p:blipFill>
        <p:spPr bwMode="auto">
          <a:xfrm>
            <a:off x="0" y="196850"/>
            <a:ext cx="9144000" cy="6280150"/>
          </a:xfrm>
          <a:prstGeom prst="rect">
            <a:avLst/>
          </a:prstGeom>
          <a:noFill/>
          <a:ln w="9525" cap="flat">
            <a:noFill/>
            <a:miter lim="800000"/>
            <a:headEnd/>
            <a:tailEnd/>
          </a:ln>
        </p:spPr>
      </p:pic>
      <p:sp>
        <p:nvSpPr>
          <p:cNvPr id="50181" name="Rectangle 5"/>
          <p:cNvSpPr>
            <a:spLocks/>
          </p:cNvSpPr>
          <p:nvPr/>
        </p:nvSpPr>
        <p:spPr bwMode="auto">
          <a:xfrm>
            <a:off x="0" y="344488"/>
            <a:ext cx="9144000" cy="7874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ctr"/>
            <a:r>
              <a:rPr lang="en-US" sz="4800" dirty="0">
                <a:solidFill>
                  <a:schemeClr val="tx1"/>
                </a:solidFill>
                <a:latin typeface="Lucida Grande" charset="0"/>
                <a:ea typeface="Lucida Grande" charset="0"/>
                <a:cs typeface="Lucida Grande" charset="0"/>
                <a:sym typeface="Lucida Grande" charset="0"/>
              </a:rPr>
              <a:t>KEY RESOURCES</a:t>
            </a:r>
          </a:p>
        </p:txBody>
      </p:sp>
      <p:sp>
        <p:nvSpPr>
          <p:cNvPr id="50183" name="Rectangle 7"/>
          <p:cNvSpPr>
            <a:spLocks/>
          </p:cNvSpPr>
          <p:nvPr/>
        </p:nvSpPr>
        <p:spPr bwMode="auto">
          <a:xfrm>
            <a:off x="762000" y="5422900"/>
            <a:ext cx="7467600" cy="7874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Lucida Grande" charset="0"/>
                <a:ea typeface="Lucida Grande" charset="0"/>
                <a:cs typeface="Lucida Grande" charset="0"/>
                <a:sym typeface="Lucida Grande" charset="0"/>
              </a:rPr>
              <a:t>which resources underpin your </a:t>
            </a:r>
            <a:r>
              <a:rPr lang="en-US" sz="2400" dirty="0" smtClean="0">
                <a:solidFill>
                  <a:schemeClr val="tx1"/>
                </a:solidFill>
                <a:latin typeface="Lucida Grande" charset="0"/>
                <a:ea typeface="Lucida Grande" charset="0"/>
                <a:cs typeface="Lucida Grande" charset="0"/>
                <a:sym typeface="Lucida Grande" charset="0"/>
              </a:rPr>
              <a:t>b</a:t>
            </a:r>
            <a:r>
              <a:rPr lang="en-US" sz="2400" dirty="0" smtClean="0">
                <a:latin typeface="Lucida Grande" charset="0"/>
                <a:ea typeface="Lucida Grande" charset="0"/>
                <a:cs typeface="Lucida Grande" charset="0"/>
                <a:sym typeface="Lucida Grande" charset="0"/>
              </a:rPr>
              <a:t>usiness </a:t>
            </a:r>
            <a:r>
              <a:rPr lang="en-US" sz="2400" dirty="0" smtClean="0">
                <a:solidFill>
                  <a:schemeClr val="tx1"/>
                </a:solidFill>
                <a:latin typeface="Lucida Grande" charset="0"/>
                <a:ea typeface="Lucida Grande" charset="0"/>
                <a:cs typeface="Lucida Grande" charset="0"/>
                <a:sym typeface="Lucida Grande" charset="0"/>
              </a:rPr>
              <a:t>model</a:t>
            </a:r>
            <a:r>
              <a:rPr lang="en-US" sz="2400" dirty="0">
                <a:solidFill>
                  <a:schemeClr val="tx1"/>
                </a:solidFill>
                <a:latin typeface="Lucida Grande" charset="0"/>
                <a:ea typeface="Lucida Grande" charset="0"/>
                <a:cs typeface="Lucida Grande" charset="0"/>
                <a:sym typeface="Lucida Grande" charset="0"/>
              </a:rPr>
              <a:t>? which assets are essential?</a:t>
            </a:r>
          </a:p>
        </p:txBody>
      </p:sp>
    </p:spTree>
    <p:extLst>
      <p:ext uri="{BB962C8B-B14F-4D97-AF65-F5344CB8AC3E}">
        <p14:creationId xmlns:p14="http://schemas.microsoft.com/office/powerpoint/2010/main" val="2742972328"/>
      </p:ext>
    </p:extLst>
  </p:cSld>
  <p:clrMapOvr>
    <a:masterClrMapping/>
  </p:clrMapOvr>
  <p:transition spd="slow">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2636912"/>
            <a:ext cx="8229600" cy="1143000"/>
          </a:xfrm>
        </p:spPr>
        <p:txBody>
          <a:bodyPr>
            <a:noAutofit/>
          </a:bodyPr>
          <a:lstStyle/>
          <a:p>
            <a:r>
              <a:rPr lang="sl-SI" sz="7000" dirty="0" err="1" smtClean="0"/>
              <a:t>How</a:t>
            </a:r>
            <a:r>
              <a:rPr lang="sl-SI" sz="7000" dirty="0" smtClean="0"/>
              <a:t> </a:t>
            </a:r>
            <a:r>
              <a:rPr lang="sl-SI" sz="7000" dirty="0" err="1" smtClean="0"/>
              <a:t>the</a:t>
            </a:r>
            <a:r>
              <a:rPr lang="sl-SI" sz="7000" dirty="0" smtClean="0"/>
              <a:t> </a:t>
            </a:r>
            <a:r>
              <a:rPr lang="sl-SI" sz="7000" dirty="0" err="1" smtClean="0"/>
              <a:t>best</a:t>
            </a:r>
            <a:r>
              <a:rPr lang="sl-SI" sz="7000" dirty="0" smtClean="0"/>
              <a:t> </a:t>
            </a:r>
            <a:r>
              <a:rPr lang="sl-SI" sz="7000" dirty="0" err="1" smtClean="0"/>
              <a:t>organizations</a:t>
            </a:r>
            <a:r>
              <a:rPr lang="sl-SI" sz="7000" dirty="0" smtClean="0"/>
              <a:t> </a:t>
            </a:r>
            <a:r>
              <a:rPr lang="sl-SI" sz="7000" dirty="0" err="1" smtClean="0"/>
              <a:t>work</a:t>
            </a:r>
            <a:r>
              <a:rPr lang="sl-SI" sz="7000" dirty="0" smtClean="0"/>
              <a:t/>
            </a:r>
            <a:br>
              <a:rPr lang="sl-SI" sz="7000" dirty="0" smtClean="0"/>
            </a:br>
            <a:r>
              <a:rPr lang="sl-SI" sz="6000" dirty="0" smtClean="0"/>
              <a:t>(</a:t>
            </a:r>
            <a:r>
              <a:rPr lang="sl-SI" sz="6000" dirty="0" err="1" smtClean="0"/>
              <a:t>why</a:t>
            </a:r>
            <a:r>
              <a:rPr lang="sl-SI" sz="6000" dirty="0" smtClean="0"/>
              <a:t> </a:t>
            </a:r>
            <a:r>
              <a:rPr lang="sl-SI" sz="6000" dirty="0" err="1" smtClean="0"/>
              <a:t>Best</a:t>
            </a:r>
            <a:r>
              <a:rPr lang="sl-SI" sz="6000" dirty="0" smtClean="0"/>
              <a:t> are </a:t>
            </a:r>
            <a:r>
              <a:rPr lang="sl-SI" sz="6000" dirty="0" err="1" smtClean="0"/>
              <a:t>The</a:t>
            </a:r>
            <a:r>
              <a:rPr lang="sl-SI" sz="6000" dirty="0" smtClean="0"/>
              <a:t> </a:t>
            </a:r>
            <a:r>
              <a:rPr lang="sl-SI" sz="6000" dirty="0" err="1" smtClean="0"/>
              <a:t>Best</a:t>
            </a:r>
            <a:r>
              <a:rPr lang="sl-SI" sz="6000" dirty="0"/>
              <a:t>)</a:t>
            </a:r>
            <a:endParaRPr lang="sl-SI" sz="6000" dirty="0"/>
          </a:p>
        </p:txBody>
      </p:sp>
      <p:sp>
        <p:nvSpPr>
          <p:cNvPr id="3" name="Pravokotnik 2"/>
          <p:cNvSpPr/>
          <p:nvPr/>
        </p:nvSpPr>
        <p:spPr>
          <a:xfrm>
            <a:off x="323528" y="6237312"/>
            <a:ext cx="3155929" cy="369332"/>
          </a:xfrm>
          <a:prstGeom prst="rect">
            <a:avLst/>
          </a:prstGeom>
        </p:spPr>
        <p:txBody>
          <a:bodyPr wrap="none">
            <a:spAutoFit/>
          </a:bodyPr>
          <a:lstStyle/>
          <a:p>
            <a:r>
              <a:rPr lang="en-US" b="1" dirty="0">
                <a:solidFill>
                  <a:srgbClr val="404040"/>
                </a:solidFill>
              </a:rPr>
              <a:t>WASA - Sarajevo, July 1st, 2014</a:t>
            </a:r>
            <a:endParaRPr lang="en-US" b="1" dirty="0">
              <a:solidFill>
                <a:srgbClr val="404040"/>
              </a:solidFill>
            </a:endParaRPr>
          </a:p>
        </p:txBody>
      </p:sp>
      <p:sp>
        <p:nvSpPr>
          <p:cNvPr id="4" name="Pravokotnik 3"/>
          <p:cNvSpPr/>
          <p:nvPr/>
        </p:nvSpPr>
        <p:spPr>
          <a:xfrm>
            <a:off x="6300192" y="6237312"/>
            <a:ext cx="2640659" cy="369332"/>
          </a:xfrm>
          <a:prstGeom prst="rect">
            <a:avLst/>
          </a:prstGeom>
        </p:spPr>
        <p:txBody>
          <a:bodyPr wrap="none">
            <a:spAutoFit/>
          </a:bodyPr>
          <a:lstStyle/>
          <a:p>
            <a:r>
              <a:rPr lang="sl-SI" dirty="0" smtClean="0">
                <a:solidFill>
                  <a:srgbClr val="404040"/>
                </a:solidFill>
              </a:rPr>
              <a:t>Branko Matijevic</a:t>
            </a:r>
            <a:r>
              <a:rPr lang="en-US" dirty="0" smtClean="0">
                <a:solidFill>
                  <a:srgbClr val="404040"/>
                </a:solidFill>
              </a:rPr>
              <a:t>, Slovenia</a:t>
            </a:r>
            <a:endParaRPr lang="en-US" dirty="0">
              <a:solidFill>
                <a:srgbClr val="404040"/>
              </a:solidFill>
            </a:endParaRPr>
          </a:p>
        </p:txBody>
      </p:sp>
    </p:spTree>
    <p:extLst>
      <p:ext uri="{BB962C8B-B14F-4D97-AF65-F5344CB8AC3E}">
        <p14:creationId xmlns:p14="http://schemas.microsoft.com/office/powerpoint/2010/main" val="16187200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51203" name="Text Box 3"/>
          <p:cNvSpPr txBox="1">
            <a:spLocks noChangeArrowheads="1"/>
          </p:cNvSpPr>
          <p:nvPr/>
        </p:nvSpPr>
        <p:spPr bwMode="auto">
          <a:xfrm>
            <a:off x="8404225" y="6454775"/>
            <a:ext cx="282575" cy="266700"/>
          </a:xfrm>
          <a:prstGeom prst="rect">
            <a:avLst/>
          </a:prstGeom>
          <a:noFill/>
          <a:ln w="12700">
            <a:noFill/>
            <a:miter lim="800000"/>
            <a:headEnd/>
            <a:tailEnd/>
          </a:ln>
          <a:effectLst/>
        </p:spPr>
        <p:txBody>
          <a:bodyPr wrap="none" anchor="ctr">
            <a:prstTxWarp prst="textNoShape">
              <a:avLst/>
            </a:prstTxWarp>
          </a:bodyPr>
          <a:lstStyle/>
          <a:p>
            <a:pPr algn="r"/>
            <a:fld id="{5B6FFFBE-4330-C24A-86A7-97DB777F1122}" type="slidenum">
              <a:rPr lang="en-US" sz="1200">
                <a:solidFill>
                  <a:srgbClr val="878787"/>
                </a:solidFill>
                <a:latin typeface="Lucida Grande" charset="0"/>
                <a:ea typeface="Lucida Grande" charset="0"/>
                <a:cs typeface="Lucida Grande" charset="0"/>
                <a:sym typeface="Lucida Grande" charset="0"/>
              </a:rPr>
              <a:pPr algn="r"/>
              <a:t>20</a:t>
            </a:fld>
            <a:endParaRPr lang="en-US" sz="1200">
              <a:solidFill>
                <a:srgbClr val="878787"/>
              </a:solidFill>
              <a:latin typeface="Lucida Grande" charset="0"/>
              <a:ea typeface="Lucida Grande" charset="0"/>
              <a:cs typeface="Lucida Grande" charset="0"/>
              <a:sym typeface="Lucida Grande" charset="0"/>
            </a:endParaRPr>
          </a:p>
        </p:txBody>
      </p:sp>
      <p:pic>
        <p:nvPicPr>
          <p:cNvPr id="51204" name="Picture 4"/>
          <p:cNvPicPr>
            <a:picLocks noChangeAspect="1" noChangeArrowheads="1"/>
          </p:cNvPicPr>
          <p:nvPr/>
        </p:nvPicPr>
        <p:blipFill>
          <a:blip r:embed="rId2"/>
          <a:srcRect/>
          <a:stretch>
            <a:fillRect/>
          </a:stretch>
        </p:blipFill>
        <p:spPr bwMode="auto">
          <a:xfrm>
            <a:off x="0" y="196850"/>
            <a:ext cx="9144000" cy="6464300"/>
          </a:xfrm>
          <a:prstGeom prst="rect">
            <a:avLst/>
          </a:prstGeom>
          <a:noFill/>
          <a:ln w="9525" cap="flat">
            <a:noFill/>
            <a:miter lim="800000"/>
            <a:headEnd/>
            <a:tailEnd/>
          </a:ln>
        </p:spPr>
      </p:pic>
      <p:sp>
        <p:nvSpPr>
          <p:cNvPr id="51205" name="Rectangle 5"/>
          <p:cNvSpPr>
            <a:spLocks/>
          </p:cNvSpPr>
          <p:nvPr/>
        </p:nvSpPr>
        <p:spPr bwMode="auto">
          <a:xfrm>
            <a:off x="0" y="344488"/>
            <a:ext cx="9144000" cy="7874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ctr"/>
            <a:r>
              <a:rPr lang="en-US" sz="4800" dirty="0">
                <a:solidFill>
                  <a:schemeClr val="tx1"/>
                </a:solidFill>
                <a:latin typeface="Lucida Grande" charset="0"/>
                <a:ea typeface="Lucida Grande" charset="0"/>
                <a:cs typeface="Lucida Grande" charset="0"/>
                <a:sym typeface="Lucida Grande" charset="0"/>
              </a:rPr>
              <a:t>KEY ACTIVITIES</a:t>
            </a:r>
          </a:p>
        </p:txBody>
      </p:sp>
      <p:sp>
        <p:nvSpPr>
          <p:cNvPr id="51207" name="Rectangle 7"/>
          <p:cNvSpPr>
            <a:spLocks/>
          </p:cNvSpPr>
          <p:nvPr/>
        </p:nvSpPr>
        <p:spPr bwMode="auto">
          <a:xfrm>
            <a:off x="1308100" y="5410200"/>
            <a:ext cx="7454900" cy="7874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Lucida Grande" charset="0"/>
                <a:ea typeface="Lucida Grande" charset="0"/>
                <a:cs typeface="Lucida Grande" charset="0"/>
                <a:sym typeface="Lucida Grande" charset="0"/>
              </a:rPr>
              <a:t>which activities do you need to perform well in your </a:t>
            </a:r>
            <a:r>
              <a:rPr lang="en-US" sz="2400" dirty="0" smtClean="0">
                <a:solidFill>
                  <a:schemeClr val="tx1"/>
                </a:solidFill>
                <a:latin typeface="Lucida Grande" charset="0"/>
                <a:ea typeface="Lucida Grande" charset="0"/>
                <a:cs typeface="Lucida Grande" charset="0"/>
                <a:sym typeface="Lucida Grande" charset="0"/>
              </a:rPr>
              <a:t>business model</a:t>
            </a:r>
            <a:r>
              <a:rPr lang="en-US" sz="2400" dirty="0">
                <a:solidFill>
                  <a:schemeClr val="tx1"/>
                </a:solidFill>
                <a:latin typeface="Lucida Grande" charset="0"/>
                <a:ea typeface="Lucida Grande" charset="0"/>
                <a:cs typeface="Lucida Grande" charset="0"/>
                <a:sym typeface="Lucida Grande" charset="0"/>
              </a:rPr>
              <a:t>? what is crucial?</a:t>
            </a:r>
          </a:p>
        </p:txBody>
      </p:sp>
    </p:spTree>
    <p:extLst>
      <p:ext uri="{BB962C8B-B14F-4D97-AF65-F5344CB8AC3E}">
        <p14:creationId xmlns:p14="http://schemas.microsoft.com/office/powerpoint/2010/main" val="640632276"/>
      </p:ext>
    </p:extLst>
  </p:cSld>
  <p:clrMapOvr>
    <a:masterClrMapping/>
  </p:clrMapOvr>
  <p:transition spd="slow">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endParaRPr lang="en-US"/>
          </a:p>
        </p:txBody>
      </p:sp>
      <p:pic>
        <p:nvPicPr>
          <p:cNvPr id="52228" name="Picture 4"/>
          <p:cNvPicPr>
            <a:picLocks noChangeAspect="1" noChangeArrowheads="1"/>
          </p:cNvPicPr>
          <p:nvPr/>
        </p:nvPicPr>
        <p:blipFill>
          <a:blip r:embed="rId2"/>
          <a:srcRect/>
          <a:stretch>
            <a:fillRect/>
          </a:stretch>
        </p:blipFill>
        <p:spPr bwMode="auto">
          <a:xfrm>
            <a:off x="0" y="196850"/>
            <a:ext cx="9144000" cy="6432550"/>
          </a:xfrm>
          <a:prstGeom prst="rect">
            <a:avLst/>
          </a:prstGeom>
          <a:noFill/>
          <a:ln w="9525" cap="flat">
            <a:noFill/>
            <a:miter lim="800000"/>
            <a:headEnd/>
            <a:tailEnd/>
          </a:ln>
        </p:spPr>
      </p:pic>
      <p:sp>
        <p:nvSpPr>
          <p:cNvPr id="52229" name="Rectangle 5"/>
          <p:cNvSpPr>
            <a:spLocks/>
          </p:cNvSpPr>
          <p:nvPr/>
        </p:nvSpPr>
        <p:spPr bwMode="auto">
          <a:xfrm>
            <a:off x="0" y="344488"/>
            <a:ext cx="9144000" cy="7874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ctr"/>
            <a:r>
              <a:rPr lang="en-US" sz="4800" dirty="0">
                <a:solidFill>
                  <a:schemeClr val="tx1"/>
                </a:solidFill>
                <a:latin typeface="Lucida Grande" charset="0"/>
                <a:ea typeface="Lucida Grande" charset="0"/>
                <a:cs typeface="Lucida Grande" charset="0"/>
                <a:sym typeface="Lucida Grande" charset="0"/>
              </a:rPr>
              <a:t>KEY PARTNERS</a:t>
            </a:r>
          </a:p>
        </p:txBody>
      </p:sp>
      <p:sp>
        <p:nvSpPr>
          <p:cNvPr id="52231" name="Rectangle 7"/>
          <p:cNvSpPr>
            <a:spLocks/>
          </p:cNvSpPr>
          <p:nvPr/>
        </p:nvSpPr>
        <p:spPr bwMode="auto">
          <a:xfrm>
            <a:off x="939800" y="5435600"/>
            <a:ext cx="7823200" cy="11430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Lucida Grande" charset="0"/>
                <a:ea typeface="Lucida Grande" charset="0"/>
                <a:cs typeface="Lucida Grande" charset="0"/>
                <a:sym typeface="Lucida Grande" charset="0"/>
              </a:rPr>
              <a:t>which partners and suppliers leverage your model? </a:t>
            </a:r>
          </a:p>
          <a:p>
            <a:pPr algn="ctr"/>
            <a:r>
              <a:rPr lang="en-US" sz="2400" dirty="0">
                <a:solidFill>
                  <a:schemeClr val="tx1"/>
                </a:solidFill>
                <a:latin typeface="Lucida Grande" charset="0"/>
                <a:ea typeface="Lucida Grande" charset="0"/>
                <a:cs typeface="Lucida Grande" charset="0"/>
                <a:sym typeface="Lucida Grande" charset="0"/>
              </a:rPr>
              <a:t>who do you need to rely on?</a:t>
            </a:r>
          </a:p>
        </p:txBody>
      </p:sp>
    </p:spTree>
    <p:extLst>
      <p:ext uri="{BB962C8B-B14F-4D97-AF65-F5344CB8AC3E}">
        <p14:creationId xmlns:p14="http://schemas.microsoft.com/office/powerpoint/2010/main" val="2162960645"/>
      </p:ext>
    </p:extLst>
  </p:cSld>
  <p:clrMapOvr>
    <a:masterClrMapping/>
  </p:clrMapOvr>
  <p:transition spd="slow">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pPr algn="l"/>
            <a:r>
              <a:rPr lang="en-US" sz="3000">
                <a:solidFill>
                  <a:srgbClr val="FFFFFF"/>
                </a:solidFill>
                <a:effectLst>
                  <a:outerShdw blurRad="38100" dist="38100" dir="2700000" algn="tl">
                    <a:srgbClr val="000000"/>
                  </a:outerShdw>
                </a:effectLst>
                <a:latin typeface="Lucida Grande" charset="0"/>
                <a:ea typeface="Lucida Grande" charset="0"/>
                <a:cs typeface="Lucida Grande" charset="0"/>
                <a:sym typeface="Lucida Grande" charset="0"/>
              </a:rPr>
              <a:t>               </a:t>
            </a:r>
          </a:p>
        </p:txBody>
      </p:sp>
      <p:pic>
        <p:nvPicPr>
          <p:cNvPr id="53252" name="Picture 4"/>
          <p:cNvPicPr>
            <a:picLocks noChangeAspect="1" noChangeArrowheads="1"/>
          </p:cNvPicPr>
          <p:nvPr/>
        </p:nvPicPr>
        <p:blipFill>
          <a:blip r:embed="rId2"/>
          <a:srcRect/>
          <a:stretch>
            <a:fillRect/>
          </a:stretch>
        </p:blipFill>
        <p:spPr bwMode="auto">
          <a:xfrm>
            <a:off x="0" y="196850"/>
            <a:ext cx="8763000" cy="6194954"/>
          </a:xfrm>
          <a:prstGeom prst="rect">
            <a:avLst/>
          </a:prstGeom>
          <a:noFill/>
          <a:ln w="9525" cap="flat">
            <a:noFill/>
            <a:miter lim="800000"/>
            <a:headEnd/>
            <a:tailEnd/>
          </a:ln>
        </p:spPr>
      </p:pic>
      <p:sp>
        <p:nvSpPr>
          <p:cNvPr id="53253" name="Rectangle 5"/>
          <p:cNvSpPr>
            <a:spLocks/>
          </p:cNvSpPr>
          <p:nvPr/>
        </p:nvSpPr>
        <p:spPr bwMode="auto">
          <a:xfrm>
            <a:off x="0" y="344488"/>
            <a:ext cx="9144000" cy="787400"/>
          </a:xfrm>
          <a:prstGeom prst="rect">
            <a:avLst/>
          </a:prstGeom>
          <a:noFill/>
          <a:ln w="9525" cap="flat">
            <a:noFill/>
            <a:miter lim="800000"/>
            <a:headEnd type="none" w="med" len="med"/>
            <a:tailEnd type="none" w="med" len="med"/>
          </a:ln>
        </p:spPr>
        <p:txBody>
          <a:bodyPr lIns="38100" tIns="38100" rIns="38100" bIns="38100">
            <a:prstTxWarp prst="textNoShape">
              <a:avLst/>
            </a:prstTxWarp>
          </a:bodyPr>
          <a:lstStyle/>
          <a:p>
            <a:pPr algn="ctr"/>
            <a:r>
              <a:rPr lang="en-US" sz="4800" dirty="0">
                <a:solidFill>
                  <a:schemeClr val="tx1"/>
                </a:solidFill>
                <a:latin typeface="Lucida Grande" charset="0"/>
                <a:ea typeface="Lucida Grande" charset="0"/>
                <a:cs typeface="Lucida Grande" charset="0"/>
                <a:sym typeface="Lucida Grande" charset="0"/>
              </a:rPr>
              <a:t>COST STRUCTURE</a:t>
            </a:r>
          </a:p>
        </p:txBody>
      </p:sp>
      <p:sp>
        <p:nvSpPr>
          <p:cNvPr id="53255" name="Rectangle 7"/>
          <p:cNvSpPr>
            <a:spLocks/>
          </p:cNvSpPr>
          <p:nvPr/>
        </p:nvSpPr>
        <p:spPr bwMode="auto">
          <a:xfrm>
            <a:off x="685800" y="5435600"/>
            <a:ext cx="7759700" cy="7874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Lucida Grande" charset="0"/>
                <a:ea typeface="Lucida Grande" charset="0"/>
                <a:cs typeface="Lucida Grande" charset="0"/>
                <a:sym typeface="Lucida Grande" charset="0"/>
              </a:rPr>
              <a:t>what is the resulting cost structure? </a:t>
            </a:r>
          </a:p>
          <a:p>
            <a:pPr algn="ctr"/>
            <a:r>
              <a:rPr lang="en-US" sz="2400" dirty="0">
                <a:solidFill>
                  <a:schemeClr val="tx1"/>
                </a:solidFill>
                <a:latin typeface="Lucida Grande" charset="0"/>
                <a:ea typeface="Lucida Grande" charset="0"/>
                <a:cs typeface="Lucida Grande" charset="0"/>
                <a:sym typeface="Lucida Grande" charset="0"/>
              </a:rPr>
              <a:t>which key elements drive your costs?</a:t>
            </a:r>
          </a:p>
        </p:txBody>
      </p:sp>
    </p:spTree>
    <p:extLst>
      <p:ext uri="{BB962C8B-B14F-4D97-AF65-F5344CB8AC3E}">
        <p14:creationId xmlns:p14="http://schemas.microsoft.com/office/powerpoint/2010/main" val="1492444062"/>
      </p:ext>
    </p:extLst>
  </p:cSld>
  <p:clrMapOvr>
    <a:masterClrMapping/>
  </p:clrMapOvr>
  <p:transition spd="slow" advClick="0" advTm="2500">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p:cNvSpPr>
          <p:nvPr/>
        </p:nvSpPr>
        <p:spPr bwMode="auto">
          <a:xfrm>
            <a:off x="0" y="-63500"/>
            <a:ext cx="9144000" cy="7035800"/>
          </a:xfrm>
          <a:prstGeom prst="rect">
            <a:avLst/>
          </a:prstGeom>
          <a:solidFill>
            <a:srgbClr val="E0DCDF"/>
          </a:solidFill>
          <a:ln w="25400" cap="flat">
            <a:noFill/>
            <a:miter lim="800000"/>
            <a:headEnd type="none" w="med" len="med"/>
            <a:tailEnd type="none" w="med" len="med"/>
          </a:ln>
        </p:spPr>
        <p:txBody>
          <a:bodyPr lIns="0" tIns="0" rIns="0" bIns="0">
            <a:prstTxWarp prst="textNoShape">
              <a:avLst/>
            </a:prstTxWarp>
          </a:bodyPr>
          <a:lstStyle/>
          <a:p>
            <a:endParaRPr lang="en-US"/>
          </a:p>
        </p:txBody>
      </p:sp>
      <p:sp>
        <p:nvSpPr>
          <p:cNvPr id="54275" name="Text Box 3"/>
          <p:cNvSpPr txBox="1">
            <a:spLocks noChangeArrowheads="1"/>
          </p:cNvSpPr>
          <p:nvPr/>
        </p:nvSpPr>
        <p:spPr bwMode="auto">
          <a:xfrm>
            <a:off x="8404225" y="6454775"/>
            <a:ext cx="282575" cy="266700"/>
          </a:xfrm>
          <a:prstGeom prst="rect">
            <a:avLst/>
          </a:prstGeom>
          <a:noFill/>
          <a:ln w="12700">
            <a:noFill/>
            <a:miter lim="800000"/>
            <a:headEnd/>
            <a:tailEnd/>
          </a:ln>
          <a:effectLst/>
        </p:spPr>
        <p:txBody>
          <a:bodyPr wrap="none" anchor="ctr">
            <a:prstTxWarp prst="textNoShape">
              <a:avLst/>
            </a:prstTxWarp>
          </a:bodyPr>
          <a:lstStyle/>
          <a:p>
            <a:pPr algn="r"/>
            <a:fld id="{D3107931-D8F3-6F42-939D-55F8DB9FF90C}" type="slidenum">
              <a:rPr lang="en-US" sz="1200">
                <a:solidFill>
                  <a:srgbClr val="878787"/>
                </a:solidFill>
                <a:latin typeface="Lucida Grande" charset="0"/>
                <a:ea typeface="Lucida Grande" charset="0"/>
                <a:cs typeface="Lucida Grande" charset="0"/>
                <a:sym typeface="Lucida Grande" charset="0"/>
              </a:rPr>
              <a:pPr algn="r"/>
              <a:t>23</a:t>
            </a:fld>
            <a:endParaRPr lang="en-US" sz="1200">
              <a:solidFill>
                <a:srgbClr val="878787"/>
              </a:solidFill>
              <a:latin typeface="Lucida Grande" charset="0"/>
              <a:ea typeface="Lucida Grande" charset="0"/>
              <a:cs typeface="Lucida Grande" charset="0"/>
              <a:sym typeface="Lucida Grande" charset="0"/>
            </a:endParaRPr>
          </a:p>
        </p:txBody>
      </p:sp>
      <p:pic>
        <p:nvPicPr>
          <p:cNvPr id="54276" name="Picture 4"/>
          <p:cNvPicPr>
            <a:picLocks noChangeAspect="1" noChangeArrowheads="1"/>
          </p:cNvPicPr>
          <p:nvPr/>
        </p:nvPicPr>
        <p:blipFill>
          <a:blip r:embed="rId2"/>
          <a:srcRect/>
          <a:stretch>
            <a:fillRect/>
          </a:stretch>
        </p:blipFill>
        <p:spPr bwMode="auto">
          <a:xfrm>
            <a:off x="0" y="196850"/>
            <a:ext cx="9144000" cy="6464300"/>
          </a:xfrm>
          <a:prstGeom prst="rect">
            <a:avLst/>
          </a:prstGeom>
          <a:noFill/>
          <a:ln w="9525" cap="flat">
            <a:noFill/>
            <a:miter lim="800000"/>
            <a:headEnd/>
            <a:tailEnd/>
          </a:ln>
        </p:spPr>
      </p:pic>
      <p:sp>
        <p:nvSpPr>
          <p:cNvPr id="54278" name="Rectangle 6"/>
          <p:cNvSpPr>
            <a:spLocks/>
          </p:cNvSpPr>
          <p:nvPr/>
        </p:nvSpPr>
        <p:spPr bwMode="auto">
          <a:xfrm>
            <a:off x="7886700" y="1882775"/>
            <a:ext cx="1295400" cy="6096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l"/>
            <a:r>
              <a:rPr lang="en-US" sz="1800">
                <a:solidFill>
                  <a:schemeClr val="tx1"/>
                </a:solidFill>
                <a:latin typeface="Lucida Grande" charset="0"/>
                <a:ea typeface="Lucida Grande" charset="0"/>
                <a:cs typeface="Lucida Grande" charset="0"/>
                <a:sym typeface="Lucida Grande" charset="0"/>
              </a:rPr>
              <a:t>customer segments</a:t>
            </a:r>
          </a:p>
        </p:txBody>
      </p:sp>
      <p:sp>
        <p:nvSpPr>
          <p:cNvPr id="54279" name="Rectangle 7"/>
          <p:cNvSpPr>
            <a:spLocks/>
          </p:cNvSpPr>
          <p:nvPr/>
        </p:nvSpPr>
        <p:spPr bwMode="auto">
          <a:xfrm>
            <a:off x="-50800" y="1882775"/>
            <a:ext cx="1143000" cy="6096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r"/>
            <a:r>
              <a:rPr lang="en-US" sz="1800">
                <a:solidFill>
                  <a:schemeClr val="tx1"/>
                </a:solidFill>
                <a:latin typeface="Lucida Grande" charset="0"/>
                <a:ea typeface="Lucida Grande" charset="0"/>
                <a:cs typeface="Lucida Grande" charset="0"/>
                <a:sym typeface="Lucida Grande" charset="0"/>
              </a:rPr>
              <a:t>key partners</a:t>
            </a:r>
          </a:p>
        </p:txBody>
      </p:sp>
      <p:sp>
        <p:nvSpPr>
          <p:cNvPr id="54280" name="Rectangle 8"/>
          <p:cNvSpPr>
            <a:spLocks/>
          </p:cNvSpPr>
          <p:nvPr/>
        </p:nvSpPr>
        <p:spPr bwMode="auto">
          <a:xfrm>
            <a:off x="-127000" y="5410200"/>
            <a:ext cx="1295400" cy="6096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r"/>
            <a:r>
              <a:rPr lang="en-US" sz="1800">
                <a:solidFill>
                  <a:schemeClr val="tx1"/>
                </a:solidFill>
                <a:latin typeface="Lucida Grande" charset="0"/>
                <a:ea typeface="Lucida Grande" charset="0"/>
                <a:cs typeface="Lucida Grande" charset="0"/>
                <a:sym typeface="Lucida Grande" charset="0"/>
              </a:rPr>
              <a:t>cost structure</a:t>
            </a:r>
          </a:p>
        </p:txBody>
      </p:sp>
      <p:sp>
        <p:nvSpPr>
          <p:cNvPr id="54281" name="Rectangle 9"/>
          <p:cNvSpPr>
            <a:spLocks/>
          </p:cNvSpPr>
          <p:nvPr/>
        </p:nvSpPr>
        <p:spPr bwMode="auto">
          <a:xfrm>
            <a:off x="7886700" y="5410200"/>
            <a:ext cx="1295400" cy="6096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l"/>
            <a:r>
              <a:rPr lang="en-US" sz="1800">
                <a:solidFill>
                  <a:schemeClr val="tx1"/>
                </a:solidFill>
                <a:latin typeface="Lucida Grande" charset="0"/>
                <a:ea typeface="Lucida Grande" charset="0"/>
                <a:cs typeface="Lucida Grande" charset="0"/>
                <a:sym typeface="Lucida Grande" charset="0"/>
              </a:rPr>
              <a:t>revenue streams</a:t>
            </a:r>
          </a:p>
        </p:txBody>
      </p:sp>
      <p:sp>
        <p:nvSpPr>
          <p:cNvPr id="54282" name="Rectangle 10"/>
          <p:cNvSpPr>
            <a:spLocks/>
          </p:cNvSpPr>
          <p:nvPr/>
        </p:nvSpPr>
        <p:spPr bwMode="auto">
          <a:xfrm>
            <a:off x="6235700" y="6010275"/>
            <a:ext cx="1447800" cy="3429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l"/>
            <a:r>
              <a:rPr lang="en-US" sz="1800">
                <a:solidFill>
                  <a:schemeClr val="tx1"/>
                </a:solidFill>
                <a:latin typeface="Lucida Grande" charset="0"/>
                <a:ea typeface="Lucida Grande" charset="0"/>
                <a:cs typeface="Lucida Grande" charset="0"/>
                <a:sym typeface="Lucida Grande" charset="0"/>
              </a:rPr>
              <a:t>channels</a:t>
            </a:r>
          </a:p>
        </p:txBody>
      </p:sp>
      <p:sp>
        <p:nvSpPr>
          <p:cNvPr id="54283" name="Rectangle 11"/>
          <p:cNvSpPr>
            <a:spLocks/>
          </p:cNvSpPr>
          <p:nvPr/>
        </p:nvSpPr>
        <p:spPr bwMode="auto">
          <a:xfrm>
            <a:off x="6705600" y="330200"/>
            <a:ext cx="1752600" cy="6096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l"/>
            <a:r>
              <a:rPr lang="en-US" sz="1800">
                <a:solidFill>
                  <a:schemeClr val="tx1"/>
                </a:solidFill>
                <a:latin typeface="Lucida Grande" charset="0"/>
                <a:ea typeface="Lucida Grande" charset="0"/>
                <a:cs typeface="Lucida Grande" charset="0"/>
                <a:sym typeface="Lucida Grande" charset="0"/>
              </a:rPr>
              <a:t>customer relationships</a:t>
            </a:r>
          </a:p>
        </p:txBody>
      </p:sp>
      <p:sp>
        <p:nvSpPr>
          <p:cNvPr id="54284" name="Rectangle 12"/>
          <p:cNvSpPr>
            <a:spLocks/>
          </p:cNvSpPr>
          <p:nvPr/>
        </p:nvSpPr>
        <p:spPr bwMode="auto">
          <a:xfrm>
            <a:off x="1092200" y="330200"/>
            <a:ext cx="1295400" cy="6096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r"/>
            <a:r>
              <a:rPr lang="en-US" sz="1800">
                <a:solidFill>
                  <a:schemeClr val="tx1"/>
                </a:solidFill>
                <a:latin typeface="Lucida Grande" charset="0"/>
                <a:ea typeface="Lucida Grande" charset="0"/>
                <a:cs typeface="Lucida Grande" charset="0"/>
                <a:sym typeface="Lucida Grande" charset="0"/>
              </a:rPr>
              <a:t>key activities</a:t>
            </a:r>
          </a:p>
        </p:txBody>
      </p:sp>
      <p:sp>
        <p:nvSpPr>
          <p:cNvPr id="54285" name="Rectangle 13"/>
          <p:cNvSpPr>
            <a:spLocks/>
          </p:cNvSpPr>
          <p:nvPr/>
        </p:nvSpPr>
        <p:spPr bwMode="auto">
          <a:xfrm>
            <a:off x="1143000" y="5705475"/>
            <a:ext cx="1371600" cy="6096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r"/>
            <a:r>
              <a:rPr lang="en-US" sz="1800">
                <a:solidFill>
                  <a:schemeClr val="tx1"/>
                </a:solidFill>
                <a:latin typeface="Lucida Grande" charset="0"/>
                <a:ea typeface="Lucida Grande" charset="0"/>
                <a:cs typeface="Lucida Grande" charset="0"/>
                <a:sym typeface="Lucida Grande" charset="0"/>
              </a:rPr>
              <a:t>key </a:t>
            </a:r>
          </a:p>
          <a:p>
            <a:pPr algn="r"/>
            <a:r>
              <a:rPr lang="en-US" sz="1800">
                <a:solidFill>
                  <a:schemeClr val="tx1"/>
                </a:solidFill>
                <a:latin typeface="Lucida Grande" charset="0"/>
                <a:ea typeface="Lucida Grande" charset="0"/>
                <a:cs typeface="Lucida Grande" charset="0"/>
                <a:sym typeface="Lucida Grande" charset="0"/>
              </a:rPr>
              <a:t>resources</a:t>
            </a:r>
          </a:p>
        </p:txBody>
      </p:sp>
      <p:sp>
        <p:nvSpPr>
          <p:cNvPr id="54286" name="Rectangle 14"/>
          <p:cNvSpPr>
            <a:spLocks/>
          </p:cNvSpPr>
          <p:nvPr/>
        </p:nvSpPr>
        <p:spPr bwMode="auto">
          <a:xfrm>
            <a:off x="3771900" y="304800"/>
            <a:ext cx="1587500" cy="609600"/>
          </a:xfrm>
          <a:prstGeom prst="rect">
            <a:avLst/>
          </a:prstGeom>
          <a:noFill/>
          <a:ln w="9525" cap="flat">
            <a:noFill/>
            <a:miter lim="800000"/>
            <a:headEnd type="none" w="med" len="med"/>
            <a:tailEnd type="none" w="med" len="med"/>
          </a:ln>
        </p:spPr>
        <p:txBody>
          <a:bodyPr lIns="0" tIns="0" rIns="0" bIns="0">
            <a:prstTxWarp prst="textNoShape">
              <a:avLst/>
            </a:prstTxWarp>
          </a:bodyPr>
          <a:lstStyle/>
          <a:p>
            <a:r>
              <a:rPr lang="en-US" sz="1800">
                <a:solidFill>
                  <a:schemeClr val="tx1"/>
                </a:solidFill>
                <a:latin typeface="Lucida Grande" charset="0"/>
                <a:ea typeface="Lucida Grande" charset="0"/>
                <a:cs typeface="Lucida Grande" charset="0"/>
                <a:sym typeface="Lucida Grande" charset="0"/>
              </a:rPr>
              <a:t>value proposition</a:t>
            </a:r>
          </a:p>
        </p:txBody>
      </p:sp>
      <p:sp>
        <p:nvSpPr>
          <p:cNvPr id="54287" name="Line 15"/>
          <p:cNvSpPr>
            <a:spLocks noChangeShapeType="1"/>
          </p:cNvSpPr>
          <p:nvPr/>
        </p:nvSpPr>
        <p:spPr bwMode="auto">
          <a:xfrm rot="10800000" flipH="1">
            <a:off x="6705600" y="1011238"/>
            <a:ext cx="1447800" cy="0"/>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88" name="Line 16"/>
          <p:cNvSpPr>
            <a:spLocks noChangeShapeType="1"/>
          </p:cNvSpPr>
          <p:nvPr/>
        </p:nvSpPr>
        <p:spPr bwMode="auto">
          <a:xfrm>
            <a:off x="3962400" y="1011238"/>
            <a:ext cx="1219200" cy="4762"/>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89" name="Line 17"/>
          <p:cNvSpPr>
            <a:spLocks noChangeShapeType="1"/>
          </p:cNvSpPr>
          <p:nvPr/>
        </p:nvSpPr>
        <p:spPr bwMode="auto">
          <a:xfrm>
            <a:off x="1371600" y="1011238"/>
            <a:ext cx="990600" cy="6350"/>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0" name="Line 18"/>
          <p:cNvSpPr>
            <a:spLocks noChangeShapeType="1"/>
          </p:cNvSpPr>
          <p:nvPr/>
        </p:nvSpPr>
        <p:spPr bwMode="auto">
          <a:xfrm>
            <a:off x="152400" y="2590800"/>
            <a:ext cx="914400" cy="1588"/>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1" name="Line 19"/>
          <p:cNvSpPr>
            <a:spLocks noChangeShapeType="1"/>
          </p:cNvSpPr>
          <p:nvPr/>
        </p:nvSpPr>
        <p:spPr bwMode="auto">
          <a:xfrm>
            <a:off x="7924800" y="2590800"/>
            <a:ext cx="1143000" cy="1588"/>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2" name="Line 20"/>
          <p:cNvSpPr>
            <a:spLocks noChangeShapeType="1"/>
          </p:cNvSpPr>
          <p:nvPr/>
        </p:nvSpPr>
        <p:spPr bwMode="auto">
          <a:xfrm>
            <a:off x="152400" y="6096000"/>
            <a:ext cx="990600" cy="1588"/>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3" name="Line 21"/>
          <p:cNvSpPr>
            <a:spLocks noChangeShapeType="1"/>
          </p:cNvSpPr>
          <p:nvPr/>
        </p:nvSpPr>
        <p:spPr bwMode="auto">
          <a:xfrm rot="10800000" flipH="1">
            <a:off x="1371600" y="6399213"/>
            <a:ext cx="1143000" cy="0"/>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4" name="Line 22"/>
          <p:cNvSpPr>
            <a:spLocks noChangeShapeType="1"/>
          </p:cNvSpPr>
          <p:nvPr/>
        </p:nvSpPr>
        <p:spPr bwMode="auto">
          <a:xfrm rot="10800000" flipH="1">
            <a:off x="6248400" y="6399213"/>
            <a:ext cx="1143000" cy="0"/>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5" name="Line 23"/>
          <p:cNvSpPr>
            <a:spLocks noChangeShapeType="1"/>
          </p:cNvSpPr>
          <p:nvPr/>
        </p:nvSpPr>
        <p:spPr bwMode="auto">
          <a:xfrm rot="10800000" flipH="1">
            <a:off x="7924800" y="6096000"/>
            <a:ext cx="914400" cy="1588"/>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6" name="Line 24"/>
          <p:cNvSpPr>
            <a:spLocks noChangeShapeType="1"/>
          </p:cNvSpPr>
          <p:nvPr/>
        </p:nvSpPr>
        <p:spPr bwMode="auto">
          <a:xfrm flipH="1">
            <a:off x="4570413" y="1012825"/>
            <a:ext cx="1587" cy="663575"/>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7" name="Line 25"/>
          <p:cNvSpPr>
            <a:spLocks noChangeShapeType="1"/>
          </p:cNvSpPr>
          <p:nvPr/>
        </p:nvSpPr>
        <p:spPr bwMode="auto">
          <a:xfrm>
            <a:off x="2362200" y="1017588"/>
            <a:ext cx="990600" cy="657225"/>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8" name="Line 26"/>
          <p:cNvSpPr>
            <a:spLocks noChangeShapeType="1"/>
          </p:cNvSpPr>
          <p:nvPr/>
        </p:nvSpPr>
        <p:spPr bwMode="auto">
          <a:xfrm flipH="1">
            <a:off x="6096000" y="1017588"/>
            <a:ext cx="609600" cy="354012"/>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299" name="Line 27"/>
          <p:cNvSpPr>
            <a:spLocks noChangeShapeType="1"/>
          </p:cNvSpPr>
          <p:nvPr/>
        </p:nvSpPr>
        <p:spPr bwMode="auto">
          <a:xfrm flipH="1">
            <a:off x="1066800" y="2438400"/>
            <a:ext cx="457200" cy="153988"/>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300" name="Line 28"/>
          <p:cNvSpPr>
            <a:spLocks noChangeShapeType="1"/>
          </p:cNvSpPr>
          <p:nvPr/>
        </p:nvSpPr>
        <p:spPr bwMode="auto">
          <a:xfrm rot="10800000">
            <a:off x="7543800" y="2436813"/>
            <a:ext cx="381000" cy="155575"/>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301" name="Line 29"/>
          <p:cNvSpPr>
            <a:spLocks noChangeShapeType="1"/>
          </p:cNvSpPr>
          <p:nvPr/>
        </p:nvSpPr>
        <p:spPr bwMode="auto">
          <a:xfrm rot="10800000">
            <a:off x="7010400" y="5105400"/>
            <a:ext cx="914400" cy="990600"/>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302" name="Line 30"/>
          <p:cNvSpPr>
            <a:spLocks noChangeShapeType="1"/>
          </p:cNvSpPr>
          <p:nvPr/>
        </p:nvSpPr>
        <p:spPr bwMode="auto">
          <a:xfrm rot="10800000">
            <a:off x="5181600" y="3505200"/>
            <a:ext cx="1066800" cy="2895600"/>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303" name="Line 31"/>
          <p:cNvSpPr>
            <a:spLocks noChangeShapeType="1"/>
          </p:cNvSpPr>
          <p:nvPr/>
        </p:nvSpPr>
        <p:spPr bwMode="auto">
          <a:xfrm rot="10800000" flipH="1">
            <a:off x="2513013" y="3962400"/>
            <a:ext cx="990600" cy="2436813"/>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
        <p:nvSpPr>
          <p:cNvPr id="54304" name="Line 32"/>
          <p:cNvSpPr>
            <a:spLocks noChangeShapeType="1"/>
          </p:cNvSpPr>
          <p:nvPr/>
        </p:nvSpPr>
        <p:spPr bwMode="auto">
          <a:xfrm rot="10800000" flipH="1">
            <a:off x="1143000" y="4800600"/>
            <a:ext cx="1066800" cy="1295400"/>
          </a:xfrm>
          <a:prstGeom prst="line">
            <a:avLst/>
          </a:prstGeom>
          <a:noFill/>
          <a:ln w="25400" cap="flat">
            <a:solidFill>
              <a:srgbClr val="A5A5A5"/>
            </a:solidFill>
            <a:prstDash val="solid"/>
            <a:round/>
            <a:headEnd type="none" w="med" len="med"/>
            <a:tailEnd type="none" w="med" len="med"/>
          </a:ln>
        </p:spPr>
        <p:txBody>
          <a:bodyPr lIns="0" tIns="0" rIns="0" bIns="0">
            <a:prstTxWarp prst="textNoShape">
              <a:avLst/>
            </a:prstTxWarp>
          </a:bodyPr>
          <a:lstStyle/>
          <a:p>
            <a:endParaRPr lang="en-US"/>
          </a:p>
        </p:txBody>
      </p:sp>
    </p:spTree>
    <p:extLst>
      <p:ext uri="{BB962C8B-B14F-4D97-AF65-F5344CB8AC3E}">
        <p14:creationId xmlns:p14="http://schemas.microsoft.com/office/powerpoint/2010/main" val="2933264725"/>
      </p:ext>
    </p:extLst>
  </p:cSld>
  <p:clrMapOvr>
    <a:masterClrMapping/>
  </p:clrMapOvr>
  <p:transition spd="slow">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188640"/>
            <a:ext cx="8229600" cy="1143000"/>
          </a:xfrm>
        </p:spPr>
        <p:txBody>
          <a:bodyPr/>
          <a:lstStyle/>
          <a:p>
            <a:r>
              <a:rPr lang="sl-SI" dirty="0" err="1" smtClean="0"/>
              <a:t>Business</a:t>
            </a:r>
            <a:r>
              <a:rPr lang="sl-SI" dirty="0" smtClean="0"/>
              <a:t> Model </a:t>
            </a:r>
            <a:r>
              <a:rPr lang="sl-SI" dirty="0" err="1" smtClean="0"/>
              <a:t>Generation</a:t>
            </a:r>
            <a:r>
              <a:rPr lang="sl-SI" dirty="0" smtClean="0"/>
              <a:t> </a:t>
            </a:r>
            <a:r>
              <a:rPr lang="sl-SI" dirty="0" err="1" smtClean="0"/>
              <a:t>canvas</a:t>
            </a:r>
            <a:endParaRPr lang="sl-SI" dirty="0"/>
          </a:p>
        </p:txBody>
      </p:sp>
      <p:sp>
        <p:nvSpPr>
          <p:cNvPr id="3" name="Ograda vsebine 2"/>
          <p:cNvSpPr>
            <a:spLocks noGrp="1"/>
          </p:cNvSpPr>
          <p:nvPr>
            <p:ph idx="1"/>
          </p:nvPr>
        </p:nvSpPr>
        <p:spPr/>
        <p:txBody>
          <a:bodyPr/>
          <a:lstStyle/>
          <a:p>
            <a:endParaRPr lang="sl-SI"/>
          </a:p>
        </p:txBody>
      </p:sp>
      <p:pic>
        <p:nvPicPr>
          <p:cNvPr id="5" name="Picture 11"/>
          <p:cNvPicPr>
            <a:picLocks noChangeAspect="1"/>
          </p:cNvPicPr>
          <p:nvPr/>
        </p:nvPicPr>
        <p:blipFill>
          <a:blip r:embed="rId2"/>
          <a:srcRect l="2354" t="8457" r="2616" b="2616"/>
          <a:stretch>
            <a:fillRect/>
          </a:stretch>
        </p:blipFill>
        <p:spPr>
          <a:xfrm>
            <a:off x="121024" y="1219200"/>
            <a:ext cx="8794376" cy="5486400"/>
          </a:xfrm>
          <a:prstGeom prst="rect">
            <a:avLst/>
          </a:prstGeom>
        </p:spPr>
      </p:pic>
    </p:spTree>
    <p:extLst>
      <p:ext uri="{BB962C8B-B14F-4D97-AF65-F5344CB8AC3E}">
        <p14:creationId xmlns:p14="http://schemas.microsoft.com/office/powerpoint/2010/main" val="3276205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a:spLocks noGrp="1"/>
          </p:cNvSpPr>
          <p:nvPr>
            <p:ph type="title"/>
          </p:nvPr>
        </p:nvSpPr>
        <p:spPr>
          <a:xfrm>
            <a:off x="401811" y="188640"/>
            <a:ext cx="8229600" cy="850106"/>
          </a:xfrm>
        </p:spPr>
        <p:txBody>
          <a:bodyPr>
            <a:normAutofit/>
          </a:bodyPr>
          <a:lstStyle/>
          <a:p>
            <a:r>
              <a:rPr lang="sl-SI" dirty="0" smtClean="0"/>
              <a:t>BMG is used </a:t>
            </a:r>
            <a:r>
              <a:rPr lang="sl-SI" dirty="0" err="1"/>
              <a:t>by</a:t>
            </a:r>
            <a:r>
              <a:rPr lang="sl-SI" dirty="0"/>
              <a:t> </a:t>
            </a:r>
            <a:r>
              <a:rPr lang="sl-SI" dirty="0" err="1"/>
              <a:t>many</a:t>
            </a:r>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4749366" cy="29482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379" y="2319759"/>
            <a:ext cx="3914465" cy="29220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956" y="3780804"/>
            <a:ext cx="3780843" cy="24566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6328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smtClean="0"/>
              <a:t>Example</a:t>
            </a:r>
            <a:r>
              <a:rPr lang="sl-SI" dirty="0" smtClean="0"/>
              <a:t>: </a:t>
            </a:r>
            <a:r>
              <a:rPr lang="sl-SI" dirty="0" err="1" smtClean="0"/>
              <a:t>football</a:t>
            </a:r>
            <a:endParaRPr lang="sl-SI" dirty="0"/>
          </a:p>
        </p:txBody>
      </p:sp>
      <p:pic>
        <p:nvPicPr>
          <p:cNvPr id="2457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2452"/>
          <a:stretch/>
        </p:blipFill>
        <p:spPr bwMode="auto">
          <a:xfrm>
            <a:off x="1259632" y="1412776"/>
            <a:ext cx="7094012"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1686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smtClean="0"/>
              <a:t>The</a:t>
            </a:r>
            <a:r>
              <a:rPr lang="sl-SI" dirty="0" smtClean="0"/>
              <a:t> </a:t>
            </a:r>
            <a:r>
              <a:rPr lang="sl-SI" dirty="0" err="1" smtClean="0"/>
              <a:t>Lean</a:t>
            </a:r>
            <a:r>
              <a:rPr lang="sl-SI" dirty="0" smtClean="0"/>
              <a:t> </a:t>
            </a:r>
            <a:r>
              <a:rPr lang="sl-SI" dirty="0" err="1" smtClean="0"/>
              <a:t>Approach</a:t>
            </a:r>
            <a:endParaRPr lang="sl-SI"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4101" y="2003884"/>
            <a:ext cx="6788366"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a:xfrm>
            <a:off x="179512" y="1196752"/>
            <a:ext cx="2644775" cy="894184"/>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defRPr/>
            </a:pPr>
            <a:r>
              <a:rPr lang="en-US" sz="1400" dirty="0" smtClean="0">
                <a:latin typeface="Arial"/>
                <a:cs typeface="Arial"/>
              </a:rPr>
              <a:t>Stop selling, start </a:t>
            </a:r>
            <a:r>
              <a:rPr lang="en-US" sz="1400" dirty="0" smtClean="0">
                <a:solidFill>
                  <a:srgbClr val="FF0000"/>
                </a:solidFill>
                <a:latin typeface="Arial"/>
                <a:cs typeface="Arial"/>
              </a:rPr>
              <a:t>listening</a:t>
            </a:r>
            <a:endParaRPr lang="en-US" sz="1400" dirty="0" smtClean="0">
              <a:latin typeface="Arial"/>
              <a:cs typeface="Arial"/>
            </a:endParaRPr>
          </a:p>
          <a:p>
            <a:pPr>
              <a:spcBef>
                <a:spcPts val="600"/>
              </a:spcBef>
              <a:defRPr/>
            </a:pPr>
            <a:r>
              <a:rPr lang="en-US" sz="1400" dirty="0" smtClean="0">
                <a:solidFill>
                  <a:srgbClr val="FF0000"/>
                </a:solidFill>
                <a:latin typeface="Arial"/>
                <a:cs typeface="Arial"/>
              </a:rPr>
              <a:t>Test </a:t>
            </a:r>
            <a:r>
              <a:rPr lang="en-US" sz="1400" dirty="0" smtClean="0">
                <a:latin typeface="Arial"/>
                <a:cs typeface="Arial"/>
              </a:rPr>
              <a:t>your </a:t>
            </a:r>
            <a:r>
              <a:rPr lang="en-US" sz="1400" dirty="0" smtClean="0">
                <a:solidFill>
                  <a:srgbClr val="FF0000"/>
                </a:solidFill>
                <a:latin typeface="Arial"/>
                <a:cs typeface="Arial"/>
              </a:rPr>
              <a:t>hypotheses</a:t>
            </a:r>
          </a:p>
          <a:p>
            <a:pPr>
              <a:spcBef>
                <a:spcPts val="600"/>
              </a:spcBef>
              <a:defRPr/>
            </a:pPr>
            <a:r>
              <a:rPr lang="en-US" sz="1400" dirty="0" smtClean="0">
                <a:solidFill>
                  <a:srgbClr val="FF0000"/>
                </a:solidFill>
                <a:latin typeface="Arial"/>
                <a:cs typeface="Arial"/>
              </a:rPr>
              <a:t>Continuous </a:t>
            </a:r>
            <a:r>
              <a:rPr lang="en-US" sz="1400" dirty="0" smtClean="0">
                <a:solidFill>
                  <a:schemeClr val="tx1">
                    <a:lumMod val="95000"/>
                    <a:lumOff val="5000"/>
                  </a:schemeClr>
                </a:solidFill>
                <a:latin typeface="Arial"/>
                <a:cs typeface="Arial"/>
              </a:rPr>
              <a:t>Discovery</a:t>
            </a:r>
          </a:p>
        </p:txBody>
      </p:sp>
    </p:spTree>
    <p:extLst>
      <p:ext uri="{BB962C8B-B14F-4D97-AF65-F5344CB8AC3E}">
        <p14:creationId xmlns:p14="http://schemas.microsoft.com/office/powerpoint/2010/main" val="18825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795" y="1988840"/>
            <a:ext cx="7708900"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Naslov 1"/>
          <p:cNvSpPr txBox="1">
            <a:spLocks/>
          </p:cNvSpPr>
          <p:nvPr/>
        </p:nvSpPr>
        <p:spPr>
          <a:xfrm>
            <a:off x="3491880" y="4941168"/>
            <a:ext cx="145888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dirty="0" smtClean="0"/>
              <a:t>15%</a:t>
            </a:r>
            <a:endParaRPr lang="sl-SI" dirty="0"/>
          </a:p>
        </p:txBody>
      </p:sp>
      <p:sp>
        <p:nvSpPr>
          <p:cNvPr id="6" name="Naslov 1"/>
          <p:cNvSpPr txBox="1">
            <a:spLocks/>
          </p:cNvSpPr>
          <p:nvPr/>
        </p:nvSpPr>
        <p:spPr>
          <a:xfrm>
            <a:off x="6857528" y="4941168"/>
            <a:ext cx="145888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dirty="0" smtClean="0"/>
              <a:t>85%</a:t>
            </a:r>
            <a:endParaRPr lang="sl-SI" dirty="0"/>
          </a:p>
        </p:txBody>
      </p:sp>
      <p:sp>
        <p:nvSpPr>
          <p:cNvPr id="7" name="Pravokotnik 6"/>
          <p:cNvSpPr/>
          <p:nvPr/>
        </p:nvSpPr>
        <p:spPr>
          <a:xfrm>
            <a:off x="971600" y="5960313"/>
            <a:ext cx="7373887" cy="276999"/>
          </a:xfrm>
          <a:prstGeom prst="rect">
            <a:avLst/>
          </a:prstGeom>
        </p:spPr>
        <p:txBody>
          <a:bodyPr wrap="square">
            <a:spAutoFit/>
          </a:bodyPr>
          <a:lstStyle/>
          <a:p>
            <a:r>
              <a:rPr lang="sl-SI" sz="1200" dirty="0" err="1" smtClean="0"/>
              <a:t>Due</a:t>
            </a:r>
            <a:r>
              <a:rPr lang="sl-SI" sz="1200" dirty="0" smtClean="0"/>
              <a:t> to </a:t>
            </a:r>
            <a:r>
              <a:rPr lang="sl-SI" sz="1200" dirty="0" err="1" smtClean="0"/>
              <a:t>Norton</a:t>
            </a:r>
            <a:r>
              <a:rPr lang="sl-SI" sz="1200" dirty="0" smtClean="0"/>
              <a:t> </a:t>
            </a:r>
            <a:r>
              <a:rPr lang="sl-SI" sz="1200" dirty="0" err="1" smtClean="0"/>
              <a:t>and</a:t>
            </a:r>
            <a:r>
              <a:rPr lang="sl-SI" sz="1200" dirty="0" smtClean="0"/>
              <a:t> Kaplan </a:t>
            </a:r>
            <a:r>
              <a:rPr lang="sl-SI" sz="1200" dirty="0" err="1" smtClean="0"/>
              <a:t>Article</a:t>
            </a:r>
            <a:r>
              <a:rPr lang="sl-SI" sz="1200" dirty="0" smtClean="0"/>
              <a:t> in Harvard </a:t>
            </a:r>
            <a:r>
              <a:rPr lang="sl-SI" sz="1200" dirty="0" err="1" smtClean="0"/>
              <a:t>Bisiness</a:t>
            </a:r>
            <a:r>
              <a:rPr lang="sl-SI" sz="1200" dirty="0" smtClean="0"/>
              <a:t> </a:t>
            </a:r>
            <a:r>
              <a:rPr lang="sl-SI" sz="1200" dirty="0" err="1" smtClean="0"/>
              <a:t>Review</a:t>
            </a:r>
            <a:endParaRPr lang="sl-SI" sz="1200" dirty="0"/>
          </a:p>
        </p:txBody>
      </p:sp>
    </p:spTree>
    <p:extLst>
      <p:ext uri="{BB962C8B-B14F-4D97-AF65-F5344CB8AC3E}">
        <p14:creationId xmlns:p14="http://schemas.microsoft.com/office/powerpoint/2010/main" val="3321550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dirty="0" err="1" smtClean="0"/>
              <a:t>Critical</a:t>
            </a:r>
            <a:r>
              <a:rPr lang="sl-SI" dirty="0" smtClean="0"/>
              <a:t> Success </a:t>
            </a:r>
            <a:r>
              <a:rPr lang="sl-SI" dirty="0" err="1" smtClean="0"/>
              <a:t>Factors</a:t>
            </a:r>
            <a:endParaRPr lang="sl-SI" dirty="0"/>
          </a:p>
        </p:txBody>
      </p:sp>
      <p:pic>
        <p:nvPicPr>
          <p:cNvPr id="29704" name="Picture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1700808"/>
            <a:ext cx="5502840" cy="4748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007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p:cNvSpPr/>
          <p:nvPr/>
        </p:nvSpPr>
        <p:spPr>
          <a:xfrm>
            <a:off x="755576" y="1988840"/>
            <a:ext cx="7560840" cy="3539430"/>
          </a:xfrm>
          <a:prstGeom prst="rect">
            <a:avLst/>
          </a:prstGeom>
        </p:spPr>
        <p:txBody>
          <a:bodyPr wrap="square">
            <a:spAutoFit/>
          </a:bodyPr>
          <a:lstStyle/>
          <a:p>
            <a:r>
              <a:rPr lang="en-US" sz="3200" b="1" dirty="0" smtClean="0"/>
              <a:t>Goals</a:t>
            </a:r>
            <a:r>
              <a:rPr lang="en-US" sz="3200" dirty="0" smtClean="0"/>
              <a:t> </a:t>
            </a:r>
            <a:r>
              <a:rPr lang="en-US" sz="3200" dirty="0"/>
              <a:t>are </a:t>
            </a:r>
            <a:r>
              <a:rPr lang="en-US" sz="3200" b="1" dirty="0"/>
              <a:t>long-term </a:t>
            </a:r>
            <a:r>
              <a:rPr lang="en-US" sz="3200" dirty="0"/>
              <a:t>aims that you want to accomplish.</a:t>
            </a:r>
            <a:br>
              <a:rPr lang="en-US" sz="3200" dirty="0"/>
            </a:br>
            <a:r>
              <a:rPr lang="en-US" sz="3200" b="1" dirty="0"/>
              <a:t>Objectives</a:t>
            </a:r>
            <a:r>
              <a:rPr lang="en-US" sz="3200" dirty="0"/>
              <a:t> </a:t>
            </a:r>
            <a:r>
              <a:rPr lang="en-US" sz="3200" dirty="0" smtClean="0"/>
              <a:t>are </a:t>
            </a:r>
            <a:r>
              <a:rPr lang="en-US" sz="3200" dirty="0"/>
              <a:t>concrete attainments that can be achieved by following a certain number of steps.</a:t>
            </a:r>
            <a:br>
              <a:rPr lang="en-US" sz="3200" dirty="0"/>
            </a:br>
            <a:r>
              <a:rPr lang="en-US" sz="3200" b="1" dirty="0" smtClean="0"/>
              <a:t>Objectives</a:t>
            </a:r>
            <a:r>
              <a:rPr lang="en-US" sz="3200" dirty="0" smtClean="0"/>
              <a:t> </a:t>
            </a:r>
            <a:r>
              <a:rPr lang="en-US" sz="3200" dirty="0"/>
              <a:t>are very concrete, whereas </a:t>
            </a:r>
            <a:r>
              <a:rPr lang="en-US" sz="3200" b="1" dirty="0"/>
              <a:t>goals</a:t>
            </a:r>
            <a:r>
              <a:rPr lang="en-US" sz="3200" dirty="0"/>
              <a:t> are less structured</a:t>
            </a:r>
            <a:r>
              <a:rPr lang="en-US" sz="3200" dirty="0" smtClean="0"/>
              <a:t>.</a:t>
            </a:r>
            <a:endParaRPr lang="sl-SI" sz="3200" dirty="0"/>
          </a:p>
        </p:txBody>
      </p:sp>
      <p:sp>
        <p:nvSpPr>
          <p:cNvPr id="5" name="Naslov 1"/>
          <p:cNvSpPr>
            <a:spLocks noGrp="1"/>
          </p:cNvSpPr>
          <p:nvPr>
            <p:ph type="title"/>
          </p:nvPr>
        </p:nvSpPr>
        <p:spPr>
          <a:xfrm>
            <a:off x="457200" y="274638"/>
            <a:ext cx="8229600" cy="1143000"/>
          </a:xfrm>
        </p:spPr>
        <p:txBody>
          <a:bodyPr>
            <a:normAutofit/>
          </a:bodyPr>
          <a:lstStyle/>
          <a:p>
            <a:r>
              <a:rPr lang="sl-SI" dirty="0" err="1" smtClean="0"/>
              <a:t>Goals</a:t>
            </a:r>
            <a:r>
              <a:rPr lang="sl-SI" dirty="0" smtClean="0"/>
              <a:t> - </a:t>
            </a:r>
            <a:r>
              <a:rPr lang="sl-SI" dirty="0" err="1" smtClean="0"/>
              <a:t>Objectives</a:t>
            </a:r>
            <a:endParaRPr lang="sl-SI" dirty="0"/>
          </a:p>
        </p:txBody>
      </p:sp>
    </p:spTree>
    <p:extLst>
      <p:ext uri="{BB962C8B-B14F-4D97-AF65-F5344CB8AC3E}">
        <p14:creationId xmlns:p14="http://schemas.microsoft.com/office/powerpoint/2010/main" val="33666655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7" y="1595489"/>
            <a:ext cx="7704856" cy="428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Naslov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dirty="0" err="1" smtClean="0"/>
              <a:t>Workforce</a:t>
            </a:r>
            <a:r>
              <a:rPr lang="sl-SI" dirty="0" smtClean="0"/>
              <a:t> </a:t>
            </a:r>
            <a:r>
              <a:rPr lang="sl-SI" dirty="0" err="1" smtClean="0"/>
              <a:t>Generations</a:t>
            </a:r>
            <a:endParaRPr lang="sl-SI" dirty="0"/>
          </a:p>
        </p:txBody>
      </p:sp>
      <p:sp>
        <p:nvSpPr>
          <p:cNvPr id="2" name="Pravokotnik 1"/>
          <p:cNvSpPr/>
          <p:nvPr/>
        </p:nvSpPr>
        <p:spPr>
          <a:xfrm>
            <a:off x="755577" y="6021288"/>
            <a:ext cx="7704856" cy="276999"/>
          </a:xfrm>
          <a:prstGeom prst="rect">
            <a:avLst/>
          </a:prstGeom>
        </p:spPr>
        <p:txBody>
          <a:bodyPr wrap="square">
            <a:spAutoFit/>
          </a:bodyPr>
          <a:lstStyle/>
          <a:p>
            <a:r>
              <a:rPr lang="sl-SI" sz="1200" dirty="0"/>
              <a:t>U.S. </a:t>
            </a:r>
            <a:r>
              <a:rPr lang="sl-SI" sz="1200" dirty="0" err="1"/>
              <a:t>Census</a:t>
            </a:r>
            <a:r>
              <a:rPr lang="sl-SI" sz="1200" dirty="0"/>
              <a:t> </a:t>
            </a:r>
            <a:r>
              <a:rPr lang="sl-SI" sz="1200" dirty="0" err="1"/>
              <a:t>Bureau</a:t>
            </a:r>
            <a:r>
              <a:rPr lang="sl-SI" sz="1200" dirty="0"/>
              <a:t>, 2000; U.S. </a:t>
            </a:r>
            <a:r>
              <a:rPr lang="sl-SI" sz="1200" dirty="0" err="1"/>
              <a:t>Census</a:t>
            </a:r>
            <a:r>
              <a:rPr lang="sl-SI" sz="1200" dirty="0"/>
              <a:t> </a:t>
            </a:r>
            <a:r>
              <a:rPr lang="sl-SI" sz="1200" dirty="0" err="1"/>
              <a:t>Bureau</a:t>
            </a:r>
            <a:r>
              <a:rPr lang="sl-SI" sz="1200" dirty="0"/>
              <a:t>, International </a:t>
            </a:r>
            <a:r>
              <a:rPr lang="sl-SI" sz="1200" dirty="0" err="1"/>
              <a:t>Data</a:t>
            </a:r>
            <a:r>
              <a:rPr lang="sl-SI" sz="1200" dirty="0"/>
              <a:t> Base, </a:t>
            </a:r>
            <a:r>
              <a:rPr lang="sl-SI" sz="1200" dirty="0" err="1"/>
              <a:t>July</a:t>
            </a:r>
            <a:r>
              <a:rPr lang="sl-SI" sz="1200" dirty="0"/>
              <a:t> 2003</a:t>
            </a:r>
          </a:p>
        </p:txBody>
      </p:sp>
    </p:spTree>
    <p:extLst>
      <p:ext uri="{BB962C8B-B14F-4D97-AF65-F5344CB8AC3E}">
        <p14:creationId xmlns:p14="http://schemas.microsoft.com/office/powerpoint/2010/main" val="42944107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slov 2"/>
          <p:cNvSpPr>
            <a:spLocks noGrp="1"/>
          </p:cNvSpPr>
          <p:nvPr>
            <p:ph type="subTitle" idx="1"/>
          </p:nvPr>
        </p:nvSpPr>
        <p:spPr/>
        <p:txBody>
          <a:bodyPr/>
          <a:lstStyle/>
          <a:p>
            <a:endParaRPr lang="sl-SI"/>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375350"/>
            <a:ext cx="7157864" cy="459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avokotnik 1"/>
          <p:cNvSpPr/>
          <p:nvPr/>
        </p:nvSpPr>
        <p:spPr>
          <a:xfrm>
            <a:off x="971600" y="5960313"/>
            <a:ext cx="7373887" cy="276999"/>
          </a:xfrm>
          <a:prstGeom prst="rect">
            <a:avLst/>
          </a:prstGeom>
        </p:spPr>
        <p:txBody>
          <a:bodyPr wrap="square">
            <a:spAutoFit/>
          </a:bodyPr>
          <a:lstStyle/>
          <a:p>
            <a:r>
              <a:rPr lang="sl-SI" sz="1200" dirty="0"/>
              <a:t>Talent Management 2017, Erik Berggren, Jason </a:t>
            </a:r>
            <a:r>
              <a:rPr lang="sl-SI" sz="1200" dirty="0" err="1"/>
              <a:t>Corsello</a:t>
            </a:r>
            <a:endParaRPr lang="sl-SI" sz="1200" dirty="0"/>
          </a:p>
        </p:txBody>
      </p:sp>
      <p:sp>
        <p:nvSpPr>
          <p:cNvPr id="5" name="Naslov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dirty="0" smtClean="0"/>
              <a:t>Talent Management </a:t>
            </a:r>
            <a:r>
              <a:rPr lang="sl-SI" dirty="0" err="1" smtClean="0"/>
              <a:t>Timeline</a:t>
            </a:r>
            <a:endParaRPr lang="sl-SI" dirty="0"/>
          </a:p>
        </p:txBody>
      </p:sp>
    </p:spTree>
    <p:extLst>
      <p:ext uri="{BB962C8B-B14F-4D97-AF65-F5344CB8AC3E}">
        <p14:creationId xmlns:p14="http://schemas.microsoft.com/office/powerpoint/2010/main" val="883184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dirty="0" err="1" smtClean="0"/>
              <a:t>Typical</a:t>
            </a:r>
            <a:r>
              <a:rPr lang="sl-SI" dirty="0" smtClean="0"/>
              <a:t> Company</a:t>
            </a:r>
            <a:endParaRPr lang="sl-SI" dirty="0"/>
          </a:p>
        </p:txBody>
      </p:sp>
      <p:pic>
        <p:nvPicPr>
          <p:cNvPr id="6" name="Picture 2" descr="building 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0024" y="1526104"/>
            <a:ext cx="2441990" cy="4769077"/>
          </a:xfrm>
          <a:prstGeom prst="rect">
            <a:avLst/>
          </a:prstGeom>
        </p:spPr>
      </p:pic>
      <p:grpSp>
        <p:nvGrpSpPr>
          <p:cNvPr id="7" name="Group 17"/>
          <p:cNvGrpSpPr/>
          <p:nvPr/>
        </p:nvGrpSpPr>
        <p:grpSpPr>
          <a:xfrm>
            <a:off x="924175" y="1558575"/>
            <a:ext cx="4462028" cy="2022825"/>
            <a:chOff x="1345574" y="2078100"/>
            <a:chExt cx="8713493" cy="2697100"/>
          </a:xfrm>
        </p:grpSpPr>
        <p:sp>
          <p:nvSpPr>
            <p:cNvPr id="8" name="Rectangle 5"/>
            <p:cNvSpPr/>
            <p:nvPr/>
          </p:nvSpPr>
          <p:spPr>
            <a:xfrm>
              <a:off x="2756503" y="2078100"/>
              <a:ext cx="7302564" cy="2697100"/>
            </a:xfrm>
            <a:prstGeom prst="rect">
              <a:avLst/>
            </a:prstGeom>
            <a:gradFill>
              <a:gsLst>
                <a:gs pos="0">
                  <a:schemeClr val="accent1">
                    <a:shade val="51000"/>
                    <a:satMod val="130000"/>
                    <a:alpha val="0"/>
                  </a:schemeClr>
                </a:gs>
                <a:gs pos="100000">
                  <a:srgbClr val="03D7ED">
                    <a:alpha val="50000"/>
                  </a:srgbClr>
                </a:gs>
              </a:gsLst>
              <a:lin ang="108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9" name="TextBox 6"/>
            <p:cNvSpPr txBox="1"/>
            <p:nvPr/>
          </p:nvSpPr>
          <p:spPr>
            <a:xfrm>
              <a:off x="1345574" y="3143055"/>
              <a:ext cx="1320148" cy="636072"/>
            </a:xfrm>
            <a:prstGeom prst="rect">
              <a:avLst/>
            </a:prstGeom>
            <a:noFill/>
          </p:spPr>
          <p:txBody>
            <a:bodyPr wrap="none" rtlCol="0">
              <a:spAutoFit/>
            </a:bodyPr>
            <a:lstStyle/>
            <a:p>
              <a:pPr algn="r"/>
              <a:r>
                <a:rPr lang="en-US" sz="2500" b="1" dirty="0" smtClean="0">
                  <a:solidFill>
                    <a:schemeClr val="tx1">
                      <a:lumMod val="65000"/>
                      <a:lumOff val="35000"/>
                    </a:schemeClr>
                  </a:solidFill>
                </a:rPr>
                <a:t>40%</a:t>
              </a:r>
              <a:endParaRPr lang="en-US" sz="2500" b="1" dirty="0">
                <a:solidFill>
                  <a:schemeClr val="tx1">
                    <a:lumMod val="65000"/>
                    <a:lumOff val="35000"/>
                  </a:schemeClr>
                </a:solidFill>
              </a:endParaRPr>
            </a:p>
          </p:txBody>
        </p:sp>
        <p:sp>
          <p:nvSpPr>
            <p:cNvPr id="10" name="TextBox 7"/>
            <p:cNvSpPr txBox="1"/>
            <p:nvPr/>
          </p:nvSpPr>
          <p:spPr>
            <a:xfrm>
              <a:off x="4490728" y="3123783"/>
              <a:ext cx="3034746" cy="697627"/>
            </a:xfrm>
            <a:prstGeom prst="rect">
              <a:avLst/>
            </a:prstGeom>
            <a:noFill/>
          </p:spPr>
          <p:txBody>
            <a:bodyPr wrap="none" rtlCol="0">
              <a:spAutoFit/>
            </a:bodyPr>
            <a:lstStyle/>
            <a:p>
              <a:r>
                <a:rPr lang="en-US" sz="2800" dirty="0" smtClean="0">
                  <a:solidFill>
                    <a:schemeClr val="tx1">
                      <a:lumMod val="65000"/>
                      <a:lumOff val="35000"/>
                    </a:schemeClr>
                  </a:solidFill>
                </a:rPr>
                <a:t>Workforce</a:t>
              </a:r>
              <a:endParaRPr lang="en-US" sz="2800" dirty="0">
                <a:solidFill>
                  <a:schemeClr val="tx1">
                    <a:lumMod val="65000"/>
                    <a:lumOff val="35000"/>
                  </a:schemeClr>
                </a:solidFill>
              </a:endParaRPr>
            </a:p>
          </p:txBody>
        </p:sp>
      </p:grpSp>
      <p:grpSp>
        <p:nvGrpSpPr>
          <p:cNvPr id="11" name="Group 18"/>
          <p:cNvGrpSpPr/>
          <p:nvPr/>
        </p:nvGrpSpPr>
        <p:grpSpPr>
          <a:xfrm>
            <a:off x="947723" y="3604205"/>
            <a:ext cx="4166607" cy="2640918"/>
            <a:chOff x="1340178" y="4805606"/>
            <a:chExt cx="8430251" cy="3521224"/>
          </a:xfrm>
        </p:grpSpPr>
        <p:sp>
          <p:nvSpPr>
            <p:cNvPr id="12" name="Rectangle 9"/>
            <p:cNvSpPr/>
            <p:nvPr/>
          </p:nvSpPr>
          <p:spPr>
            <a:xfrm>
              <a:off x="2756503" y="4805606"/>
              <a:ext cx="7013926" cy="3521224"/>
            </a:xfrm>
            <a:prstGeom prst="rect">
              <a:avLst/>
            </a:prstGeom>
            <a:gradFill>
              <a:gsLst>
                <a:gs pos="0">
                  <a:schemeClr val="accent1">
                    <a:shade val="51000"/>
                    <a:satMod val="130000"/>
                    <a:alpha val="0"/>
                  </a:schemeClr>
                </a:gs>
                <a:gs pos="100000">
                  <a:schemeClr val="bg2">
                    <a:lumMod val="60000"/>
                    <a:lumOff val="40000"/>
                    <a:alpha val="50000"/>
                  </a:schemeClr>
                </a:gs>
              </a:gsLst>
              <a:lin ang="108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3" name="TextBox 10"/>
            <p:cNvSpPr txBox="1"/>
            <p:nvPr/>
          </p:nvSpPr>
          <p:spPr>
            <a:xfrm>
              <a:off x="1340178" y="6150725"/>
              <a:ext cx="1320150" cy="636072"/>
            </a:xfrm>
            <a:prstGeom prst="rect">
              <a:avLst/>
            </a:prstGeom>
            <a:noFill/>
          </p:spPr>
          <p:txBody>
            <a:bodyPr wrap="none" rtlCol="0">
              <a:spAutoFit/>
            </a:bodyPr>
            <a:lstStyle/>
            <a:p>
              <a:pPr algn="r"/>
              <a:r>
                <a:rPr lang="en-US" sz="2500" b="1" dirty="0" smtClean="0">
                  <a:solidFill>
                    <a:schemeClr val="tx1">
                      <a:lumMod val="65000"/>
                      <a:lumOff val="35000"/>
                    </a:schemeClr>
                  </a:solidFill>
                </a:rPr>
                <a:t>60%</a:t>
              </a:r>
              <a:endParaRPr lang="en-US" sz="2500" b="1" dirty="0">
                <a:solidFill>
                  <a:schemeClr val="tx1">
                    <a:lumMod val="65000"/>
                    <a:lumOff val="35000"/>
                  </a:schemeClr>
                </a:solidFill>
              </a:endParaRPr>
            </a:p>
          </p:txBody>
        </p:sp>
        <p:sp>
          <p:nvSpPr>
            <p:cNvPr id="14" name="TextBox 11"/>
            <p:cNvSpPr txBox="1"/>
            <p:nvPr/>
          </p:nvSpPr>
          <p:spPr>
            <a:xfrm>
              <a:off x="4206444" y="5384405"/>
              <a:ext cx="2034375" cy="492443"/>
            </a:xfrm>
            <a:prstGeom prst="rect">
              <a:avLst/>
            </a:prstGeom>
            <a:noFill/>
          </p:spPr>
          <p:txBody>
            <a:bodyPr wrap="none" rtlCol="0">
              <a:spAutoFit/>
            </a:bodyPr>
            <a:lstStyle/>
            <a:p>
              <a:r>
                <a:rPr lang="en-US" dirty="0" smtClean="0">
                  <a:solidFill>
                    <a:schemeClr val="tx1">
                      <a:lumMod val="65000"/>
                      <a:lumOff val="35000"/>
                    </a:schemeClr>
                  </a:solidFill>
                </a:rPr>
                <a:t>Marketing</a:t>
              </a:r>
              <a:endParaRPr lang="en-US" dirty="0">
                <a:solidFill>
                  <a:schemeClr val="tx1">
                    <a:lumMod val="65000"/>
                    <a:lumOff val="35000"/>
                  </a:schemeClr>
                </a:solidFill>
              </a:endParaRPr>
            </a:p>
          </p:txBody>
        </p:sp>
        <p:sp>
          <p:nvSpPr>
            <p:cNvPr id="15" name="TextBox 12"/>
            <p:cNvSpPr txBox="1"/>
            <p:nvPr/>
          </p:nvSpPr>
          <p:spPr>
            <a:xfrm>
              <a:off x="4054338" y="6595625"/>
              <a:ext cx="4188336" cy="492443"/>
            </a:xfrm>
            <a:prstGeom prst="rect">
              <a:avLst/>
            </a:prstGeom>
            <a:noFill/>
          </p:spPr>
          <p:txBody>
            <a:bodyPr wrap="none" rtlCol="0">
              <a:spAutoFit/>
            </a:bodyPr>
            <a:lstStyle/>
            <a:p>
              <a:r>
                <a:rPr lang="en-US" dirty="0" smtClean="0">
                  <a:solidFill>
                    <a:schemeClr val="tx1">
                      <a:lumMod val="65000"/>
                      <a:lumOff val="35000"/>
                    </a:schemeClr>
                  </a:solidFill>
                </a:rPr>
                <a:t>Travel &amp; Entertainment</a:t>
              </a:r>
              <a:endParaRPr lang="en-US" dirty="0">
                <a:solidFill>
                  <a:schemeClr val="tx1">
                    <a:lumMod val="65000"/>
                    <a:lumOff val="35000"/>
                  </a:schemeClr>
                </a:solidFill>
              </a:endParaRPr>
            </a:p>
          </p:txBody>
        </p:sp>
        <p:sp>
          <p:nvSpPr>
            <p:cNvPr id="16" name="TextBox 13"/>
            <p:cNvSpPr txBox="1"/>
            <p:nvPr/>
          </p:nvSpPr>
          <p:spPr>
            <a:xfrm>
              <a:off x="6620742" y="5372350"/>
              <a:ext cx="1103544" cy="492443"/>
            </a:xfrm>
            <a:prstGeom prst="rect">
              <a:avLst/>
            </a:prstGeom>
            <a:noFill/>
          </p:spPr>
          <p:txBody>
            <a:bodyPr wrap="none" rtlCol="0">
              <a:spAutoFit/>
            </a:bodyPr>
            <a:lstStyle/>
            <a:p>
              <a:r>
                <a:rPr lang="en-US" dirty="0" smtClean="0">
                  <a:solidFill>
                    <a:schemeClr val="tx1">
                      <a:lumMod val="65000"/>
                      <a:lumOff val="35000"/>
                    </a:schemeClr>
                  </a:solidFill>
                </a:rPr>
                <a:t>G&amp;A</a:t>
              </a:r>
              <a:endParaRPr lang="en-US" dirty="0">
                <a:solidFill>
                  <a:schemeClr val="tx1">
                    <a:lumMod val="65000"/>
                    <a:lumOff val="35000"/>
                  </a:schemeClr>
                </a:solidFill>
              </a:endParaRPr>
            </a:p>
          </p:txBody>
        </p:sp>
        <p:sp>
          <p:nvSpPr>
            <p:cNvPr id="17" name="TextBox 14"/>
            <p:cNvSpPr txBox="1"/>
            <p:nvPr/>
          </p:nvSpPr>
          <p:spPr>
            <a:xfrm>
              <a:off x="7121767" y="7245110"/>
              <a:ext cx="630433" cy="492443"/>
            </a:xfrm>
            <a:prstGeom prst="rect">
              <a:avLst/>
            </a:prstGeom>
            <a:noFill/>
          </p:spPr>
          <p:txBody>
            <a:bodyPr wrap="none" rtlCol="0">
              <a:spAutoFit/>
            </a:bodyPr>
            <a:lstStyle/>
            <a:p>
              <a:r>
                <a:rPr lang="en-US" dirty="0" smtClean="0">
                  <a:solidFill>
                    <a:schemeClr val="tx1">
                      <a:lumMod val="65000"/>
                      <a:lumOff val="35000"/>
                    </a:schemeClr>
                  </a:solidFill>
                </a:rPr>
                <a:t>IT</a:t>
              </a:r>
              <a:endParaRPr lang="en-US" dirty="0">
                <a:solidFill>
                  <a:schemeClr val="tx1">
                    <a:lumMod val="65000"/>
                    <a:lumOff val="35000"/>
                  </a:schemeClr>
                </a:solidFill>
              </a:endParaRPr>
            </a:p>
          </p:txBody>
        </p:sp>
        <p:sp>
          <p:nvSpPr>
            <p:cNvPr id="18" name="TextBox 15"/>
            <p:cNvSpPr txBox="1"/>
            <p:nvPr/>
          </p:nvSpPr>
          <p:spPr>
            <a:xfrm>
              <a:off x="3962580" y="5983989"/>
              <a:ext cx="2471004" cy="492443"/>
            </a:xfrm>
            <a:prstGeom prst="rect">
              <a:avLst/>
            </a:prstGeom>
            <a:noFill/>
          </p:spPr>
          <p:txBody>
            <a:bodyPr wrap="none" rtlCol="0">
              <a:spAutoFit/>
            </a:bodyPr>
            <a:lstStyle/>
            <a:p>
              <a:r>
                <a:rPr lang="en-US" dirty="0" smtClean="0">
                  <a:solidFill>
                    <a:schemeClr val="tx1">
                      <a:lumMod val="65000"/>
                      <a:lumOff val="35000"/>
                    </a:schemeClr>
                  </a:solidFill>
                </a:rPr>
                <a:t>Depreciation</a:t>
              </a:r>
              <a:endParaRPr lang="en-US" dirty="0">
                <a:solidFill>
                  <a:schemeClr val="tx1">
                    <a:lumMod val="65000"/>
                    <a:lumOff val="35000"/>
                  </a:schemeClr>
                </a:solidFill>
              </a:endParaRPr>
            </a:p>
          </p:txBody>
        </p:sp>
        <p:sp>
          <p:nvSpPr>
            <p:cNvPr id="19" name="TextBox 16"/>
            <p:cNvSpPr txBox="1"/>
            <p:nvPr/>
          </p:nvSpPr>
          <p:spPr>
            <a:xfrm>
              <a:off x="6668868" y="6009957"/>
              <a:ext cx="1753700" cy="492443"/>
            </a:xfrm>
            <a:prstGeom prst="rect">
              <a:avLst/>
            </a:prstGeom>
            <a:noFill/>
          </p:spPr>
          <p:txBody>
            <a:bodyPr wrap="none" rtlCol="0">
              <a:spAutoFit/>
            </a:bodyPr>
            <a:lstStyle/>
            <a:p>
              <a:r>
                <a:rPr lang="en-US" dirty="0" smtClean="0">
                  <a:solidFill>
                    <a:schemeClr val="tx1">
                      <a:lumMod val="65000"/>
                      <a:lumOff val="35000"/>
                    </a:schemeClr>
                  </a:solidFill>
                </a:rPr>
                <a:t>Facilities</a:t>
              </a:r>
              <a:endParaRPr lang="en-US" dirty="0">
                <a:solidFill>
                  <a:schemeClr val="tx1">
                    <a:lumMod val="65000"/>
                    <a:lumOff val="35000"/>
                  </a:schemeClr>
                </a:solidFill>
              </a:endParaRPr>
            </a:p>
          </p:txBody>
        </p:sp>
        <p:sp>
          <p:nvSpPr>
            <p:cNvPr id="20" name="TextBox 17"/>
            <p:cNvSpPr txBox="1"/>
            <p:nvPr/>
          </p:nvSpPr>
          <p:spPr>
            <a:xfrm>
              <a:off x="3277026" y="7213599"/>
              <a:ext cx="3079549" cy="492443"/>
            </a:xfrm>
            <a:prstGeom prst="rect">
              <a:avLst/>
            </a:prstGeom>
            <a:noFill/>
          </p:spPr>
          <p:txBody>
            <a:bodyPr wrap="none" rtlCol="0">
              <a:spAutoFit/>
            </a:bodyPr>
            <a:lstStyle/>
            <a:p>
              <a:r>
                <a:rPr lang="en-US" dirty="0" smtClean="0">
                  <a:solidFill>
                    <a:schemeClr val="tx1">
                      <a:lumMod val="65000"/>
                      <a:lumOff val="35000"/>
                    </a:schemeClr>
                  </a:solidFill>
                </a:rPr>
                <a:t>Outside Services</a:t>
              </a:r>
              <a:endParaRPr lang="en-US" dirty="0">
                <a:solidFill>
                  <a:schemeClr val="tx1">
                    <a:lumMod val="65000"/>
                    <a:lumOff val="35000"/>
                  </a:schemeClr>
                </a:solidFill>
              </a:endParaRPr>
            </a:p>
          </p:txBody>
        </p:sp>
      </p:grpSp>
      <p:sp>
        <p:nvSpPr>
          <p:cNvPr id="21" name="TextBox 18"/>
          <p:cNvSpPr txBox="1"/>
          <p:nvPr/>
        </p:nvSpPr>
        <p:spPr>
          <a:xfrm>
            <a:off x="6744698" y="4197133"/>
            <a:ext cx="1865902" cy="1289267"/>
          </a:xfrm>
          <a:prstGeom prst="rect">
            <a:avLst/>
          </a:prstGeom>
          <a:noFill/>
        </p:spPr>
        <p:txBody>
          <a:bodyPr wrap="none" lIns="57598" tIns="28799" rIns="57598" bIns="28799" rtlCol="0">
            <a:spAutoFit/>
          </a:bodyPr>
          <a:lstStyle/>
          <a:p>
            <a:pPr algn="ctr"/>
            <a:r>
              <a:rPr lang="en-US" sz="2000" dirty="0" smtClean="0">
                <a:solidFill>
                  <a:schemeClr val="tx1">
                    <a:lumMod val="65000"/>
                    <a:lumOff val="35000"/>
                  </a:schemeClr>
                </a:solidFill>
              </a:rPr>
              <a:t>Business Process</a:t>
            </a:r>
          </a:p>
          <a:p>
            <a:pPr algn="ctr"/>
            <a:r>
              <a:rPr lang="en-US" sz="2000" dirty="0" smtClean="0">
                <a:solidFill>
                  <a:schemeClr val="tx1">
                    <a:lumMod val="65000"/>
                    <a:lumOff val="35000"/>
                  </a:schemeClr>
                </a:solidFill>
              </a:rPr>
              <a:t> Re-Engineering</a:t>
            </a:r>
          </a:p>
          <a:p>
            <a:pPr algn="ctr"/>
            <a:r>
              <a:rPr lang="en-US" sz="2000" dirty="0" smtClean="0">
                <a:solidFill>
                  <a:schemeClr val="tx1">
                    <a:lumMod val="65000"/>
                    <a:lumOff val="35000"/>
                  </a:schemeClr>
                </a:solidFill>
              </a:rPr>
              <a:t>ERP</a:t>
            </a:r>
          </a:p>
          <a:p>
            <a:pPr algn="ctr"/>
            <a:r>
              <a:rPr lang="en-US" sz="2000" dirty="0" smtClean="0">
                <a:solidFill>
                  <a:schemeClr val="tx1">
                    <a:lumMod val="65000"/>
                    <a:lumOff val="35000"/>
                  </a:schemeClr>
                </a:solidFill>
              </a:rPr>
              <a:t>Cost Take Out</a:t>
            </a:r>
          </a:p>
        </p:txBody>
      </p:sp>
      <p:sp>
        <p:nvSpPr>
          <p:cNvPr id="22" name="TextBox 19"/>
          <p:cNvSpPr txBox="1"/>
          <p:nvPr/>
        </p:nvSpPr>
        <p:spPr>
          <a:xfrm>
            <a:off x="533400" y="1447800"/>
            <a:ext cx="937058" cy="365937"/>
          </a:xfrm>
          <a:prstGeom prst="rect">
            <a:avLst/>
          </a:prstGeom>
          <a:noFill/>
        </p:spPr>
        <p:txBody>
          <a:bodyPr wrap="none" lIns="57598" tIns="28799" rIns="57598" bIns="28799" rtlCol="0">
            <a:spAutoFit/>
          </a:bodyPr>
          <a:lstStyle/>
          <a:p>
            <a:r>
              <a:rPr lang="en-US" sz="2000" b="1" u="sng" dirty="0" smtClean="0">
                <a:solidFill>
                  <a:schemeClr val="tx1">
                    <a:lumMod val="65000"/>
                    <a:lumOff val="35000"/>
                  </a:schemeClr>
                </a:solidFill>
              </a:rPr>
              <a:t>% OPEX</a:t>
            </a:r>
            <a:endParaRPr lang="en-US" sz="2000" b="1" u="sng" dirty="0">
              <a:solidFill>
                <a:schemeClr val="tx1">
                  <a:lumMod val="65000"/>
                  <a:lumOff val="35000"/>
                </a:schemeClr>
              </a:solidFill>
            </a:endParaRPr>
          </a:p>
        </p:txBody>
      </p:sp>
      <p:sp>
        <p:nvSpPr>
          <p:cNvPr id="23" name="TextBox 20"/>
          <p:cNvSpPr txBox="1"/>
          <p:nvPr/>
        </p:nvSpPr>
        <p:spPr>
          <a:xfrm>
            <a:off x="6846350" y="2000745"/>
            <a:ext cx="1633852" cy="365937"/>
          </a:xfrm>
          <a:prstGeom prst="rect">
            <a:avLst/>
          </a:prstGeom>
          <a:noFill/>
        </p:spPr>
        <p:txBody>
          <a:bodyPr wrap="none" lIns="57598" tIns="28799" rIns="57598" bIns="28799" rtlCol="0">
            <a:spAutoFit/>
          </a:bodyPr>
          <a:lstStyle/>
          <a:p>
            <a:r>
              <a:rPr lang="en-US" sz="2000" u="sng" dirty="0" smtClean="0">
                <a:solidFill>
                  <a:schemeClr val="tx1">
                    <a:lumMod val="65000"/>
                    <a:lumOff val="35000"/>
                  </a:schemeClr>
                </a:solidFill>
              </a:rPr>
              <a:t>Improvements</a:t>
            </a:r>
            <a:endParaRPr lang="en-US" sz="2000" u="sng" dirty="0">
              <a:solidFill>
                <a:schemeClr val="tx1">
                  <a:lumMod val="65000"/>
                  <a:lumOff val="35000"/>
                </a:schemeClr>
              </a:solidFill>
            </a:endParaRPr>
          </a:p>
        </p:txBody>
      </p:sp>
      <p:sp>
        <p:nvSpPr>
          <p:cNvPr id="24" name="TextBox 21"/>
          <p:cNvSpPr txBox="1"/>
          <p:nvPr/>
        </p:nvSpPr>
        <p:spPr>
          <a:xfrm>
            <a:off x="7451397" y="2590800"/>
            <a:ext cx="472188" cy="365937"/>
          </a:xfrm>
          <a:prstGeom prst="rect">
            <a:avLst/>
          </a:prstGeom>
          <a:noFill/>
        </p:spPr>
        <p:txBody>
          <a:bodyPr wrap="none" lIns="57598" tIns="28799" rIns="57598" bIns="28799" rtlCol="0">
            <a:spAutoFit/>
          </a:bodyPr>
          <a:lstStyle/>
          <a:p>
            <a:r>
              <a:rPr lang="en-US" sz="2000" dirty="0" smtClean="0">
                <a:solidFill>
                  <a:schemeClr val="tx1">
                    <a:lumMod val="65000"/>
                    <a:lumOff val="35000"/>
                  </a:schemeClr>
                </a:solidFill>
              </a:rPr>
              <a:t>???</a:t>
            </a:r>
            <a:endParaRPr lang="en-US" sz="2000" dirty="0">
              <a:solidFill>
                <a:schemeClr val="tx1">
                  <a:lumMod val="65000"/>
                  <a:lumOff val="35000"/>
                </a:schemeClr>
              </a:solidFill>
            </a:endParaRPr>
          </a:p>
        </p:txBody>
      </p:sp>
      <p:cxnSp>
        <p:nvCxnSpPr>
          <p:cNvPr id="25" name="Straight Connector 3"/>
          <p:cNvCxnSpPr/>
          <p:nvPr/>
        </p:nvCxnSpPr>
        <p:spPr>
          <a:xfrm flipH="1">
            <a:off x="1646687" y="3581400"/>
            <a:ext cx="4714034" cy="0"/>
          </a:xfrm>
          <a:prstGeom prst="line">
            <a:avLst/>
          </a:prstGeom>
          <a:ln w="76200" cmpd="sng">
            <a:solidFill>
              <a:srgbClr val="FEB8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3848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txBox="1">
            <a:spLocks/>
          </p:cNvSpPr>
          <p:nvPr/>
        </p:nvSpPr>
        <p:spPr>
          <a:xfrm>
            <a:off x="457200" y="274638"/>
            <a:ext cx="8229600" cy="11430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Bef>
                <a:spcPts val="0"/>
              </a:spcBef>
              <a:spcAft>
                <a:spcPts val="0"/>
              </a:spcAft>
              <a:defRPr/>
            </a:pPr>
            <a:r>
              <a:rPr lang="en-US" sz="4800" dirty="0"/>
              <a:t>HR is essential to</a:t>
            </a:r>
            <a:r>
              <a:rPr lang="en-US" kern="0" dirty="0">
                <a:solidFill>
                  <a:prstClr val="white"/>
                </a:solidFill>
              </a:rPr>
              <a:t> </a:t>
            </a:r>
            <a:r>
              <a:rPr lang="en-US" sz="4800" dirty="0"/>
              <a:t>business execution</a:t>
            </a:r>
          </a:p>
        </p:txBody>
      </p:sp>
      <p:sp>
        <p:nvSpPr>
          <p:cNvPr id="26" name="TextBox 21"/>
          <p:cNvSpPr txBox="1"/>
          <p:nvPr/>
        </p:nvSpPr>
        <p:spPr>
          <a:xfrm>
            <a:off x="812800" y="4953000"/>
            <a:ext cx="7493000" cy="830263"/>
          </a:xfrm>
          <a:prstGeom prst="rect">
            <a:avLst/>
          </a:prstGeom>
          <a:noFill/>
        </p:spPr>
        <p:txBody>
          <a:bodyPr>
            <a:spAutoFit/>
          </a:bodyPr>
          <a:lstStyle/>
          <a:p>
            <a:pPr algn="ctr" fontAlgn="auto">
              <a:spcBef>
                <a:spcPts val="0"/>
              </a:spcBef>
              <a:spcAft>
                <a:spcPts val="0"/>
              </a:spcAft>
              <a:defRPr/>
            </a:pPr>
            <a:r>
              <a:rPr lang="en-US" sz="2400" kern="0" dirty="0">
                <a:solidFill>
                  <a:schemeClr val="tx1">
                    <a:lumMod val="65000"/>
                    <a:lumOff val="35000"/>
                  </a:schemeClr>
                </a:solidFill>
              </a:rPr>
              <a:t>You cannot optimize company performance without optimizing workforce performance</a:t>
            </a:r>
          </a:p>
        </p:txBody>
      </p:sp>
      <p:grpSp>
        <p:nvGrpSpPr>
          <p:cNvPr id="27" name="Group 22"/>
          <p:cNvGrpSpPr>
            <a:grpSpLocks/>
          </p:cNvGrpSpPr>
          <p:nvPr/>
        </p:nvGrpSpPr>
        <p:grpSpPr bwMode="auto">
          <a:xfrm>
            <a:off x="838200" y="2005013"/>
            <a:ext cx="2176463" cy="2559050"/>
            <a:chOff x="1727994" y="3048000"/>
            <a:chExt cx="3733800" cy="3797300"/>
          </a:xfrm>
        </p:grpSpPr>
        <p:sp>
          <p:nvSpPr>
            <p:cNvPr id="28" name="Rounded Rectangle 23"/>
            <p:cNvSpPr/>
            <p:nvPr/>
          </p:nvSpPr>
          <p:spPr>
            <a:xfrm>
              <a:off x="1727994" y="3048000"/>
              <a:ext cx="3657544" cy="3797300"/>
            </a:xfrm>
            <a:prstGeom prst="roundRect">
              <a:avLst>
                <a:gd name="adj" fmla="val 5556"/>
              </a:avLst>
            </a:prstGeom>
            <a:solidFill>
              <a:srgbClr val="D5E04E">
                <a:alpha val="75000"/>
              </a:srgbClr>
            </a:solidFill>
            <a:ln w="3175" cap="flat" cmpd="sng" algn="ctr">
              <a:solidFill>
                <a:sysClr val="windowText" lastClr="000000">
                  <a:lumMod val="50000"/>
                  <a:lumOff val="50000"/>
                  <a:alpha val="25000"/>
                </a:sysClr>
              </a:solidFill>
              <a:prstDash val="solid"/>
            </a:ln>
            <a:effectLst>
              <a:outerShdw blurRad="50800" dist="25400" dir="2700000" algn="tl" rotWithShape="0">
                <a:prstClr val="black">
                  <a:alpha val="25000"/>
                </a:prstClr>
              </a:outerShdw>
            </a:effectLst>
          </p:spPr>
          <p:txBody>
            <a:bodyPr anchor="ctr"/>
            <a:lstStyle/>
            <a:p>
              <a:pPr algn="ctr" fontAlgn="auto">
                <a:spcBef>
                  <a:spcPts val="0"/>
                </a:spcBef>
                <a:spcAft>
                  <a:spcPts val="0"/>
                </a:spcAft>
                <a:defRPr/>
              </a:pPr>
              <a:endParaRPr lang="en-US" sz="1500" kern="0">
                <a:solidFill>
                  <a:sysClr val="window" lastClr="FFFFFF"/>
                </a:solidFill>
                <a:latin typeface="+mn-lt"/>
                <a:cs typeface="+mn-cs"/>
              </a:endParaRPr>
            </a:p>
          </p:txBody>
        </p:sp>
        <p:sp>
          <p:nvSpPr>
            <p:cNvPr id="29" name="Rectangle 24"/>
            <p:cNvSpPr/>
            <p:nvPr/>
          </p:nvSpPr>
          <p:spPr>
            <a:xfrm rot="10800000" flipV="1">
              <a:off x="1804250" y="3415481"/>
              <a:ext cx="3657544" cy="1849181"/>
            </a:xfrm>
            <a:prstGeom prst="rect">
              <a:avLst/>
            </a:prstGeom>
          </p:spPr>
          <p:txBody>
            <a:bodyPr>
              <a:spAutoFit/>
            </a:bodyPr>
            <a:lstStyle/>
            <a:p>
              <a:pPr algn="ctr" fontAlgn="auto">
                <a:spcBef>
                  <a:spcPts val="0"/>
                </a:spcBef>
                <a:spcAft>
                  <a:spcPts val="0"/>
                </a:spcAft>
                <a:defRPr/>
              </a:pPr>
              <a:r>
                <a:rPr lang="en-US" sz="1500" b="1" kern="0" dirty="0">
                  <a:solidFill>
                    <a:prstClr val="black"/>
                  </a:solidFill>
                  <a:latin typeface="+mn-lt"/>
                  <a:cs typeface="+mn-cs"/>
                </a:rPr>
                <a:t>95% </a:t>
              </a:r>
              <a:r>
                <a:rPr lang="en-US" sz="1500" kern="0" dirty="0">
                  <a:solidFill>
                    <a:prstClr val="black"/>
                  </a:solidFill>
                  <a:latin typeface="+mn-lt"/>
                  <a:cs typeface="+mn-cs"/>
                </a:rPr>
                <a:t>of the workforce does not understand the company strategy and goals</a:t>
              </a:r>
            </a:p>
            <a:p>
              <a:pPr algn="ctr" fontAlgn="auto">
                <a:spcBef>
                  <a:spcPts val="0"/>
                </a:spcBef>
                <a:spcAft>
                  <a:spcPts val="0"/>
                </a:spcAft>
                <a:defRPr/>
              </a:pPr>
              <a:endParaRPr lang="en-US" sz="1500" kern="0" dirty="0">
                <a:solidFill>
                  <a:prstClr val="black"/>
                </a:solidFill>
                <a:latin typeface="+mn-lt"/>
                <a:cs typeface="+mn-cs"/>
              </a:endParaRPr>
            </a:p>
          </p:txBody>
        </p:sp>
        <p:cxnSp>
          <p:nvCxnSpPr>
            <p:cNvPr id="30" name="Straight Connector 25"/>
            <p:cNvCxnSpPr>
              <a:cxnSpLocks noChangeShapeType="1"/>
            </p:cNvCxnSpPr>
            <p:nvPr/>
          </p:nvCxnSpPr>
          <p:spPr bwMode="auto">
            <a:xfrm>
              <a:off x="1948962" y="5336937"/>
              <a:ext cx="3198070" cy="1"/>
            </a:xfrm>
            <a:prstGeom prst="line">
              <a:avLst/>
            </a:prstGeom>
            <a:noFill/>
            <a:ln w="9525" algn="ctr">
              <a:solidFill>
                <a:schemeClr val="tx1">
                  <a:alpha val="25098"/>
                </a:schemeClr>
              </a:solidFill>
              <a:round/>
              <a:headEnd/>
              <a:tailEnd/>
            </a:ln>
          </p:spPr>
        </p:cxnSp>
        <p:sp>
          <p:nvSpPr>
            <p:cNvPr id="31" name="TextBox 26"/>
            <p:cNvSpPr txBox="1"/>
            <p:nvPr/>
          </p:nvSpPr>
          <p:spPr>
            <a:xfrm>
              <a:off x="1880505" y="5789971"/>
              <a:ext cx="3123756" cy="454639"/>
            </a:xfrm>
            <a:prstGeom prst="rect">
              <a:avLst/>
            </a:prstGeom>
            <a:noFill/>
          </p:spPr>
          <p:txBody>
            <a:bodyPr>
              <a:spAutoFit/>
            </a:bodyPr>
            <a:lstStyle/>
            <a:p>
              <a:pPr algn="ctr" fontAlgn="auto">
                <a:spcBef>
                  <a:spcPts val="0"/>
                </a:spcBef>
                <a:spcAft>
                  <a:spcPts val="0"/>
                </a:spcAft>
                <a:defRPr/>
              </a:pPr>
              <a:r>
                <a:rPr lang="en-US" sz="1400" i="1" kern="0" dirty="0">
                  <a:solidFill>
                    <a:prstClr val="black"/>
                  </a:solidFill>
                  <a:latin typeface="+mn-lt"/>
                  <a:cs typeface="+mn-cs"/>
                </a:rPr>
                <a:t>Norton &amp; Kaplan</a:t>
              </a:r>
            </a:p>
          </p:txBody>
        </p:sp>
      </p:grpSp>
      <p:grpSp>
        <p:nvGrpSpPr>
          <p:cNvPr id="32" name="Group 27"/>
          <p:cNvGrpSpPr>
            <a:grpSpLocks/>
          </p:cNvGrpSpPr>
          <p:nvPr/>
        </p:nvGrpSpPr>
        <p:grpSpPr bwMode="auto">
          <a:xfrm>
            <a:off x="6183313" y="2005013"/>
            <a:ext cx="2132012" cy="2559050"/>
            <a:chOff x="6452394" y="3048000"/>
            <a:chExt cx="3657600" cy="3797300"/>
          </a:xfrm>
        </p:grpSpPr>
        <p:grpSp>
          <p:nvGrpSpPr>
            <p:cNvPr id="33" name="Group 13"/>
            <p:cNvGrpSpPr>
              <a:grpSpLocks/>
            </p:cNvGrpSpPr>
            <p:nvPr/>
          </p:nvGrpSpPr>
          <p:grpSpPr bwMode="auto">
            <a:xfrm>
              <a:off x="6452394" y="3048000"/>
              <a:ext cx="3657600" cy="3797300"/>
              <a:chOff x="1880394" y="2895600"/>
              <a:chExt cx="3657600" cy="3797300"/>
            </a:xfrm>
          </p:grpSpPr>
          <p:sp>
            <p:nvSpPr>
              <p:cNvPr id="36" name="Rounded Rectangle 31"/>
              <p:cNvSpPr/>
              <p:nvPr/>
            </p:nvSpPr>
            <p:spPr>
              <a:xfrm>
                <a:off x="1880394" y="2895600"/>
                <a:ext cx="3657600" cy="3797300"/>
              </a:xfrm>
              <a:prstGeom prst="roundRect">
                <a:avLst>
                  <a:gd name="adj" fmla="val 5556"/>
                </a:avLst>
              </a:prstGeom>
              <a:solidFill>
                <a:srgbClr val="FFCF01">
                  <a:alpha val="75000"/>
                </a:srgbClr>
              </a:solidFill>
              <a:ln w="3175" cap="flat" cmpd="sng" algn="ctr">
                <a:solidFill>
                  <a:sysClr val="windowText" lastClr="000000">
                    <a:lumMod val="50000"/>
                    <a:lumOff val="50000"/>
                    <a:alpha val="25000"/>
                  </a:sysClr>
                </a:solidFill>
                <a:prstDash val="solid"/>
              </a:ln>
              <a:effectLst>
                <a:outerShdw blurRad="50800" dist="25400" dir="2700000" algn="tl" rotWithShape="0">
                  <a:prstClr val="black">
                    <a:alpha val="25000"/>
                  </a:prstClr>
                </a:outerShdw>
              </a:effectLst>
            </p:spPr>
            <p:txBody>
              <a:bodyPr anchor="ctr"/>
              <a:lstStyle/>
              <a:p>
                <a:pPr algn="ctr" fontAlgn="auto">
                  <a:spcBef>
                    <a:spcPts val="0"/>
                  </a:spcBef>
                  <a:spcAft>
                    <a:spcPts val="0"/>
                  </a:spcAft>
                  <a:defRPr/>
                </a:pPr>
                <a:endParaRPr lang="en-US" sz="1600" kern="0">
                  <a:solidFill>
                    <a:prstClr val="white"/>
                  </a:solidFill>
                  <a:latin typeface="+mn-lt"/>
                  <a:cs typeface="+mn-cs"/>
                </a:endParaRPr>
              </a:p>
            </p:txBody>
          </p:sp>
          <p:cxnSp>
            <p:nvCxnSpPr>
              <p:cNvPr id="37" name="Straight Connector 32"/>
              <p:cNvCxnSpPr>
                <a:cxnSpLocks noChangeShapeType="1"/>
              </p:cNvCxnSpPr>
              <p:nvPr/>
            </p:nvCxnSpPr>
            <p:spPr bwMode="auto">
              <a:xfrm>
                <a:off x="2101362" y="5184281"/>
                <a:ext cx="3198070" cy="1"/>
              </a:xfrm>
              <a:prstGeom prst="line">
                <a:avLst/>
              </a:prstGeom>
              <a:noFill/>
              <a:ln w="9525" algn="ctr">
                <a:solidFill>
                  <a:schemeClr val="tx1">
                    <a:alpha val="25098"/>
                  </a:schemeClr>
                </a:solidFill>
                <a:round/>
                <a:headEnd/>
                <a:tailEnd/>
              </a:ln>
            </p:spPr>
          </p:cxnSp>
        </p:grpSp>
        <p:sp>
          <p:nvSpPr>
            <p:cNvPr id="34" name="Rectangle 29"/>
            <p:cNvSpPr/>
            <p:nvPr/>
          </p:nvSpPr>
          <p:spPr>
            <a:xfrm rot="10800000" flipV="1">
              <a:off x="6681164" y="3415481"/>
              <a:ext cx="3276316" cy="1505257"/>
            </a:xfrm>
            <a:prstGeom prst="rect">
              <a:avLst/>
            </a:prstGeom>
          </p:spPr>
          <p:txBody>
            <a:bodyPr>
              <a:spAutoFit/>
            </a:bodyPr>
            <a:lstStyle/>
            <a:p>
              <a:pPr algn="ctr">
                <a:defRPr/>
              </a:pPr>
              <a:r>
                <a:rPr lang="en-US" sz="1500" b="1" kern="0" dirty="0">
                  <a:solidFill>
                    <a:prstClr val="black"/>
                  </a:solidFill>
                  <a:latin typeface="+mn-lt"/>
                  <a:ea typeface="ＭＳ Ｐゴシック" charset="-128"/>
                  <a:cs typeface="Arial" pitchFamily="34" charset="0"/>
                </a:rPr>
                <a:t>50% </a:t>
              </a:r>
              <a:r>
                <a:rPr lang="en-US" sz="1500" kern="0" dirty="0">
                  <a:solidFill>
                    <a:prstClr val="black"/>
                  </a:solidFill>
                  <a:latin typeface="+mn-lt"/>
                  <a:ea typeface="ＭＳ Ｐゴシック" charset="-128"/>
                  <a:cs typeface="Arial" pitchFamily="34" charset="0"/>
                </a:rPr>
                <a:t>of the average</a:t>
              </a:r>
              <a:br>
                <a:rPr lang="en-US" sz="1500" kern="0" dirty="0">
                  <a:solidFill>
                    <a:prstClr val="black"/>
                  </a:solidFill>
                  <a:latin typeface="+mn-lt"/>
                  <a:ea typeface="ＭＳ Ｐゴシック" charset="-128"/>
                  <a:cs typeface="Arial" pitchFamily="34" charset="0"/>
                </a:rPr>
              </a:br>
              <a:r>
                <a:rPr lang="en-US" sz="1500" kern="0" dirty="0">
                  <a:solidFill>
                    <a:prstClr val="black"/>
                  </a:solidFill>
                  <a:latin typeface="+mn-lt"/>
                  <a:ea typeface="ＭＳ Ｐゴシック" charset="-128"/>
                  <a:cs typeface="Arial" pitchFamily="34" charset="0"/>
                </a:rPr>
                <a:t>workforce</a:t>
              </a:r>
              <a:r>
                <a:rPr lang="ja-JP" altLang="en-US" sz="1500" kern="0" dirty="0">
                  <a:solidFill>
                    <a:prstClr val="black"/>
                  </a:solidFill>
                  <a:latin typeface="+mn-lt"/>
                  <a:cs typeface="Arial" pitchFamily="34" charset="0"/>
                </a:rPr>
                <a:t>’</a:t>
              </a:r>
              <a:r>
                <a:rPr lang="en-US" altLang="ja-JP" sz="1500" kern="0" dirty="0">
                  <a:solidFill>
                    <a:prstClr val="black"/>
                  </a:solidFill>
                  <a:latin typeface="+mn-lt"/>
                  <a:cs typeface="Arial" pitchFamily="34" charset="0"/>
                </a:rPr>
                <a:t>s capacity</a:t>
              </a:r>
              <a:br>
                <a:rPr lang="en-US" altLang="ja-JP" sz="1500" kern="0" dirty="0">
                  <a:solidFill>
                    <a:prstClr val="black"/>
                  </a:solidFill>
                  <a:latin typeface="+mn-lt"/>
                  <a:cs typeface="Arial" pitchFamily="34" charset="0"/>
                </a:rPr>
              </a:br>
              <a:r>
                <a:rPr lang="en-US" altLang="ja-JP" sz="1500" kern="0" dirty="0">
                  <a:solidFill>
                    <a:prstClr val="black"/>
                  </a:solidFill>
                  <a:latin typeface="+mn-lt"/>
                  <a:cs typeface="Arial" pitchFamily="34" charset="0"/>
                </a:rPr>
                <a:t>is wasted on non-productive work</a:t>
              </a:r>
            </a:p>
          </p:txBody>
        </p:sp>
        <p:sp>
          <p:nvSpPr>
            <p:cNvPr id="35" name="TextBox 30"/>
            <p:cNvSpPr txBox="1"/>
            <p:nvPr/>
          </p:nvSpPr>
          <p:spPr>
            <a:xfrm>
              <a:off x="6528651" y="5563829"/>
              <a:ext cx="3352573" cy="1095374"/>
            </a:xfrm>
            <a:prstGeom prst="rect">
              <a:avLst/>
            </a:prstGeom>
            <a:noFill/>
          </p:spPr>
          <p:txBody>
            <a:bodyPr>
              <a:spAutoFit/>
            </a:bodyPr>
            <a:lstStyle/>
            <a:p>
              <a:pPr algn="ctr" fontAlgn="auto">
                <a:spcBef>
                  <a:spcPts val="0"/>
                </a:spcBef>
                <a:spcAft>
                  <a:spcPts val="0"/>
                </a:spcAft>
                <a:defRPr/>
              </a:pPr>
              <a:r>
                <a:rPr lang="en-US" sz="1400" i="1" kern="0" dirty="0">
                  <a:solidFill>
                    <a:prstClr val="black"/>
                  </a:solidFill>
                  <a:latin typeface="+mn-lt"/>
                  <a:cs typeface="+mn-cs"/>
                </a:rPr>
                <a:t>Corporate Strategy Board Research:  Measures that Matter</a:t>
              </a:r>
            </a:p>
          </p:txBody>
        </p:sp>
      </p:grpSp>
      <p:grpSp>
        <p:nvGrpSpPr>
          <p:cNvPr id="38" name="Group 33"/>
          <p:cNvGrpSpPr>
            <a:grpSpLocks/>
          </p:cNvGrpSpPr>
          <p:nvPr/>
        </p:nvGrpSpPr>
        <p:grpSpPr bwMode="auto">
          <a:xfrm>
            <a:off x="3502025" y="2011363"/>
            <a:ext cx="2132013" cy="2560637"/>
            <a:chOff x="11100594" y="3060700"/>
            <a:chExt cx="3657600" cy="3797300"/>
          </a:xfrm>
        </p:grpSpPr>
        <p:grpSp>
          <p:nvGrpSpPr>
            <p:cNvPr id="39" name="Group 88"/>
            <p:cNvGrpSpPr>
              <a:grpSpLocks/>
            </p:cNvGrpSpPr>
            <p:nvPr/>
          </p:nvGrpSpPr>
          <p:grpSpPr bwMode="auto">
            <a:xfrm>
              <a:off x="11100594" y="3060700"/>
              <a:ext cx="3657600" cy="3797300"/>
              <a:chOff x="1880394" y="2895600"/>
              <a:chExt cx="3657600" cy="3797300"/>
            </a:xfrm>
          </p:grpSpPr>
          <p:sp>
            <p:nvSpPr>
              <p:cNvPr id="42" name="Rounded Rectangle 37"/>
              <p:cNvSpPr/>
              <p:nvPr/>
            </p:nvSpPr>
            <p:spPr>
              <a:xfrm>
                <a:off x="1880394" y="2895600"/>
                <a:ext cx="3657600" cy="3797300"/>
              </a:xfrm>
              <a:prstGeom prst="roundRect">
                <a:avLst>
                  <a:gd name="adj" fmla="val 5556"/>
                </a:avLst>
              </a:prstGeom>
              <a:solidFill>
                <a:srgbClr val="03C8EF">
                  <a:alpha val="74902"/>
                </a:srgbClr>
              </a:solidFill>
              <a:ln w="3175" cap="flat" cmpd="sng" algn="ctr">
                <a:solidFill>
                  <a:sysClr val="windowText" lastClr="000000">
                    <a:lumMod val="50000"/>
                    <a:lumOff val="50000"/>
                    <a:alpha val="25000"/>
                  </a:sysClr>
                </a:solidFill>
                <a:prstDash val="solid"/>
              </a:ln>
              <a:effectLst>
                <a:outerShdw blurRad="50800" dist="25400" dir="2700000" algn="tl" rotWithShape="0">
                  <a:prstClr val="black">
                    <a:alpha val="25000"/>
                  </a:prstClr>
                </a:outerShdw>
              </a:effectLst>
            </p:spPr>
            <p:txBody>
              <a:bodyPr anchor="ctr"/>
              <a:lstStyle/>
              <a:p>
                <a:pPr algn="ctr" fontAlgn="auto">
                  <a:spcBef>
                    <a:spcPts val="0"/>
                  </a:spcBef>
                  <a:spcAft>
                    <a:spcPts val="0"/>
                  </a:spcAft>
                  <a:defRPr/>
                </a:pPr>
                <a:endParaRPr lang="en-US" sz="1500" kern="0">
                  <a:solidFill>
                    <a:prstClr val="white"/>
                  </a:solidFill>
                  <a:latin typeface="+mn-lt"/>
                  <a:cs typeface="+mn-cs"/>
                </a:endParaRPr>
              </a:p>
            </p:txBody>
          </p:sp>
          <p:cxnSp>
            <p:nvCxnSpPr>
              <p:cNvPr id="43" name="Straight Connector 38"/>
              <p:cNvCxnSpPr>
                <a:cxnSpLocks noChangeShapeType="1"/>
              </p:cNvCxnSpPr>
              <p:nvPr/>
            </p:nvCxnSpPr>
            <p:spPr bwMode="auto">
              <a:xfrm>
                <a:off x="2101362" y="5173559"/>
                <a:ext cx="3198070" cy="1"/>
              </a:xfrm>
              <a:prstGeom prst="line">
                <a:avLst/>
              </a:prstGeom>
              <a:noFill/>
              <a:ln w="9525" algn="ctr">
                <a:solidFill>
                  <a:schemeClr val="tx1">
                    <a:alpha val="25098"/>
                  </a:schemeClr>
                </a:solidFill>
                <a:round/>
                <a:headEnd/>
                <a:tailEnd/>
              </a:ln>
            </p:spPr>
          </p:cxnSp>
        </p:grpSp>
        <p:sp>
          <p:nvSpPr>
            <p:cNvPr id="40" name="Rectangle 35"/>
            <p:cNvSpPr/>
            <p:nvPr/>
          </p:nvSpPr>
          <p:spPr>
            <a:xfrm rot="10800000" flipV="1">
              <a:off x="11176851" y="3416181"/>
              <a:ext cx="3428830" cy="1506679"/>
            </a:xfrm>
            <a:prstGeom prst="rect">
              <a:avLst/>
            </a:prstGeom>
          </p:spPr>
          <p:txBody>
            <a:bodyPr>
              <a:spAutoFit/>
            </a:bodyPr>
            <a:lstStyle/>
            <a:p>
              <a:pPr algn="ctr" fontAlgn="auto">
                <a:spcBef>
                  <a:spcPts val="0"/>
                </a:spcBef>
                <a:spcAft>
                  <a:spcPts val="0"/>
                </a:spcAft>
                <a:defRPr/>
              </a:pPr>
              <a:r>
                <a:rPr lang="en-US" sz="1500" b="1" kern="0" dirty="0">
                  <a:solidFill>
                    <a:prstClr val="black"/>
                  </a:solidFill>
                  <a:latin typeface="+mn-lt"/>
                  <a:ea typeface="ＭＳ Ｐゴシック" charset="-128"/>
                  <a:cs typeface="Arial" pitchFamily="34" charset="0"/>
                </a:rPr>
                <a:t>84% </a:t>
              </a:r>
              <a:r>
                <a:rPr lang="en-US" sz="1500" kern="0" dirty="0">
                  <a:solidFill>
                    <a:prstClr val="black"/>
                  </a:solidFill>
                  <a:latin typeface="+mn-lt"/>
                  <a:ea typeface="ＭＳ Ｐゴシック" charset="-128"/>
                  <a:cs typeface="Arial" pitchFamily="34" charset="0"/>
                </a:rPr>
                <a:t>of companies aren’t using their workforce to its full potential</a:t>
              </a:r>
              <a:endParaRPr lang="en-US" sz="1500" kern="0" dirty="0">
                <a:solidFill>
                  <a:prstClr val="black"/>
                </a:solidFill>
                <a:latin typeface="+mn-lt"/>
                <a:cs typeface="+mn-cs"/>
              </a:endParaRPr>
            </a:p>
          </p:txBody>
        </p:sp>
        <p:sp>
          <p:nvSpPr>
            <p:cNvPr id="41" name="TextBox 36"/>
            <p:cNvSpPr txBox="1"/>
            <p:nvPr/>
          </p:nvSpPr>
          <p:spPr>
            <a:xfrm>
              <a:off x="11329364" y="5791555"/>
              <a:ext cx="3123803" cy="456712"/>
            </a:xfrm>
            <a:prstGeom prst="rect">
              <a:avLst/>
            </a:prstGeom>
            <a:noFill/>
          </p:spPr>
          <p:txBody>
            <a:bodyPr>
              <a:spAutoFit/>
            </a:bodyPr>
            <a:lstStyle/>
            <a:p>
              <a:pPr algn="ctr" fontAlgn="auto">
                <a:spcBef>
                  <a:spcPts val="0"/>
                </a:spcBef>
                <a:spcAft>
                  <a:spcPts val="0"/>
                </a:spcAft>
                <a:defRPr/>
              </a:pPr>
              <a:r>
                <a:rPr lang="en-US" sz="1400" i="1" kern="0" dirty="0">
                  <a:solidFill>
                    <a:prstClr val="black"/>
                  </a:solidFill>
                  <a:latin typeface="+mn-lt"/>
                  <a:cs typeface="+mn-cs"/>
                </a:rPr>
                <a:t>Saratoga Institute</a:t>
              </a:r>
            </a:p>
          </p:txBody>
        </p:sp>
      </p:grpSp>
    </p:spTree>
    <p:extLst>
      <p:ext uri="{BB962C8B-B14F-4D97-AF65-F5344CB8AC3E}">
        <p14:creationId xmlns:p14="http://schemas.microsoft.com/office/powerpoint/2010/main" val="29564720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71500" y="428625"/>
            <a:ext cx="7315200" cy="533400"/>
          </a:xfrm>
        </p:spPr>
        <p:txBody>
          <a:bodyPr>
            <a:noAutofit/>
          </a:bodyPr>
          <a:lstStyle/>
          <a:p>
            <a:pPr>
              <a:defRPr/>
            </a:pPr>
            <a:r>
              <a:rPr lang="hr-HR" sz="4400" b="0" kern="1200" dirty="0" smtClean="0">
                <a:solidFill>
                  <a:schemeClr val="tx1"/>
                </a:solidFill>
                <a:latin typeface="+mj-lt"/>
              </a:rPr>
              <a:t>Talent Management</a:t>
            </a:r>
            <a:endParaRPr lang="en-US" sz="4400" b="0" kern="1200" dirty="0">
              <a:solidFill>
                <a:schemeClr val="tx1"/>
              </a:solidFill>
              <a:latin typeface="+mj-lt"/>
            </a:endParaRPr>
          </a:p>
        </p:txBody>
      </p:sp>
      <p:pic>
        <p:nvPicPr>
          <p:cNvPr id="90" name="Picture 2" descr="\\psf\Home\Desktop\SuccessFactors\Cloud 2\Biz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255" y="2941546"/>
            <a:ext cx="8002406" cy="245356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7" descr="\\psf\Home\Desktop\SuccessFactors\updated cloud\clou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336" y="3300580"/>
            <a:ext cx="7462246" cy="248574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3" descr="\\psf\Home\Desktop\SuccessFactors\Cloud 2\gree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338" y="3314371"/>
            <a:ext cx="2545645" cy="207196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psf\Home\Desktop\SuccessFactors\Cloud 2\bl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5406" y="3207095"/>
            <a:ext cx="3509887" cy="217924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psf\Home\Desktop\SuccessFactors\Cloud 2\orang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1201" y="3706696"/>
            <a:ext cx="2089383" cy="1679640"/>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8"/>
          <p:cNvSpPr txBox="1"/>
          <p:nvPr/>
        </p:nvSpPr>
        <p:spPr>
          <a:xfrm>
            <a:off x="3390901" y="5414930"/>
            <a:ext cx="2228849" cy="273584"/>
          </a:xfrm>
          <a:prstGeom prst="rect">
            <a:avLst/>
          </a:prstGeom>
          <a:noFill/>
        </p:spPr>
        <p:txBody>
          <a:bodyPr wrap="square" lIns="57578" tIns="28789" rIns="57578" bIns="28789" rtlCol="0">
            <a:spAutoFit/>
          </a:bodyPr>
          <a:lstStyle/>
          <a:p>
            <a:pPr algn="ctr"/>
            <a:r>
              <a:rPr lang="sl-SI" sz="1400" b="1" dirty="0" err="1">
                <a:solidFill>
                  <a:srgbClr val="341902"/>
                </a:solidFill>
                <a:cs typeface="Arial" pitchFamily="34" charset="0"/>
              </a:rPr>
              <a:t>Employee</a:t>
            </a:r>
            <a:r>
              <a:rPr lang="sl-SI" sz="1400" b="1" dirty="0">
                <a:solidFill>
                  <a:srgbClr val="341902"/>
                </a:solidFill>
                <a:cs typeface="Arial" pitchFamily="34" charset="0"/>
              </a:rPr>
              <a:t> Central</a:t>
            </a:r>
            <a:endParaRPr lang="en-US" sz="1400" b="1" dirty="0">
              <a:solidFill>
                <a:srgbClr val="341902"/>
              </a:solidFill>
              <a:cs typeface="Arial" pitchFamily="34" charset="0"/>
            </a:endParaRPr>
          </a:p>
        </p:txBody>
      </p:sp>
      <p:pic>
        <p:nvPicPr>
          <p:cNvPr id="97" name="Picture 2" descr="\\psf\Home\Desktop\SuccessFactors\Cloud 2\es cod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5858" y="5085184"/>
            <a:ext cx="7448550" cy="55268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 descr="\\psf\Home\Desktop\SuccessFactors\Cloud 2\bizX cod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4600" y="3043124"/>
            <a:ext cx="7740393" cy="1757278"/>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3" descr="\\psf\Home\Desktop\SuccessFactors\cloud\goals.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0700" y="4421605"/>
            <a:ext cx="631487" cy="525512"/>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psf\Home\Desktop\SuccessFactors\Cloud 2\workforce plannin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3765" y="3842968"/>
            <a:ext cx="915327" cy="69423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3" descr="\\psf\Home\Desktop\SuccessFactors\performance icon.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16569"/>
          <a:stretch/>
        </p:blipFill>
        <p:spPr bwMode="auto">
          <a:xfrm>
            <a:off x="1899206" y="4491452"/>
            <a:ext cx="633889" cy="64417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7" descr="\\psf\Home\Desktop\SuccessFactors\compensation icon.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14650"/>
          <a:stretch/>
        </p:blipFill>
        <p:spPr bwMode="auto">
          <a:xfrm>
            <a:off x="3659643" y="4316064"/>
            <a:ext cx="868114" cy="753083"/>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5" descr="\\psf\Home\Desktop\SuccessFactors\succession icon.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14496"/>
          <a:stretch/>
        </p:blipFill>
        <p:spPr bwMode="auto">
          <a:xfrm>
            <a:off x="5385097" y="4387536"/>
            <a:ext cx="912753" cy="748092"/>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7" descr="\\psf\Home\Desktop\SuccessFactors\Cloud 2\analytics.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21696" y="4384711"/>
            <a:ext cx="723900" cy="700473"/>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psf\Home\Desktop\SuccessFactors\Cloud 2\recruits.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19092" y="3700906"/>
            <a:ext cx="1002487" cy="73774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3" descr="\\psf\Home\Desktop\SuccessFactors\Cloud 2\learning.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97941" y="3915241"/>
            <a:ext cx="987156" cy="71726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4" descr="\\psf\Home\Desktop\SuccessFactors\Cloud 2\jam.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97850" y="4069778"/>
            <a:ext cx="723846" cy="654982"/>
          </a:xfrm>
          <a:prstGeom prst="rect">
            <a:avLst/>
          </a:prstGeom>
          <a:noFill/>
          <a:extLst>
            <a:ext uri="{909E8E84-426E-40DD-AFC4-6F175D3DCCD1}">
              <a14:hiddenFill xmlns:a14="http://schemas.microsoft.com/office/drawing/2010/main">
                <a:solidFill>
                  <a:srgbClr val="FFFFFF"/>
                </a:solidFill>
              </a14:hiddenFill>
            </a:ext>
          </a:extLst>
        </p:spPr>
      </p:pic>
      <p:grpSp>
        <p:nvGrpSpPr>
          <p:cNvPr id="127" name="Group 61"/>
          <p:cNvGrpSpPr/>
          <p:nvPr/>
        </p:nvGrpSpPr>
        <p:grpSpPr>
          <a:xfrm>
            <a:off x="1005439" y="1907239"/>
            <a:ext cx="7166962" cy="1206221"/>
            <a:chOff x="1900518" y="1616087"/>
            <a:chExt cx="12742510" cy="1608296"/>
          </a:xfrm>
        </p:grpSpPr>
        <p:sp>
          <p:nvSpPr>
            <p:cNvPr id="128" name="Rectangle 41"/>
            <p:cNvSpPr/>
            <p:nvPr/>
          </p:nvSpPr>
          <p:spPr>
            <a:xfrm rot="10800000" flipV="1">
              <a:off x="1900518" y="2649866"/>
              <a:ext cx="2645953" cy="574517"/>
            </a:xfrm>
            <a:prstGeom prst="rect">
              <a:avLst/>
            </a:prstGeom>
          </p:spPr>
          <p:txBody>
            <a:bodyPr wrap="square">
              <a:spAutoFit/>
            </a:bodyPr>
            <a:lstStyle/>
            <a:p>
              <a:pPr algn="ctr"/>
              <a:r>
                <a:rPr lang="sl-SI" sz="2200" b="1" dirty="0" err="1" smtClean="0">
                  <a:solidFill>
                    <a:srgbClr val="BEE395"/>
                  </a:solidFill>
                </a:rPr>
                <a:t>Align</a:t>
              </a:r>
              <a:endParaRPr lang="en-US" sz="2200" b="1" dirty="0">
                <a:solidFill>
                  <a:srgbClr val="BEE395"/>
                </a:solidFill>
              </a:endParaRPr>
            </a:p>
          </p:txBody>
        </p:sp>
        <p:sp>
          <p:nvSpPr>
            <p:cNvPr id="129" name="Rectangle 42"/>
            <p:cNvSpPr/>
            <p:nvPr/>
          </p:nvSpPr>
          <p:spPr>
            <a:xfrm rot="10800000" flipV="1">
              <a:off x="6619565" y="1616087"/>
              <a:ext cx="2945363" cy="574517"/>
            </a:xfrm>
            <a:prstGeom prst="rect">
              <a:avLst/>
            </a:prstGeom>
          </p:spPr>
          <p:txBody>
            <a:bodyPr wrap="square">
              <a:spAutoFit/>
            </a:bodyPr>
            <a:lstStyle/>
            <a:p>
              <a:pPr algn="ctr"/>
              <a:r>
                <a:rPr lang="sl-SI" sz="2200" b="1" dirty="0" err="1" smtClean="0">
                  <a:solidFill>
                    <a:srgbClr val="6ACEF6"/>
                  </a:solidFill>
                </a:rPr>
                <a:t>Optimize</a:t>
              </a:r>
              <a:r>
                <a:rPr lang="en-US" sz="2200" b="1" dirty="0" smtClean="0">
                  <a:solidFill>
                    <a:srgbClr val="6ACEF6"/>
                  </a:solidFill>
                </a:rPr>
                <a:t> </a:t>
              </a:r>
              <a:endParaRPr lang="en-US" sz="2200" b="1" dirty="0">
                <a:solidFill>
                  <a:srgbClr val="6ACEF6"/>
                </a:solidFill>
              </a:endParaRPr>
            </a:p>
          </p:txBody>
        </p:sp>
        <p:sp>
          <p:nvSpPr>
            <p:cNvPr id="130" name="Rectangle 43"/>
            <p:cNvSpPr/>
            <p:nvPr/>
          </p:nvSpPr>
          <p:spPr>
            <a:xfrm rot="10800000" flipV="1">
              <a:off x="11800804" y="1768484"/>
              <a:ext cx="2842224" cy="574517"/>
            </a:xfrm>
            <a:prstGeom prst="rect">
              <a:avLst/>
            </a:prstGeom>
          </p:spPr>
          <p:txBody>
            <a:bodyPr wrap="square">
              <a:spAutoFit/>
            </a:bodyPr>
            <a:lstStyle/>
            <a:p>
              <a:pPr defTabSz="575784"/>
              <a:r>
                <a:rPr lang="sl-SI" sz="2200" b="1" dirty="0" err="1" smtClean="0">
                  <a:solidFill>
                    <a:srgbClr val="FEC002"/>
                  </a:solidFill>
                  <a:ea typeface="ＭＳ Ｐゴシック" charset="-128"/>
                  <a:cs typeface="Arial" pitchFamily="34" charset="0"/>
                </a:rPr>
                <a:t>Accelerate</a:t>
              </a:r>
              <a:endParaRPr lang="en-US" sz="2200" b="1" dirty="0">
                <a:solidFill>
                  <a:srgbClr val="FEC002"/>
                </a:solidFill>
                <a:ea typeface="ＭＳ Ｐゴシック" charset="-128"/>
                <a:cs typeface="Arial" pitchFamily="34" charset="0"/>
              </a:endParaRPr>
            </a:p>
          </p:txBody>
        </p:sp>
      </p:grpSp>
      <p:cxnSp>
        <p:nvCxnSpPr>
          <p:cNvPr id="133" name="Straight Connector 47"/>
          <p:cNvCxnSpPr/>
          <p:nvPr/>
        </p:nvCxnSpPr>
        <p:spPr>
          <a:xfrm>
            <a:off x="1733493" y="3191331"/>
            <a:ext cx="0" cy="517452"/>
          </a:xfrm>
          <a:prstGeom prst="line">
            <a:avLst/>
          </a:prstGeom>
          <a:ln w="25400">
            <a:solidFill>
              <a:srgbClr val="BEE395"/>
            </a:solidFill>
            <a:prstDash val="sysDash"/>
          </a:ln>
        </p:spPr>
        <p:style>
          <a:lnRef idx="1">
            <a:schemeClr val="accent1"/>
          </a:lnRef>
          <a:fillRef idx="0">
            <a:schemeClr val="accent1"/>
          </a:fillRef>
          <a:effectRef idx="0">
            <a:schemeClr val="accent1"/>
          </a:effectRef>
          <a:fontRef idx="minor">
            <a:schemeClr val="tx1"/>
          </a:fontRef>
        </p:style>
      </p:cxnSp>
      <p:cxnSp>
        <p:nvCxnSpPr>
          <p:cNvPr id="134" name="Straight Connector 48"/>
          <p:cNvCxnSpPr/>
          <p:nvPr/>
        </p:nvCxnSpPr>
        <p:spPr>
          <a:xfrm>
            <a:off x="4356100" y="2452424"/>
            <a:ext cx="0" cy="501800"/>
          </a:xfrm>
          <a:prstGeom prst="line">
            <a:avLst/>
          </a:prstGeom>
          <a:ln w="25400">
            <a:solidFill>
              <a:srgbClr val="6ACEF6"/>
            </a:solidFill>
            <a:prstDash val="sysDash"/>
          </a:ln>
        </p:spPr>
        <p:style>
          <a:lnRef idx="1">
            <a:schemeClr val="accent1"/>
          </a:lnRef>
          <a:fillRef idx="0">
            <a:schemeClr val="accent1"/>
          </a:fillRef>
          <a:effectRef idx="0">
            <a:schemeClr val="accent1"/>
          </a:effectRef>
          <a:fontRef idx="minor">
            <a:schemeClr val="tx1"/>
          </a:fontRef>
        </p:style>
      </p:cxnSp>
      <p:cxnSp>
        <p:nvCxnSpPr>
          <p:cNvPr id="135" name="Straight Connector 49"/>
          <p:cNvCxnSpPr/>
          <p:nvPr/>
        </p:nvCxnSpPr>
        <p:spPr>
          <a:xfrm flipH="1">
            <a:off x="7280166" y="2624024"/>
            <a:ext cx="10291" cy="1143000"/>
          </a:xfrm>
          <a:prstGeom prst="line">
            <a:avLst/>
          </a:prstGeom>
          <a:ln w="25400">
            <a:solidFill>
              <a:srgbClr val="FEC00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09102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dirty="0" err="1" smtClean="0"/>
              <a:t>Goal</a:t>
            </a:r>
            <a:r>
              <a:rPr lang="sl-SI" dirty="0" smtClean="0"/>
              <a:t> Management</a:t>
            </a:r>
            <a:endParaRPr lang="sl-SI" b="1" dirty="0">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16832"/>
            <a:ext cx="8136904" cy="42996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88026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457200" y="274638"/>
            <a:ext cx="8229600" cy="1143000"/>
          </a:xfrm>
        </p:spPr>
        <p:txBody>
          <a:bodyPr>
            <a:normAutofit/>
          </a:bodyPr>
          <a:lstStyle/>
          <a:p>
            <a:r>
              <a:rPr lang="sl-SI" dirty="0" smtClean="0"/>
              <a:t>Not </a:t>
            </a:r>
            <a:r>
              <a:rPr lang="sl-SI" dirty="0" err="1" smtClean="0"/>
              <a:t>only</a:t>
            </a:r>
            <a:r>
              <a:rPr lang="sl-SI" dirty="0" smtClean="0"/>
              <a:t> Project Management</a:t>
            </a:r>
            <a:endParaRPr lang="sl-SI"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844824"/>
            <a:ext cx="8215064" cy="4175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6944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44624"/>
            <a:ext cx="8229600" cy="1143000"/>
          </a:xfrm>
        </p:spPr>
        <p:txBody>
          <a:bodyPr>
            <a:normAutofit/>
          </a:bodyPr>
          <a:lstStyle/>
          <a:p>
            <a:r>
              <a:rPr lang="sl-SI" dirty="0" err="1" smtClean="0"/>
              <a:t>Predict</a:t>
            </a:r>
            <a:r>
              <a:rPr lang="sl-SI" dirty="0" smtClean="0"/>
              <a:t> &amp; </a:t>
            </a:r>
            <a:r>
              <a:rPr lang="sl-SI" dirty="0" smtClean="0"/>
              <a:t>monitor </a:t>
            </a:r>
            <a:r>
              <a:rPr lang="sl-SI" dirty="0" err="1" smtClean="0"/>
              <a:t>execution</a:t>
            </a:r>
            <a:endParaRPr lang="sl-SI"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68760"/>
            <a:ext cx="8124825" cy="524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4388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28" y="1268760"/>
            <a:ext cx="6603059" cy="4371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cstate="print"/>
          <a:srcRect l="1776" t="11215"/>
          <a:stretch>
            <a:fillRect/>
          </a:stretch>
        </p:blipFill>
        <p:spPr bwMode="auto">
          <a:xfrm>
            <a:off x="3585153" y="3861048"/>
            <a:ext cx="3226771" cy="2216824"/>
          </a:xfrm>
          <a:prstGeom prst="rect">
            <a:avLst/>
          </a:prstGeom>
          <a:ln>
            <a:noFill/>
          </a:ln>
          <a:effectLst>
            <a:outerShdw blurRad="292100" dist="139700" dir="2700000" algn="tl" rotWithShape="0">
              <a:srgbClr val="333333">
                <a:alpha val="65000"/>
              </a:srgbClr>
            </a:outerShdw>
          </a:effectLst>
        </p:spPr>
      </p:pic>
      <p:sp>
        <p:nvSpPr>
          <p:cNvPr id="13" name="Naslov 1"/>
          <p:cNvSpPr>
            <a:spLocks noGrp="1"/>
          </p:cNvSpPr>
          <p:nvPr>
            <p:ph type="title"/>
          </p:nvPr>
        </p:nvSpPr>
        <p:spPr>
          <a:xfrm>
            <a:off x="467544" y="188640"/>
            <a:ext cx="8229600" cy="1143000"/>
          </a:xfrm>
        </p:spPr>
        <p:txBody>
          <a:bodyPr>
            <a:normAutofit/>
          </a:bodyPr>
          <a:lstStyle/>
          <a:p>
            <a:r>
              <a:rPr lang="sl-SI" sz="4400" b="0" kern="1200" dirty="0" err="1" smtClean="0">
                <a:solidFill>
                  <a:schemeClr val="tx1"/>
                </a:solidFill>
                <a:latin typeface="+mj-lt"/>
              </a:rPr>
              <a:t>Performance</a:t>
            </a:r>
            <a:r>
              <a:rPr lang="sl-SI" sz="4400" b="0" kern="1200" dirty="0" smtClean="0">
                <a:solidFill>
                  <a:schemeClr val="tx1"/>
                </a:solidFill>
                <a:latin typeface="+mj-lt"/>
              </a:rPr>
              <a:t> Management</a:t>
            </a:r>
            <a:endParaRPr lang="sl-SI" sz="4400" b="0" kern="1200" dirty="0">
              <a:solidFill>
                <a:schemeClr val="tx1"/>
              </a:solidFill>
              <a:latin typeface="+mj-lt"/>
            </a:endParaRPr>
          </a:p>
        </p:txBody>
      </p:sp>
      <p:pic>
        <p:nvPicPr>
          <p:cNvPr id="10" name="Picture 2"/>
          <p:cNvPicPr>
            <a:picLocks noChangeAspect="1" noChangeArrowheads="1"/>
          </p:cNvPicPr>
          <p:nvPr/>
        </p:nvPicPr>
        <p:blipFill>
          <a:blip r:embed="rId5" cstate="print"/>
          <a:srcRect/>
          <a:stretch>
            <a:fillRect/>
          </a:stretch>
        </p:blipFill>
        <p:spPr bwMode="auto">
          <a:xfrm>
            <a:off x="5643562" y="4357387"/>
            <a:ext cx="3322453" cy="21825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0413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1165860"/>
            <a:ext cx="4934322" cy="25786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srcRect t="18750" r="2001" b="6250"/>
          <a:stretch>
            <a:fillRect/>
          </a:stretch>
        </p:blipFill>
        <p:spPr bwMode="auto">
          <a:xfrm>
            <a:off x="1979712" y="1876810"/>
            <a:ext cx="6976400" cy="3587303"/>
          </a:xfrm>
          <a:prstGeom prst="rect">
            <a:avLst/>
          </a:prstGeom>
          <a:ln>
            <a:no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5205" y="4608576"/>
            <a:ext cx="4257004" cy="20072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Naslov 1"/>
          <p:cNvSpPr>
            <a:spLocks noGrp="1"/>
          </p:cNvSpPr>
          <p:nvPr>
            <p:ph type="title"/>
          </p:nvPr>
        </p:nvSpPr>
        <p:spPr>
          <a:xfrm>
            <a:off x="457200" y="274638"/>
            <a:ext cx="8229600" cy="1143000"/>
          </a:xfrm>
        </p:spPr>
        <p:txBody>
          <a:bodyPr>
            <a:normAutofit/>
          </a:bodyPr>
          <a:lstStyle/>
          <a:p>
            <a:r>
              <a:rPr lang="sl-SI" sz="4400" b="0" kern="1200" dirty="0" err="1">
                <a:solidFill>
                  <a:schemeClr val="tx1"/>
                </a:solidFill>
                <a:latin typeface="+mj-lt"/>
              </a:rPr>
              <a:t>Business</a:t>
            </a:r>
            <a:r>
              <a:rPr lang="sl-SI" sz="4400" b="0" kern="1200" dirty="0">
                <a:solidFill>
                  <a:schemeClr val="tx1"/>
                </a:solidFill>
                <a:latin typeface="+mj-lt"/>
              </a:rPr>
              <a:t> </a:t>
            </a:r>
            <a:r>
              <a:rPr lang="sl-SI" sz="4400" b="0" kern="1200" dirty="0" err="1">
                <a:solidFill>
                  <a:schemeClr val="tx1"/>
                </a:solidFill>
                <a:latin typeface="+mj-lt"/>
              </a:rPr>
              <a:t>Execution</a:t>
            </a:r>
            <a:r>
              <a:rPr lang="sl-SI" sz="4400" b="0" kern="1200" dirty="0">
                <a:solidFill>
                  <a:schemeClr val="tx1"/>
                </a:solidFill>
                <a:latin typeface="+mj-lt"/>
              </a:rPr>
              <a:t> </a:t>
            </a:r>
            <a:r>
              <a:rPr lang="sl-SI" sz="4400" b="0" kern="1200" dirty="0" smtClean="0">
                <a:solidFill>
                  <a:schemeClr val="tx1"/>
                </a:solidFill>
                <a:latin typeface="+mj-lt"/>
              </a:rPr>
              <a:t>(GM/PM</a:t>
            </a:r>
            <a:r>
              <a:rPr lang="sl-SI" sz="4400" b="0" kern="1200" dirty="0">
                <a:solidFill>
                  <a:schemeClr val="tx1"/>
                </a:solidFill>
                <a:latin typeface="+mj-lt"/>
              </a:rPr>
              <a:t>)</a:t>
            </a:r>
            <a:endParaRPr lang="sl-SI" sz="4400" b="0" kern="1200" dirty="0">
              <a:solidFill>
                <a:schemeClr val="tx1"/>
              </a:solidFill>
              <a:latin typeface="+mj-lt"/>
            </a:endParaRPr>
          </a:p>
        </p:txBody>
      </p:sp>
    </p:spTree>
    <p:extLst>
      <p:ext uri="{BB962C8B-B14F-4D97-AF65-F5344CB8AC3E}">
        <p14:creationId xmlns:p14="http://schemas.microsoft.com/office/powerpoint/2010/main" val="1977899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dirty="0" err="1" smtClean="0"/>
              <a:t>Vision</a:t>
            </a:r>
            <a:r>
              <a:rPr lang="sl-SI" dirty="0" smtClean="0"/>
              <a:t> - </a:t>
            </a:r>
            <a:r>
              <a:rPr lang="sl-SI" dirty="0" err="1" smtClean="0"/>
              <a:t>Goals</a:t>
            </a:r>
            <a:r>
              <a:rPr lang="sl-SI" dirty="0" smtClean="0"/>
              <a:t> - </a:t>
            </a:r>
            <a:r>
              <a:rPr lang="sl-SI" dirty="0" err="1" smtClean="0"/>
              <a:t>Objectives</a:t>
            </a:r>
            <a:r>
              <a:rPr lang="sl-SI" dirty="0" smtClean="0"/>
              <a:t>  (</a:t>
            </a:r>
            <a:r>
              <a:rPr lang="sl-SI" dirty="0" err="1" smtClean="0"/>
              <a:t>What</a:t>
            </a:r>
            <a:r>
              <a:rPr lang="sl-SI" dirty="0" smtClean="0"/>
              <a:t>)</a:t>
            </a:r>
            <a:endParaRPr lang="sl-SI" dirty="0"/>
          </a:p>
        </p:txBody>
      </p:sp>
      <p:pic>
        <p:nvPicPr>
          <p:cNvPr id="1028" name="Picture 4" descr="http://www.smartinsights.com/wp-content/uploads/2013/11/Goals-vs-Objectiv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484784"/>
            <a:ext cx="5810250" cy="4276726"/>
          </a:xfrm>
          <a:prstGeom prst="rect">
            <a:avLst/>
          </a:prstGeom>
          <a:noFill/>
          <a:extLst>
            <a:ext uri="{909E8E84-426E-40DD-AFC4-6F175D3DCCD1}">
              <a14:hiddenFill xmlns:a14="http://schemas.microsoft.com/office/drawing/2010/main">
                <a:solidFill>
                  <a:srgbClr val="FFFFFF"/>
                </a:solidFill>
              </a14:hiddenFill>
            </a:ext>
          </a:extLst>
        </p:spPr>
      </p:pic>
      <p:sp>
        <p:nvSpPr>
          <p:cNvPr id="4" name="Pravokotnik 3"/>
          <p:cNvSpPr/>
          <p:nvPr/>
        </p:nvSpPr>
        <p:spPr>
          <a:xfrm>
            <a:off x="323528" y="5879013"/>
            <a:ext cx="7704856" cy="646331"/>
          </a:xfrm>
          <a:prstGeom prst="rect">
            <a:avLst/>
          </a:prstGeom>
        </p:spPr>
        <p:txBody>
          <a:bodyPr wrap="square">
            <a:spAutoFit/>
          </a:bodyPr>
          <a:lstStyle/>
          <a:p>
            <a:r>
              <a:rPr lang="sl-SI" dirty="0" err="1" smtClean="0"/>
              <a:t>Critical</a:t>
            </a:r>
            <a:r>
              <a:rPr lang="sl-SI" dirty="0" smtClean="0"/>
              <a:t> Success </a:t>
            </a:r>
            <a:r>
              <a:rPr lang="sl-SI" dirty="0" err="1" smtClean="0"/>
              <a:t>Factors</a:t>
            </a:r>
            <a:r>
              <a:rPr lang="sl-SI" dirty="0" smtClean="0"/>
              <a:t> </a:t>
            </a:r>
            <a:r>
              <a:rPr lang="sl-SI" b="1" dirty="0" smtClean="0"/>
              <a:t>(</a:t>
            </a:r>
            <a:r>
              <a:rPr lang="en-US" b="1" dirty="0" smtClean="0"/>
              <a:t>CSFs</a:t>
            </a:r>
            <a:r>
              <a:rPr lang="sl-SI" b="1" dirty="0" smtClean="0"/>
              <a:t>)</a:t>
            </a:r>
            <a:r>
              <a:rPr lang="en-US" dirty="0" smtClean="0"/>
              <a:t> </a:t>
            </a:r>
            <a:r>
              <a:rPr lang="en-US" dirty="0"/>
              <a:t>are the cause of your </a:t>
            </a:r>
            <a:r>
              <a:rPr lang="en-US" dirty="0" smtClean="0"/>
              <a:t>success</a:t>
            </a:r>
            <a:r>
              <a:rPr lang="sl-SI" dirty="0" smtClean="0"/>
              <a:t>,</a:t>
            </a:r>
          </a:p>
          <a:p>
            <a:r>
              <a:rPr lang="sl-SI" dirty="0" err="1" smtClean="0"/>
              <a:t>Key</a:t>
            </a:r>
            <a:r>
              <a:rPr lang="sl-SI" dirty="0" smtClean="0"/>
              <a:t> </a:t>
            </a:r>
            <a:r>
              <a:rPr lang="sl-SI" dirty="0" err="1" smtClean="0"/>
              <a:t>Performance</a:t>
            </a:r>
            <a:r>
              <a:rPr lang="sl-SI" dirty="0" smtClean="0"/>
              <a:t> </a:t>
            </a:r>
            <a:r>
              <a:rPr lang="sl-SI" dirty="0" err="1" smtClean="0"/>
              <a:t>Indicators</a:t>
            </a:r>
            <a:r>
              <a:rPr lang="sl-SI" dirty="0" smtClean="0"/>
              <a:t> </a:t>
            </a:r>
            <a:r>
              <a:rPr lang="sl-SI" b="1" dirty="0" smtClean="0"/>
              <a:t>(</a:t>
            </a:r>
            <a:r>
              <a:rPr lang="en-US" b="1" dirty="0" smtClean="0"/>
              <a:t>KPIs</a:t>
            </a:r>
            <a:r>
              <a:rPr lang="sl-SI" b="1" dirty="0" smtClean="0"/>
              <a:t>)</a:t>
            </a:r>
            <a:r>
              <a:rPr lang="en-US" dirty="0" smtClean="0"/>
              <a:t> </a:t>
            </a:r>
            <a:r>
              <a:rPr lang="en-US" dirty="0"/>
              <a:t>are the effects of your actions</a:t>
            </a:r>
            <a:endParaRPr lang="sl-SI" dirty="0"/>
          </a:p>
        </p:txBody>
      </p:sp>
    </p:spTree>
    <p:extLst>
      <p:ext uri="{BB962C8B-B14F-4D97-AF65-F5344CB8AC3E}">
        <p14:creationId xmlns:p14="http://schemas.microsoft.com/office/powerpoint/2010/main" val="12377232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psf\Home\Desktop\SuccessFactors\updated cloud\cloud.png"/>
          <p:cNvPicPr>
            <a:picLocks noChangeAspect="1" noChangeArrowheads="1"/>
          </p:cNvPicPr>
          <p:nvPr/>
        </p:nvPicPr>
        <p:blipFill>
          <a:blip r:embed="rId3" cstate="print"/>
          <a:srcRect/>
          <a:stretch>
            <a:fillRect/>
          </a:stretch>
        </p:blipFill>
        <p:spPr bwMode="auto">
          <a:xfrm>
            <a:off x="876300" y="3240088"/>
            <a:ext cx="7464425" cy="1865312"/>
          </a:xfrm>
          <a:prstGeom prst="rect">
            <a:avLst/>
          </a:prstGeom>
          <a:noFill/>
          <a:ln w="9525">
            <a:noFill/>
            <a:miter lim="800000"/>
            <a:headEnd/>
            <a:tailEnd/>
          </a:ln>
        </p:spPr>
      </p:pic>
      <p:grpSp>
        <p:nvGrpSpPr>
          <p:cNvPr id="3" name="Group 2"/>
          <p:cNvGrpSpPr>
            <a:grpSpLocks/>
          </p:cNvGrpSpPr>
          <p:nvPr/>
        </p:nvGrpSpPr>
        <p:grpSpPr bwMode="auto">
          <a:xfrm>
            <a:off x="6262688" y="3557588"/>
            <a:ext cx="2078037" cy="1252537"/>
            <a:chOff x="6262467" y="3557015"/>
            <a:chExt cx="2077979" cy="1252730"/>
          </a:xfrm>
        </p:grpSpPr>
        <p:pic>
          <p:nvPicPr>
            <p:cNvPr id="24599" name="Picture 6" descr="\\psf\Home\Desktop\Work_In_Progress\2012\SuccessFactors\Recruiting Marketing\green platform.png"/>
            <p:cNvPicPr>
              <a:picLocks noChangeAspect="1" noChangeArrowheads="1"/>
            </p:cNvPicPr>
            <p:nvPr/>
          </p:nvPicPr>
          <p:blipFill>
            <a:blip r:embed="rId4" cstate="print"/>
            <a:srcRect/>
            <a:stretch>
              <a:fillRect/>
            </a:stretch>
          </p:blipFill>
          <p:spPr bwMode="auto">
            <a:xfrm>
              <a:off x="6262467" y="3557015"/>
              <a:ext cx="2077979" cy="1252730"/>
            </a:xfrm>
            <a:prstGeom prst="rect">
              <a:avLst/>
            </a:prstGeom>
            <a:noFill/>
            <a:ln w="9525">
              <a:noFill/>
              <a:miter lim="800000"/>
              <a:headEnd/>
              <a:tailEnd/>
            </a:ln>
          </p:spPr>
        </p:pic>
        <p:pic>
          <p:nvPicPr>
            <p:cNvPr id="24600" name="Picture 8" descr="\\psf\Home\Desktop\Work_In_Progress\2012\SuccessFactors\Recruiting Marketing\select icon.png"/>
            <p:cNvPicPr>
              <a:picLocks noChangeAspect="1" noChangeArrowheads="1"/>
            </p:cNvPicPr>
            <p:nvPr/>
          </p:nvPicPr>
          <p:blipFill>
            <a:blip r:embed="rId5" cstate="print"/>
            <a:srcRect/>
            <a:stretch>
              <a:fillRect/>
            </a:stretch>
          </p:blipFill>
          <p:spPr bwMode="auto">
            <a:xfrm>
              <a:off x="6668259" y="4143753"/>
              <a:ext cx="1332741" cy="331471"/>
            </a:xfrm>
            <a:prstGeom prst="rect">
              <a:avLst/>
            </a:prstGeom>
            <a:noFill/>
            <a:ln w="9525">
              <a:noFill/>
              <a:miter lim="800000"/>
              <a:headEnd/>
              <a:tailEnd/>
            </a:ln>
          </p:spPr>
        </p:pic>
      </p:grpSp>
      <p:grpSp>
        <p:nvGrpSpPr>
          <p:cNvPr id="4" name="Group 23"/>
          <p:cNvGrpSpPr>
            <a:grpSpLocks/>
          </p:cNvGrpSpPr>
          <p:nvPr/>
        </p:nvGrpSpPr>
        <p:grpSpPr bwMode="auto">
          <a:xfrm>
            <a:off x="457200" y="2317750"/>
            <a:ext cx="2646363" cy="1392238"/>
            <a:chOff x="2968243" y="3606967"/>
            <a:chExt cx="2645952" cy="1392179"/>
          </a:xfrm>
        </p:grpSpPr>
        <p:sp>
          <p:nvSpPr>
            <p:cNvPr id="24597" name="Rectangle 16"/>
            <p:cNvSpPr>
              <a:spLocks noChangeArrowheads="1"/>
            </p:cNvSpPr>
            <p:nvPr/>
          </p:nvSpPr>
          <p:spPr bwMode="auto">
            <a:xfrm rot="10800000" flipV="1">
              <a:off x="2968243" y="3606967"/>
              <a:ext cx="2645952" cy="307777"/>
            </a:xfrm>
            <a:prstGeom prst="rect">
              <a:avLst/>
            </a:prstGeom>
            <a:noFill/>
            <a:ln w="9525">
              <a:noFill/>
              <a:miter lim="800000"/>
              <a:headEnd/>
              <a:tailEnd/>
            </a:ln>
          </p:spPr>
          <p:txBody>
            <a:bodyPr>
              <a:spAutoFit/>
            </a:bodyPr>
            <a:lstStyle/>
            <a:p>
              <a:pPr algn="ctr"/>
              <a:r>
                <a:rPr lang="en-US" sz="1400" b="1" dirty="0"/>
                <a:t>Attract </a:t>
              </a:r>
              <a:r>
                <a:rPr lang="en-US" sz="1400" b="1" dirty="0" smtClean="0"/>
                <a:t>talent</a:t>
              </a:r>
              <a:endParaRPr lang="en-US" sz="1400" b="1" dirty="0"/>
            </a:p>
          </p:txBody>
        </p:sp>
        <p:cxnSp>
          <p:nvCxnSpPr>
            <p:cNvPr id="18" name="Straight Connector 17"/>
            <p:cNvCxnSpPr>
              <a:stCxn id="24597" idx="2"/>
            </p:cNvCxnSpPr>
            <p:nvPr/>
          </p:nvCxnSpPr>
          <p:spPr>
            <a:xfrm flipH="1">
              <a:off x="4280902" y="3914929"/>
              <a:ext cx="11110" cy="1084217"/>
            </a:xfrm>
            <a:prstGeom prst="line">
              <a:avLst/>
            </a:prstGeom>
            <a:ln w="2540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5" name="Group 24"/>
          <p:cNvGrpSpPr>
            <a:grpSpLocks/>
          </p:cNvGrpSpPr>
          <p:nvPr/>
        </p:nvGrpSpPr>
        <p:grpSpPr bwMode="auto">
          <a:xfrm>
            <a:off x="6019800" y="2209614"/>
            <a:ext cx="2841625" cy="1559111"/>
            <a:chOff x="6757194" y="6351722"/>
            <a:chExt cx="2842225" cy="1558432"/>
          </a:xfrm>
        </p:grpSpPr>
        <p:sp>
          <p:nvSpPr>
            <p:cNvPr id="24593" name="Rectangle 22"/>
            <p:cNvSpPr>
              <a:spLocks noChangeArrowheads="1"/>
            </p:cNvSpPr>
            <p:nvPr/>
          </p:nvSpPr>
          <p:spPr bwMode="auto">
            <a:xfrm rot="10800000" flipV="1">
              <a:off x="6757194" y="6351722"/>
              <a:ext cx="2842225" cy="307643"/>
            </a:xfrm>
            <a:prstGeom prst="rect">
              <a:avLst/>
            </a:prstGeom>
            <a:noFill/>
            <a:ln w="9525">
              <a:noFill/>
              <a:miter lim="800000"/>
              <a:headEnd/>
              <a:tailEnd/>
            </a:ln>
          </p:spPr>
          <p:txBody>
            <a:bodyPr>
              <a:spAutoFit/>
            </a:bodyPr>
            <a:lstStyle/>
            <a:p>
              <a:pPr algn="ctr" defTabSz="914400"/>
              <a:r>
                <a:rPr lang="en-US" sz="1400" b="1" dirty="0">
                  <a:cs typeface="Arial" pitchFamily="34" charset="0"/>
                </a:rPr>
                <a:t>Select the best </a:t>
              </a:r>
            </a:p>
          </p:txBody>
        </p:sp>
        <p:cxnSp>
          <p:nvCxnSpPr>
            <p:cNvPr id="24" name="Straight Connector 23"/>
            <p:cNvCxnSpPr/>
            <p:nvPr/>
          </p:nvCxnSpPr>
          <p:spPr>
            <a:xfrm rot="5400000">
              <a:off x="7674500" y="7379355"/>
              <a:ext cx="1025078" cy="36520"/>
            </a:xfrm>
            <a:prstGeom prst="line">
              <a:avLst/>
            </a:prstGeom>
            <a:ln w="25400">
              <a:solidFill>
                <a:srgbClr val="A3DF41"/>
              </a:solidFill>
              <a:prstDash val="sysDash"/>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184052" y="405619"/>
            <a:ext cx="8763000" cy="769441"/>
          </a:xfrm>
          <a:prstGeom prst="rect">
            <a:avLst/>
          </a:prstGeom>
        </p:spPr>
        <p:txBody>
          <a:bodyPr>
            <a:spAutoFit/>
          </a:bodyPr>
          <a:lstStyle/>
          <a:p>
            <a:pPr algn="ctr">
              <a:defRPr/>
            </a:pPr>
            <a:r>
              <a:rPr lang="en-US" sz="4400" dirty="0">
                <a:latin typeface="+mj-lt"/>
                <a:ea typeface="+mj-ea"/>
                <a:cs typeface="+mj-cs"/>
              </a:rPr>
              <a:t>Traditional</a:t>
            </a:r>
            <a:r>
              <a:rPr lang="en-US" sz="4400" dirty="0">
                <a:latin typeface="+mj-lt"/>
                <a:ea typeface="+mj-ea"/>
                <a:cs typeface="+mj-cs"/>
              </a:rPr>
              <a:t> </a:t>
            </a:r>
            <a:r>
              <a:rPr lang="sl-SI" sz="4400" dirty="0" err="1">
                <a:latin typeface="+mj-lt"/>
                <a:ea typeface="+mj-ea"/>
                <a:cs typeface="+mj-cs"/>
              </a:rPr>
              <a:t>Recruiting</a:t>
            </a:r>
            <a:r>
              <a:rPr lang="sl-SI" sz="4400" dirty="0">
                <a:latin typeface="+mj-lt"/>
                <a:ea typeface="+mj-ea"/>
                <a:cs typeface="+mj-cs"/>
              </a:rPr>
              <a:t> </a:t>
            </a:r>
            <a:r>
              <a:rPr lang="en-US" sz="4400" dirty="0">
                <a:latin typeface="+mj-lt"/>
                <a:ea typeface="+mj-ea"/>
                <a:cs typeface="+mj-cs"/>
              </a:rPr>
              <a:t>Solutions</a:t>
            </a:r>
            <a:endParaRPr lang="en-US" sz="4400" dirty="0">
              <a:latin typeface="+mj-lt"/>
              <a:ea typeface="+mj-ea"/>
              <a:cs typeface="+mj-cs"/>
            </a:endParaRPr>
          </a:p>
        </p:txBody>
      </p:sp>
      <p:sp>
        <p:nvSpPr>
          <p:cNvPr id="22" name="Oval 21"/>
          <p:cNvSpPr/>
          <p:nvPr/>
        </p:nvSpPr>
        <p:spPr>
          <a:xfrm>
            <a:off x="1052513" y="4070350"/>
            <a:ext cx="728662" cy="519113"/>
          </a:xfrm>
          <a:prstGeom prst="ellipse">
            <a:avLst/>
          </a:prstGeom>
          <a:solidFill>
            <a:schemeClr val="bg1">
              <a:lumMod val="65000"/>
            </a:schemeClr>
          </a:solidFill>
          <a:ln>
            <a:solidFill>
              <a:schemeClr val="bg1">
                <a:lumMod val="75000"/>
              </a:schemeClr>
            </a:solidFill>
          </a:ln>
        </p:spPr>
        <p:style>
          <a:lnRef idx="1">
            <a:schemeClr val="accent6"/>
          </a:lnRef>
          <a:fillRef idx="2">
            <a:schemeClr val="accent6"/>
          </a:fillRef>
          <a:effectRef idx="1">
            <a:schemeClr val="accent6"/>
          </a:effectRef>
          <a:fontRef idx="minor">
            <a:schemeClr val="dk1"/>
          </a:fontRef>
        </p:style>
        <p:txBody>
          <a:bodyPr lIns="0" rIns="0" anchor="ctr"/>
          <a:lstStyle/>
          <a:p>
            <a:pPr algn="ctr">
              <a:defRPr/>
            </a:pPr>
            <a:r>
              <a:rPr lang="en-US" sz="1200" dirty="0">
                <a:solidFill>
                  <a:schemeClr val="tx1"/>
                </a:solidFill>
                <a:cs typeface="Calibri" pitchFamily="34" charset="0"/>
              </a:rPr>
              <a:t>Job Boards</a:t>
            </a:r>
          </a:p>
        </p:txBody>
      </p:sp>
      <p:sp>
        <p:nvSpPr>
          <p:cNvPr id="23" name="Oval 22"/>
          <p:cNvSpPr/>
          <p:nvPr/>
        </p:nvSpPr>
        <p:spPr>
          <a:xfrm>
            <a:off x="2268538" y="3557588"/>
            <a:ext cx="835025" cy="417512"/>
          </a:xfrm>
          <a:prstGeom prst="ellipse">
            <a:avLst/>
          </a:prstGeom>
          <a:solidFill>
            <a:schemeClr val="bg1">
              <a:lumMod val="65000"/>
            </a:schemeClr>
          </a:solidFill>
          <a:ln>
            <a:solidFill>
              <a:schemeClr val="bg1">
                <a:lumMod val="75000"/>
              </a:schemeClr>
            </a:solidFill>
          </a:ln>
        </p:spPr>
        <p:style>
          <a:lnRef idx="1">
            <a:schemeClr val="accent6"/>
          </a:lnRef>
          <a:fillRef idx="2">
            <a:schemeClr val="accent6"/>
          </a:fillRef>
          <a:effectRef idx="1">
            <a:schemeClr val="accent6"/>
          </a:effectRef>
          <a:fontRef idx="minor">
            <a:schemeClr val="dk1"/>
          </a:fontRef>
        </p:style>
        <p:txBody>
          <a:bodyPr lIns="0" rIns="0" anchor="ctr"/>
          <a:lstStyle/>
          <a:p>
            <a:pPr algn="ctr">
              <a:defRPr/>
            </a:pPr>
            <a:r>
              <a:rPr lang="en-US" sz="1200" dirty="0">
                <a:solidFill>
                  <a:schemeClr val="tx1"/>
                </a:solidFill>
                <a:cs typeface="Calibri" pitchFamily="34" charset="0"/>
              </a:rPr>
              <a:t>Sourcing Tools</a:t>
            </a:r>
          </a:p>
        </p:txBody>
      </p:sp>
      <p:sp>
        <p:nvSpPr>
          <p:cNvPr id="25" name="Oval 24"/>
          <p:cNvSpPr/>
          <p:nvPr/>
        </p:nvSpPr>
        <p:spPr>
          <a:xfrm>
            <a:off x="1770063" y="4171950"/>
            <a:ext cx="963612" cy="454025"/>
          </a:xfrm>
          <a:prstGeom prst="ellipse">
            <a:avLst/>
          </a:prstGeom>
          <a:solidFill>
            <a:schemeClr val="bg1">
              <a:lumMod val="65000"/>
            </a:schemeClr>
          </a:solidFill>
          <a:ln>
            <a:solidFill>
              <a:schemeClr val="bg1">
                <a:lumMod val="75000"/>
              </a:schemeClr>
            </a:solidFill>
          </a:ln>
        </p:spPr>
        <p:style>
          <a:lnRef idx="1">
            <a:schemeClr val="accent6"/>
          </a:lnRef>
          <a:fillRef idx="2">
            <a:schemeClr val="accent6"/>
          </a:fillRef>
          <a:effectRef idx="1">
            <a:schemeClr val="accent6"/>
          </a:effectRef>
          <a:fontRef idx="minor">
            <a:schemeClr val="dk1"/>
          </a:fontRef>
        </p:style>
        <p:txBody>
          <a:bodyPr lIns="0" rIns="0" anchor="ctr"/>
          <a:lstStyle/>
          <a:p>
            <a:pPr algn="ctr">
              <a:defRPr/>
            </a:pPr>
            <a:r>
              <a:rPr lang="en-US" sz="1200" dirty="0">
                <a:solidFill>
                  <a:schemeClr val="tx1"/>
                </a:solidFill>
                <a:cs typeface="Calibri" pitchFamily="34" charset="0"/>
              </a:rPr>
              <a:t>Head</a:t>
            </a:r>
          </a:p>
          <a:p>
            <a:pPr algn="ctr">
              <a:defRPr/>
            </a:pPr>
            <a:r>
              <a:rPr lang="en-US" sz="1200" dirty="0">
                <a:solidFill>
                  <a:schemeClr val="tx1"/>
                </a:solidFill>
                <a:cs typeface="Calibri" pitchFamily="34" charset="0"/>
              </a:rPr>
              <a:t>Hunters</a:t>
            </a:r>
          </a:p>
        </p:txBody>
      </p:sp>
      <p:sp>
        <p:nvSpPr>
          <p:cNvPr id="26" name="Oval 25"/>
          <p:cNvSpPr/>
          <p:nvPr/>
        </p:nvSpPr>
        <p:spPr>
          <a:xfrm>
            <a:off x="2573338" y="3905250"/>
            <a:ext cx="1062037" cy="684213"/>
          </a:xfrm>
          <a:prstGeom prst="ellipse">
            <a:avLst/>
          </a:prstGeom>
          <a:solidFill>
            <a:schemeClr val="bg1">
              <a:lumMod val="65000"/>
            </a:schemeClr>
          </a:solidFill>
          <a:ln>
            <a:solidFill>
              <a:schemeClr val="bg1">
                <a:lumMod val="75000"/>
              </a:schemeClr>
            </a:solidFill>
          </a:ln>
        </p:spPr>
        <p:style>
          <a:lnRef idx="1">
            <a:schemeClr val="accent6"/>
          </a:lnRef>
          <a:fillRef idx="2">
            <a:schemeClr val="accent6"/>
          </a:fillRef>
          <a:effectRef idx="1">
            <a:schemeClr val="accent6"/>
          </a:effectRef>
          <a:fontRef idx="minor">
            <a:schemeClr val="dk1"/>
          </a:fontRef>
        </p:style>
        <p:txBody>
          <a:bodyPr lIns="0" rIns="0" anchor="ctr"/>
          <a:lstStyle/>
          <a:p>
            <a:pPr algn="ctr">
              <a:defRPr/>
            </a:pPr>
            <a:r>
              <a:rPr lang="en-US" sz="1200" dirty="0">
                <a:solidFill>
                  <a:schemeClr val="tx1"/>
                </a:solidFill>
                <a:cs typeface="Calibri" pitchFamily="34" charset="0"/>
              </a:rPr>
              <a:t>Campaigns &amp; Events</a:t>
            </a:r>
          </a:p>
        </p:txBody>
      </p:sp>
      <p:sp>
        <p:nvSpPr>
          <p:cNvPr id="28" name="Oval 27"/>
          <p:cNvSpPr/>
          <p:nvPr/>
        </p:nvSpPr>
        <p:spPr>
          <a:xfrm>
            <a:off x="4165600" y="3368675"/>
            <a:ext cx="1062038" cy="682625"/>
          </a:xfrm>
          <a:prstGeom prst="ellipse">
            <a:avLst/>
          </a:prstGeom>
          <a:solidFill>
            <a:srgbClr val="A6A6A6"/>
          </a:solidFill>
          <a:ln>
            <a:solidFill>
              <a:srgbClr val="BFBFBF"/>
            </a:solidFill>
          </a:ln>
        </p:spPr>
        <p:style>
          <a:lnRef idx="1">
            <a:schemeClr val="accent6"/>
          </a:lnRef>
          <a:fillRef idx="2">
            <a:schemeClr val="accent6"/>
          </a:fillRef>
          <a:effectRef idx="1">
            <a:schemeClr val="accent6"/>
          </a:effectRef>
          <a:fontRef idx="minor">
            <a:schemeClr val="dk1"/>
          </a:fontRef>
        </p:style>
        <p:txBody>
          <a:bodyPr lIns="0" rIns="0" anchor="ctr"/>
          <a:lstStyle/>
          <a:p>
            <a:pPr algn="ctr">
              <a:defRPr/>
            </a:pPr>
            <a:r>
              <a:rPr lang="en-US" sz="1200" dirty="0">
                <a:solidFill>
                  <a:schemeClr val="tx1"/>
                </a:solidFill>
                <a:cs typeface="Calibri" pitchFamily="34" charset="0"/>
              </a:rPr>
              <a:t>Military &amp; Diversity</a:t>
            </a:r>
          </a:p>
        </p:txBody>
      </p:sp>
      <p:sp>
        <p:nvSpPr>
          <p:cNvPr id="29" name="Oval 28"/>
          <p:cNvSpPr/>
          <p:nvPr/>
        </p:nvSpPr>
        <p:spPr>
          <a:xfrm>
            <a:off x="3103563" y="3292475"/>
            <a:ext cx="1062037" cy="682625"/>
          </a:xfrm>
          <a:prstGeom prst="ellipse">
            <a:avLst/>
          </a:prstGeom>
          <a:solidFill>
            <a:srgbClr val="A6A6A6"/>
          </a:solidFill>
          <a:ln>
            <a:solidFill>
              <a:srgbClr val="BFBFBF"/>
            </a:solidFill>
          </a:ln>
        </p:spPr>
        <p:style>
          <a:lnRef idx="1">
            <a:schemeClr val="accent6"/>
          </a:lnRef>
          <a:fillRef idx="2">
            <a:schemeClr val="accent6"/>
          </a:fillRef>
          <a:effectRef idx="1">
            <a:schemeClr val="accent6"/>
          </a:effectRef>
          <a:fontRef idx="minor">
            <a:schemeClr val="dk1"/>
          </a:fontRef>
        </p:style>
        <p:txBody>
          <a:bodyPr lIns="0" rIns="0" anchor="ctr"/>
          <a:lstStyle/>
          <a:p>
            <a:pPr algn="ctr">
              <a:defRPr/>
            </a:pPr>
            <a:r>
              <a:rPr lang="en-US" sz="1200" dirty="0">
                <a:solidFill>
                  <a:schemeClr val="tx1"/>
                </a:solidFill>
                <a:cs typeface="Calibri" pitchFamily="34" charset="0"/>
              </a:rPr>
              <a:t>Mobile &amp; Micro Sites</a:t>
            </a:r>
          </a:p>
        </p:txBody>
      </p:sp>
      <p:sp>
        <p:nvSpPr>
          <p:cNvPr id="30" name="Oval 29"/>
          <p:cNvSpPr/>
          <p:nvPr/>
        </p:nvSpPr>
        <p:spPr>
          <a:xfrm>
            <a:off x="3581400" y="4074623"/>
            <a:ext cx="1063625" cy="684212"/>
          </a:xfrm>
          <a:prstGeom prst="ellipse">
            <a:avLst/>
          </a:prstGeom>
          <a:solidFill>
            <a:srgbClr val="A6A6A6"/>
          </a:solidFill>
          <a:ln>
            <a:solidFill>
              <a:srgbClr val="BFBFBF"/>
            </a:solidFill>
          </a:ln>
        </p:spPr>
        <p:style>
          <a:lnRef idx="1">
            <a:schemeClr val="accent6"/>
          </a:lnRef>
          <a:fillRef idx="2">
            <a:schemeClr val="accent6"/>
          </a:fillRef>
          <a:effectRef idx="1">
            <a:schemeClr val="accent6"/>
          </a:effectRef>
          <a:fontRef idx="minor">
            <a:schemeClr val="dk1"/>
          </a:fontRef>
        </p:style>
        <p:txBody>
          <a:bodyPr lIns="0" rIns="0" anchor="ctr"/>
          <a:lstStyle/>
          <a:p>
            <a:pPr algn="ctr">
              <a:defRPr/>
            </a:pPr>
            <a:r>
              <a:rPr lang="en-US" sz="1200" dirty="0">
                <a:solidFill>
                  <a:schemeClr val="tx1"/>
                </a:solidFill>
                <a:cs typeface="Calibri" pitchFamily="34" charset="0"/>
              </a:rPr>
              <a:t>Social Recruiting</a:t>
            </a:r>
          </a:p>
        </p:txBody>
      </p:sp>
      <p:sp>
        <p:nvSpPr>
          <p:cNvPr id="31" name="Oval 30"/>
          <p:cNvSpPr/>
          <p:nvPr/>
        </p:nvSpPr>
        <p:spPr>
          <a:xfrm>
            <a:off x="5805488" y="4144963"/>
            <a:ext cx="606425" cy="519112"/>
          </a:xfrm>
          <a:prstGeom prst="ellipse">
            <a:avLst/>
          </a:prstGeom>
          <a:solidFill>
            <a:srgbClr val="A6A6A6"/>
          </a:solidFill>
          <a:ln>
            <a:solidFill>
              <a:srgbClr val="BFBFBF"/>
            </a:solidFill>
          </a:ln>
        </p:spPr>
        <p:style>
          <a:lnRef idx="1">
            <a:schemeClr val="accent6"/>
          </a:lnRef>
          <a:fillRef idx="2">
            <a:schemeClr val="accent6"/>
          </a:fillRef>
          <a:effectRef idx="1">
            <a:schemeClr val="accent6"/>
          </a:effectRef>
          <a:fontRef idx="minor">
            <a:schemeClr val="dk1"/>
          </a:fontRef>
        </p:style>
        <p:txBody>
          <a:bodyPr lIns="0" rIns="0" anchor="ctr"/>
          <a:lstStyle/>
          <a:p>
            <a:pPr algn="ctr">
              <a:defRPr/>
            </a:pPr>
            <a:r>
              <a:rPr lang="en-US" sz="1200" dirty="0">
                <a:solidFill>
                  <a:schemeClr val="tx1"/>
                </a:solidFill>
                <a:cs typeface="Calibri" pitchFamily="34" charset="0"/>
              </a:rPr>
              <a:t>CRM</a:t>
            </a:r>
          </a:p>
        </p:txBody>
      </p:sp>
      <p:sp>
        <p:nvSpPr>
          <p:cNvPr id="34" name="Oval 33"/>
          <p:cNvSpPr/>
          <p:nvPr/>
        </p:nvSpPr>
        <p:spPr>
          <a:xfrm>
            <a:off x="4743450" y="3981450"/>
            <a:ext cx="1062038" cy="682625"/>
          </a:xfrm>
          <a:prstGeom prst="ellipse">
            <a:avLst/>
          </a:prstGeom>
          <a:solidFill>
            <a:schemeClr val="bg1">
              <a:lumMod val="65000"/>
            </a:schemeClr>
          </a:solidFill>
          <a:ln>
            <a:solidFill>
              <a:schemeClr val="bg1">
                <a:lumMod val="75000"/>
              </a:schemeClr>
            </a:solidFill>
          </a:ln>
        </p:spPr>
        <p:style>
          <a:lnRef idx="1">
            <a:schemeClr val="accent6"/>
          </a:lnRef>
          <a:fillRef idx="2">
            <a:schemeClr val="accent6"/>
          </a:fillRef>
          <a:effectRef idx="1">
            <a:schemeClr val="accent6"/>
          </a:effectRef>
          <a:fontRef idx="minor">
            <a:schemeClr val="dk1"/>
          </a:fontRef>
        </p:style>
        <p:txBody>
          <a:bodyPr lIns="0" rIns="0" anchor="ctr"/>
          <a:lstStyle/>
          <a:p>
            <a:pPr algn="ctr">
              <a:defRPr/>
            </a:pPr>
            <a:r>
              <a:rPr lang="en-US" sz="1200" dirty="0">
                <a:solidFill>
                  <a:schemeClr val="tx1"/>
                </a:solidFill>
                <a:cs typeface="Calibri" pitchFamily="34" charset="0"/>
              </a:rPr>
              <a:t>Referral Tracking</a:t>
            </a:r>
          </a:p>
        </p:txBody>
      </p:sp>
      <p:grpSp>
        <p:nvGrpSpPr>
          <p:cNvPr id="6" name="Group 31"/>
          <p:cNvGrpSpPr/>
          <p:nvPr/>
        </p:nvGrpSpPr>
        <p:grpSpPr>
          <a:xfrm>
            <a:off x="3733800" y="4800600"/>
            <a:ext cx="2202847" cy="1222177"/>
            <a:chOff x="3733800" y="4800600"/>
            <a:chExt cx="2202847" cy="1222177"/>
          </a:xfrm>
        </p:grpSpPr>
        <p:sp>
          <p:nvSpPr>
            <p:cNvPr id="33" name="TextBox 32"/>
            <p:cNvSpPr txBox="1"/>
            <p:nvPr/>
          </p:nvSpPr>
          <p:spPr>
            <a:xfrm>
              <a:off x="3989875" y="4800600"/>
              <a:ext cx="1609223" cy="307777"/>
            </a:xfrm>
            <a:prstGeom prst="rect">
              <a:avLst/>
            </a:prstGeom>
            <a:noFill/>
          </p:spPr>
          <p:txBody>
            <a:bodyPr wrap="none" rtlCol="0">
              <a:spAutoFit/>
            </a:bodyPr>
            <a:lstStyle/>
            <a:p>
              <a:r>
                <a:rPr lang="en-US" sz="1400" b="1" dirty="0" smtClean="0">
                  <a:cs typeface="Arial" pitchFamily="34" charset="0"/>
                </a:rPr>
                <a:t>Unable to Measure</a:t>
              </a:r>
            </a:p>
          </p:txBody>
        </p:sp>
        <p:cxnSp>
          <p:nvCxnSpPr>
            <p:cNvPr id="35" name="Straight Connector 34"/>
            <p:cNvCxnSpPr/>
            <p:nvPr/>
          </p:nvCxnSpPr>
          <p:spPr bwMode="auto">
            <a:xfrm rot="5400000">
              <a:off x="4353719" y="5399881"/>
              <a:ext cx="457200" cy="20638"/>
            </a:xfrm>
            <a:prstGeom prst="line">
              <a:avLst/>
            </a:prstGeom>
            <a:ln w="254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733800" y="5715000"/>
              <a:ext cx="2202847" cy="307777"/>
            </a:xfrm>
            <a:prstGeom prst="rect">
              <a:avLst/>
            </a:prstGeom>
            <a:noFill/>
          </p:spPr>
          <p:txBody>
            <a:bodyPr wrap="none" rtlCol="0">
              <a:spAutoFit/>
            </a:bodyPr>
            <a:lstStyle/>
            <a:p>
              <a:r>
                <a:rPr lang="en-US" sz="1400" b="1" dirty="0" smtClean="0">
                  <a:solidFill>
                    <a:schemeClr val="tx2"/>
                  </a:solidFill>
                  <a:latin typeface="GillSans"/>
                  <a:cs typeface="Arial" pitchFamily="34" charset="0"/>
                </a:rPr>
                <a:t>Don’t Know what works</a:t>
              </a:r>
            </a:p>
          </p:txBody>
        </p:sp>
      </p:grpSp>
    </p:spTree>
    <p:extLst>
      <p:ext uri="{BB962C8B-B14F-4D97-AF65-F5344CB8AC3E}">
        <p14:creationId xmlns:p14="http://schemas.microsoft.com/office/powerpoint/2010/main" val="197841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47" presetClass="entr" presetSubtype="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750"/>
                                        <p:tgtEl>
                                          <p:spTgt spid="3"/>
                                        </p:tgtEl>
                                      </p:cBhvr>
                                    </p:animEffect>
                                    <p:anim calcmode="lin" valueType="num">
                                      <p:cBhvr>
                                        <p:cTn id="11" dur="750" fill="hold"/>
                                        <p:tgtEl>
                                          <p:spTgt spid="3"/>
                                        </p:tgtEl>
                                        <p:attrNameLst>
                                          <p:attrName>ppt_x</p:attrName>
                                        </p:attrNameLst>
                                      </p:cBhvr>
                                      <p:tavLst>
                                        <p:tav tm="0">
                                          <p:val>
                                            <p:strVal val="#ppt_x"/>
                                          </p:val>
                                        </p:tav>
                                        <p:tav tm="100000">
                                          <p:val>
                                            <p:strVal val="#ppt_x"/>
                                          </p:val>
                                        </p:tav>
                                      </p:tavLst>
                                    </p:anim>
                                    <p:anim calcmode="lin" valueType="num">
                                      <p:cBhvr>
                                        <p:cTn id="12" dur="75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40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22" presetClass="entr" presetSubtype="4" fill="hold" nodeType="withEffect">
                                  <p:stCondLst>
                                    <p:cond delay="750"/>
                                  </p:stCondLst>
                                  <p:childTnLst>
                                    <p:set>
                                      <p:cBhvr>
                                        <p:cTn id="50" dur="1" fill="hold">
                                          <p:stCondLst>
                                            <p:cond delay="0"/>
                                          </p:stCondLst>
                                        </p:cTn>
                                        <p:tgtEl>
                                          <p:spTgt spid="6"/>
                                        </p:tgtEl>
                                        <p:attrNameLst>
                                          <p:attrName>style.visibility</p:attrName>
                                        </p:attrNameLst>
                                      </p:cBhvr>
                                      <p:to>
                                        <p:strVal val="visible"/>
                                      </p:to>
                                    </p:set>
                                    <p:animEffect transition="in" filter="wipe(down)">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P spid="28" grpId="0" animBg="1"/>
      <p:bldP spid="29" grpId="0" animBg="1"/>
      <p:bldP spid="30" grpId="0" animBg="1"/>
      <p:bldP spid="31" grpId="0" animBg="1"/>
      <p:bldP spid="3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psf\Home\Desktop\SuccessFactors\updated cloud\cloud.png"/>
          <p:cNvPicPr>
            <a:picLocks noChangeAspect="1" noChangeArrowheads="1"/>
          </p:cNvPicPr>
          <p:nvPr/>
        </p:nvPicPr>
        <p:blipFill>
          <a:blip r:embed="rId3" cstate="print"/>
          <a:srcRect/>
          <a:stretch>
            <a:fillRect/>
          </a:stretch>
        </p:blipFill>
        <p:spPr bwMode="auto">
          <a:xfrm>
            <a:off x="876300" y="3240088"/>
            <a:ext cx="7464425" cy="1865312"/>
          </a:xfrm>
          <a:prstGeom prst="rect">
            <a:avLst/>
          </a:prstGeom>
          <a:noFill/>
          <a:ln w="9525">
            <a:noFill/>
            <a:miter lim="800000"/>
            <a:headEnd/>
            <a:tailEnd/>
          </a:ln>
        </p:spPr>
      </p:pic>
      <p:grpSp>
        <p:nvGrpSpPr>
          <p:cNvPr id="3" name="Group 2"/>
          <p:cNvGrpSpPr>
            <a:grpSpLocks/>
          </p:cNvGrpSpPr>
          <p:nvPr/>
        </p:nvGrpSpPr>
        <p:grpSpPr bwMode="auto">
          <a:xfrm>
            <a:off x="6262688" y="3557588"/>
            <a:ext cx="2078037" cy="1252537"/>
            <a:chOff x="6262467" y="3557015"/>
            <a:chExt cx="2077979" cy="1252730"/>
          </a:xfrm>
        </p:grpSpPr>
        <p:pic>
          <p:nvPicPr>
            <p:cNvPr id="17428" name="Picture 6" descr="\\psf\Home\Desktop\Work_In_Progress\2012\SuccessFactors\Recruiting Marketing\green platform.png"/>
            <p:cNvPicPr>
              <a:picLocks noChangeAspect="1" noChangeArrowheads="1"/>
            </p:cNvPicPr>
            <p:nvPr/>
          </p:nvPicPr>
          <p:blipFill>
            <a:blip r:embed="rId4" cstate="print"/>
            <a:srcRect/>
            <a:stretch>
              <a:fillRect/>
            </a:stretch>
          </p:blipFill>
          <p:spPr bwMode="auto">
            <a:xfrm>
              <a:off x="6262467" y="3557015"/>
              <a:ext cx="2077979" cy="1252730"/>
            </a:xfrm>
            <a:prstGeom prst="rect">
              <a:avLst/>
            </a:prstGeom>
            <a:noFill/>
            <a:ln w="9525">
              <a:noFill/>
              <a:miter lim="800000"/>
              <a:headEnd/>
              <a:tailEnd/>
            </a:ln>
          </p:spPr>
        </p:pic>
        <p:pic>
          <p:nvPicPr>
            <p:cNvPr id="17429" name="Picture 8" descr="\\psf\Home\Desktop\Work_In_Progress\2012\SuccessFactors\Recruiting Marketing\select icon.png"/>
            <p:cNvPicPr>
              <a:picLocks noChangeAspect="1" noChangeArrowheads="1"/>
            </p:cNvPicPr>
            <p:nvPr/>
          </p:nvPicPr>
          <p:blipFill>
            <a:blip r:embed="rId5" cstate="print"/>
            <a:srcRect/>
            <a:stretch>
              <a:fillRect/>
            </a:stretch>
          </p:blipFill>
          <p:spPr bwMode="auto">
            <a:xfrm>
              <a:off x="6668259" y="4143753"/>
              <a:ext cx="1332741" cy="331471"/>
            </a:xfrm>
            <a:prstGeom prst="rect">
              <a:avLst/>
            </a:prstGeom>
            <a:noFill/>
            <a:ln w="9525">
              <a:noFill/>
              <a:miter lim="800000"/>
              <a:headEnd/>
              <a:tailEnd/>
            </a:ln>
          </p:spPr>
        </p:pic>
      </p:grpSp>
      <p:grpSp>
        <p:nvGrpSpPr>
          <p:cNvPr id="4" name="Group 3"/>
          <p:cNvGrpSpPr>
            <a:grpSpLocks/>
          </p:cNvGrpSpPr>
          <p:nvPr/>
        </p:nvGrpSpPr>
        <p:grpSpPr bwMode="auto">
          <a:xfrm>
            <a:off x="3124200" y="3184525"/>
            <a:ext cx="3490913" cy="1625600"/>
            <a:chOff x="3124200" y="3184396"/>
            <a:chExt cx="3490729" cy="1625349"/>
          </a:xfrm>
        </p:grpSpPr>
        <p:pic>
          <p:nvPicPr>
            <p:cNvPr id="17426" name="Picture 7" descr="\\psf\Home\Desktop\Work_In_Progress\2012\SuccessFactors\Recruiting Marketing\purple platform.png"/>
            <p:cNvPicPr>
              <a:picLocks noChangeAspect="1" noChangeArrowheads="1"/>
            </p:cNvPicPr>
            <p:nvPr/>
          </p:nvPicPr>
          <p:blipFill>
            <a:blip r:embed="rId6" cstate="print"/>
            <a:srcRect/>
            <a:stretch>
              <a:fillRect/>
            </a:stretch>
          </p:blipFill>
          <p:spPr bwMode="auto">
            <a:xfrm>
              <a:off x="3124200" y="3184396"/>
              <a:ext cx="3490729" cy="1625349"/>
            </a:xfrm>
            <a:prstGeom prst="rect">
              <a:avLst/>
            </a:prstGeom>
            <a:noFill/>
            <a:ln w="9525">
              <a:noFill/>
              <a:miter lim="800000"/>
              <a:headEnd/>
              <a:tailEnd/>
            </a:ln>
          </p:spPr>
        </p:pic>
        <p:pic>
          <p:nvPicPr>
            <p:cNvPr id="17427" name="Picture 9" descr="\\psf\Home\Desktop\Work_In_Progress\2012\SuccessFactors\Recruiting Marketing\engage icon.png"/>
            <p:cNvPicPr>
              <a:picLocks noChangeAspect="1" noChangeArrowheads="1"/>
            </p:cNvPicPr>
            <p:nvPr/>
          </p:nvPicPr>
          <p:blipFill>
            <a:blip r:embed="rId7" cstate="print"/>
            <a:srcRect/>
            <a:stretch>
              <a:fillRect/>
            </a:stretch>
          </p:blipFill>
          <p:spPr bwMode="auto">
            <a:xfrm>
              <a:off x="3989829" y="3962400"/>
              <a:ext cx="1572771" cy="578360"/>
            </a:xfrm>
            <a:prstGeom prst="rect">
              <a:avLst/>
            </a:prstGeom>
            <a:noFill/>
            <a:ln w="9525">
              <a:noFill/>
              <a:miter lim="800000"/>
              <a:headEnd/>
              <a:tailEnd/>
            </a:ln>
          </p:spPr>
        </p:pic>
      </p:grpSp>
      <p:grpSp>
        <p:nvGrpSpPr>
          <p:cNvPr id="5" name="Group 4"/>
          <p:cNvGrpSpPr>
            <a:grpSpLocks/>
          </p:cNvGrpSpPr>
          <p:nvPr/>
        </p:nvGrpSpPr>
        <p:grpSpPr bwMode="auto">
          <a:xfrm>
            <a:off x="876300" y="3263900"/>
            <a:ext cx="2530475" cy="1546225"/>
            <a:chOff x="876144" y="3264406"/>
            <a:chExt cx="2530607" cy="1545339"/>
          </a:xfrm>
        </p:grpSpPr>
        <p:pic>
          <p:nvPicPr>
            <p:cNvPr id="17424" name="Picture 5" descr="\\psf\Home\Desktop\Work_In_Progress\2012\SuccessFactors\Recruiting Marketing\yellow platform.png"/>
            <p:cNvPicPr>
              <a:picLocks noChangeAspect="1" noChangeArrowheads="1"/>
            </p:cNvPicPr>
            <p:nvPr/>
          </p:nvPicPr>
          <p:blipFill>
            <a:blip r:embed="rId8" cstate="print"/>
            <a:srcRect/>
            <a:stretch>
              <a:fillRect/>
            </a:stretch>
          </p:blipFill>
          <p:spPr bwMode="auto">
            <a:xfrm>
              <a:off x="876144" y="3264406"/>
              <a:ext cx="2530607" cy="1545339"/>
            </a:xfrm>
            <a:prstGeom prst="rect">
              <a:avLst/>
            </a:prstGeom>
            <a:noFill/>
            <a:ln w="9525">
              <a:noFill/>
              <a:miter lim="800000"/>
              <a:headEnd/>
              <a:tailEnd/>
            </a:ln>
          </p:spPr>
        </p:pic>
        <p:pic>
          <p:nvPicPr>
            <p:cNvPr id="17425" name="Picture 10" descr="\\psf\Home\Desktop\Work_In_Progress\2012\SuccessFactors\Recruiting Marketing\attract icon.png"/>
            <p:cNvPicPr>
              <a:picLocks noChangeAspect="1" noChangeArrowheads="1"/>
            </p:cNvPicPr>
            <p:nvPr/>
          </p:nvPicPr>
          <p:blipFill>
            <a:blip r:embed="rId9" cstate="print"/>
            <a:srcRect/>
            <a:stretch>
              <a:fillRect/>
            </a:stretch>
          </p:blipFill>
          <p:spPr bwMode="auto">
            <a:xfrm>
              <a:off x="1304541" y="4123180"/>
              <a:ext cx="1591059" cy="372619"/>
            </a:xfrm>
            <a:prstGeom prst="rect">
              <a:avLst/>
            </a:prstGeom>
            <a:noFill/>
            <a:ln w="9525">
              <a:noFill/>
              <a:miter lim="800000"/>
              <a:headEnd/>
              <a:tailEnd/>
            </a:ln>
          </p:spPr>
        </p:pic>
      </p:grpSp>
      <p:grpSp>
        <p:nvGrpSpPr>
          <p:cNvPr id="6" name="Group 23"/>
          <p:cNvGrpSpPr>
            <a:grpSpLocks/>
          </p:cNvGrpSpPr>
          <p:nvPr/>
        </p:nvGrpSpPr>
        <p:grpSpPr bwMode="auto">
          <a:xfrm>
            <a:off x="457200" y="2317750"/>
            <a:ext cx="2646363" cy="1392238"/>
            <a:chOff x="2968243" y="3606967"/>
            <a:chExt cx="2645952" cy="1392179"/>
          </a:xfrm>
        </p:grpSpPr>
        <p:sp>
          <p:nvSpPr>
            <p:cNvPr id="17422" name="Rectangle 16"/>
            <p:cNvSpPr>
              <a:spLocks noChangeArrowheads="1"/>
            </p:cNvSpPr>
            <p:nvPr/>
          </p:nvSpPr>
          <p:spPr bwMode="auto">
            <a:xfrm rot="10800000" flipV="1">
              <a:off x="2968243" y="3606967"/>
              <a:ext cx="2645952" cy="307777"/>
            </a:xfrm>
            <a:prstGeom prst="rect">
              <a:avLst/>
            </a:prstGeom>
            <a:noFill/>
            <a:ln w="9525">
              <a:noFill/>
              <a:miter lim="800000"/>
              <a:headEnd/>
              <a:tailEnd/>
            </a:ln>
          </p:spPr>
          <p:txBody>
            <a:bodyPr>
              <a:spAutoFit/>
            </a:bodyPr>
            <a:lstStyle/>
            <a:p>
              <a:pPr algn="ctr"/>
              <a:r>
                <a:rPr lang="en-US" sz="1400" b="1" dirty="0">
                  <a:solidFill>
                    <a:srgbClr val="FFC000"/>
                  </a:solidFill>
                </a:rPr>
                <a:t>Attract talent directly to you</a:t>
              </a:r>
            </a:p>
          </p:txBody>
        </p:sp>
        <p:cxnSp>
          <p:nvCxnSpPr>
            <p:cNvPr id="18" name="Straight Connector 17"/>
            <p:cNvCxnSpPr>
              <a:stCxn id="17422" idx="2"/>
            </p:cNvCxnSpPr>
            <p:nvPr/>
          </p:nvCxnSpPr>
          <p:spPr>
            <a:xfrm flipH="1">
              <a:off x="4280902" y="3914929"/>
              <a:ext cx="11110" cy="1084217"/>
            </a:xfrm>
            <a:prstGeom prst="line">
              <a:avLst/>
            </a:prstGeom>
            <a:ln w="2540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7" name="Group 19"/>
          <p:cNvGrpSpPr>
            <a:grpSpLocks/>
          </p:cNvGrpSpPr>
          <p:nvPr/>
        </p:nvGrpSpPr>
        <p:grpSpPr bwMode="auto">
          <a:xfrm>
            <a:off x="3581400" y="2205038"/>
            <a:ext cx="2620963" cy="979487"/>
            <a:chOff x="8204994" y="3346847"/>
            <a:chExt cx="2620385" cy="980061"/>
          </a:xfrm>
        </p:grpSpPr>
        <p:sp>
          <p:nvSpPr>
            <p:cNvPr id="17420" name="Rectangle 19"/>
            <p:cNvSpPr>
              <a:spLocks noChangeArrowheads="1"/>
            </p:cNvSpPr>
            <p:nvPr/>
          </p:nvSpPr>
          <p:spPr bwMode="auto">
            <a:xfrm rot="10800000" flipV="1">
              <a:off x="8204994" y="3346847"/>
              <a:ext cx="2620385" cy="523220"/>
            </a:xfrm>
            <a:prstGeom prst="rect">
              <a:avLst/>
            </a:prstGeom>
            <a:noFill/>
            <a:ln w="9525">
              <a:noFill/>
              <a:miter lim="800000"/>
              <a:headEnd/>
              <a:tailEnd/>
            </a:ln>
          </p:spPr>
          <p:txBody>
            <a:bodyPr>
              <a:spAutoFit/>
            </a:bodyPr>
            <a:lstStyle/>
            <a:p>
              <a:pPr algn="ctr"/>
              <a:r>
                <a:rPr lang="en-US" sz="1400" b="1" dirty="0">
                  <a:solidFill>
                    <a:srgbClr val="CB62DC"/>
                  </a:solidFill>
                </a:rPr>
                <a:t>Engage and capture talent inside and out</a:t>
              </a:r>
            </a:p>
          </p:txBody>
        </p:sp>
        <p:cxnSp>
          <p:nvCxnSpPr>
            <p:cNvPr id="21" name="Straight Connector 20"/>
            <p:cNvCxnSpPr>
              <a:stCxn id="17420" idx="2"/>
            </p:cNvCxnSpPr>
            <p:nvPr/>
          </p:nvCxnSpPr>
          <p:spPr>
            <a:xfrm rot="5400000">
              <a:off x="9275342" y="4087857"/>
              <a:ext cx="457468" cy="20633"/>
            </a:xfrm>
            <a:prstGeom prst="line">
              <a:avLst/>
            </a:prstGeom>
            <a:ln w="25400">
              <a:solidFill>
                <a:srgbClr val="CB62DC"/>
              </a:solidFill>
              <a:prstDash val="sysDash"/>
            </a:ln>
          </p:spPr>
          <p:style>
            <a:lnRef idx="1">
              <a:schemeClr val="accent1"/>
            </a:lnRef>
            <a:fillRef idx="0">
              <a:schemeClr val="accent1"/>
            </a:fillRef>
            <a:effectRef idx="0">
              <a:schemeClr val="accent1"/>
            </a:effectRef>
            <a:fontRef idx="minor">
              <a:schemeClr val="tx1"/>
            </a:fontRef>
          </p:style>
        </p:cxnSp>
      </p:grpSp>
      <p:grpSp>
        <p:nvGrpSpPr>
          <p:cNvPr id="8" name="Group 24"/>
          <p:cNvGrpSpPr>
            <a:grpSpLocks/>
          </p:cNvGrpSpPr>
          <p:nvPr/>
        </p:nvGrpSpPr>
        <p:grpSpPr bwMode="auto">
          <a:xfrm>
            <a:off x="6019800" y="2209800"/>
            <a:ext cx="2841625" cy="1558925"/>
            <a:chOff x="6757194" y="6351655"/>
            <a:chExt cx="2842225" cy="1558499"/>
          </a:xfrm>
        </p:grpSpPr>
        <p:sp>
          <p:nvSpPr>
            <p:cNvPr id="17418" name="Rectangle 22"/>
            <p:cNvSpPr>
              <a:spLocks noChangeArrowheads="1"/>
            </p:cNvSpPr>
            <p:nvPr/>
          </p:nvSpPr>
          <p:spPr bwMode="auto">
            <a:xfrm rot="10800000" flipV="1">
              <a:off x="6757194" y="6351655"/>
              <a:ext cx="2842225" cy="307777"/>
            </a:xfrm>
            <a:prstGeom prst="rect">
              <a:avLst/>
            </a:prstGeom>
            <a:noFill/>
            <a:ln w="9525">
              <a:noFill/>
              <a:miter lim="800000"/>
              <a:headEnd/>
              <a:tailEnd/>
            </a:ln>
          </p:spPr>
          <p:txBody>
            <a:bodyPr>
              <a:spAutoFit/>
            </a:bodyPr>
            <a:lstStyle/>
            <a:p>
              <a:pPr algn="ctr" defTabSz="914400"/>
              <a:r>
                <a:rPr lang="en-US" sz="1400" b="1" dirty="0">
                  <a:solidFill>
                    <a:srgbClr val="A3DF41"/>
                  </a:solidFill>
                  <a:cs typeface="Arial" pitchFamily="34" charset="0"/>
                </a:rPr>
                <a:t>Select the best faster and easier</a:t>
              </a:r>
            </a:p>
          </p:txBody>
        </p:sp>
        <p:cxnSp>
          <p:nvCxnSpPr>
            <p:cNvPr id="24" name="Straight Connector 23"/>
            <p:cNvCxnSpPr/>
            <p:nvPr/>
          </p:nvCxnSpPr>
          <p:spPr>
            <a:xfrm rot="5400000">
              <a:off x="7674417" y="7379272"/>
              <a:ext cx="1025245" cy="36520"/>
            </a:xfrm>
            <a:prstGeom prst="line">
              <a:avLst/>
            </a:prstGeom>
            <a:ln w="25400">
              <a:solidFill>
                <a:srgbClr val="A3DF41"/>
              </a:solidFill>
              <a:prstDash val="sysDash"/>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381000" y="349348"/>
            <a:ext cx="8763000" cy="769441"/>
          </a:xfrm>
          <a:prstGeom prst="rect">
            <a:avLst/>
          </a:prstGeom>
        </p:spPr>
        <p:txBody>
          <a:bodyPr>
            <a:spAutoFit/>
          </a:bodyPr>
          <a:lstStyle/>
          <a:p>
            <a:pPr algn="ctr">
              <a:defRPr/>
            </a:pPr>
            <a:r>
              <a:rPr lang="en-US" sz="4400" dirty="0" smtClean="0">
                <a:latin typeface="+mj-lt"/>
                <a:ea typeface="+mj-ea"/>
                <a:cs typeface="+mj-cs"/>
                <a:sym typeface="Calibri Bold" charset="0"/>
              </a:rPr>
              <a:t>Full</a:t>
            </a:r>
            <a:r>
              <a:rPr lang="en-US" sz="2400" b="1" dirty="0" smtClean="0">
                <a:solidFill>
                  <a:schemeClr val="accent2"/>
                </a:solidFill>
                <a:latin typeface="+mn-lt"/>
                <a:ea typeface="ＭＳ Ｐゴシック" charset="-128"/>
                <a:cs typeface="+mj-cs"/>
                <a:sym typeface="Calibri Bold" charset="0"/>
              </a:rPr>
              <a:t> </a:t>
            </a:r>
            <a:r>
              <a:rPr lang="en-US" sz="4400" dirty="0">
                <a:latin typeface="+mj-lt"/>
                <a:ea typeface="+mj-ea"/>
                <a:cs typeface="+mj-cs"/>
                <a:sym typeface="Calibri Bold" charset="0"/>
              </a:rPr>
              <a:t>Recruiting</a:t>
            </a:r>
            <a:r>
              <a:rPr lang="en-US" sz="2400" b="1" dirty="0" smtClean="0">
                <a:solidFill>
                  <a:schemeClr val="accent2"/>
                </a:solidFill>
                <a:latin typeface="+mn-lt"/>
                <a:ea typeface="ＭＳ Ｐゴシック" charset="-128"/>
                <a:cs typeface="+mj-cs"/>
                <a:sym typeface="Calibri Bold" charset="0"/>
              </a:rPr>
              <a:t> </a:t>
            </a:r>
            <a:r>
              <a:rPr lang="en-US" sz="4400" dirty="0">
                <a:latin typeface="+mj-lt"/>
                <a:ea typeface="+mj-ea"/>
                <a:cs typeface="+mj-cs"/>
                <a:sym typeface="Calibri Bold" charset="0"/>
              </a:rPr>
              <a:t>Cycle</a:t>
            </a:r>
            <a:endParaRPr lang="en-US" sz="4400" dirty="0">
              <a:latin typeface="+mj-lt"/>
              <a:ea typeface="+mj-ea"/>
              <a:cs typeface="+mj-cs"/>
              <a:sym typeface="Calibri Bold" charset="0"/>
            </a:endParaRPr>
          </a:p>
        </p:txBody>
      </p:sp>
      <p:grpSp>
        <p:nvGrpSpPr>
          <p:cNvPr id="9" name="Group 21"/>
          <p:cNvGrpSpPr/>
          <p:nvPr/>
        </p:nvGrpSpPr>
        <p:grpSpPr>
          <a:xfrm>
            <a:off x="3733800" y="4800600"/>
            <a:ext cx="1696298" cy="1222177"/>
            <a:chOff x="3733800" y="4800600"/>
            <a:chExt cx="1696298" cy="1222177"/>
          </a:xfrm>
        </p:grpSpPr>
        <p:sp>
          <p:nvSpPr>
            <p:cNvPr id="23" name="TextBox 22"/>
            <p:cNvSpPr txBox="1"/>
            <p:nvPr/>
          </p:nvSpPr>
          <p:spPr>
            <a:xfrm>
              <a:off x="3989875" y="4800600"/>
              <a:ext cx="910827" cy="307777"/>
            </a:xfrm>
            <a:prstGeom prst="rect">
              <a:avLst/>
            </a:prstGeom>
            <a:noFill/>
          </p:spPr>
          <p:txBody>
            <a:bodyPr wrap="none" rtlCol="0">
              <a:spAutoFit/>
            </a:bodyPr>
            <a:lstStyle/>
            <a:p>
              <a:r>
                <a:rPr lang="en-US" sz="1400" b="1" dirty="0" smtClean="0">
                  <a:latin typeface="Arial" pitchFamily="34" charset="0"/>
                  <a:cs typeface="Arial" pitchFamily="34" charset="0"/>
                </a:rPr>
                <a:t>Measure</a:t>
              </a:r>
            </a:p>
          </p:txBody>
        </p:sp>
        <p:cxnSp>
          <p:nvCxnSpPr>
            <p:cNvPr id="25" name="Straight Connector 24"/>
            <p:cNvCxnSpPr/>
            <p:nvPr/>
          </p:nvCxnSpPr>
          <p:spPr bwMode="auto">
            <a:xfrm rot="5400000">
              <a:off x="4353719" y="5399881"/>
              <a:ext cx="457200" cy="20638"/>
            </a:xfrm>
            <a:prstGeom prst="line">
              <a:avLst/>
            </a:prstGeom>
            <a:ln w="254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733800" y="5715000"/>
              <a:ext cx="1696298" cy="307777"/>
            </a:xfrm>
            <a:prstGeom prst="rect">
              <a:avLst/>
            </a:prstGeom>
            <a:noFill/>
          </p:spPr>
          <p:txBody>
            <a:bodyPr wrap="none" rtlCol="0">
              <a:spAutoFit/>
            </a:bodyPr>
            <a:lstStyle/>
            <a:p>
              <a:r>
                <a:rPr lang="en-US" sz="1400" b="1" dirty="0" smtClean="0">
                  <a:solidFill>
                    <a:schemeClr val="bg1">
                      <a:lumMod val="65000"/>
                    </a:schemeClr>
                  </a:solidFill>
                  <a:latin typeface="GillSans"/>
                  <a:cs typeface="Arial" pitchFamily="34" charset="0"/>
                </a:rPr>
                <a:t>Know what works</a:t>
              </a:r>
            </a:p>
          </p:txBody>
        </p:sp>
      </p:grpSp>
    </p:spTree>
    <p:extLst>
      <p:ext uri="{BB962C8B-B14F-4D97-AF65-F5344CB8AC3E}">
        <p14:creationId xmlns:p14="http://schemas.microsoft.com/office/powerpoint/2010/main" val="395809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5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anim calcmode="lin" valueType="num">
                                      <p:cBhvr>
                                        <p:cTn id="12" dur="750" fill="hold"/>
                                        <p:tgtEl>
                                          <p:spTgt spid="5"/>
                                        </p:tgtEl>
                                        <p:attrNameLst>
                                          <p:attrName>ppt_x</p:attrName>
                                        </p:attrNameLst>
                                      </p:cBhvr>
                                      <p:tavLst>
                                        <p:tav tm="0">
                                          <p:val>
                                            <p:strVal val="#ppt_x"/>
                                          </p:val>
                                        </p:tav>
                                        <p:tav tm="100000">
                                          <p:val>
                                            <p:strVal val="#ppt_x"/>
                                          </p:val>
                                        </p:tav>
                                      </p:tavLst>
                                    </p:anim>
                                    <p:anim calcmode="lin" valueType="num">
                                      <p:cBhvr>
                                        <p:cTn id="13" dur="750" fill="hold"/>
                                        <p:tgtEl>
                                          <p:spTgt spid="5"/>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75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5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750"/>
                                        <p:tgtEl>
                                          <p:spTgt spid="3"/>
                                        </p:tgtEl>
                                      </p:cBhvr>
                                    </p:animEffect>
                                    <p:anim calcmode="lin" valueType="num">
                                      <p:cBhvr>
                                        <p:cTn id="22" dur="750" fill="hold"/>
                                        <p:tgtEl>
                                          <p:spTgt spid="3"/>
                                        </p:tgtEl>
                                        <p:attrNameLst>
                                          <p:attrName>ppt_x</p:attrName>
                                        </p:attrNameLst>
                                      </p:cBhvr>
                                      <p:tavLst>
                                        <p:tav tm="0">
                                          <p:val>
                                            <p:strVal val="#ppt_x"/>
                                          </p:val>
                                        </p:tav>
                                        <p:tav tm="100000">
                                          <p:val>
                                            <p:strVal val="#ppt_x"/>
                                          </p:val>
                                        </p:tav>
                                      </p:tavLst>
                                    </p:anim>
                                    <p:anim calcmode="lin" valueType="num">
                                      <p:cBhvr>
                                        <p:cTn id="23" dur="75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2750"/>
                            </p:stCondLst>
                            <p:childTnLst>
                              <p:par>
                                <p:cTn id="25" presetID="2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20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4" fill="hold" nodeType="withEffect">
                                  <p:stCondLst>
                                    <p:cond delay="40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par>
                                <p:cTn id="34" presetID="22" presetClass="entr" presetSubtype="4" fill="hold" nodeType="withEffect">
                                  <p:stCondLst>
                                    <p:cond delay="75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p:cNvSpPr>
          <p:nvPr/>
        </p:nvSpPr>
        <p:spPr bwMode="auto">
          <a:xfrm>
            <a:off x="395537" y="298966"/>
            <a:ext cx="8340377" cy="471488"/>
          </a:xfrm>
          <a:prstGeom prst="rect">
            <a:avLst/>
          </a:prstGeom>
          <a:noFill/>
          <a:ln w="12700">
            <a:noFill/>
            <a:miter lim="800000"/>
            <a:headEnd/>
            <a:tailEnd/>
          </a:ln>
        </p:spPr>
        <p:txBody>
          <a:bodyPr lIns="0" tIns="0" rIns="36459" bIns="0" anchor="b"/>
          <a:lstStyle/>
          <a:p>
            <a:pPr marL="35570" algn="ctr">
              <a:lnSpc>
                <a:spcPct val="85000"/>
              </a:lnSpc>
            </a:pPr>
            <a:r>
              <a:rPr lang="sl-SI" sz="4400" dirty="0" err="1" smtClean="0">
                <a:latin typeface="+mj-lt"/>
                <a:ea typeface="+mj-ea"/>
                <a:cs typeface="+mj-cs"/>
              </a:rPr>
              <a:t>Reports</a:t>
            </a:r>
            <a:r>
              <a:rPr lang="sl-SI" sz="4400" dirty="0" smtClean="0">
                <a:latin typeface="+mj-lt"/>
                <a:ea typeface="+mj-ea"/>
                <a:cs typeface="+mj-cs"/>
              </a:rPr>
              <a:t> &amp; </a:t>
            </a:r>
            <a:r>
              <a:rPr lang="sl-SI" sz="4400" dirty="0" err="1" smtClean="0">
                <a:latin typeface="+mj-lt"/>
                <a:ea typeface="+mj-ea"/>
                <a:cs typeface="+mj-cs"/>
              </a:rPr>
              <a:t>Measurements</a:t>
            </a:r>
            <a:endParaRPr lang="en-US" sz="4400" dirty="0">
              <a:latin typeface="+mj-lt"/>
              <a:ea typeface="+mj-ea"/>
              <a:cs typeface="+mj-cs"/>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1143000"/>
            <a:ext cx="5976689" cy="50266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5946" y="1524000"/>
            <a:ext cx="2767504" cy="99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Raven puščični povezovalnik 8"/>
          <p:cNvCxnSpPr/>
          <p:nvPr/>
        </p:nvCxnSpPr>
        <p:spPr>
          <a:xfrm flipH="1" flipV="1">
            <a:off x="4114801" y="2057401"/>
            <a:ext cx="885824" cy="45719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8810" y="1206500"/>
            <a:ext cx="2057400" cy="1428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9236" y="2247900"/>
            <a:ext cx="2057400" cy="1428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314702"/>
            <a:ext cx="2057400" cy="1463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343401"/>
            <a:ext cx="2057400" cy="1428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9444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Line 1873"/>
          <p:cNvSpPr>
            <a:spLocks noChangeShapeType="1"/>
          </p:cNvSpPr>
          <p:nvPr/>
        </p:nvSpPr>
        <p:spPr bwMode="auto">
          <a:xfrm flipV="1">
            <a:off x="633808" y="908685"/>
            <a:ext cx="8181580" cy="2071688"/>
          </a:xfrm>
          <a:prstGeom prst="line">
            <a:avLst/>
          </a:prstGeom>
          <a:noFill/>
          <a:ln w="19050">
            <a:solidFill>
              <a:schemeClr val="tx2"/>
            </a:solidFill>
            <a:round/>
            <a:headEnd/>
            <a:tailEnd/>
          </a:ln>
        </p:spPr>
        <p:txBody>
          <a:bodyPr lIns="91427" tIns="45713" rIns="91427" bIns="45713"/>
          <a:lstStyle/>
          <a:p>
            <a:endParaRPr lang="sl-SI"/>
          </a:p>
        </p:txBody>
      </p:sp>
      <p:sp>
        <p:nvSpPr>
          <p:cNvPr id="171" name="Oval 104"/>
          <p:cNvSpPr/>
          <p:nvPr/>
        </p:nvSpPr>
        <p:spPr bwMode="gray">
          <a:xfrm>
            <a:off x="441071" y="3304641"/>
            <a:ext cx="259729" cy="302935"/>
          </a:xfrm>
          <a:prstGeom prst="ellipse">
            <a:avLst/>
          </a:prstGeom>
        </p:spPr>
        <p:style>
          <a:lnRef idx="0">
            <a:schemeClr val="accent3"/>
          </a:lnRef>
          <a:fillRef idx="3">
            <a:schemeClr val="accent3"/>
          </a:fillRef>
          <a:effectRef idx="3">
            <a:schemeClr val="accent3"/>
          </a:effectRef>
          <a:fontRef idx="minor">
            <a:schemeClr val="lt1"/>
          </a:fontRef>
        </p:style>
        <p:txBody>
          <a:bodyPr wrap="none" lIns="91427" tIns="45713" rIns="91427" bIns="45713" anchor="ctr">
            <a:spAutoFit/>
          </a:bodyPr>
          <a:lstStyle/>
          <a:p>
            <a:pPr>
              <a:defRPr/>
            </a:pPr>
            <a:endParaRPr lang="en-US" sz="800" dirty="0">
              <a:solidFill>
                <a:srgbClr val="FFFFFF"/>
              </a:solidFill>
              <a:latin typeface="Arial" pitchFamily="34" charset="0"/>
              <a:cs typeface="Arial" pitchFamily="34" charset="0"/>
            </a:endParaRPr>
          </a:p>
        </p:txBody>
      </p:sp>
      <p:pic>
        <p:nvPicPr>
          <p:cNvPr id="172" name="Picture 7" descr="logo_vertical_reversed"/>
          <p:cNvPicPr>
            <a:picLocks noChangeAspect="1" noChangeArrowheads="1"/>
          </p:cNvPicPr>
          <p:nvPr/>
        </p:nvPicPr>
        <p:blipFill>
          <a:blip r:embed="rId3" cstate="print"/>
          <a:srcRect l="13242" r="13425" b="42468"/>
          <a:stretch>
            <a:fillRect/>
          </a:stretch>
        </p:blipFill>
        <p:spPr bwMode="gray">
          <a:xfrm>
            <a:off x="327006" y="3120657"/>
            <a:ext cx="583778" cy="670843"/>
          </a:xfrm>
          <a:prstGeom prst="rect">
            <a:avLst/>
          </a:prstGeom>
          <a:noFill/>
          <a:ln w="9525">
            <a:noFill/>
            <a:miter lim="800000"/>
            <a:headEnd/>
            <a:tailEnd/>
          </a:ln>
        </p:spPr>
      </p:pic>
      <p:sp>
        <p:nvSpPr>
          <p:cNvPr id="173" name="Line 1874"/>
          <p:cNvSpPr>
            <a:spLocks noChangeShapeType="1"/>
          </p:cNvSpPr>
          <p:nvPr/>
        </p:nvSpPr>
        <p:spPr bwMode="auto">
          <a:xfrm>
            <a:off x="767909" y="3938841"/>
            <a:ext cx="8018859" cy="1630784"/>
          </a:xfrm>
          <a:prstGeom prst="line">
            <a:avLst/>
          </a:prstGeom>
          <a:noFill/>
          <a:ln w="19050">
            <a:solidFill>
              <a:schemeClr val="tx2"/>
            </a:solidFill>
            <a:round/>
            <a:headEnd/>
            <a:tailEnd/>
          </a:ln>
        </p:spPr>
        <p:txBody>
          <a:bodyPr lIns="91427" tIns="45713" rIns="91427" bIns="45713"/>
          <a:lstStyle/>
          <a:p>
            <a:endParaRPr lang="sl-SI"/>
          </a:p>
        </p:txBody>
      </p:sp>
      <p:grpSp>
        <p:nvGrpSpPr>
          <p:cNvPr id="175" name="Group 231"/>
          <p:cNvGrpSpPr>
            <a:grpSpLocks/>
          </p:cNvGrpSpPr>
          <p:nvPr/>
        </p:nvGrpSpPr>
        <p:grpSpPr bwMode="auto">
          <a:xfrm>
            <a:off x="7216859" y="702945"/>
            <a:ext cx="1575493" cy="4852880"/>
            <a:chOff x="4737" y="662"/>
            <a:chExt cx="993" cy="3057"/>
          </a:xfrm>
        </p:grpSpPr>
        <p:pic>
          <p:nvPicPr>
            <p:cNvPr id="176" name="Picture 76"/>
            <p:cNvPicPr>
              <a:picLocks noChangeAspect="1" noChangeArrowheads="1"/>
            </p:cNvPicPr>
            <p:nvPr/>
          </p:nvPicPr>
          <p:blipFill>
            <a:blip r:embed="rId4" cstate="print"/>
            <a:srcRect/>
            <a:stretch>
              <a:fillRect/>
            </a:stretch>
          </p:blipFill>
          <p:spPr bwMode="auto">
            <a:xfrm>
              <a:off x="5071" y="2774"/>
              <a:ext cx="204" cy="35"/>
            </a:xfrm>
            <a:prstGeom prst="rect">
              <a:avLst/>
            </a:prstGeom>
            <a:noFill/>
            <a:ln w="9525">
              <a:noFill/>
              <a:miter lim="800000"/>
              <a:headEnd/>
              <a:tailEnd/>
            </a:ln>
          </p:spPr>
        </p:pic>
        <p:pic>
          <p:nvPicPr>
            <p:cNvPr id="177" name="Picture 77"/>
            <p:cNvPicPr>
              <a:picLocks noChangeAspect="1" noChangeArrowheads="1"/>
            </p:cNvPicPr>
            <p:nvPr/>
          </p:nvPicPr>
          <p:blipFill>
            <a:blip r:embed="rId5" cstate="print"/>
            <a:srcRect/>
            <a:stretch>
              <a:fillRect/>
            </a:stretch>
          </p:blipFill>
          <p:spPr bwMode="auto">
            <a:xfrm>
              <a:off x="5003" y="3358"/>
              <a:ext cx="233" cy="84"/>
            </a:xfrm>
            <a:prstGeom prst="rect">
              <a:avLst/>
            </a:prstGeom>
            <a:noFill/>
            <a:ln w="9525">
              <a:noFill/>
              <a:miter lim="800000"/>
              <a:headEnd/>
              <a:tailEnd/>
            </a:ln>
          </p:spPr>
        </p:pic>
        <p:pic>
          <p:nvPicPr>
            <p:cNvPr id="178" name="Picture 79"/>
            <p:cNvPicPr>
              <a:picLocks noChangeAspect="1" noChangeArrowheads="1"/>
            </p:cNvPicPr>
            <p:nvPr/>
          </p:nvPicPr>
          <p:blipFill>
            <a:blip r:embed="rId6" cstate="print"/>
            <a:srcRect/>
            <a:stretch>
              <a:fillRect/>
            </a:stretch>
          </p:blipFill>
          <p:spPr bwMode="auto">
            <a:xfrm>
              <a:off x="4918" y="1028"/>
              <a:ext cx="335" cy="80"/>
            </a:xfrm>
            <a:prstGeom prst="rect">
              <a:avLst/>
            </a:prstGeom>
            <a:noFill/>
            <a:ln w="9525">
              <a:noFill/>
              <a:miter lim="800000"/>
              <a:headEnd/>
              <a:tailEnd/>
            </a:ln>
          </p:spPr>
        </p:pic>
        <p:sp>
          <p:nvSpPr>
            <p:cNvPr id="179" name="Text Box 126"/>
            <p:cNvSpPr txBox="1">
              <a:spLocks noChangeArrowheads="1"/>
            </p:cNvSpPr>
            <p:nvPr/>
          </p:nvSpPr>
          <p:spPr bwMode="auto">
            <a:xfrm>
              <a:off x="5023" y="662"/>
              <a:ext cx="522" cy="22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sz="1700" dirty="0">
                  <a:solidFill>
                    <a:srgbClr val="5F5F5F"/>
                  </a:solidFill>
                  <a:effectLst>
                    <a:outerShdw blurRad="38100" dist="38100" dir="2700000" algn="tl">
                      <a:srgbClr val="C0C0C0"/>
                    </a:outerShdw>
                  </a:effectLst>
                  <a:ea typeface="ヒラギノ角ゴ ProN W3" charset="0"/>
                  <a:cs typeface="Arial" charset="0"/>
                </a:rPr>
                <a:t> </a:t>
              </a:r>
            </a:p>
          </p:txBody>
        </p:sp>
        <p:pic>
          <p:nvPicPr>
            <p:cNvPr id="180" name="Picture 82"/>
            <p:cNvPicPr>
              <a:picLocks noChangeAspect="1" noChangeArrowheads="1"/>
            </p:cNvPicPr>
            <p:nvPr/>
          </p:nvPicPr>
          <p:blipFill>
            <a:blip r:embed="rId7" cstate="print"/>
            <a:srcRect/>
            <a:stretch>
              <a:fillRect/>
            </a:stretch>
          </p:blipFill>
          <p:spPr bwMode="auto">
            <a:xfrm>
              <a:off x="5427" y="929"/>
              <a:ext cx="248" cy="107"/>
            </a:xfrm>
            <a:prstGeom prst="rect">
              <a:avLst/>
            </a:prstGeom>
            <a:noFill/>
            <a:ln w="9525">
              <a:noFill/>
              <a:miter lim="800000"/>
              <a:headEnd/>
              <a:tailEnd/>
            </a:ln>
          </p:spPr>
        </p:pic>
        <p:pic>
          <p:nvPicPr>
            <p:cNvPr id="181" name="Picture 83"/>
            <p:cNvPicPr>
              <a:picLocks noChangeAspect="1" noChangeArrowheads="1"/>
            </p:cNvPicPr>
            <p:nvPr/>
          </p:nvPicPr>
          <p:blipFill>
            <a:blip r:embed="rId8" cstate="print"/>
            <a:srcRect/>
            <a:stretch>
              <a:fillRect/>
            </a:stretch>
          </p:blipFill>
          <p:spPr bwMode="auto">
            <a:xfrm>
              <a:off x="5240" y="1047"/>
              <a:ext cx="232" cy="106"/>
            </a:xfrm>
            <a:prstGeom prst="rect">
              <a:avLst/>
            </a:prstGeom>
            <a:noFill/>
            <a:ln w="9525">
              <a:noFill/>
              <a:miter lim="800000"/>
              <a:headEnd/>
              <a:tailEnd/>
            </a:ln>
          </p:spPr>
        </p:pic>
        <p:pic>
          <p:nvPicPr>
            <p:cNvPr id="182" name="Picture 84"/>
            <p:cNvPicPr>
              <a:picLocks noChangeAspect="1" noChangeArrowheads="1"/>
            </p:cNvPicPr>
            <p:nvPr/>
          </p:nvPicPr>
          <p:blipFill>
            <a:blip r:embed="rId9" cstate="print"/>
            <a:srcRect/>
            <a:stretch>
              <a:fillRect/>
            </a:stretch>
          </p:blipFill>
          <p:spPr bwMode="auto">
            <a:xfrm>
              <a:off x="5039" y="1257"/>
              <a:ext cx="167" cy="89"/>
            </a:xfrm>
            <a:prstGeom prst="rect">
              <a:avLst/>
            </a:prstGeom>
            <a:noFill/>
            <a:ln w="9525">
              <a:noFill/>
              <a:miter lim="800000"/>
              <a:headEnd/>
              <a:tailEnd/>
            </a:ln>
          </p:spPr>
        </p:pic>
        <p:pic>
          <p:nvPicPr>
            <p:cNvPr id="183" name="Picture 85"/>
            <p:cNvPicPr>
              <a:picLocks noChangeAspect="1" noChangeArrowheads="1"/>
            </p:cNvPicPr>
            <p:nvPr/>
          </p:nvPicPr>
          <p:blipFill>
            <a:blip r:embed="rId10" cstate="print"/>
            <a:srcRect t="20471" r="52945" b="21739"/>
            <a:stretch>
              <a:fillRect/>
            </a:stretch>
          </p:blipFill>
          <p:spPr bwMode="auto">
            <a:xfrm>
              <a:off x="5423" y="1152"/>
              <a:ext cx="244" cy="92"/>
            </a:xfrm>
            <a:prstGeom prst="rect">
              <a:avLst/>
            </a:prstGeom>
            <a:noFill/>
            <a:ln w="9525">
              <a:noFill/>
              <a:miter lim="800000"/>
              <a:headEnd/>
              <a:tailEnd/>
            </a:ln>
          </p:spPr>
        </p:pic>
        <p:pic>
          <p:nvPicPr>
            <p:cNvPr id="184" name="Picture 86"/>
            <p:cNvPicPr>
              <a:picLocks noChangeAspect="1" noChangeArrowheads="1"/>
            </p:cNvPicPr>
            <p:nvPr/>
          </p:nvPicPr>
          <p:blipFill>
            <a:blip r:embed="rId11" cstate="print"/>
            <a:srcRect/>
            <a:stretch>
              <a:fillRect/>
            </a:stretch>
          </p:blipFill>
          <p:spPr bwMode="auto">
            <a:xfrm>
              <a:off x="5187" y="1217"/>
              <a:ext cx="280" cy="42"/>
            </a:xfrm>
            <a:prstGeom prst="rect">
              <a:avLst/>
            </a:prstGeom>
            <a:noFill/>
            <a:ln w="9525">
              <a:noFill/>
              <a:miter lim="800000"/>
              <a:headEnd/>
              <a:tailEnd/>
            </a:ln>
          </p:spPr>
        </p:pic>
        <p:pic>
          <p:nvPicPr>
            <p:cNvPr id="185" name="Picture 87"/>
            <p:cNvPicPr>
              <a:picLocks noChangeAspect="1" noChangeArrowheads="1"/>
            </p:cNvPicPr>
            <p:nvPr/>
          </p:nvPicPr>
          <p:blipFill>
            <a:blip r:embed="rId12" cstate="print"/>
            <a:srcRect/>
            <a:stretch>
              <a:fillRect/>
            </a:stretch>
          </p:blipFill>
          <p:spPr bwMode="auto">
            <a:xfrm>
              <a:off x="5505" y="1301"/>
              <a:ext cx="204" cy="118"/>
            </a:xfrm>
            <a:prstGeom prst="rect">
              <a:avLst/>
            </a:prstGeom>
            <a:noFill/>
            <a:ln w="9525">
              <a:noFill/>
              <a:miter lim="800000"/>
              <a:headEnd/>
              <a:tailEnd/>
            </a:ln>
          </p:spPr>
        </p:pic>
        <p:pic>
          <p:nvPicPr>
            <p:cNvPr id="186" name="Picture 88"/>
            <p:cNvPicPr>
              <a:picLocks noChangeAspect="1" noChangeArrowheads="1"/>
            </p:cNvPicPr>
            <p:nvPr/>
          </p:nvPicPr>
          <p:blipFill>
            <a:blip r:embed="rId13" cstate="print"/>
            <a:srcRect/>
            <a:stretch>
              <a:fillRect/>
            </a:stretch>
          </p:blipFill>
          <p:spPr bwMode="auto">
            <a:xfrm>
              <a:off x="5150" y="1503"/>
              <a:ext cx="395" cy="87"/>
            </a:xfrm>
            <a:prstGeom prst="rect">
              <a:avLst/>
            </a:prstGeom>
            <a:noFill/>
            <a:ln w="9525">
              <a:noFill/>
              <a:miter lim="800000"/>
              <a:headEnd/>
              <a:tailEnd/>
            </a:ln>
          </p:spPr>
        </p:pic>
        <p:pic>
          <p:nvPicPr>
            <p:cNvPr id="187" name="Picture 92"/>
            <p:cNvPicPr>
              <a:picLocks noChangeAspect="1" noChangeArrowheads="1"/>
            </p:cNvPicPr>
            <p:nvPr/>
          </p:nvPicPr>
          <p:blipFill>
            <a:blip r:embed="rId14" cstate="print"/>
            <a:srcRect/>
            <a:stretch>
              <a:fillRect/>
            </a:stretch>
          </p:blipFill>
          <p:spPr bwMode="auto">
            <a:xfrm>
              <a:off x="5360" y="1650"/>
              <a:ext cx="354" cy="106"/>
            </a:xfrm>
            <a:prstGeom prst="rect">
              <a:avLst/>
            </a:prstGeom>
            <a:noFill/>
            <a:ln w="9525">
              <a:noFill/>
              <a:miter lim="800000"/>
              <a:headEnd/>
              <a:tailEnd/>
            </a:ln>
          </p:spPr>
        </p:pic>
        <p:pic>
          <p:nvPicPr>
            <p:cNvPr id="188" name="Picture 93"/>
            <p:cNvPicPr>
              <a:picLocks noChangeAspect="1" noChangeArrowheads="1"/>
            </p:cNvPicPr>
            <p:nvPr/>
          </p:nvPicPr>
          <p:blipFill>
            <a:blip r:embed="rId15" cstate="print"/>
            <a:srcRect b="18750"/>
            <a:stretch>
              <a:fillRect/>
            </a:stretch>
          </p:blipFill>
          <p:spPr bwMode="auto">
            <a:xfrm>
              <a:off x="5172" y="1798"/>
              <a:ext cx="237" cy="73"/>
            </a:xfrm>
            <a:prstGeom prst="rect">
              <a:avLst/>
            </a:prstGeom>
            <a:noFill/>
            <a:ln w="9525">
              <a:noFill/>
              <a:miter lim="800000"/>
              <a:headEnd/>
              <a:tailEnd/>
            </a:ln>
          </p:spPr>
        </p:pic>
        <p:pic>
          <p:nvPicPr>
            <p:cNvPr id="189" name="Picture 94"/>
            <p:cNvPicPr>
              <a:picLocks noChangeAspect="1" noChangeArrowheads="1"/>
            </p:cNvPicPr>
            <p:nvPr/>
          </p:nvPicPr>
          <p:blipFill>
            <a:blip r:embed="rId16" cstate="print"/>
            <a:srcRect t="20238" r="63608" b="16072"/>
            <a:stretch>
              <a:fillRect/>
            </a:stretch>
          </p:blipFill>
          <p:spPr bwMode="auto">
            <a:xfrm>
              <a:off x="5509" y="1840"/>
              <a:ext cx="209" cy="129"/>
            </a:xfrm>
            <a:prstGeom prst="rect">
              <a:avLst/>
            </a:prstGeom>
            <a:noFill/>
            <a:ln w="9525">
              <a:noFill/>
              <a:miter lim="800000"/>
              <a:headEnd/>
              <a:tailEnd/>
            </a:ln>
          </p:spPr>
        </p:pic>
        <p:pic>
          <p:nvPicPr>
            <p:cNvPr id="190" name="Picture 95"/>
            <p:cNvPicPr>
              <a:picLocks noChangeAspect="1" noChangeArrowheads="1"/>
            </p:cNvPicPr>
            <p:nvPr/>
          </p:nvPicPr>
          <p:blipFill>
            <a:blip r:embed="rId17" cstate="print"/>
            <a:srcRect l="4839" t="23921" r="5914" b="29803"/>
            <a:stretch>
              <a:fillRect/>
            </a:stretch>
          </p:blipFill>
          <p:spPr bwMode="auto">
            <a:xfrm>
              <a:off x="5286" y="1888"/>
              <a:ext cx="209" cy="75"/>
            </a:xfrm>
            <a:prstGeom prst="rect">
              <a:avLst/>
            </a:prstGeom>
            <a:noFill/>
            <a:ln w="9525">
              <a:noFill/>
              <a:miter lim="800000"/>
              <a:headEnd/>
              <a:tailEnd/>
            </a:ln>
          </p:spPr>
        </p:pic>
        <p:pic>
          <p:nvPicPr>
            <p:cNvPr id="191" name="Picture 96"/>
            <p:cNvPicPr>
              <a:picLocks noChangeAspect="1" noChangeArrowheads="1"/>
            </p:cNvPicPr>
            <p:nvPr/>
          </p:nvPicPr>
          <p:blipFill>
            <a:blip r:embed="rId18" cstate="print"/>
            <a:srcRect l="8514" t="23846" b="26410"/>
            <a:stretch>
              <a:fillRect/>
            </a:stretch>
          </p:blipFill>
          <p:spPr bwMode="auto">
            <a:xfrm>
              <a:off x="5161" y="1973"/>
              <a:ext cx="310" cy="60"/>
            </a:xfrm>
            <a:prstGeom prst="rect">
              <a:avLst/>
            </a:prstGeom>
            <a:noFill/>
            <a:ln w="9525">
              <a:noFill/>
              <a:miter lim="800000"/>
              <a:headEnd/>
              <a:tailEnd/>
            </a:ln>
          </p:spPr>
        </p:pic>
        <p:pic>
          <p:nvPicPr>
            <p:cNvPr id="192" name="Picture 97"/>
            <p:cNvPicPr>
              <a:picLocks noChangeAspect="1" noChangeArrowheads="1"/>
            </p:cNvPicPr>
            <p:nvPr/>
          </p:nvPicPr>
          <p:blipFill>
            <a:blip r:embed="rId19" cstate="print"/>
            <a:srcRect/>
            <a:stretch>
              <a:fillRect/>
            </a:stretch>
          </p:blipFill>
          <p:spPr bwMode="auto">
            <a:xfrm>
              <a:off x="5157" y="2083"/>
              <a:ext cx="288" cy="84"/>
            </a:xfrm>
            <a:prstGeom prst="rect">
              <a:avLst/>
            </a:prstGeom>
            <a:noFill/>
            <a:ln w="9525">
              <a:noFill/>
              <a:miter lim="800000"/>
              <a:headEnd/>
              <a:tailEnd/>
            </a:ln>
          </p:spPr>
        </p:pic>
        <p:pic>
          <p:nvPicPr>
            <p:cNvPr id="193" name="Picture 98"/>
            <p:cNvPicPr>
              <a:picLocks noChangeAspect="1" noChangeArrowheads="1"/>
            </p:cNvPicPr>
            <p:nvPr/>
          </p:nvPicPr>
          <p:blipFill>
            <a:blip r:embed="rId20" cstate="print"/>
            <a:srcRect/>
            <a:stretch>
              <a:fillRect/>
            </a:stretch>
          </p:blipFill>
          <p:spPr bwMode="auto">
            <a:xfrm>
              <a:off x="5458" y="2101"/>
              <a:ext cx="247" cy="66"/>
            </a:xfrm>
            <a:prstGeom prst="rect">
              <a:avLst/>
            </a:prstGeom>
            <a:noFill/>
            <a:ln w="9525">
              <a:noFill/>
              <a:miter lim="800000"/>
              <a:headEnd/>
              <a:tailEnd/>
            </a:ln>
          </p:spPr>
        </p:pic>
        <p:pic>
          <p:nvPicPr>
            <p:cNvPr id="194" name="Picture 99"/>
            <p:cNvPicPr>
              <a:picLocks noChangeAspect="1" noChangeArrowheads="1"/>
            </p:cNvPicPr>
            <p:nvPr/>
          </p:nvPicPr>
          <p:blipFill>
            <a:blip r:embed="rId21" cstate="print"/>
            <a:srcRect l="6068" t="5556" r="14806" b="16846"/>
            <a:stretch>
              <a:fillRect/>
            </a:stretch>
          </p:blipFill>
          <p:spPr bwMode="auto">
            <a:xfrm>
              <a:off x="5151" y="2188"/>
              <a:ext cx="196" cy="87"/>
            </a:xfrm>
            <a:prstGeom prst="rect">
              <a:avLst/>
            </a:prstGeom>
            <a:noFill/>
            <a:ln w="9525">
              <a:noFill/>
              <a:miter lim="800000"/>
              <a:headEnd/>
              <a:tailEnd/>
            </a:ln>
          </p:spPr>
        </p:pic>
        <p:pic>
          <p:nvPicPr>
            <p:cNvPr id="195" name="Picture 100"/>
            <p:cNvPicPr>
              <a:picLocks noChangeAspect="1" noChangeArrowheads="1"/>
            </p:cNvPicPr>
            <p:nvPr/>
          </p:nvPicPr>
          <p:blipFill>
            <a:blip r:embed="rId22" cstate="print"/>
            <a:srcRect l="5519" t="8995" r="32451" b="43915"/>
            <a:stretch>
              <a:fillRect/>
            </a:stretch>
          </p:blipFill>
          <p:spPr bwMode="auto">
            <a:xfrm>
              <a:off x="5506" y="2167"/>
              <a:ext cx="194" cy="61"/>
            </a:xfrm>
            <a:prstGeom prst="rect">
              <a:avLst/>
            </a:prstGeom>
            <a:noFill/>
            <a:ln w="9525">
              <a:noFill/>
              <a:miter lim="800000"/>
              <a:headEnd/>
              <a:tailEnd/>
            </a:ln>
          </p:spPr>
        </p:pic>
        <p:pic>
          <p:nvPicPr>
            <p:cNvPr id="196" name="Picture 101"/>
            <p:cNvPicPr>
              <a:picLocks noChangeAspect="1" noChangeArrowheads="1"/>
            </p:cNvPicPr>
            <p:nvPr/>
          </p:nvPicPr>
          <p:blipFill>
            <a:blip r:embed="rId23" cstate="print"/>
            <a:srcRect l="13043" t="13333" r="13043" b="13333"/>
            <a:stretch>
              <a:fillRect/>
            </a:stretch>
          </p:blipFill>
          <p:spPr bwMode="auto">
            <a:xfrm>
              <a:off x="5353" y="2199"/>
              <a:ext cx="147" cy="106"/>
            </a:xfrm>
            <a:prstGeom prst="rect">
              <a:avLst/>
            </a:prstGeom>
            <a:noFill/>
            <a:ln w="9525">
              <a:noFill/>
              <a:miter lim="800000"/>
              <a:headEnd/>
              <a:tailEnd/>
            </a:ln>
          </p:spPr>
        </p:pic>
        <p:pic>
          <p:nvPicPr>
            <p:cNvPr id="197" name="Picture 102"/>
            <p:cNvPicPr>
              <a:picLocks noChangeAspect="1" noChangeArrowheads="1"/>
            </p:cNvPicPr>
            <p:nvPr/>
          </p:nvPicPr>
          <p:blipFill>
            <a:blip r:embed="rId24" cstate="print"/>
            <a:srcRect/>
            <a:stretch>
              <a:fillRect/>
            </a:stretch>
          </p:blipFill>
          <p:spPr bwMode="auto">
            <a:xfrm>
              <a:off x="5416" y="1744"/>
              <a:ext cx="132" cy="129"/>
            </a:xfrm>
            <a:prstGeom prst="rect">
              <a:avLst/>
            </a:prstGeom>
            <a:noFill/>
            <a:ln w="9525">
              <a:noFill/>
              <a:miter lim="800000"/>
              <a:headEnd/>
              <a:tailEnd/>
            </a:ln>
          </p:spPr>
        </p:pic>
        <p:pic>
          <p:nvPicPr>
            <p:cNvPr id="198" name="Picture 103"/>
            <p:cNvPicPr>
              <a:picLocks noChangeAspect="1" noChangeArrowheads="1"/>
            </p:cNvPicPr>
            <p:nvPr/>
          </p:nvPicPr>
          <p:blipFill>
            <a:blip r:embed="rId25" cstate="print"/>
            <a:srcRect t="18462"/>
            <a:stretch>
              <a:fillRect/>
            </a:stretch>
          </p:blipFill>
          <p:spPr bwMode="auto">
            <a:xfrm>
              <a:off x="5445" y="2307"/>
              <a:ext cx="271" cy="90"/>
            </a:xfrm>
            <a:prstGeom prst="rect">
              <a:avLst/>
            </a:prstGeom>
            <a:noFill/>
            <a:ln w="9525">
              <a:noFill/>
              <a:miter lim="800000"/>
              <a:headEnd/>
              <a:tailEnd/>
            </a:ln>
          </p:spPr>
        </p:pic>
        <p:pic>
          <p:nvPicPr>
            <p:cNvPr id="199" name="Picture 104"/>
            <p:cNvPicPr>
              <a:picLocks noChangeAspect="1" noChangeArrowheads="1"/>
            </p:cNvPicPr>
            <p:nvPr/>
          </p:nvPicPr>
          <p:blipFill>
            <a:blip r:embed="rId26" cstate="print"/>
            <a:srcRect/>
            <a:stretch>
              <a:fillRect/>
            </a:stretch>
          </p:blipFill>
          <p:spPr bwMode="auto">
            <a:xfrm>
              <a:off x="5553" y="1523"/>
              <a:ext cx="133" cy="129"/>
            </a:xfrm>
            <a:prstGeom prst="rect">
              <a:avLst/>
            </a:prstGeom>
            <a:noFill/>
            <a:ln w="9525">
              <a:noFill/>
              <a:miter lim="800000"/>
              <a:headEnd/>
              <a:tailEnd/>
            </a:ln>
          </p:spPr>
        </p:pic>
        <p:pic>
          <p:nvPicPr>
            <p:cNvPr id="200" name="Picture 105"/>
            <p:cNvPicPr>
              <a:picLocks noChangeAspect="1" noChangeArrowheads="1"/>
            </p:cNvPicPr>
            <p:nvPr/>
          </p:nvPicPr>
          <p:blipFill>
            <a:blip r:embed="rId27" cstate="print"/>
            <a:srcRect/>
            <a:stretch>
              <a:fillRect/>
            </a:stretch>
          </p:blipFill>
          <p:spPr bwMode="auto">
            <a:xfrm>
              <a:off x="5437" y="2533"/>
              <a:ext cx="210" cy="49"/>
            </a:xfrm>
            <a:prstGeom prst="rect">
              <a:avLst/>
            </a:prstGeom>
            <a:noFill/>
            <a:ln w="9525">
              <a:noFill/>
              <a:miter lim="800000"/>
              <a:headEnd/>
              <a:tailEnd/>
            </a:ln>
          </p:spPr>
        </p:pic>
        <p:pic>
          <p:nvPicPr>
            <p:cNvPr id="201" name="Picture 106"/>
            <p:cNvPicPr>
              <a:picLocks noChangeAspect="1" noChangeArrowheads="1"/>
            </p:cNvPicPr>
            <p:nvPr/>
          </p:nvPicPr>
          <p:blipFill>
            <a:blip r:embed="rId28" cstate="print"/>
            <a:srcRect/>
            <a:stretch>
              <a:fillRect/>
            </a:stretch>
          </p:blipFill>
          <p:spPr bwMode="auto">
            <a:xfrm>
              <a:off x="5402" y="2436"/>
              <a:ext cx="279" cy="70"/>
            </a:xfrm>
            <a:prstGeom prst="rect">
              <a:avLst/>
            </a:prstGeom>
            <a:noFill/>
            <a:ln w="9525">
              <a:noFill/>
              <a:miter lim="800000"/>
              <a:headEnd/>
              <a:tailEnd/>
            </a:ln>
          </p:spPr>
        </p:pic>
        <p:pic>
          <p:nvPicPr>
            <p:cNvPr id="202" name="Picture 107"/>
            <p:cNvPicPr>
              <a:picLocks noChangeAspect="1" noChangeArrowheads="1"/>
            </p:cNvPicPr>
            <p:nvPr/>
          </p:nvPicPr>
          <p:blipFill>
            <a:blip r:embed="rId29" cstate="print"/>
            <a:srcRect/>
            <a:stretch>
              <a:fillRect/>
            </a:stretch>
          </p:blipFill>
          <p:spPr bwMode="auto">
            <a:xfrm>
              <a:off x="5132" y="2466"/>
              <a:ext cx="268" cy="76"/>
            </a:xfrm>
            <a:prstGeom prst="rect">
              <a:avLst/>
            </a:prstGeom>
            <a:noFill/>
            <a:ln w="9525">
              <a:noFill/>
              <a:miter lim="800000"/>
              <a:headEnd/>
              <a:tailEnd/>
            </a:ln>
          </p:spPr>
        </p:pic>
        <p:pic>
          <p:nvPicPr>
            <p:cNvPr id="203" name="Picture 108"/>
            <p:cNvPicPr>
              <a:picLocks noChangeAspect="1" noChangeArrowheads="1"/>
            </p:cNvPicPr>
            <p:nvPr/>
          </p:nvPicPr>
          <p:blipFill>
            <a:blip r:embed="rId30" cstate="print"/>
            <a:srcRect/>
            <a:stretch>
              <a:fillRect/>
            </a:stretch>
          </p:blipFill>
          <p:spPr bwMode="auto">
            <a:xfrm>
              <a:off x="5315" y="2587"/>
              <a:ext cx="395" cy="55"/>
            </a:xfrm>
            <a:prstGeom prst="rect">
              <a:avLst/>
            </a:prstGeom>
            <a:noFill/>
            <a:ln w="9525">
              <a:noFill/>
              <a:miter lim="800000"/>
              <a:headEnd/>
              <a:tailEnd/>
            </a:ln>
          </p:spPr>
        </p:pic>
        <p:pic>
          <p:nvPicPr>
            <p:cNvPr id="204" name="Picture 109"/>
            <p:cNvPicPr>
              <a:picLocks noChangeAspect="1" noChangeArrowheads="1"/>
            </p:cNvPicPr>
            <p:nvPr/>
          </p:nvPicPr>
          <p:blipFill>
            <a:blip r:embed="rId31" cstate="print"/>
            <a:srcRect/>
            <a:stretch>
              <a:fillRect/>
            </a:stretch>
          </p:blipFill>
          <p:spPr bwMode="auto">
            <a:xfrm>
              <a:off x="5108" y="2553"/>
              <a:ext cx="197" cy="131"/>
            </a:xfrm>
            <a:prstGeom prst="rect">
              <a:avLst/>
            </a:prstGeom>
            <a:noFill/>
            <a:ln w="9525">
              <a:noFill/>
              <a:miter lim="800000"/>
              <a:headEnd/>
              <a:tailEnd/>
            </a:ln>
          </p:spPr>
        </p:pic>
        <p:pic>
          <p:nvPicPr>
            <p:cNvPr id="205" name="Picture 110"/>
            <p:cNvPicPr>
              <a:picLocks noChangeAspect="1" noChangeArrowheads="1"/>
            </p:cNvPicPr>
            <p:nvPr/>
          </p:nvPicPr>
          <p:blipFill>
            <a:blip r:embed="rId32" cstate="print"/>
            <a:srcRect/>
            <a:stretch>
              <a:fillRect/>
            </a:stretch>
          </p:blipFill>
          <p:spPr bwMode="auto">
            <a:xfrm>
              <a:off x="5307" y="2650"/>
              <a:ext cx="331" cy="36"/>
            </a:xfrm>
            <a:prstGeom prst="rect">
              <a:avLst/>
            </a:prstGeom>
            <a:noFill/>
            <a:ln w="9525">
              <a:noFill/>
              <a:miter lim="800000"/>
              <a:headEnd/>
              <a:tailEnd/>
            </a:ln>
          </p:spPr>
        </p:pic>
        <p:pic>
          <p:nvPicPr>
            <p:cNvPr id="206" name="Picture 111"/>
            <p:cNvPicPr>
              <a:picLocks noChangeAspect="1" noChangeArrowheads="1"/>
            </p:cNvPicPr>
            <p:nvPr/>
          </p:nvPicPr>
          <p:blipFill>
            <a:blip r:embed="rId33" cstate="print"/>
            <a:srcRect b="67290"/>
            <a:stretch>
              <a:fillRect/>
            </a:stretch>
          </p:blipFill>
          <p:spPr bwMode="auto">
            <a:xfrm>
              <a:off x="5092" y="2699"/>
              <a:ext cx="267" cy="44"/>
            </a:xfrm>
            <a:prstGeom prst="rect">
              <a:avLst/>
            </a:prstGeom>
            <a:noFill/>
            <a:ln w="9525">
              <a:noFill/>
              <a:miter lim="800000"/>
              <a:headEnd/>
              <a:tailEnd/>
            </a:ln>
          </p:spPr>
        </p:pic>
        <p:pic>
          <p:nvPicPr>
            <p:cNvPr id="207" name="Picture 112"/>
            <p:cNvPicPr>
              <a:picLocks noChangeAspect="1" noChangeArrowheads="1"/>
            </p:cNvPicPr>
            <p:nvPr/>
          </p:nvPicPr>
          <p:blipFill>
            <a:blip r:embed="rId34" cstate="print"/>
            <a:srcRect/>
            <a:stretch>
              <a:fillRect/>
            </a:stretch>
          </p:blipFill>
          <p:spPr bwMode="auto">
            <a:xfrm>
              <a:off x="5392" y="2698"/>
              <a:ext cx="96" cy="69"/>
            </a:xfrm>
            <a:prstGeom prst="rect">
              <a:avLst/>
            </a:prstGeom>
            <a:noFill/>
            <a:ln w="9525">
              <a:noFill/>
              <a:miter lim="800000"/>
              <a:headEnd/>
              <a:tailEnd/>
            </a:ln>
          </p:spPr>
        </p:pic>
        <p:pic>
          <p:nvPicPr>
            <p:cNvPr id="208" name="Picture 113"/>
            <p:cNvPicPr>
              <a:picLocks noChangeAspect="1" noChangeArrowheads="1"/>
            </p:cNvPicPr>
            <p:nvPr/>
          </p:nvPicPr>
          <p:blipFill>
            <a:blip r:embed="rId35" cstate="print"/>
            <a:srcRect l="6850" t="12878" b="24243"/>
            <a:stretch>
              <a:fillRect/>
            </a:stretch>
          </p:blipFill>
          <p:spPr bwMode="auto">
            <a:xfrm>
              <a:off x="5542" y="2710"/>
              <a:ext cx="161" cy="49"/>
            </a:xfrm>
            <a:prstGeom prst="rect">
              <a:avLst/>
            </a:prstGeom>
            <a:noFill/>
            <a:ln w="9525">
              <a:noFill/>
              <a:miter lim="800000"/>
              <a:headEnd/>
              <a:tailEnd/>
            </a:ln>
          </p:spPr>
        </p:pic>
        <p:pic>
          <p:nvPicPr>
            <p:cNvPr id="209" name="Picture 114"/>
            <p:cNvPicPr>
              <a:picLocks noChangeAspect="1" noChangeArrowheads="1"/>
            </p:cNvPicPr>
            <p:nvPr/>
          </p:nvPicPr>
          <p:blipFill>
            <a:blip r:embed="rId36" cstate="print"/>
            <a:srcRect/>
            <a:stretch>
              <a:fillRect/>
            </a:stretch>
          </p:blipFill>
          <p:spPr bwMode="auto">
            <a:xfrm>
              <a:off x="5317" y="2778"/>
              <a:ext cx="228" cy="61"/>
            </a:xfrm>
            <a:prstGeom prst="rect">
              <a:avLst/>
            </a:prstGeom>
            <a:noFill/>
            <a:ln w="9525">
              <a:noFill/>
              <a:miter lim="800000"/>
              <a:headEnd/>
              <a:tailEnd/>
            </a:ln>
          </p:spPr>
        </p:pic>
        <p:pic>
          <p:nvPicPr>
            <p:cNvPr id="210" name="Picture 115"/>
            <p:cNvPicPr>
              <a:picLocks noChangeAspect="1" noChangeArrowheads="1"/>
            </p:cNvPicPr>
            <p:nvPr/>
          </p:nvPicPr>
          <p:blipFill>
            <a:blip r:embed="rId37" cstate="print"/>
            <a:srcRect/>
            <a:stretch>
              <a:fillRect/>
            </a:stretch>
          </p:blipFill>
          <p:spPr bwMode="auto">
            <a:xfrm>
              <a:off x="5508" y="2776"/>
              <a:ext cx="175" cy="66"/>
            </a:xfrm>
            <a:prstGeom prst="rect">
              <a:avLst/>
            </a:prstGeom>
            <a:noFill/>
            <a:ln w="9525">
              <a:noFill/>
              <a:miter lim="800000"/>
              <a:headEnd/>
              <a:tailEnd/>
            </a:ln>
          </p:spPr>
        </p:pic>
        <p:pic>
          <p:nvPicPr>
            <p:cNvPr id="211" name="Picture 116"/>
            <p:cNvPicPr>
              <a:picLocks noChangeAspect="1" noChangeArrowheads="1"/>
            </p:cNvPicPr>
            <p:nvPr/>
          </p:nvPicPr>
          <p:blipFill>
            <a:blip r:embed="rId38" cstate="print"/>
            <a:srcRect r="5313" b="33064"/>
            <a:stretch>
              <a:fillRect/>
            </a:stretch>
          </p:blipFill>
          <p:spPr bwMode="auto">
            <a:xfrm>
              <a:off x="5047" y="2850"/>
              <a:ext cx="210" cy="58"/>
            </a:xfrm>
            <a:prstGeom prst="rect">
              <a:avLst/>
            </a:prstGeom>
            <a:noFill/>
            <a:ln w="9525">
              <a:noFill/>
              <a:miter lim="800000"/>
              <a:headEnd/>
              <a:tailEnd/>
            </a:ln>
          </p:spPr>
        </p:pic>
        <p:pic>
          <p:nvPicPr>
            <p:cNvPr id="212" name="Picture 117"/>
            <p:cNvPicPr>
              <a:picLocks noChangeAspect="1" noChangeArrowheads="1"/>
            </p:cNvPicPr>
            <p:nvPr/>
          </p:nvPicPr>
          <p:blipFill>
            <a:blip r:embed="rId39" cstate="print"/>
            <a:srcRect l="13733" t="9782" r="14201"/>
            <a:stretch>
              <a:fillRect/>
            </a:stretch>
          </p:blipFill>
          <p:spPr bwMode="auto">
            <a:xfrm>
              <a:off x="5263" y="2841"/>
              <a:ext cx="124" cy="100"/>
            </a:xfrm>
            <a:prstGeom prst="rect">
              <a:avLst/>
            </a:prstGeom>
            <a:noFill/>
            <a:ln w="9525">
              <a:noFill/>
              <a:miter lim="800000"/>
              <a:headEnd/>
              <a:tailEnd/>
            </a:ln>
          </p:spPr>
        </p:pic>
        <p:pic>
          <p:nvPicPr>
            <p:cNvPr id="213" name="Picture 118"/>
            <p:cNvPicPr>
              <a:picLocks noChangeAspect="1" noChangeArrowheads="1"/>
            </p:cNvPicPr>
            <p:nvPr/>
          </p:nvPicPr>
          <p:blipFill>
            <a:blip r:embed="rId40" cstate="print"/>
            <a:srcRect/>
            <a:stretch>
              <a:fillRect/>
            </a:stretch>
          </p:blipFill>
          <p:spPr bwMode="auto">
            <a:xfrm>
              <a:off x="5412" y="2857"/>
              <a:ext cx="243" cy="64"/>
            </a:xfrm>
            <a:prstGeom prst="rect">
              <a:avLst/>
            </a:prstGeom>
            <a:noFill/>
            <a:ln w="9525">
              <a:noFill/>
              <a:miter lim="800000"/>
              <a:headEnd/>
              <a:tailEnd/>
            </a:ln>
          </p:spPr>
        </p:pic>
        <p:pic>
          <p:nvPicPr>
            <p:cNvPr id="214" name="Picture 119"/>
            <p:cNvPicPr>
              <a:picLocks noChangeAspect="1" noChangeArrowheads="1"/>
            </p:cNvPicPr>
            <p:nvPr/>
          </p:nvPicPr>
          <p:blipFill>
            <a:blip r:embed="rId41" cstate="print"/>
            <a:srcRect/>
            <a:stretch>
              <a:fillRect/>
            </a:stretch>
          </p:blipFill>
          <p:spPr bwMode="auto">
            <a:xfrm>
              <a:off x="5545" y="2929"/>
              <a:ext cx="159" cy="56"/>
            </a:xfrm>
            <a:prstGeom prst="rect">
              <a:avLst/>
            </a:prstGeom>
            <a:noFill/>
            <a:ln w="9525">
              <a:noFill/>
              <a:miter lim="800000"/>
              <a:headEnd/>
              <a:tailEnd/>
            </a:ln>
          </p:spPr>
        </p:pic>
        <p:pic>
          <p:nvPicPr>
            <p:cNvPr id="215" name="Picture 121"/>
            <p:cNvPicPr>
              <a:picLocks noChangeAspect="1" noChangeArrowheads="1"/>
            </p:cNvPicPr>
            <p:nvPr/>
          </p:nvPicPr>
          <p:blipFill>
            <a:blip r:embed="rId42" cstate="print"/>
            <a:srcRect b="17857"/>
            <a:stretch>
              <a:fillRect/>
            </a:stretch>
          </p:blipFill>
          <p:spPr bwMode="auto">
            <a:xfrm>
              <a:off x="5205" y="2979"/>
              <a:ext cx="189" cy="110"/>
            </a:xfrm>
            <a:prstGeom prst="rect">
              <a:avLst/>
            </a:prstGeom>
            <a:noFill/>
            <a:ln w="9525">
              <a:noFill/>
              <a:miter lim="800000"/>
              <a:headEnd/>
              <a:tailEnd/>
            </a:ln>
          </p:spPr>
        </p:pic>
        <p:pic>
          <p:nvPicPr>
            <p:cNvPr id="216" name="Picture 122"/>
            <p:cNvPicPr>
              <a:picLocks noChangeAspect="1" noChangeArrowheads="1"/>
            </p:cNvPicPr>
            <p:nvPr/>
          </p:nvPicPr>
          <p:blipFill>
            <a:blip r:embed="rId43" cstate="print"/>
            <a:srcRect/>
            <a:stretch>
              <a:fillRect/>
            </a:stretch>
          </p:blipFill>
          <p:spPr bwMode="auto">
            <a:xfrm>
              <a:off x="5407" y="3004"/>
              <a:ext cx="276" cy="62"/>
            </a:xfrm>
            <a:prstGeom prst="rect">
              <a:avLst/>
            </a:prstGeom>
            <a:noFill/>
            <a:ln w="9525">
              <a:noFill/>
              <a:miter lim="800000"/>
              <a:headEnd/>
              <a:tailEnd/>
            </a:ln>
          </p:spPr>
        </p:pic>
        <p:pic>
          <p:nvPicPr>
            <p:cNvPr id="217" name="Picture 123"/>
            <p:cNvPicPr>
              <a:picLocks noChangeAspect="1" noChangeArrowheads="1"/>
            </p:cNvPicPr>
            <p:nvPr/>
          </p:nvPicPr>
          <p:blipFill>
            <a:blip r:embed="rId44" cstate="print"/>
            <a:srcRect/>
            <a:stretch>
              <a:fillRect/>
            </a:stretch>
          </p:blipFill>
          <p:spPr bwMode="auto">
            <a:xfrm>
              <a:off x="5004" y="2952"/>
              <a:ext cx="201" cy="68"/>
            </a:xfrm>
            <a:prstGeom prst="rect">
              <a:avLst/>
            </a:prstGeom>
            <a:noFill/>
            <a:ln w="9525">
              <a:noFill/>
              <a:miter lim="800000"/>
              <a:headEnd/>
              <a:tailEnd/>
            </a:ln>
          </p:spPr>
        </p:pic>
        <p:pic>
          <p:nvPicPr>
            <p:cNvPr id="218" name="Picture 124"/>
            <p:cNvPicPr>
              <a:picLocks noChangeAspect="1" noChangeArrowheads="1"/>
            </p:cNvPicPr>
            <p:nvPr/>
          </p:nvPicPr>
          <p:blipFill>
            <a:blip r:embed="rId45" cstate="print"/>
            <a:srcRect/>
            <a:stretch>
              <a:fillRect/>
            </a:stretch>
          </p:blipFill>
          <p:spPr bwMode="auto">
            <a:xfrm>
              <a:off x="5047" y="3052"/>
              <a:ext cx="146" cy="93"/>
            </a:xfrm>
            <a:prstGeom prst="rect">
              <a:avLst/>
            </a:prstGeom>
            <a:noFill/>
            <a:ln w="9525">
              <a:noFill/>
              <a:miter lim="800000"/>
              <a:headEnd/>
              <a:tailEnd/>
            </a:ln>
          </p:spPr>
        </p:pic>
        <p:pic>
          <p:nvPicPr>
            <p:cNvPr id="219" name="Picture 125"/>
            <p:cNvPicPr>
              <a:picLocks noChangeAspect="1" noChangeArrowheads="1"/>
            </p:cNvPicPr>
            <p:nvPr/>
          </p:nvPicPr>
          <p:blipFill>
            <a:blip r:embed="rId46" cstate="print"/>
            <a:srcRect l="16772" t="30952" r="15929" b="8730"/>
            <a:stretch>
              <a:fillRect/>
            </a:stretch>
          </p:blipFill>
          <p:spPr bwMode="auto">
            <a:xfrm>
              <a:off x="5360" y="3091"/>
              <a:ext cx="185" cy="66"/>
            </a:xfrm>
            <a:prstGeom prst="rect">
              <a:avLst/>
            </a:prstGeom>
            <a:noFill/>
            <a:ln w="9525">
              <a:noFill/>
              <a:miter lim="800000"/>
              <a:headEnd/>
              <a:tailEnd/>
            </a:ln>
          </p:spPr>
        </p:pic>
        <p:pic>
          <p:nvPicPr>
            <p:cNvPr id="220" name="Picture 126"/>
            <p:cNvPicPr>
              <a:picLocks noChangeAspect="1" noChangeArrowheads="1"/>
            </p:cNvPicPr>
            <p:nvPr/>
          </p:nvPicPr>
          <p:blipFill>
            <a:blip r:embed="rId47" cstate="print"/>
            <a:srcRect/>
            <a:stretch>
              <a:fillRect/>
            </a:stretch>
          </p:blipFill>
          <p:spPr bwMode="auto">
            <a:xfrm>
              <a:off x="4924" y="3141"/>
              <a:ext cx="177" cy="114"/>
            </a:xfrm>
            <a:prstGeom prst="rect">
              <a:avLst/>
            </a:prstGeom>
            <a:noFill/>
            <a:ln w="9525">
              <a:noFill/>
              <a:miter lim="800000"/>
              <a:headEnd/>
              <a:tailEnd/>
            </a:ln>
          </p:spPr>
        </p:pic>
        <p:pic>
          <p:nvPicPr>
            <p:cNvPr id="221" name="Picture 127"/>
            <p:cNvPicPr>
              <a:picLocks noChangeAspect="1" noChangeArrowheads="1"/>
            </p:cNvPicPr>
            <p:nvPr/>
          </p:nvPicPr>
          <p:blipFill>
            <a:blip r:embed="rId48" cstate="print"/>
            <a:srcRect/>
            <a:stretch>
              <a:fillRect/>
            </a:stretch>
          </p:blipFill>
          <p:spPr bwMode="auto">
            <a:xfrm>
              <a:off x="5128" y="3168"/>
              <a:ext cx="171" cy="87"/>
            </a:xfrm>
            <a:prstGeom prst="rect">
              <a:avLst/>
            </a:prstGeom>
            <a:noFill/>
            <a:ln w="9525">
              <a:noFill/>
              <a:miter lim="800000"/>
              <a:headEnd/>
              <a:tailEnd/>
            </a:ln>
          </p:spPr>
        </p:pic>
        <p:pic>
          <p:nvPicPr>
            <p:cNvPr id="222" name="Picture 128"/>
            <p:cNvPicPr>
              <a:picLocks noChangeAspect="1" noChangeArrowheads="1"/>
            </p:cNvPicPr>
            <p:nvPr/>
          </p:nvPicPr>
          <p:blipFill>
            <a:blip r:embed="rId49" cstate="print"/>
            <a:srcRect/>
            <a:stretch>
              <a:fillRect/>
            </a:stretch>
          </p:blipFill>
          <p:spPr bwMode="auto">
            <a:xfrm>
              <a:off x="5554" y="3113"/>
              <a:ext cx="159" cy="64"/>
            </a:xfrm>
            <a:prstGeom prst="rect">
              <a:avLst/>
            </a:prstGeom>
            <a:noFill/>
            <a:ln w="9525">
              <a:noFill/>
              <a:miter lim="800000"/>
              <a:headEnd/>
              <a:tailEnd/>
            </a:ln>
          </p:spPr>
        </p:pic>
        <p:pic>
          <p:nvPicPr>
            <p:cNvPr id="223" name="Picture 129"/>
            <p:cNvPicPr>
              <a:picLocks noChangeAspect="1" noChangeArrowheads="1"/>
            </p:cNvPicPr>
            <p:nvPr/>
          </p:nvPicPr>
          <p:blipFill>
            <a:blip r:embed="rId50" cstate="print"/>
            <a:srcRect/>
            <a:stretch>
              <a:fillRect/>
            </a:stretch>
          </p:blipFill>
          <p:spPr bwMode="auto">
            <a:xfrm>
              <a:off x="4828" y="3255"/>
              <a:ext cx="183" cy="52"/>
            </a:xfrm>
            <a:prstGeom prst="rect">
              <a:avLst/>
            </a:prstGeom>
            <a:noFill/>
            <a:ln w="9525">
              <a:noFill/>
              <a:miter lim="800000"/>
              <a:headEnd/>
              <a:tailEnd/>
            </a:ln>
          </p:spPr>
        </p:pic>
        <p:pic>
          <p:nvPicPr>
            <p:cNvPr id="224" name="Picture 130"/>
            <p:cNvPicPr>
              <a:picLocks noChangeAspect="1" noChangeArrowheads="1"/>
            </p:cNvPicPr>
            <p:nvPr/>
          </p:nvPicPr>
          <p:blipFill>
            <a:blip r:embed="rId51" cstate="print"/>
            <a:srcRect/>
            <a:stretch>
              <a:fillRect/>
            </a:stretch>
          </p:blipFill>
          <p:spPr bwMode="auto">
            <a:xfrm>
              <a:off x="5326" y="3163"/>
              <a:ext cx="219" cy="71"/>
            </a:xfrm>
            <a:prstGeom prst="rect">
              <a:avLst/>
            </a:prstGeom>
            <a:noFill/>
            <a:ln w="9525">
              <a:noFill/>
              <a:miter lim="800000"/>
              <a:headEnd/>
              <a:tailEnd/>
            </a:ln>
          </p:spPr>
        </p:pic>
        <p:pic>
          <p:nvPicPr>
            <p:cNvPr id="225" name="Picture 131"/>
            <p:cNvPicPr>
              <a:picLocks noChangeAspect="1" noChangeArrowheads="1"/>
            </p:cNvPicPr>
            <p:nvPr/>
          </p:nvPicPr>
          <p:blipFill>
            <a:blip r:embed="rId52" cstate="print"/>
            <a:srcRect/>
            <a:stretch>
              <a:fillRect/>
            </a:stretch>
          </p:blipFill>
          <p:spPr bwMode="auto">
            <a:xfrm>
              <a:off x="4737" y="3361"/>
              <a:ext cx="252" cy="84"/>
            </a:xfrm>
            <a:prstGeom prst="rect">
              <a:avLst/>
            </a:prstGeom>
            <a:noFill/>
            <a:ln w="9525">
              <a:noFill/>
              <a:miter lim="800000"/>
              <a:headEnd/>
              <a:tailEnd/>
            </a:ln>
          </p:spPr>
        </p:pic>
        <p:pic>
          <p:nvPicPr>
            <p:cNvPr id="226" name="Picture 132"/>
            <p:cNvPicPr>
              <a:picLocks noChangeAspect="1" noChangeArrowheads="1"/>
            </p:cNvPicPr>
            <p:nvPr/>
          </p:nvPicPr>
          <p:blipFill>
            <a:blip r:embed="rId53" cstate="print"/>
            <a:srcRect t="15854" b="18292"/>
            <a:stretch>
              <a:fillRect/>
            </a:stretch>
          </p:blipFill>
          <p:spPr bwMode="auto">
            <a:xfrm>
              <a:off x="5028" y="3279"/>
              <a:ext cx="286" cy="66"/>
            </a:xfrm>
            <a:prstGeom prst="rect">
              <a:avLst/>
            </a:prstGeom>
            <a:noFill/>
            <a:ln w="9525">
              <a:noFill/>
              <a:miter lim="800000"/>
              <a:headEnd/>
              <a:tailEnd/>
            </a:ln>
          </p:spPr>
        </p:pic>
        <p:pic>
          <p:nvPicPr>
            <p:cNvPr id="227" name="Picture 133"/>
            <p:cNvPicPr>
              <a:picLocks noChangeAspect="1" noChangeArrowheads="1"/>
            </p:cNvPicPr>
            <p:nvPr/>
          </p:nvPicPr>
          <p:blipFill>
            <a:blip r:embed="rId54" cstate="print"/>
            <a:srcRect/>
            <a:stretch>
              <a:fillRect/>
            </a:stretch>
          </p:blipFill>
          <p:spPr bwMode="auto">
            <a:xfrm>
              <a:off x="5329" y="3255"/>
              <a:ext cx="216" cy="61"/>
            </a:xfrm>
            <a:prstGeom prst="rect">
              <a:avLst/>
            </a:prstGeom>
            <a:noFill/>
            <a:ln w="9525">
              <a:noFill/>
              <a:miter lim="800000"/>
              <a:headEnd/>
              <a:tailEnd/>
            </a:ln>
          </p:spPr>
        </p:pic>
        <p:pic>
          <p:nvPicPr>
            <p:cNvPr id="228" name="Picture 134"/>
            <p:cNvPicPr>
              <a:picLocks noChangeAspect="1" noChangeArrowheads="1"/>
            </p:cNvPicPr>
            <p:nvPr/>
          </p:nvPicPr>
          <p:blipFill>
            <a:blip r:embed="rId55" cstate="print"/>
            <a:srcRect r="72823"/>
            <a:stretch>
              <a:fillRect/>
            </a:stretch>
          </p:blipFill>
          <p:spPr bwMode="auto">
            <a:xfrm>
              <a:off x="5557" y="3187"/>
              <a:ext cx="149" cy="102"/>
            </a:xfrm>
            <a:prstGeom prst="rect">
              <a:avLst/>
            </a:prstGeom>
            <a:noFill/>
            <a:ln w="9525">
              <a:noFill/>
              <a:miter lim="800000"/>
              <a:headEnd/>
              <a:tailEnd/>
            </a:ln>
          </p:spPr>
        </p:pic>
        <p:pic>
          <p:nvPicPr>
            <p:cNvPr id="229" name="Picture 135"/>
            <p:cNvPicPr>
              <a:picLocks noChangeAspect="1" noChangeArrowheads="1"/>
            </p:cNvPicPr>
            <p:nvPr/>
          </p:nvPicPr>
          <p:blipFill>
            <a:blip r:embed="rId56" cstate="print"/>
            <a:srcRect/>
            <a:stretch>
              <a:fillRect/>
            </a:stretch>
          </p:blipFill>
          <p:spPr bwMode="auto">
            <a:xfrm>
              <a:off x="4789" y="3454"/>
              <a:ext cx="256" cy="69"/>
            </a:xfrm>
            <a:prstGeom prst="rect">
              <a:avLst/>
            </a:prstGeom>
            <a:noFill/>
            <a:ln w="9525">
              <a:noFill/>
              <a:miter lim="800000"/>
              <a:headEnd/>
              <a:tailEnd/>
            </a:ln>
          </p:spPr>
        </p:pic>
        <p:pic>
          <p:nvPicPr>
            <p:cNvPr id="230" name="Picture 136"/>
            <p:cNvPicPr>
              <a:picLocks noChangeAspect="1" noChangeArrowheads="1"/>
            </p:cNvPicPr>
            <p:nvPr/>
          </p:nvPicPr>
          <p:blipFill>
            <a:blip r:embed="rId57" cstate="print"/>
            <a:srcRect/>
            <a:stretch>
              <a:fillRect/>
            </a:stretch>
          </p:blipFill>
          <p:spPr bwMode="auto">
            <a:xfrm>
              <a:off x="5395" y="3303"/>
              <a:ext cx="108" cy="73"/>
            </a:xfrm>
            <a:prstGeom prst="rect">
              <a:avLst/>
            </a:prstGeom>
            <a:noFill/>
            <a:ln w="9525">
              <a:noFill/>
              <a:miter lim="800000"/>
              <a:headEnd/>
              <a:tailEnd/>
            </a:ln>
          </p:spPr>
        </p:pic>
        <p:pic>
          <p:nvPicPr>
            <p:cNvPr id="231" name="Picture 137"/>
            <p:cNvPicPr>
              <a:picLocks noChangeAspect="1" noChangeArrowheads="1"/>
            </p:cNvPicPr>
            <p:nvPr/>
          </p:nvPicPr>
          <p:blipFill>
            <a:blip r:embed="rId58" cstate="print"/>
            <a:srcRect l="10274" t="20000" r="10274" b="20000"/>
            <a:stretch>
              <a:fillRect/>
            </a:stretch>
          </p:blipFill>
          <p:spPr bwMode="auto">
            <a:xfrm>
              <a:off x="5090" y="3481"/>
              <a:ext cx="82" cy="93"/>
            </a:xfrm>
            <a:prstGeom prst="rect">
              <a:avLst/>
            </a:prstGeom>
            <a:noFill/>
            <a:ln w="9525">
              <a:noFill/>
              <a:miter lim="800000"/>
              <a:headEnd/>
              <a:tailEnd/>
            </a:ln>
          </p:spPr>
        </p:pic>
        <p:pic>
          <p:nvPicPr>
            <p:cNvPr id="232" name="Picture 138"/>
            <p:cNvPicPr>
              <a:picLocks noChangeAspect="1" noChangeArrowheads="1"/>
            </p:cNvPicPr>
            <p:nvPr/>
          </p:nvPicPr>
          <p:blipFill>
            <a:blip r:embed="rId59" cstate="print"/>
            <a:srcRect/>
            <a:stretch>
              <a:fillRect/>
            </a:stretch>
          </p:blipFill>
          <p:spPr bwMode="auto">
            <a:xfrm>
              <a:off x="5227" y="3562"/>
              <a:ext cx="259" cy="57"/>
            </a:xfrm>
            <a:prstGeom prst="rect">
              <a:avLst/>
            </a:prstGeom>
            <a:noFill/>
            <a:ln w="9525">
              <a:noFill/>
              <a:miter lim="800000"/>
              <a:headEnd/>
              <a:tailEnd/>
            </a:ln>
          </p:spPr>
        </p:pic>
        <p:pic>
          <p:nvPicPr>
            <p:cNvPr id="233" name="Picture 139"/>
            <p:cNvPicPr>
              <a:picLocks noChangeAspect="1" noChangeArrowheads="1"/>
            </p:cNvPicPr>
            <p:nvPr/>
          </p:nvPicPr>
          <p:blipFill>
            <a:blip r:embed="rId60" cstate="print"/>
            <a:srcRect l="3703" t="7594" r="9630" b="15823"/>
            <a:stretch>
              <a:fillRect/>
            </a:stretch>
          </p:blipFill>
          <p:spPr bwMode="auto">
            <a:xfrm>
              <a:off x="5545" y="3303"/>
              <a:ext cx="153" cy="79"/>
            </a:xfrm>
            <a:prstGeom prst="rect">
              <a:avLst/>
            </a:prstGeom>
            <a:noFill/>
            <a:ln w="9525">
              <a:noFill/>
              <a:miter lim="800000"/>
              <a:headEnd/>
              <a:tailEnd/>
            </a:ln>
          </p:spPr>
        </p:pic>
        <p:pic>
          <p:nvPicPr>
            <p:cNvPr id="234" name="Picture 140"/>
            <p:cNvPicPr>
              <a:picLocks noChangeAspect="1" noChangeArrowheads="1"/>
            </p:cNvPicPr>
            <p:nvPr/>
          </p:nvPicPr>
          <p:blipFill>
            <a:blip r:embed="rId61" cstate="print"/>
            <a:srcRect/>
            <a:stretch>
              <a:fillRect/>
            </a:stretch>
          </p:blipFill>
          <p:spPr bwMode="auto">
            <a:xfrm>
              <a:off x="5267" y="3380"/>
              <a:ext cx="158" cy="53"/>
            </a:xfrm>
            <a:prstGeom prst="rect">
              <a:avLst/>
            </a:prstGeom>
            <a:noFill/>
            <a:ln w="9525">
              <a:noFill/>
              <a:miter lim="800000"/>
              <a:headEnd/>
              <a:tailEnd/>
            </a:ln>
          </p:spPr>
        </p:pic>
        <p:pic>
          <p:nvPicPr>
            <p:cNvPr id="235" name="Picture 141"/>
            <p:cNvPicPr>
              <a:picLocks noChangeAspect="1" noChangeArrowheads="1"/>
            </p:cNvPicPr>
            <p:nvPr/>
          </p:nvPicPr>
          <p:blipFill>
            <a:blip r:embed="rId62" cstate="print"/>
            <a:srcRect/>
            <a:stretch>
              <a:fillRect/>
            </a:stretch>
          </p:blipFill>
          <p:spPr bwMode="auto">
            <a:xfrm>
              <a:off x="5440" y="3385"/>
              <a:ext cx="126" cy="75"/>
            </a:xfrm>
            <a:prstGeom prst="rect">
              <a:avLst/>
            </a:prstGeom>
            <a:noFill/>
            <a:ln w="9525">
              <a:noFill/>
              <a:miter lim="800000"/>
              <a:headEnd/>
              <a:tailEnd/>
            </a:ln>
          </p:spPr>
        </p:pic>
        <p:pic>
          <p:nvPicPr>
            <p:cNvPr id="236" name="Picture 142"/>
            <p:cNvPicPr>
              <a:picLocks noChangeAspect="1" noChangeArrowheads="1"/>
            </p:cNvPicPr>
            <p:nvPr/>
          </p:nvPicPr>
          <p:blipFill>
            <a:blip r:embed="rId63" cstate="print"/>
            <a:srcRect l="8855" r="5730" b="11539"/>
            <a:stretch>
              <a:fillRect/>
            </a:stretch>
          </p:blipFill>
          <p:spPr bwMode="auto">
            <a:xfrm>
              <a:off x="5584" y="3391"/>
              <a:ext cx="117" cy="66"/>
            </a:xfrm>
            <a:prstGeom prst="rect">
              <a:avLst/>
            </a:prstGeom>
            <a:noFill/>
            <a:ln w="9525">
              <a:noFill/>
              <a:miter lim="800000"/>
              <a:headEnd/>
              <a:tailEnd/>
            </a:ln>
          </p:spPr>
        </p:pic>
        <p:pic>
          <p:nvPicPr>
            <p:cNvPr id="237" name="Picture 143"/>
            <p:cNvPicPr>
              <a:picLocks noChangeAspect="1" noChangeArrowheads="1"/>
            </p:cNvPicPr>
            <p:nvPr/>
          </p:nvPicPr>
          <p:blipFill>
            <a:blip r:embed="rId64" cstate="print"/>
            <a:srcRect/>
            <a:stretch>
              <a:fillRect/>
            </a:stretch>
          </p:blipFill>
          <p:spPr bwMode="auto">
            <a:xfrm>
              <a:off x="5296" y="3452"/>
              <a:ext cx="123" cy="68"/>
            </a:xfrm>
            <a:prstGeom prst="rect">
              <a:avLst/>
            </a:prstGeom>
            <a:noFill/>
            <a:ln w="9525">
              <a:noFill/>
              <a:miter lim="800000"/>
              <a:headEnd/>
              <a:tailEnd/>
            </a:ln>
          </p:spPr>
        </p:pic>
        <p:pic>
          <p:nvPicPr>
            <p:cNvPr id="238" name="Picture 144"/>
            <p:cNvPicPr>
              <a:picLocks noChangeAspect="1" noChangeArrowheads="1"/>
            </p:cNvPicPr>
            <p:nvPr/>
          </p:nvPicPr>
          <p:blipFill>
            <a:blip r:embed="rId65" cstate="print"/>
            <a:srcRect l="10312" t="10001" r="10938" b="10715"/>
            <a:stretch>
              <a:fillRect/>
            </a:stretch>
          </p:blipFill>
          <p:spPr bwMode="auto">
            <a:xfrm>
              <a:off x="5427" y="3455"/>
              <a:ext cx="201" cy="89"/>
            </a:xfrm>
            <a:prstGeom prst="rect">
              <a:avLst/>
            </a:prstGeom>
            <a:noFill/>
            <a:ln w="9525">
              <a:noFill/>
              <a:miter lim="800000"/>
              <a:headEnd/>
              <a:tailEnd/>
            </a:ln>
          </p:spPr>
        </p:pic>
        <p:pic>
          <p:nvPicPr>
            <p:cNvPr id="239" name="Picture 146"/>
            <p:cNvPicPr>
              <a:picLocks noChangeAspect="1" noChangeArrowheads="1"/>
            </p:cNvPicPr>
            <p:nvPr/>
          </p:nvPicPr>
          <p:blipFill>
            <a:blip r:embed="rId66" cstate="print"/>
            <a:srcRect/>
            <a:stretch>
              <a:fillRect/>
            </a:stretch>
          </p:blipFill>
          <p:spPr bwMode="auto">
            <a:xfrm>
              <a:off x="5265" y="1370"/>
              <a:ext cx="237" cy="82"/>
            </a:xfrm>
            <a:prstGeom prst="rect">
              <a:avLst/>
            </a:prstGeom>
            <a:noFill/>
            <a:ln w="9525">
              <a:noFill/>
              <a:miter lim="800000"/>
              <a:headEnd/>
              <a:tailEnd/>
            </a:ln>
          </p:spPr>
        </p:pic>
        <p:pic>
          <p:nvPicPr>
            <p:cNvPr id="240" name="Picture 147"/>
            <p:cNvPicPr>
              <a:picLocks noChangeAspect="1" noChangeArrowheads="1"/>
            </p:cNvPicPr>
            <p:nvPr/>
          </p:nvPicPr>
          <p:blipFill>
            <a:blip r:embed="rId67" cstate="print"/>
            <a:srcRect/>
            <a:stretch>
              <a:fillRect/>
            </a:stretch>
          </p:blipFill>
          <p:spPr bwMode="auto">
            <a:xfrm>
              <a:off x="5251" y="1266"/>
              <a:ext cx="239" cy="93"/>
            </a:xfrm>
            <a:prstGeom prst="rect">
              <a:avLst/>
            </a:prstGeom>
            <a:noFill/>
            <a:ln w="9525">
              <a:noFill/>
              <a:miter lim="800000"/>
              <a:headEnd/>
              <a:tailEnd/>
            </a:ln>
          </p:spPr>
        </p:pic>
        <p:pic>
          <p:nvPicPr>
            <p:cNvPr id="241" name="Picture 148"/>
            <p:cNvPicPr>
              <a:picLocks noChangeAspect="1" noChangeArrowheads="1"/>
            </p:cNvPicPr>
            <p:nvPr/>
          </p:nvPicPr>
          <p:blipFill>
            <a:blip r:embed="rId68" cstate="print"/>
            <a:srcRect l="5351" t="23598" r="6273" b="17822"/>
            <a:stretch>
              <a:fillRect/>
            </a:stretch>
          </p:blipFill>
          <p:spPr bwMode="auto">
            <a:xfrm>
              <a:off x="5497" y="3605"/>
              <a:ext cx="213" cy="53"/>
            </a:xfrm>
            <a:prstGeom prst="rect">
              <a:avLst/>
            </a:prstGeom>
            <a:noFill/>
            <a:ln w="9525">
              <a:noFill/>
              <a:miter lim="800000"/>
              <a:headEnd/>
              <a:tailEnd/>
            </a:ln>
          </p:spPr>
        </p:pic>
        <p:pic>
          <p:nvPicPr>
            <p:cNvPr id="242" name="Picture 149"/>
            <p:cNvPicPr>
              <a:picLocks noChangeAspect="1" noChangeArrowheads="1"/>
            </p:cNvPicPr>
            <p:nvPr/>
          </p:nvPicPr>
          <p:blipFill>
            <a:blip r:embed="rId69" cstate="print"/>
            <a:srcRect/>
            <a:stretch>
              <a:fillRect/>
            </a:stretch>
          </p:blipFill>
          <p:spPr bwMode="auto">
            <a:xfrm>
              <a:off x="5521" y="2271"/>
              <a:ext cx="171" cy="28"/>
            </a:xfrm>
            <a:prstGeom prst="rect">
              <a:avLst/>
            </a:prstGeom>
            <a:noFill/>
            <a:ln w="9525">
              <a:noFill/>
              <a:miter lim="800000"/>
              <a:headEnd/>
              <a:tailEnd/>
            </a:ln>
          </p:spPr>
        </p:pic>
        <p:pic>
          <p:nvPicPr>
            <p:cNvPr id="243" name="Picture 150"/>
            <p:cNvPicPr>
              <a:picLocks noChangeAspect="1" noChangeArrowheads="1"/>
            </p:cNvPicPr>
            <p:nvPr/>
          </p:nvPicPr>
          <p:blipFill>
            <a:blip r:embed="rId70" cstate="print"/>
            <a:srcRect l="58917" t="11458" b="4167"/>
            <a:stretch>
              <a:fillRect/>
            </a:stretch>
          </p:blipFill>
          <p:spPr bwMode="auto">
            <a:xfrm>
              <a:off x="5500" y="3543"/>
              <a:ext cx="201" cy="63"/>
            </a:xfrm>
            <a:prstGeom prst="rect">
              <a:avLst/>
            </a:prstGeom>
            <a:noFill/>
            <a:ln w="9525">
              <a:noFill/>
              <a:miter lim="800000"/>
              <a:headEnd/>
              <a:tailEnd/>
            </a:ln>
          </p:spPr>
        </p:pic>
        <p:sp>
          <p:nvSpPr>
            <p:cNvPr id="244" name="Rectangle 17"/>
            <p:cNvSpPr>
              <a:spLocks noChangeArrowheads="1"/>
            </p:cNvSpPr>
            <p:nvPr/>
          </p:nvSpPr>
          <p:spPr bwMode="gray">
            <a:xfrm>
              <a:off x="5187" y="1334"/>
              <a:ext cx="466" cy="178"/>
            </a:xfrm>
            <a:prstGeom prst="rect">
              <a:avLst/>
            </a:prstGeom>
            <a:noFill/>
            <a:ln w="9525">
              <a:noFill/>
              <a:miter lim="800000"/>
              <a:headEnd/>
              <a:tailEnd/>
            </a:ln>
            <a:effectLst>
              <a:prstShdw prst="shdw17" dist="17961" dir="2700000">
                <a:srgbClr val="2F4D71"/>
              </a:prstShdw>
            </a:effectLst>
          </p:spPr>
          <p:txBody>
            <a:bodyPr wrap="none" lIns="0" tIns="0" rIns="0" bIns="0" anchor="ctr">
              <a:spAutoFit/>
            </a:bodyPr>
            <a:lstStyle/>
            <a:p>
              <a:pPr>
                <a:lnSpc>
                  <a:spcPts val="2197"/>
                </a:lnSpc>
              </a:pPr>
              <a:r>
                <a:rPr lang="en-US" sz="400" b="1">
                  <a:latin typeface="Arial" pitchFamily="34" charset="0"/>
                </a:rPr>
                <a:t>Empresa Folha de Manha S.A.</a:t>
              </a:r>
            </a:p>
          </p:txBody>
        </p:sp>
        <p:pic>
          <p:nvPicPr>
            <p:cNvPr id="245" name="Picture 152"/>
            <p:cNvPicPr>
              <a:picLocks noChangeAspect="1" noChangeArrowheads="1"/>
            </p:cNvPicPr>
            <p:nvPr/>
          </p:nvPicPr>
          <p:blipFill>
            <a:blip r:embed="rId71" cstate="print"/>
            <a:srcRect/>
            <a:stretch>
              <a:fillRect/>
            </a:stretch>
          </p:blipFill>
          <p:spPr bwMode="auto">
            <a:xfrm>
              <a:off x="4999" y="1119"/>
              <a:ext cx="178" cy="103"/>
            </a:xfrm>
            <a:prstGeom prst="rect">
              <a:avLst/>
            </a:prstGeom>
            <a:noFill/>
            <a:ln w="9525">
              <a:noFill/>
              <a:miter lim="800000"/>
              <a:headEnd/>
              <a:tailEnd/>
            </a:ln>
          </p:spPr>
        </p:pic>
        <p:pic>
          <p:nvPicPr>
            <p:cNvPr id="246" name="Picture 153"/>
            <p:cNvPicPr>
              <a:picLocks noChangeAspect="1" noChangeArrowheads="1"/>
            </p:cNvPicPr>
            <p:nvPr/>
          </p:nvPicPr>
          <p:blipFill>
            <a:blip r:embed="rId72" cstate="print"/>
            <a:srcRect/>
            <a:stretch>
              <a:fillRect/>
            </a:stretch>
          </p:blipFill>
          <p:spPr bwMode="auto">
            <a:xfrm>
              <a:off x="5096" y="1351"/>
              <a:ext cx="120" cy="99"/>
            </a:xfrm>
            <a:prstGeom prst="rect">
              <a:avLst/>
            </a:prstGeom>
            <a:noFill/>
            <a:ln w="9525">
              <a:noFill/>
              <a:miter lim="800000"/>
              <a:headEnd/>
              <a:tailEnd/>
            </a:ln>
          </p:spPr>
        </p:pic>
        <p:sp>
          <p:nvSpPr>
            <p:cNvPr id="247" name="AutoShape 154"/>
            <p:cNvSpPr>
              <a:spLocks noChangeAspect="1" noChangeArrowheads="1" noTextEdit="1"/>
            </p:cNvSpPr>
            <p:nvPr/>
          </p:nvSpPr>
          <p:spPr bwMode="auto">
            <a:xfrm>
              <a:off x="5458" y="1967"/>
              <a:ext cx="246" cy="128"/>
            </a:xfrm>
            <a:prstGeom prst="rect">
              <a:avLst/>
            </a:prstGeom>
            <a:noFill/>
            <a:ln w="9525">
              <a:noFill/>
              <a:miter lim="800000"/>
              <a:headEnd/>
              <a:tailEnd/>
            </a:ln>
          </p:spPr>
          <p:txBody>
            <a:bodyPr/>
            <a:lstStyle/>
            <a:p>
              <a:endParaRPr lang="sl-SI"/>
            </a:p>
          </p:txBody>
        </p:sp>
        <p:pic>
          <p:nvPicPr>
            <p:cNvPr id="248" name="Picture 155"/>
            <p:cNvPicPr>
              <a:picLocks noChangeAspect="1" noChangeArrowheads="1"/>
            </p:cNvPicPr>
            <p:nvPr/>
          </p:nvPicPr>
          <p:blipFill>
            <a:blip r:embed="rId73" cstate="print">
              <a:clrChange>
                <a:clrFrom>
                  <a:srgbClr val="FFFFFF"/>
                </a:clrFrom>
                <a:clrTo>
                  <a:srgbClr val="FFFFFF">
                    <a:alpha val="0"/>
                  </a:srgbClr>
                </a:clrTo>
              </a:clrChange>
            </a:blip>
            <a:srcRect/>
            <a:stretch>
              <a:fillRect/>
            </a:stretch>
          </p:blipFill>
          <p:spPr bwMode="auto">
            <a:xfrm>
              <a:off x="5464" y="1970"/>
              <a:ext cx="246" cy="128"/>
            </a:xfrm>
            <a:prstGeom prst="rect">
              <a:avLst/>
            </a:prstGeom>
            <a:noFill/>
            <a:ln w="9525">
              <a:noFill/>
              <a:miter lim="800000"/>
              <a:headEnd/>
              <a:tailEnd/>
            </a:ln>
          </p:spPr>
        </p:pic>
        <p:pic>
          <p:nvPicPr>
            <p:cNvPr id="249" name="Picture 156"/>
            <p:cNvPicPr>
              <a:picLocks noChangeAspect="1" noChangeArrowheads="1"/>
            </p:cNvPicPr>
            <p:nvPr/>
          </p:nvPicPr>
          <p:blipFill>
            <a:blip r:embed="rId74" cstate="print"/>
            <a:srcRect l="11267" r="61690" b="33333"/>
            <a:stretch>
              <a:fillRect/>
            </a:stretch>
          </p:blipFill>
          <p:spPr bwMode="auto">
            <a:xfrm>
              <a:off x="5545" y="1764"/>
              <a:ext cx="159" cy="67"/>
            </a:xfrm>
            <a:prstGeom prst="rect">
              <a:avLst/>
            </a:prstGeom>
            <a:noFill/>
            <a:ln w="9525">
              <a:noFill/>
              <a:miter lim="800000"/>
              <a:headEnd/>
              <a:tailEnd/>
            </a:ln>
          </p:spPr>
        </p:pic>
        <p:pic>
          <p:nvPicPr>
            <p:cNvPr id="250" name="Picture 157"/>
            <p:cNvPicPr>
              <a:picLocks noChangeAspect="1" noChangeArrowheads="1"/>
            </p:cNvPicPr>
            <p:nvPr/>
          </p:nvPicPr>
          <p:blipFill>
            <a:blip r:embed="rId75" cstate="print"/>
            <a:srcRect/>
            <a:stretch>
              <a:fillRect/>
            </a:stretch>
          </p:blipFill>
          <p:spPr bwMode="auto">
            <a:xfrm>
              <a:off x="5149" y="1630"/>
              <a:ext cx="187" cy="86"/>
            </a:xfrm>
            <a:prstGeom prst="rect">
              <a:avLst/>
            </a:prstGeom>
            <a:noFill/>
            <a:ln w="9525">
              <a:noFill/>
              <a:miter lim="800000"/>
              <a:headEnd/>
              <a:tailEnd/>
            </a:ln>
          </p:spPr>
        </p:pic>
        <p:pic>
          <p:nvPicPr>
            <p:cNvPr id="251" name="Picture 158"/>
            <p:cNvPicPr>
              <a:picLocks noChangeAspect="1" noChangeArrowheads="1"/>
            </p:cNvPicPr>
            <p:nvPr/>
          </p:nvPicPr>
          <p:blipFill>
            <a:blip r:embed="rId76" cstate="print"/>
            <a:srcRect/>
            <a:stretch>
              <a:fillRect/>
            </a:stretch>
          </p:blipFill>
          <p:spPr bwMode="auto">
            <a:xfrm>
              <a:off x="5201" y="1165"/>
              <a:ext cx="231" cy="49"/>
            </a:xfrm>
            <a:prstGeom prst="rect">
              <a:avLst/>
            </a:prstGeom>
            <a:noFill/>
            <a:ln w="9525">
              <a:noFill/>
              <a:miter lim="800000"/>
              <a:headEnd/>
              <a:tailEnd/>
            </a:ln>
          </p:spPr>
        </p:pic>
        <p:pic>
          <p:nvPicPr>
            <p:cNvPr id="252" name="Picture 159"/>
            <p:cNvPicPr>
              <a:picLocks noChangeAspect="1" noChangeArrowheads="1"/>
            </p:cNvPicPr>
            <p:nvPr/>
          </p:nvPicPr>
          <p:blipFill>
            <a:blip r:embed="rId77" cstate="print"/>
            <a:srcRect/>
            <a:stretch>
              <a:fillRect/>
            </a:stretch>
          </p:blipFill>
          <p:spPr bwMode="auto">
            <a:xfrm>
              <a:off x="5425" y="2928"/>
              <a:ext cx="93" cy="71"/>
            </a:xfrm>
            <a:prstGeom prst="rect">
              <a:avLst/>
            </a:prstGeom>
            <a:noFill/>
            <a:ln w="9525">
              <a:noFill/>
              <a:miter lim="800000"/>
              <a:headEnd/>
              <a:tailEnd/>
            </a:ln>
          </p:spPr>
        </p:pic>
        <p:pic>
          <p:nvPicPr>
            <p:cNvPr id="253" name="Picture 160"/>
            <p:cNvPicPr>
              <a:picLocks noChangeAspect="1" noChangeArrowheads="1"/>
            </p:cNvPicPr>
            <p:nvPr/>
          </p:nvPicPr>
          <p:blipFill>
            <a:blip r:embed="rId78" cstate="print"/>
            <a:srcRect/>
            <a:stretch>
              <a:fillRect/>
            </a:stretch>
          </p:blipFill>
          <p:spPr bwMode="auto">
            <a:xfrm>
              <a:off x="5615" y="857"/>
              <a:ext cx="103" cy="79"/>
            </a:xfrm>
            <a:prstGeom prst="rect">
              <a:avLst/>
            </a:prstGeom>
            <a:noFill/>
            <a:ln w="9525">
              <a:noFill/>
              <a:miter lim="800000"/>
              <a:headEnd/>
              <a:tailEnd/>
            </a:ln>
          </p:spPr>
        </p:pic>
        <p:sp>
          <p:nvSpPr>
            <p:cNvPr id="254" name="AutoShape 161"/>
            <p:cNvSpPr>
              <a:spLocks noChangeAspect="1" noChangeArrowheads="1" noTextEdit="1"/>
            </p:cNvSpPr>
            <p:nvPr/>
          </p:nvSpPr>
          <p:spPr bwMode="auto">
            <a:xfrm>
              <a:off x="5142" y="946"/>
              <a:ext cx="299" cy="85"/>
            </a:xfrm>
            <a:prstGeom prst="rect">
              <a:avLst/>
            </a:prstGeom>
            <a:noFill/>
            <a:ln w="9525">
              <a:noFill/>
              <a:miter lim="800000"/>
              <a:headEnd/>
              <a:tailEnd/>
            </a:ln>
          </p:spPr>
          <p:txBody>
            <a:bodyPr/>
            <a:lstStyle/>
            <a:p>
              <a:endParaRPr lang="sl-SI"/>
            </a:p>
          </p:txBody>
        </p:sp>
        <p:pic>
          <p:nvPicPr>
            <p:cNvPr id="255" name="Picture 162"/>
            <p:cNvPicPr>
              <a:picLocks noChangeAspect="1" noChangeArrowheads="1"/>
            </p:cNvPicPr>
            <p:nvPr/>
          </p:nvPicPr>
          <p:blipFill>
            <a:blip r:embed="rId79" cstate="print">
              <a:clrChange>
                <a:clrFrom>
                  <a:srgbClr val="FFFFFF"/>
                </a:clrFrom>
                <a:clrTo>
                  <a:srgbClr val="FFFFFF">
                    <a:alpha val="0"/>
                  </a:srgbClr>
                </a:clrTo>
              </a:clrChange>
            </a:blip>
            <a:srcRect/>
            <a:stretch>
              <a:fillRect/>
            </a:stretch>
          </p:blipFill>
          <p:spPr bwMode="auto">
            <a:xfrm>
              <a:off x="5136" y="948"/>
              <a:ext cx="299" cy="85"/>
            </a:xfrm>
            <a:prstGeom prst="rect">
              <a:avLst/>
            </a:prstGeom>
            <a:noFill/>
            <a:ln w="9525">
              <a:noFill/>
              <a:miter lim="800000"/>
              <a:headEnd/>
              <a:tailEnd/>
            </a:ln>
          </p:spPr>
        </p:pic>
        <p:pic>
          <p:nvPicPr>
            <p:cNvPr id="256" name="Picture 163"/>
            <p:cNvPicPr>
              <a:picLocks noChangeAspect="1" noChangeArrowheads="1"/>
            </p:cNvPicPr>
            <p:nvPr/>
          </p:nvPicPr>
          <p:blipFill>
            <a:blip r:embed="rId80" cstate="print"/>
            <a:srcRect/>
            <a:stretch>
              <a:fillRect/>
            </a:stretch>
          </p:blipFill>
          <p:spPr bwMode="auto">
            <a:xfrm>
              <a:off x="5545" y="1029"/>
              <a:ext cx="147" cy="147"/>
            </a:xfrm>
            <a:prstGeom prst="rect">
              <a:avLst/>
            </a:prstGeom>
            <a:noFill/>
            <a:ln w="9525">
              <a:noFill/>
              <a:miter lim="800000"/>
              <a:headEnd/>
              <a:tailEnd/>
            </a:ln>
          </p:spPr>
        </p:pic>
        <p:pic>
          <p:nvPicPr>
            <p:cNvPr id="257" name="Picture 164"/>
            <p:cNvPicPr>
              <a:picLocks noChangeAspect="1" noChangeArrowheads="1"/>
            </p:cNvPicPr>
            <p:nvPr/>
          </p:nvPicPr>
          <p:blipFill>
            <a:blip r:embed="rId81" cstate="print"/>
            <a:srcRect/>
            <a:stretch>
              <a:fillRect/>
            </a:stretch>
          </p:blipFill>
          <p:spPr bwMode="auto">
            <a:xfrm>
              <a:off x="5137" y="2339"/>
              <a:ext cx="292" cy="88"/>
            </a:xfrm>
            <a:prstGeom prst="rect">
              <a:avLst/>
            </a:prstGeom>
            <a:noFill/>
            <a:ln w="9525">
              <a:noFill/>
              <a:miter lim="800000"/>
              <a:headEnd/>
              <a:tailEnd/>
            </a:ln>
          </p:spPr>
        </p:pic>
        <p:sp>
          <p:nvSpPr>
            <p:cNvPr id="258" name="Line 1875"/>
            <p:cNvSpPr>
              <a:spLocks noChangeShapeType="1"/>
            </p:cNvSpPr>
            <p:nvPr/>
          </p:nvSpPr>
          <p:spPr bwMode="auto">
            <a:xfrm flipV="1">
              <a:off x="5718" y="802"/>
              <a:ext cx="12" cy="2917"/>
            </a:xfrm>
            <a:prstGeom prst="line">
              <a:avLst/>
            </a:prstGeom>
            <a:noFill/>
            <a:ln w="19050">
              <a:solidFill>
                <a:schemeClr val="tx2"/>
              </a:solidFill>
              <a:round/>
              <a:headEnd/>
              <a:tailEnd/>
            </a:ln>
          </p:spPr>
          <p:txBody>
            <a:bodyPr/>
            <a:lstStyle/>
            <a:p>
              <a:endParaRPr lang="sl-SI"/>
            </a:p>
          </p:txBody>
        </p:sp>
      </p:grpSp>
      <p:grpSp>
        <p:nvGrpSpPr>
          <p:cNvPr id="259" name="Group 224"/>
          <p:cNvGrpSpPr>
            <a:grpSpLocks/>
          </p:cNvGrpSpPr>
          <p:nvPr/>
        </p:nvGrpSpPr>
        <p:grpSpPr bwMode="auto">
          <a:xfrm>
            <a:off x="2565009" y="1438528"/>
            <a:ext cx="2597423" cy="3872637"/>
            <a:chOff x="1807" y="1126"/>
            <a:chExt cx="1636" cy="2439"/>
          </a:xfrm>
        </p:grpSpPr>
        <p:pic>
          <p:nvPicPr>
            <p:cNvPr id="260" name="Picture 5" descr="http://www.underconsideration.com/brandnew/bonym.gif"/>
            <p:cNvPicPr>
              <a:picLocks noChangeAspect="1" noChangeArrowheads="1"/>
            </p:cNvPicPr>
            <p:nvPr/>
          </p:nvPicPr>
          <p:blipFill>
            <a:blip r:embed="rId82" cstate="print">
              <a:clrChange>
                <a:clrFrom>
                  <a:srgbClr val="FFFFFF"/>
                </a:clrFrom>
                <a:clrTo>
                  <a:srgbClr val="FFFFFF">
                    <a:alpha val="0"/>
                  </a:srgbClr>
                </a:clrTo>
              </a:clrChange>
            </a:blip>
            <a:srcRect l="42705" t="27043" b="28136"/>
            <a:stretch>
              <a:fillRect/>
            </a:stretch>
          </p:blipFill>
          <p:spPr bwMode="gray">
            <a:xfrm>
              <a:off x="2727" y="2530"/>
              <a:ext cx="652" cy="148"/>
            </a:xfrm>
            <a:prstGeom prst="rect">
              <a:avLst/>
            </a:prstGeom>
            <a:noFill/>
            <a:ln w="9525">
              <a:noFill/>
              <a:miter lim="800000"/>
              <a:headEnd/>
              <a:tailEnd/>
            </a:ln>
          </p:spPr>
        </p:pic>
        <p:sp>
          <p:nvSpPr>
            <p:cNvPr id="261" name="Arc 114"/>
            <p:cNvSpPr>
              <a:spLocks noChangeArrowheads="1"/>
            </p:cNvSpPr>
            <p:nvPr/>
          </p:nvSpPr>
          <p:spPr bwMode="auto">
            <a:xfrm>
              <a:off x="1807" y="1126"/>
              <a:ext cx="1636" cy="2129"/>
            </a:xfrm>
            <a:custGeom>
              <a:avLst/>
              <a:gdLst>
                <a:gd name="T0" fmla="*/ 0 w 3165475"/>
                <a:gd name="T1" fmla="*/ 0 h 5934075"/>
                <a:gd name="T2" fmla="*/ 0 w 3165475"/>
                <a:gd name="T3" fmla="*/ 0 h 5934075"/>
                <a:gd name="T4" fmla="*/ 0 w 3165475"/>
                <a:gd name="T5" fmla="*/ 0 h 5934075"/>
                <a:gd name="T6" fmla="*/ 11796480 60000 65536"/>
                <a:gd name="T7" fmla="*/ 11796480 60000 65536"/>
                <a:gd name="T8" fmla="*/ 11796480 60000 65536"/>
                <a:gd name="T9" fmla="*/ 2242534 w 3165475"/>
                <a:gd name="T10" fmla="*/ 889136 h 5934075"/>
                <a:gd name="T11" fmla="*/ 3165475 w 3165475"/>
                <a:gd name="T12" fmla="*/ 5663711 h 5934075"/>
              </a:gdLst>
              <a:ahLst/>
              <a:cxnLst>
                <a:cxn ang="T6">
                  <a:pos x="T0" y="T1"/>
                </a:cxn>
                <a:cxn ang="T7">
                  <a:pos x="T2" y="T3"/>
                </a:cxn>
                <a:cxn ang="T8">
                  <a:pos x="T4" y="T5"/>
                </a:cxn>
              </a:cxnLst>
              <a:rect l="T9" t="T10" r="T11" b="T12"/>
              <a:pathLst>
                <a:path w="3165475" h="5934075" stroke="0">
                  <a:moveTo>
                    <a:pt x="2712480" y="889044"/>
                  </a:moveTo>
                  <a:lnTo>
                    <a:pt x="2712479" y="889044"/>
                  </a:lnTo>
                  <a:cubicBezTo>
                    <a:pt x="3002822" y="1443764"/>
                    <a:pt x="3165475" y="2189890"/>
                    <a:pt x="3165475" y="2967038"/>
                  </a:cubicBezTo>
                  <a:cubicBezTo>
                    <a:pt x="3165475" y="4127370"/>
                    <a:pt x="2804659" y="5181227"/>
                    <a:pt x="2241930" y="5664493"/>
                  </a:cubicBezTo>
                  <a:lnTo>
                    <a:pt x="1582738" y="2967038"/>
                  </a:lnTo>
                  <a:close/>
                </a:path>
                <a:path w="3165475" h="5934075" fill="none">
                  <a:moveTo>
                    <a:pt x="2712480" y="889044"/>
                  </a:moveTo>
                  <a:lnTo>
                    <a:pt x="2712479" y="889044"/>
                  </a:lnTo>
                  <a:cubicBezTo>
                    <a:pt x="3002822" y="1443764"/>
                    <a:pt x="3165475" y="2189890"/>
                    <a:pt x="3165475" y="2967038"/>
                  </a:cubicBezTo>
                  <a:cubicBezTo>
                    <a:pt x="3165475" y="4127370"/>
                    <a:pt x="2804659" y="5181227"/>
                    <a:pt x="2241930" y="5664493"/>
                  </a:cubicBezTo>
                </a:path>
              </a:pathLst>
            </a:custGeom>
            <a:noFill/>
            <a:ln w="19050" algn="ctr">
              <a:solidFill>
                <a:schemeClr val="tx2"/>
              </a:solidFill>
              <a:round/>
              <a:headEnd/>
              <a:tailEnd/>
            </a:ln>
          </p:spPr>
          <p:txBody>
            <a:bodyPr anchor="ctr"/>
            <a:lstStyle/>
            <a:p>
              <a:endParaRPr lang="sl-SI"/>
            </a:p>
          </p:txBody>
        </p:sp>
        <p:pic>
          <p:nvPicPr>
            <p:cNvPr id="262" name="Picture 191"/>
            <p:cNvPicPr>
              <a:picLocks noChangeAspect="1" noChangeArrowheads="1"/>
            </p:cNvPicPr>
            <p:nvPr/>
          </p:nvPicPr>
          <p:blipFill>
            <a:blip r:embed="rId83" cstate="print"/>
            <a:srcRect/>
            <a:stretch>
              <a:fillRect/>
            </a:stretch>
          </p:blipFill>
          <p:spPr bwMode="auto">
            <a:xfrm>
              <a:off x="2558" y="1645"/>
              <a:ext cx="278" cy="278"/>
            </a:xfrm>
            <a:prstGeom prst="rect">
              <a:avLst/>
            </a:prstGeom>
            <a:noFill/>
            <a:ln w="9525">
              <a:noFill/>
              <a:miter lim="800000"/>
              <a:headEnd/>
              <a:tailEnd/>
            </a:ln>
          </p:spPr>
        </p:pic>
        <p:sp>
          <p:nvSpPr>
            <p:cNvPr id="263" name="Text Box 124"/>
            <p:cNvSpPr txBox="1">
              <a:spLocks noChangeArrowheads="1"/>
            </p:cNvSpPr>
            <p:nvPr/>
          </p:nvSpPr>
          <p:spPr bwMode="auto">
            <a:xfrm>
              <a:off x="2496" y="1253"/>
              <a:ext cx="381" cy="22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endParaRPr lang="en-US" sz="1700" dirty="0">
                <a:solidFill>
                  <a:srgbClr val="5F5F5F"/>
                </a:solidFill>
                <a:effectLst>
                  <a:outerShdw blurRad="38100" dist="38100" dir="2700000" algn="tl">
                    <a:srgbClr val="C0C0C0"/>
                  </a:outerShdw>
                </a:effectLst>
                <a:ea typeface="ヒラギノ角ゴ ProN W3" charset="0"/>
              </a:endParaRPr>
            </a:p>
          </p:txBody>
        </p:sp>
        <p:sp>
          <p:nvSpPr>
            <p:cNvPr id="264" name="Text Box 130"/>
            <p:cNvSpPr txBox="1">
              <a:spLocks noChangeArrowheads="1"/>
            </p:cNvSpPr>
            <p:nvPr/>
          </p:nvSpPr>
          <p:spPr bwMode="auto">
            <a:xfrm>
              <a:off x="2188" y="3177"/>
              <a:ext cx="903" cy="3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sz="1700" dirty="0">
                  <a:solidFill>
                    <a:srgbClr val="5F5F5F"/>
                  </a:solidFill>
                  <a:effectLst>
                    <a:outerShdw blurRad="38100" dist="38100" dir="2700000" algn="tl">
                      <a:srgbClr val="C0C0C0"/>
                    </a:outerShdw>
                  </a:effectLst>
                  <a:ea typeface="ヒラギノ角ゴ ProN W3" charset="0"/>
                </a:rPr>
                <a:t>&gt; 25,000 </a:t>
              </a:r>
              <a:r>
                <a:rPr lang="sl-SI" sz="1700" dirty="0">
                  <a:solidFill>
                    <a:srgbClr val="5F5F5F"/>
                  </a:solidFill>
                  <a:effectLst>
                    <a:outerShdw blurRad="38100" dist="38100" dir="2700000" algn="tl">
                      <a:srgbClr val="C0C0C0"/>
                    </a:outerShdw>
                  </a:effectLst>
                  <a:ea typeface="ヒラギノ角ゴ ProN W3" charset="0"/>
                </a:rPr>
                <a:t>do </a:t>
              </a:r>
              <a:r>
                <a:rPr lang="en-US" sz="1700" dirty="0">
                  <a:solidFill>
                    <a:srgbClr val="5F5F5F"/>
                  </a:solidFill>
                  <a:effectLst>
                    <a:outerShdw blurRad="38100" dist="38100" dir="2700000" algn="tl">
                      <a:srgbClr val="C0C0C0"/>
                    </a:outerShdw>
                  </a:effectLst>
                  <a:ea typeface="ヒラギノ角ゴ ProN W3" charset="0"/>
                </a:rPr>
                <a:t>50,000 </a:t>
              </a:r>
              <a:r>
                <a:rPr lang="en-US" sz="1700" dirty="0" smtClean="0">
                  <a:solidFill>
                    <a:srgbClr val="5F5F5F"/>
                  </a:solidFill>
                  <a:effectLst>
                    <a:outerShdw blurRad="38100" dist="38100" dir="2700000" algn="tl">
                      <a:srgbClr val="C0C0C0"/>
                    </a:outerShdw>
                  </a:effectLst>
                  <a:ea typeface="ヒラギノ角ゴ ProN W3" charset="0"/>
                </a:rPr>
                <a:t>u</a:t>
              </a:r>
              <a:r>
                <a:rPr lang="sl-SI" sz="1700" dirty="0" err="1" smtClean="0">
                  <a:solidFill>
                    <a:srgbClr val="5F5F5F"/>
                  </a:solidFill>
                  <a:effectLst>
                    <a:outerShdw blurRad="38100" dist="38100" dir="2700000" algn="tl">
                      <a:srgbClr val="C0C0C0"/>
                    </a:outerShdw>
                  </a:effectLst>
                  <a:ea typeface="ヒラギノ角ゴ ProN W3" charset="0"/>
                </a:rPr>
                <a:t>sers</a:t>
              </a:r>
              <a:endParaRPr lang="en-US" sz="1700" dirty="0">
                <a:solidFill>
                  <a:srgbClr val="5F5F5F"/>
                </a:solidFill>
                <a:effectLst>
                  <a:outerShdw blurRad="38100" dist="38100" dir="2700000" algn="tl">
                    <a:srgbClr val="C0C0C0"/>
                  </a:outerShdw>
                </a:effectLst>
                <a:ea typeface="ヒラギノ角ゴ ProN W3" charset="0"/>
              </a:endParaRPr>
            </a:p>
          </p:txBody>
        </p:sp>
        <p:pic>
          <p:nvPicPr>
            <p:cNvPr id="265" name="Picture 194"/>
            <p:cNvPicPr>
              <a:picLocks noChangeAspect="1" noChangeArrowheads="1"/>
            </p:cNvPicPr>
            <p:nvPr/>
          </p:nvPicPr>
          <p:blipFill>
            <a:blip r:embed="rId84" cstate="print"/>
            <a:srcRect/>
            <a:stretch>
              <a:fillRect/>
            </a:stretch>
          </p:blipFill>
          <p:spPr bwMode="auto">
            <a:xfrm>
              <a:off x="3023" y="2229"/>
              <a:ext cx="363" cy="196"/>
            </a:xfrm>
            <a:prstGeom prst="rect">
              <a:avLst/>
            </a:prstGeom>
            <a:noFill/>
            <a:ln w="9525">
              <a:noFill/>
              <a:miter lim="800000"/>
              <a:headEnd/>
              <a:tailEnd/>
            </a:ln>
          </p:spPr>
        </p:pic>
        <p:pic>
          <p:nvPicPr>
            <p:cNvPr id="266" name="Picture 195"/>
            <p:cNvPicPr>
              <a:picLocks noChangeAspect="1" noChangeArrowheads="1"/>
            </p:cNvPicPr>
            <p:nvPr/>
          </p:nvPicPr>
          <p:blipFill>
            <a:blip r:embed="rId85" cstate="print"/>
            <a:srcRect/>
            <a:stretch>
              <a:fillRect/>
            </a:stretch>
          </p:blipFill>
          <p:spPr bwMode="auto">
            <a:xfrm>
              <a:off x="2305" y="2337"/>
              <a:ext cx="271" cy="190"/>
            </a:xfrm>
            <a:prstGeom prst="rect">
              <a:avLst/>
            </a:prstGeom>
            <a:noFill/>
            <a:ln w="9525">
              <a:noFill/>
              <a:miter lim="800000"/>
              <a:headEnd/>
              <a:tailEnd/>
            </a:ln>
          </p:spPr>
        </p:pic>
        <p:pic>
          <p:nvPicPr>
            <p:cNvPr id="267" name="Picture 11" descr="C:\Documents and Settings\Administrator\Desktop\Logos\800px-Sun_Microsystems_Logo.svg[1].png"/>
            <p:cNvPicPr>
              <a:picLocks noChangeAspect="1" noChangeArrowheads="1"/>
            </p:cNvPicPr>
            <p:nvPr/>
          </p:nvPicPr>
          <p:blipFill>
            <a:blip r:embed="rId86" cstate="print"/>
            <a:srcRect/>
            <a:stretch>
              <a:fillRect/>
            </a:stretch>
          </p:blipFill>
          <p:spPr bwMode="gray">
            <a:xfrm>
              <a:off x="2310" y="2566"/>
              <a:ext cx="411" cy="155"/>
            </a:xfrm>
            <a:prstGeom prst="rect">
              <a:avLst/>
            </a:prstGeom>
            <a:noFill/>
            <a:ln w="9525">
              <a:noFill/>
              <a:miter lim="800000"/>
              <a:headEnd/>
              <a:tailEnd/>
            </a:ln>
          </p:spPr>
        </p:pic>
        <p:pic>
          <p:nvPicPr>
            <p:cNvPr id="268" name="Picture 51" descr="C:\Documents and Settings\Administrator\Desktop\Logos\logo[2].gif"/>
            <p:cNvPicPr>
              <a:picLocks noChangeAspect="1" noChangeArrowheads="1"/>
            </p:cNvPicPr>
            <p:nvPr/>
          </p:nvPicPr>
          <p:blipFill>
            <a:blip r:embed="rId87" cstate="print"/>
            <a:srcRect/>
            <a:stretch>
              <a:fillRect/>
            </a:stretch>
          </p:blipFill>
          <p:spPr bwMode="gray">
            <a:xfrm>
              <a:off x="3116" y="1579"/>
              <a:ext cx="171" cy="240"/>
            </a:xfrm>
            <a:prstGeom prst="rect">
              <a:avLst/>
            </a:prstGeom>
            <a:noFill/>
            <a:ln w="9525">
              <a:noFill/>
              <a:miter lim="800000"/>
              <a:headEnd/>
              <a:tailEnd/>
            </a:ln>
          </p:spPr>
        </p:pic>
        <p:pic>
          <p:nvPicPr>
            <p:cNvPr id="269" name="Picture 67" descr="C:\Documents and Settings\Administrator\Desktop\Logos\SOLID-PANTONE-652-for-print%5B1%5D.gif%20LOGO[1].jpg"/>
            <p:cNvPicPr preferRelativeResize="0">
              <a:picLocks noChangeArrowheads="1"/>
            </p:cNvPicPr>
            <p:nvPr/>
          </p:nvPicPr>
          <p:blipFill>
            <a:blip r:embed="rId88" cstate="print"/>
            <a:srcRect/>
            <a:stretch>
              <a:fillRect/>
            </a:stretch>
          </p:blipFill>
          <p:spPr bwMode="gray">
            <a:xfrm>
              <a:off x="2854" y="1552"/>
              <a:ext cx="242" cy="228"/>
            </a:xfrm>
            <a:prstGeom prst="rect">
              <a:avLst/>
            </a:prstGeom>
            <a:noFill/>
            <a:ln w="9525">
              <a:noFill/>
              <a:miter lim="800000"/>
              <a:headEnd/>
              <a:tailEnd/>
            </a:ln>
          </p:spPr>
        </p:pic>
        <p:pic>
          <p:nvPicPr>
            <p:cNvPr id="270" name="Picture 25" descr="C:\Documents and Settings\Administrator\Desktop\Logos\Bend_Marriott_logo_09[1].jpg"/>
            <p:cNvPicPr>
              <a:picLocks noChangeAspect="1" noChangeArrowheads="1"/>
            </p:cNvPicPr>
            <p:nvPr/>
          </p:nvPicPr>
          <p:blipFill>
            <a:blip r:embed="rId89" cstate="print">
              <a:clrChange>
                <a:clrFrom>
                  <a:srgbClr val="FEFEFE"/>
                </a:clrFrom>
                <a:clrTo>
                  <a:srgbClr val="FEFEFE">
                    <a:alpha val="0"/>
                  </a:srgbClr>
                </a:clrTo>
              </a:clrChange>
            </a:blip>
            <a:srcRect t="30617" b="30376"/>
            <a:stretch>
              <a:fillRect/>
            </a:stretch>
          </p:blipFill>
          <p:spPr bwMode="gray">
            <a:xfrm>
              <a:off x="2569" y="2305"/>
              <a:ext cx="477" cy="158"/>
            </a:xfrm>
            <a:prstGeom prst="rect">
              <a:avLst/>
            </a:prstGeom>
            <a:noFill/>
            <a:ln w="9525">
              <a:noFill/>
              <a:miter lim="800000"/>
              <a:headEnd/>
              <a:tailEnd/>
            </a:ln>
          </p:spPr>
        </p:pic>
        <p:pic>
          <p:nvPicPr>
            <p:cNvPr id="271" name="Picture 53" descr="C:\Documents and Settings\Administrator\Desktop\Logos\logo_lc[1].gif"/>
            <p:cNvPicPr>
              <a:picLocks noChangeAspect="1" noChangeArrowheads="1"/>
            </p:cNvPicPr>
            <p:nvPr/>
          </p:nvPicPr>
          <p:blipFill>
            <a:blip r:embed="rId90" cstate="print">
              <a:clrChange>
                <a:clrFrom>
                  <a:srgbClr val="FFFFFF"/>
                </a:clrFrom>
                <a:clrTo>
                  <a:srgbClr val="FFFFFF">
                    <a:alpha val="0"/>
                  </a:srgbClr>
                </a:clrTo>
              </a:clrChange>
            </a:blip>
            <a:srcRect/>
            <a:stretch>
              <a:fillRect/>
            </a:stretch>
          </p:blipFill>
          <p:spPr bwMode="gray">
            <a:xfrm>
              <a:off x="2272" y="1945"/>
              <a:ext cx="551" cy="137"/>
            </a:xfrm>
            <a:prstGeom prst="rect">
              <a:avLst/>
            </a:prstGeom>
            <a:noFill/>
            <a:ln w="9525">
              <a:noFill/>
              <a:miter lim="800000"/>
              <a:headEnd/>
              <a:tailEnd/>
            </a:ln>
          </p:spPr>
        </p:pic>
        <p:pic>
          <p:nvPicPr>
            <p:cNvPr id="272" name="Picture 65" descr="C:\Documents and Settings\Administrator\Desktop\Logos\pepsico-high_res[1].jpg"/>
            <p:cNvPicPr>
              <a:picLocks noChangeAspect="1" noChangeArrowheads="1"/>
            </p:cNvPicPr>
            <p:nvPr/>
          </p:nvPicPr>
          <p:blipFill>
            <a:blip r:embed="rId91" cstate="print">
              <a:clrChange>
                <a:clrFrom>
                  <a:srgbClr val="FFFFFF"/>
                </a:clrFrom>
                <a:clrTo>
                  <a:srgbClr val="FFFFFF">
                    <a:alpha val="0"/>
                  </a:srgbClr>
                </a:clrTo>
              </a:clrChange>
            </a:blip>
            <a:srcRect/>
            <a:stretch>
              <a:fillRect/>
            </a:stretch>
          </p:blipFill>
          <p:spPr bwMode="gray">
            <a:xfrm>
              <a:off x="2928" y="2116"/>
              <a:ext cx="482" cy="101"/>
            </a:xfrm>
            <a:prstGeom prst="rect">
              <a:avLst/>
            </a:prstGeom>
            <a:noFill/>
            <a:ln w="9525">
              <a:noFill/>
              <a:miter lim="800000"/>
              <a:headEnd/>
              <a:tailEnd/>
            </a:ln>
          </p:spPr>
        </p:pic>
        <p:pic>
          <p:nvPicPr>
            <p:cNvPr id="273" name="Picture 49" descr="t-mobile"/>
            <p:cNvPicPr>
              <a:picLocks noChangeAspect="1" noChangeArrowheads="1"/>
            </p:cNvPicPr>
            <p:nvPr/>
          </p:nvPicPr>
          <p:blipFill>
            <a:blip r:embed="rId92" cstate="print">
              <a:clrChange>
                <a:clrFrom>
                  <a:srgbClr val="FFFFFF"/>
                </a:clrFrom>
                <a:clrTo>
                  <a:srgbClr val="FFFFFF">
                    <a:alpha val="0"/>
                  </a:srgbClr>
                </a:clrTo>
              </a:clrChange>
            </a:blip>
            <a:srcRect/>
            <a:stretch>
              <a:fillRect/>
            </a:stretch>
          </p:blipFill>
          <p:spPr bwMode="gray">
            <a:xfrm>
              <a:off x="2308" y="2089"/>
              <a:ext cx="546" cy="100"/>
            </a:xfrm>
            <a:prstGeom prst="rect">
              <a:avLst/>
            </a:prstGeom>
            <a:noFill/>
            <a:ln w="9525">
              <a:noFill/>
              <a:miter lim="800000"/>
              <a:headEnd/>
              <a:tailEnd/>
            </a:ln>
          </p:spPr>
        </p:pic>
        <p:pic>
          <p:nvPicPr>
            <p:cNvPr id="274" name="Picture 46" descr="hdsupply"/>
            <p:cNvPicPr>
              <a:picLocks noChangeAspect="1" noChangeArrowheads="1"/>
            </p:cNvPicPr>
            <p:nvPr/>
          </p:nvPicPr>
          <p:blipFill>
            <a:blip r:embed="rId93" cstate="print">
              <a:clrChange>
                <a:clrFrom>
                  <a:srgbClr val="FFFFFF"/>
                </a:clrFrom>
                <a:clrTo>
                  <a:srgbClr val="FFFFFF">
                    <a:alpha val="0"/>
                  </a:srgbClr>
                </a:clrTo>
              </a:clrChange>
            </a:blip>
            <a:srcRect/>
            <a:stretch>
              <a:fillRect/>
            </a:stretch>
          </p:blipFill>
          <p:spPr bwMode="gray">
            <a:xfrm>
              <a:off x="2767" y="2433"/>
              <a:ext cx="595" cy="123"/>
            </a:xfrm>
            <a:prstGeom prst="rect">
              <a:avLst/>
            </a:prstGeom>
            <a:noFill/>
            <a:ln w="9525">
              <a:noFill/>
              <a:miter lim="800000"/>
              <a:headEnd/>
              <a:tailEnd/>
            </a:ln>
          </p:spPr>
        </p:pic>
        <p:pic>
          <p:nvPicPr>
            <p:cNvPr id="275" name="Picture 204"/>
            <p:cNvPicPr>
              <a:picLocks noChangeAspect="1" noChangeArrowheads="1"/>
            </p:cNvPicPr>
            <p:nvPr/>
          </p:nvPicPr>
          <p:blipFill>
            <a:blip r:embed="rId94" cstate="print">
              <a:clrChange>
                <a:clrFrom>
                  <a:srgbClr val="FEFEFE"/>
                </a:clrFrom>
                <a:clrTo>
                  <a:srgbClr val="FEFEFE">
                    <a:alpha val="0"/>
                  </a:srgbClr>
                </a:clrTo>
              </a:clrChange>
            </a:blip>
            <a:srcRect/>
            <a:stretch>
              <a:fillRect/>
            </a:stretch>
          </p:blipFill>
          <p:spPr bwMode="auto">
            <a:xfrm>
              <a:off x="2343" y="2651"/>
              <a:ext cx="881" cy="191"/>
            </a:xfrm>
            <a:prstGeom prst="rect">
              <a:avLst/>
            </a:prstGeom>
            <a:noFill/>
            <a:ln w="9525">
              <a:noFill/>
              <a:miter lim="800000"/>
              <a:headEnd/>
              <a:tailEnd/>
            </a:ln>
          </p:spPr>
        </p:pic>
        <p:sp>
          <p:nvSpPr>
            <p:cNvPr id="276" name="AutoShape 205"/>
            <p:cNvSpPr>
              <a:spLocks noChangeAspect="1" noChangeArrowheads="1" noTextEdit="1"/>
            </p:cNvSpPr>
            <p:nvPr/>
          </p:nvSpPr>
          <p:spPr bwMode="auto">
            <a:xfrm>
              <a:off x="2251" y="2851"/>
              <a:ext cx="828" cy="243"/>
            </a:xfrm>
            <a:prstGeom prst="rect">
              <a:avLst/>
            </a:prstGeom>
            <a:noFill/>
            <a:ln w="9525">
              <a:noFill/>
              <a:miter lim="800000"/>
              <a:headEnd/>
              <a:tailEnd/>
            </a:ln>
          </p:spPr>
          <p:txBody>
            <a:bodyPr/>
            <a:lstStyle/>
            <a:p>
              <a:endParaRPr lang="sl-SI"/>
            </a:p>
          </p:txBody>
        </p:sp>
        <p:pic>
          <p:nvPicPr>
            <p:cNvPr id="277" name="Picture 206"/>
            <p:cNvPicPr>
              <a:picLocks noChangeAspect="1" noChangeArrowheads="1"/>
            </p:cNvPicPr>
            <p:nvPr/>
          </p:nvPicPr>
          <p:blipFill>
            <a:blip r:embed="rId95" cstate="print">
              <a:clrChange>
                <a:clrFrom>
                  <a:srgbClr val="FFFFFF"/>
                </a:clrFrom>
                <a:clrTo>
                  <a:srgbClr val="FFFFFF">
                    <a:alpha val="0"/>
                  </a:srgbClr>
                </a:clrTo>
              </a:clrChange>
            </a:blip>
            <a:srcRect l="1450" t="12346" r="3986" b="12346"/>
            <a:stretch>
              <a:fillRect/>
            </a:stretch>
          </p:blipFill>
          <p:spPr bwMode="auto">
            <a:xfrm>
              <a:off x="2266" y="2824"/>
              <a:ext cx="783" cy="183"/>
            </a:xfrm>
            <a:prstGeom prst="rect">
              <a:avLst/>
            </a:prstGeom>
            <a:noFill/>
            <a:ln w="9525">
              <a:noFill/>
              <a:miter lim="800000"/>
              <a:headEnd/>
              <a:tailEnd/>
            </a:ln>
          </p:spPr>
        </p:pic>
        <p:pic>
          <p:nvPicPr>
            <p:cNvPr id="278" name="Picture 207"/>
            <p:cNvPicPr>
              <a:picLocks noChangeAspect="1" noChangeArrowheads="1"/>
            </p:cNvPicPr>
            <p:nvPr/>
          </p:nvPicPr>
          <p:blipFill>
            <a:blip r:embed="rId96" cstate="print">
              <a:clrChange>
                <a:clrFrom>
                  <a:srgbClr val="F9FFF6"/>
                </a:clrFrom>
                <a:clrTo>
                  <a:srgbClr val="F9FFF6">
                    <a:alpha val="0"/>
                  </a:srgbClr>
                </a:clrTo>
              </a:clrChange>
            </a:blip>
            <a:srcRect t="10056" b="23463"/>
            <a:stretch>
              <a:fillRect/>
            </a:stretch>
          </p:blipFill>
          <p:spPr bwMode="auto">
            <a:xfrm>
              <a:off x="2920" y="1989"/>
              <a:ext cx="484" cy="119"/>
            </a:xfrm>
            <a:prstGeom prst="rect">
              <a:avLst/>
            </a:prstGeom>
            <a:noFill/>
            <a:ln w="9525">
              <a:noFill/>
              <a:miter lim="800000"/>
              <a:headEnd/>
              <a:tailEnd/>
            </a:ln>
          </p:spPr>
        </p:pic>
        <p:pic>
          <p:nvPicPr>
            <p:cNvPr id="279" name="Picture 208"/>
            <p:cNvPicPr>
              <a:picLocks noChangeAspect="1" noChangeArrowheads="1"/>
            </p:cNvPicPr>
            <p:nvPr/>
          </p:nvPicPr>
          <p:blipFill>
            <a:blip r:embed="rId97" cstate="print">
              <a:clrChange>
                <a:clrFrom>
                  <a:srgbClr val="FFFFFF"/>
                </a:clrFrom>
                <a:clrTo>
                  <a:srgbClr val="FFFFFF">
                    <a:alpha val="0"/>
                  </a:srgbClr>
                </a:clrTo>
              </a:clrChange>
            </a:blip>
            <a:srcRect/>
            <a:stretch>
              <a:fillRect/>
            </a:stretch>
          </p:blipFill>
          <p:spPr bwMode="auto">
            <a:xfrm>
              <a:off x="2854" y="1819"/>
              <a:ext cx="401" cy="179"/>
            </a:xfrm>
            <a:prstGeom prst="rect">
              <a:avLst/>
            </a:prstGeom>
            <a:noFill/>
            <a:ln w="9525">
              <a:noFill/>
              <a:miter lim="800000"/>
              <a:headEnd/>
              <a:tailEnd/>
            </a:ln>
          </p:spPr>
        </p:pic>
        <p:pic>
          <p:nvPicPr>
            <p:cNvPr id="280" name="Picture 21" descr="C:\Documents and Settings\Administrator\Desktop\Logos\AWfield[1].jpg"/>
            <p:cNvPicPr>
              <a:picLocks noChangeAspect="1" noChangeArrowheads="1"/>
            </p:cNvPicPr>
            <p:nvPr/>
          </p:nvPicPr>
          <p:blipFill>
            <a:blip r:embed="rId98" cstate="print">
              <a:clrChange>
                <a:clrFrom>
                  <a:srgbClr val="FFFFFF"/>
                </a:clrFrom>
                <a:clrTo>
                  <a:srgbClr val="FFFFFF">
                    <a:alpha val="0"/>
                  </a:srgbClr>
                </a:clrTo>
              </a:clrChange>
            </a:blip>
            <a:srcRect/>
            <a:stretch>
              <a:fillRect/>
            </a:stretch>
          </p:blipFill>
          <p:spPr bwMode="gray">
            <a:xfrm>
              <a:off x="2651" y="3009"/>
              <a:ext cx="417" cy="85"/>
            </a:xfrm>
            <a:prstGeom prst="rect">
              <a:avLst/>
            </a:prstGeom>
            <a:noFill/>
            <a:ln w="9525">
              <a:noFill/>
              <a:miter lim="800000"/>
              <a:headEnd/>
              <a:tailEnd/>
            </a:ln>
          </p:spPr>
        </p:pic>
        <p:sp>
          <p:nvSpPr>
            <p:cNvPr id="281" name="AutoShape 210"/>
            <p:cNvSpPr>
              <a:spLocks noChangeAspect="1" noChangeArrowheads="1" noTextEdit="1"/>
            </p:cNvSpPr>
            <p:nvPr/>
          </p:nvSpPr>
          <p:spPr bwMode="auto">
            <a:xfrm>
              <a:off x="2348" y="2167"/>
              <a:ext cx="646" cy="172"/>
            </a:xfrm>
            <a:prstGeom prst="rect">
              <a:avLst/>
            </a:prstGeom>
            <a:noFill/>
            <a:ln w="9525">
              <a:noFill/>
              <a:miter lim="800000"/>
              <a:headEnd/>
              <a:tailEnd/>
            </a:ln>
          </p:spPr>
          <p:txBody>
            <a:bodyPr/>
            <a:lstStyle/>
            <a:p>
              <a:endParaRPr lang="sl-SI"/>
            </a:p>
          </p:txBody>
        </p:sp>
        <p:pic>
          <p:nvPicPr>
            <p:cNvPr id="282" name="Picture 211"/>
            <p:cNvPicPr>
              <a:picLocks noChangeAspect="1" noChangeArrowheads="1"/>
            </p:cNvPicPr>
            <p:nvPr/>
          </p:nvPicPr>
          <p:blipFill>
            <a:blip r:embed="rId99" cstate="print">
              <a:clrChange>
                <a:clrFrom>
                  <a:srgbClr val="FFFFFF"/>
                </a:clrFrom>
                <a:clrTo>
                  <a:srgbClr val="FFFFFF">
                    <a:alpha val="0"/>
                  </a:srgbClr>
                </a:clrTo>
              </a:clrChange>
            </a:blip>
            <a:srcRect t="25000" b="18420"/>
            <a:stretch>
              <a:fillRect/>
            </a:stretch>
          </p:blipFill>
          <p:spPr bwMode="auto">
            <a:xfrm>
              <a:off x="2348" y="2155"/>
              <a:ext cx="646" cy="172"/>
            </a:xfrm>
            <a:prstGeom prst="rect">
              <a:avLst/>
            </a:prstGeom>
            <a:noFill/>
            <a:ln w="9525">
              <a:noFill/>
              <a:miter lim="800000"/>
              <a:headEnd/>
              <a:tailEnd/>
            </a:ln>
          </p:spPr>
        </p:pic>
        <p:sp>
          <p:nvSpPr>
            <p:cNvPr id="283" name="Text Box 212"/>
            <p:cNvSpPr txBox="1">
              <a:spLocks noChangeArrowheads="1"/>
            </p:cNvSpPr>
            <p:nvPr/>
          </p:nvSpPr>
          <p:spPr bwMode="auto">
            <a:xfrm>
              <a:off x="2145" y="1687"/>
              <a:ext cx="460" cy="236"/>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900" b="1" dirty="0">
                  <a:ea typeface="ヒラギノ角ゴ ProN W3" charset="0"/>
                </a:rPr>
                <a:t>Major US Automaker</a:t>
              </a:r>
            </a:p>
          </p:txBody>
        </p:sp>
      </p:grpSp>
      <p:grpSp>
        <p:nvGrpSpPr>
          <p:cNvPr id="284" name="Group 223"/>
          <p:cNvGrpSpPr>
            <a:grpSpLocks/>
          </p:cNvGrpSpPr>
          <p:nvPr/>
        </p:nvGrpSpPr>
        <p:grpSpPr bwMode="auto">
          <a:xfrm>
            <a:off x="-142875" y="1309048"/>
            <a:ext cx="3498205" cy="4231555"/>
            <a:chOff x="108" y="1044"/>
            <a:chExt cx="2204" cy="2666"/>
          </a:xfrm>
        </p:grpSpPr>
        <p:grpSp>
          <p:nvGrpSpPr>
            <p:cNvPr id="285" name="Group 169"/>
            <p:cNvGrpSpPr>
              <a:grpSpLocks/>
            </p:cNvGrpSpPr>
            <p:nvPr/>
          </p:nvGrpSpPr>
          <p:grpSpPr bwMode="auto">
            <a:xfrm>
              <a:off x="1565" y="2021"/>
              <a:ext cx="371" cy="301"/>
              <a:chOff x="2980" y="1926"/>
              <a:chExt cx="371" cy="301"/>
            </a:xfrm>
          </p:grpSpPr>
          <p:sp>
            <p:nvSpPr>
              <p:cNvPr id="307" name="Rectangle 17"/>
              <p:cNvSpPr>
                <a:spLocks noChangeArrowheads="1"/>
              </p:cNvSpPr>
              <p:nvPr/>
            </p:nvSpPr>
            <p:spPr bwMode="gray">
              <a:xfrm>
                <a:off x="3028" y="1926"/>
                <a:ext cx="321" cy="236"/>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nSpc>
                    <a:spcPts val="2200"/>
                  </a:lnSpc>
                  <a:defRPr/>
                </a:pPr>
                <a:r>
                  <a:rPr lang="en-US" sz="800" dirty="0">
                    <a:solidFill>
                      <a:sysClr val="windowText" lastClr="000000"/>
                    </a:solidFill>
                    <a:ea typeface="ヒラギノ角ゴ ProN W3" charset="0"/>
                  </a:rPr>
                  <a:t>Leading</a:t>
                </a:r>
              </a:p>
            </p:txBody>
          </p:sp>
          <p:sp>
            <p:nvSpPr>
              <p:cNvPr id="308" name="Rectangle 1106"/>
              <p:cNvSpPr>
                <a:spLocks noChangeArrowheads="1"/>
              </p:cNvSpPr>
              <p:nvPr/>
            </p:nvSpPr>
            <p:spPr bwMode="gray">
              <a:xfrm>
                <a:off x="2980" y="2012"/>
                <a:ext cx="371" cy="215"/>
              </a:xfrm>
              <a:prstGeom prst="rect">
                <a:avLst/>
              </a:prstGeom>
              <a:noFill/>
              <a:ln w="9525">
                <a:noFill/>
                <a:miter lim="800000"/>
                <a:headEnd/>
                <a:tailEnd/>
              </a:ln>
            </p:spPr>
            <p:txBody>
              <a:bodyPr wrap="none"/>
              <a:lstStyle/>
              <a:p>
                <a:pPr>
                  <a:lnSpc>
                    <a:spcPts val="2200"/>
                  </a:lnSpc>
                  <a:defRPr/>
                </a:pPr>
                <a:r>
                  <a:rPr lang="en-US" sz="1000" dirty="0">
                    <a:solidFill>
                      <a:srgbClr val="0070C0"/>
                    </a:solidFill>
                    <a:ea typeface="ヒラギノ角ゴ ProN W3" charset="0"/>
                  </a:rPr>
                  <a:t>retailer</a:t>
                </a:r>
              </a:p>
            </p:txBody>
          </p:sp>
        </p:grpSp>
        <p:grpSp>
          <p:nvGrpSpPr>
            <p:cNvPr id="286" name="Group 112"/>
            <p:cNvGrpSpPr>
              <a:grpSpLocks/>
            </p:cNvGrpSpPr>
            <p:nvPr/>
          </p:nvGrpSpPr>
          <p:grpSpPr bwMode="auto">
            <a:xfrm>
              <a:off x="1399" y="2577"/>
              <a:ext cx="791" cy="395"/>
              <a:chOff x="2259754" y="3914852"/>
              <a:chExt cx="1305805" cy="760969"/>
            </a:xfrm>
          </p:grpSpPr>
          <p:sp>
            <p:nvSpPr>
              <p:cNvPr id="304" name="Rectangle 17"/>
              <p:cNvSpPr>
                <a:spLocks noChangeArrowheads="1"/>
              </p:cNvSpPr>
              <p:nvPr/>
            </p:nvSpPr>
            <p:spPr bwMode="gray">
              <a:xfrm>
                <a:off x="2259754" y="4083914"/>
                <a:ext cx="1305805" cy="371937"/>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lstStyle/>
              <a:p>
                <a:pPr>
                  <a:lnSpc>
                    <a:spcPts val="1000"/>
                  </a:lnSpc>
                  <a:defRPr/>
                </a:pPr>
                <a:r>
                  <a:rPr lang="en-US" sz="1100" dirty="0">
                    <a:solidFill>
                      <a:srgbClr val="0070C0"/>
                    </a:solidFill>
                    <a:ea typeface="ヒラギノ角ゴ ProN W3" charset="0"/>
                  </a:rPr>
                  <a:t>financial </a:t>
                </a:r>
                <a:br>
                  <a:rPr lang="en-US" sz="1100" dirty="0">
                    <a:solidFill>
                      <a:srgbClr val="0070C0"/>
                    </a:solidFill>
                    <a:ea typeface="ヒラギノ角ゴ ProN W3" charset="0"/>
                  </a:rPr>
                </a:br>
                <a:r>
                  <a:rPr lang="en-US" sz="1100" dirty="0">
                    <a:solidFill>
                      <a:srgbClr val="0070C0"/>
                    </a:solidFill>
                    <a:ea typeface="ヒラギノ角ゴ ProN W3" charset="0"/>
                  </a:rPr>
                  <a:t>services</a:t>
                </a:r>
              </a:p>
            </p:txBody>
          </p:sp>
          <p:sp>
            <p:nvSpPr>
              <p:cNvPr id="305" name="Rectangle 1101"/>
              <p:cNvSpPr>
                <a:spLocks noChangeArrowheads="1"/>
              </p:cNvSpPr>
              <p:nvPr/>
            </p:nvSpPr>
            <p:spPr bwMode="gray">
              <a:xfrm>
                <a:off x="2470317" y="3914852"/>
                <a:ext cx="553863" cy="261180"/>
              </a:xfrm>
              <a:prstGeom prst="rect">
                <a:avLst/>
              </a:prstGeom>
              <a:noFill/>
              <a:ln w="9525">
                <a:noFill/>
                <a:miter lim="800000"/>
                <a:headEnd/>
                <a:tailEnd/>
              </a:ln>
            </p:spPr>
            <p:txBody>
              <a:bodyPr wrap="none">
                <a:spAutoFit/>
              </a:bodyPr>
              <a:lstStyle/>
              <a:p>
                <a:pPr>
                  <a:defRPr/>
                </a:pPr>
                <a:r>
                  <a:rPr lang="en-US" sz="800" dirty="0">
                    <a:ea typeface="ヒラギノ角ゴ ProN W3" charset="0"/>
                  </a:rPr>
                  <a:t>Leading </a:t>
                </a:r>
              </a:p>
            </p:txBody>
          </p:sp>
          <p:sp>
            <p:nvSpPr>
              <p:cNvPr id="306" name="Rectangle 1102"/>
              <p:cNvSpPr>
                <a:spLocks noChangeArrowheads="1"/>
              </p:cNvSpPr>
              <p:nvPr/>
            </p:nvSpPr>
            <p:spPr bwMode="gray">
              <a:xfrm>
                <a:off x="2838455" y="4221867"/>
                <a:ext cx="592210" cy="453954"/>
              </a:xfrm>
              <a:prstGeom prst="rect">
                <a:avLst/>
              </a:prstGeom>
              <a:noFill/>
              <a:ln w="9525">
                <a:noFill/>
                <a:miter lim="800000"/>
                <a:headEnd/>
                <a:tailEnd/>
              </a:ln>
            </p:spPr>
            <p:txBody>
              <a:bodyPr wrap="none">
                <a:spAutoFit/>
              </a:bodyPr>
              <a:lstStyle/>
              <a:p>
                <a:pPr>
                  <a:lnSpc>
                    <a:spcPts val="2200"/>
                  </a:lnSpc>
                  <a:defRPr/>
                </a:pPr>
                <a:r>
                  <a:rPr lang="en-US" sz="800" dirty="0">
                    <a:ea typeface="ヒラギノ角ゴ ProN W3" charset="0"/>
                  </a:rPr>
                  <a:t>company</a:t>
                </a:r>
              </a:p>
            </p:txBody>
          </p:sp>
        </p:grpSp>
        <p:sp>
          <p:nvSpPr>
            <p:cNvPr id="287" name="Text Box 123"/>
            <p:cNvSpPr txBox="1">
              <a:spLocks noChangeArrowheads="1"/>
            </p:cNvSpPr>
            <p:nvPr/>
          </p:nvSpPr>
          <p:spPr bwMode="auto">
            <a:xfrm>
              <a:off x="1630" y="1472"/>
              <a:ext cx="276" cy="216"/>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endParaRPr lang="en-US" sz="1600" dirty="0">
                <a:solidFill>
                  <a:srgbClr val="5F5F5F"/>
                </a:solidFill>
                <a:effectLst>
                  <a:outerShdw blurRad="38100" dist="38100" dir="2700000" algn="tl">
                    <a:srgbClr val="C0C0C0"/>
                  </a:outerShdw>
                </a:effectLst>
                <a:latin typeface="Arial" charset="0"/>
                <a:ea typeface="ヒラギノ角ゴ ProN W3" charset="0"/>
              </a:endParaRPr>
            </a:p>
          </p:txBody>
        </p:sp>
        <p:sp>
          <p:nvSpPr>
            <p:cNvPr id="288" name="Text Box 129"/>
            <p:cNvSpPr txBox="1">
              <a:spLocks noChangeArrowheads="1"/>
            </p:cNvSpPr>
            <p:nvPr/>
          </p:nvSpPr>
          <p:spPr bwMode="auto">
            <a:xfrm>
              <a:off x="1230" y="2967"/>
              <a:ext cx="903" cy="3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sz="1700" dirty="0">
                  <a:solidFill>
                    <a:srgbClr val="5F5F5F"/>
                  </a:solidFill>
                  <a:effectLst>
                    <a:outerShdw blurRad="38100" dist="38100" dir="2700000" algn="tl">
                      <a:srgbClr val="C0C0C0"/>
                    </a:outerShdw>
                  </a:effectLst>
                  <a:ea typeface="ヒラギノ角ゴ ProN W3" charset="0"/>
                </a:rPr>
                <a:t>&gt; 50,000 </a:t>
              </a:r>
              <a:r>
                <a:rPr lang="sl-SI" sz="1700" dirty="0">
                  <a:solidFill>
                    <a:srgbClr val="5F5F5F"/>
                  </a:solidFill>
                  <a:effectLst>
                    <a:outerShdw blurRad="38100" dist="38100" dir="2700000" algn="tl">
                      <a:srgbClr val="C0C0C0"/>
                    </a:outerShdw>
                  </a:effectLst>
                  <a:ea typeface="ヒラギノ角ゴ ProN W3" charset="0"/>
                </a:rPr>
                <a:t>do </a:t>
              </a:r>
              <a:r>
                <a:rPr lang="en-US" sz="1700" dirty="0">
                  <a:solidFill>
                    <a:srgbClr val="5F5F5F"/>
                  </a:solidFill>
                  <a:effectLst>
                    <a:outerShdw blurRad="38100" dist="38100" dir="2700000" algn="tl">
                      <a:srgbClr val="C0C0C0"/>
                    </a:outerShdw>
                  </a:effectLst>
                  <a:ea typeface="ヒラギノ角ゴ ProN W3" charset="0"/>
                </a:rPr>
                <a:t>300,000 </a:t>
              </a:r>
              <a:r>
                <a:rPr lang="sl-SI" sz="1700" dirty="0" err="1" smtClean="0">
                  <a:solidFill>
                    <a:srgbClr val="5F5F5F"/>
                  </a:solidFill>
                  <a:effectLst>
                    <a:outerShdw blurRad="38100" dist="38100" dir="2700000" algn="tl">
                      <a:srgbClr val="C0C0C0"/>
                    </a:outerShdw>
                  </a:effectLst>
                  <a:ea typeface="ヒラギノ角ゴ ProN W3" charset="0"/>
                </a:rPr>
                <a:t>users</a:t>
              </a:r>
              <a:endParaRPr lang="en-US" sz="1700" dirty="0">
                <a:solidFill>
                  <a:srgbClr val="5F5F5F"/>
                </a:solidFill>
                <a:effectLst>
                  <a:outerShdw blurRad="38100" dist="38100" dir="2700000" algn="tl">
                    <a:srgbClr val="C0C0C0"/>
                  </a:outerShdw>
                </a:effectLst>
                <a:ea typeface="ヒラギノ角ゴ ProN W3" charset="0"/>
              </a:endParaRPr>
            </a:p>
          </p:txBody>
        </p:sp>
        <p:sp>
          <p:nvSpPr>
            <p:cNvPr id="289" name="Rectangle 17"/>
            <p:cNvSpPr>
              <a:spLocks noChangeArrowheads="1"/>
            </p:cNvSpPr>
            <p:nvPr/>
          </p:nvSpPr>
          <p:spPr bwMode="gray">
            <a:xfrm>
              <a:off x="1513" y="1809"/>
              <a:ext cx="628" cy="216"/>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lstStyle/>
            <a:p>
              <a:pPr>
                <a:lnSpc>
                  <a:spcPts val="2200"/>
                </a:lnSpc>
                <a:defRPr/>
              </a:pPr>
              <a:r>
                <a:rPr lang="en-US" sz="800" dirty="0">
                  <a:solidFill>
                    <a:srgbClr val="0070C0"/>
                  </a:solidFill>
                  <a:latin typeface="Arial" charset="0"/>
                  <a:ea typeface="ヒラギノ角ゴ ProN W3" charset="0"/>
                </a:rPr>
                <a:t>Top 2 Bottling Co.</a:t>
              </a:r>
            </a:p>
          </p:txBody>
        </p:sp>
        <p:pic>
          <p:nvPicPr>
            <p:cNvPr id="290" name="Picture 179"/>
            <p:cNvPicPr>
              <a:picLocks noChangeAspect="1" noChangeArrowheads="1"/>
            </p:cNvPicPr>
            <p:nvPr/>
          </p:nvPicPr>
          <p:blipFill>
            <a:blip r:embed="rId100" cstate="print"/>
            <a:srcRect/>
            <a:stretch>
              <a:fillRect/>
            </a:stretch>
          </p:blipFill>
          <p:spPr bwMode="auto">
            <a:xfrm>
              <a:off x="1621" y="2492"/>
              <a:ext cx="379" cy="126"/>
            </a:xfrm>
            <a:prstGeom prst="rect">
              <a:avLst/>
            </a:prstGeom>
            <a:noFill/>
            <a:ln w="9525">
              <a:noFill/>
              <a:miter lim="800000"/>
              <a:headEnd/>
              <a:tailEnd/>
            </a:ln>
          </p:spPr>
        </p:pic>
        <p:pic>
          <p:nvPicPr>
            <p:cNvPr id="291" name="Picture 180"/>
            <p:cNvPicPr>
              <a:picLocks noChangeAspect="1" noChangeArrowheads="1"/>
            </p:cNvPicPr>
            <p:nvPr/>
          </p:nvPicPr>
          <p:blipFill>
            <a:blip r:embed="rId101" cstate="print"/>
            <a:srcRect/>
            <a:stretch>
              <a:fillRect/>
            </a:stretch>
          </p:blipFill>
          <p:spPr bwMode="auto">
            <a:xfrm>
              <a:off x="1632" y="1999"/>
              <a:ext cx="454" cy="94"/>
            </a:xfrm>
            <a:prstGeom prst="rect">
              <a:avLst/>
            </a:prstGeom>
            <a:noFill/>
            <a:ln w="9525">
              <a:noFill/>
              <a:miter lim="800000"/>
              <a:headEnd/>
              <a:tailEnd/>
            </a:ln>
          </p:spPr>
        </p:pic>
        <p:pic>
          <p:nvPicPr>
            <p:cNvPr id="292" name="Picture 181"/>
            <p:cNvPicPr>
              <a:picLocks noChangeAspect="1" noChangeArrowheads="1"/>
            </p:cNvPicPr>
            <p:nvPr/>
          </p:nvPicPr>
          <p:blipFill>
            <a:blip r:embed="rId102" cstate="print"/>
            <a:srcRect/>
            <a:stretch>
              <a:fillRect/>
            </a:stretch>
          </p:blipFill>
          <p:spPr bwMode="auto">
            <a:xfrm>
              <a:off x="2064" y="2737"/>
              <a:ext cx="126" cy="126"/>
            </a:xfrm>
            <a:prstGeom prst="rect">
              <a:avLst/>
            </a:prstGeom>
            <a:noFill/>
            <a:ln w="9525">
              <a:noFill/>
              <a:miter lim="800000"/>
              <a:headEnd/>
              <a:tailEnd/>
            </a:ln>
          </p:spPr>
        </p:pic>
        <p:pic>
          <p:nvPicPr>
            <p:cNvPr id="293" name="Picture 182"/>
            <p:cNvPicPr>
              <a:picLocks noChangeAspect="1" noChangeArrowheads="1"/>
            </p:cNvPicPr>
            <p:nvPr/>
          </p:nvPicPr>
          <p:blipFill>
            <a:blip r:embed="rId103" cstate="print"/>
            <a:srcRect/>
            <a:stretch>
              <a:fillRect/>
            </a:stretch>
          </p:blipFill>
          <p:spPr bwMode="auto">
            <a:xfrm>
              <a:off x="2000" y="1794"/>
              <a:ext cx="125" cy="94"/>
            </a:xfrm>
            <a:prstGeom prst="rect">
              <a:avLst/>
            </a:prstGeom>
            <a:noFill/>
            <a:ln w="9525">
              <a:noFill/>
              <a:miter lim="800000"/>
              <a:headEnd/>
              <a:tailEnd/>
            </a:ln>
          </p:spPr>
        </p:pic>
        <p:pic>
          <p:nvPicPr>
            <p:cNvPr id="294" name="Picture 183"/>
            <p:cNvPicPr>
              <a:picLocks noChangeAspect="1" noChangeArrowheads="1"/>
            </p:cNvPicPr>
            <p:nvPr/>
          </p:nvPicPr>
          <p:blipFill>
            <a:blip r:embed="rId104" cstate="print"/>
            <a:srcRect/>
            <a:stretch>
              <a:fillRect/>
            </a:stretch>
          </p:blipFill>
          <p:spPr bwMode="auto">
            <a:xfrm>
              <a:off x="1605" y="2378"/>
              <a:ext cx="618" cy="74"/>
            </a:xfrm>
            <a:prstGeom prst="rect">
              <a:avLst/>
            </a:prstGeom>
            <a:noFill/>
            <a:ln w="9525">
              <a:noFill/>
              <a:miter lim="800000"/>
              <a:headEnd/>
              <a:tailEnd/>
            </a:ln>
          </p:spPr>
        </p:pic>
        <p:pic>
          <p:nvPicPr>
            <p:cNvPr id="295" name="Picture 184"/>
            <p:cNvPicPr>
              <a:picLocks noChangeAspect="1" noChangeArrowheads="1"/>
            </p:cNvPicPr>
            <p:nvPr/>
          </p:nvPicPr>
          <p:blipFill>
            <a:blip r:embed="rId105" cstate="print"/>
            <a:srcRect/>
            <a:stretch>
              <a:fillRect/>
            </a:stretch>
          </p:blipFill>
          <p:spPr bwMode="auto">
            <a:xfrm>
              <a:off x="1705" y="2301"/>
              <a:ext cx="488" cy="59"/>
            </a:xfrm>
            <a:prstGeom prst="rect">
              <a:avLst/>
            </a:prstGeom>
            <a:noFill/>
            <a:ln w="9525">
              <a:noFill/>
              <a:miter lim="800000"/>
              <a:headEnd/>
              <a:tailEnd/>
            </a:ln>
          </p:spPr>
        </p:pic>
        <p:pic>
          <p:nvPicPr>
            <p:cNvPr id="296" name="Picture 35" descr="cs_logo_lloyds"/>
            <p:cNvPicPr>
              <a:picLocks noChangeAspect="1" noChangeArrowheads="1"/>
            </p:cNvPicPr>
            <p:nvPr/>
          </p:nvPicPr>
          <p:blipFill>
            <a:blip r:embed="rId106" cstate="print">
              <a:clrChange>
                <a:clrFrom>
                  <a:srgbClr val="FFFFFF"/>
                </a:clrFrom>
                <a:clrTo>
                  <a:srgbClr val="FFFFFF">
                    <a:alpha val="0"/>
                  </a:srgbClr>
                </a:clrTo>
              </a:clrChange>
            </a:blip>
            <a:srcRect l="20244" t="24001" r="20419" b="24001"/>
            <a:stretch>
              <a:fillRect/>
            </a:stretch>
          </p:blipFill>
          <p:spPr bwMode="gray">
            <a:xfrm>
              <a:off x="1887" y="2089"/>
              <a:ext cx="252" cy="97"/>
            </a:xfrm>
            <a:prstGeom prst="rect">
              <a:avLst/>
            </a:prstGeom>
            <a:noFill/>
            <a:ln w="9525">
              <a:noFill/>
              <a:miter lim="800000"/>
              <a:headEnd/>
              <a:tailEnd/>
            </a:ln>
          </p:spPr>
        </p:pic>
        <p:sp>
          <p:nvSpPr>
            <p:cNvPr id="297" name="Arc 100"/>
            <p:cNvSpPr>
              <a:spLocks noChangeArrowheads="1"/>
            </p:cNvSpPr>
            <p:nvPr/>
          </p:nvSpPr>
          <p:spPr bwMode="auto">
            <a:xfrm>
              <a:off x="108" y="1044"/>
              <a:ext cx="2169" cy="2666"/>
            </a:xfrm>
            <a:custGeom>
              <a:avLst/>
              <a:gdLst>
                <a:gd name="T0" fmla="*/ 0 w 3581401"/>
                <a:gd name="T1" fmla="*/ 0 h 5178425"/>
                <a:gd name="T2" fmla="*/ 0 w 3581401"/>
                <a:gd name="T3" fmla="*/ 0 h 5178425"/>
                <a:gd name="T4" fmla="*/ 0 w 3581401"/>
                <a:gd name="T5" fmla="*/ 0 h 5178425"/>
                <a:gd name="T6" fmla="*/ 17694720 60000 65536"/>
                <a:gd name="T7" fmla="*/ 11796480 60000 65536"/>
                <a:gd name="T8" fmla="*/ 5898240 60000 65536"/>
                <a:gd name="T9" fmla="*/ 3340329 w 3581401"/>
                <a:gd name="T10" fmla="*/ 1293635 h 5178425"/>
                <a:gd name="T11" fmla="*/ 3581401 w 3581401"/>
                <a:gd name="T12" fmla="*/ 3801267 h 5178425"/>
              </a:gdLst>
              <a:ahLst/>
              <a:cxnLst>
                <a:cxn ang="T6">
                  <a:pos x="T0" y="T1"/>
                </a:cxn>
                <a:cxn ang="T7">
                  <a:pos x="T2" y="T3"/>
                </a:cxn>
                <a:cxn ang="T8">
                  <a:pos x="T4" y="T5"/>
                </a:cxn>
              </a:cxnLst>
              <a:rect l="T9" t="T10" r="T11" b="T12"/>
              <a:pathLst>
                <a:path w="3581401" h="5178425" stroke="0">
                  <a:moveTo>
                    <a:pt x="3340823" y="1292931"/>
                  </a:moveTo>
                  <a:lnTo>
                    <a:pt x="3340822" y="1292931"/>
                  </a:lnTo>
                  <a:cubicBezTo>
                    <a:pt x="3498420" y="1686939"/>
                    <a:pt x="3581401" y="2134054"/>
                    <a:pt x="3581401" y="2589213"/>
                  </a:cubicBezTo>
                  <a:cubicBezTo>
                    <a:pt x="3581401" y="3011689"/>
                    <a:pt x="3509903" y="3427748"/>
                    <a:pt x="3373146" y="3801091"/>
                  </a:cubicBezTo>
                  <a:lnTo>
                    <a:pt x="1790701" y="2589213"/>
                  </a:lnTo>
                  <a:close/>
                </a:path>
                <a:path w="3581401" h="5178425" fill="none">
                  <a:moveTo>
                    <a:pt x="3340823" y="1292931"/>
                  </a:moveTo>
                  <a:lnTo>
                    <a:pt x="3340822" y="1292931"/>
                  </a:lnTo>
                  <a:cubicBezTo>
                    <a:pt x="3498420" y="1686939"/>
                    <a:pt x="3581401" y="2134054"/>
                    <a:pt x="3581401" y="2589213"/>
                  </a:cubicBezTo>
                  <a:cubicBezTo>
                    <a:pt x="3581401" y="3011689"/>
                    <a:pt x="3509903" y="3427748"/>
                    <a:pt x="3373146" y="3801091"/>
                  </a:cubicBezTo>
                </a:path>
              </a:pathLst>
            </a:custGeom>
            <a:noFill/>
            <a:ln w="19050" algn="ctr">
              <a:solidFill>
                <a:schemeClr val="tx2"/>
              </a:solidFill>
              <a:round/>
              <a:headEnd/>
              <a:tailEnd/>
            </a:ln>
          </p:spPr>
          <p:txBody>
            <a:bodyPr anchor="ctr"/>
            <a:lstStyle/>
            <a:p>
              <a:endParaRPr lang="sl-SI"/>
            </a:p>
          </p:txBody>
        </p:sp>
        <p:pic>
          <p:nvPicPr>
            <p:cNvPr id="298" name="Picture 214"/>
            <p:cNvPicPr>
              <a:picLocks noChangeAspect="1" noChangeArrowheads="1"/>
            </p:cNvPicPr>
            <p:nvPr/>
          </p:nvPicPr>
          <p:blipFill>
            <a:blip r:embed="rId107" cstate="print"/>
            <a:srcRect/>
            <a:stretch>
              <a:fillRect/>
            </a:stretch>
          </p:blipFill>
          <p:spPr bwMode="auto">
            <a:xfrm>
              <a:off x="1845" y="2463"/>
              <a:ext cx="310" cy="82"/>
            </a:xfrm>
            <a:prstGeom prst="rect">
              <a:avLst/>
            </a:prstGeom>
            <a:noFill/>
            <a:ln w="9525">
              <a:noFill/>
              <a:miter lim="800000"/>
              <a:headEnd/>
              <a:tailEnd/>
            </a:ln>
          </p:spPr>
        </p:pic>
        <p:pic>
          <p:nvPicPr>
            <p:cNvPr id="299" name="Picture 215"/>
            <p:cNvPicPr>
              <a:picLocks noChangeAspect="1" noChangeArrowheads="1"/>
            </p:cNvPicPr>
            <p:nvPr/>
          </p:nvPicPr>
          <p:blipFill>
            <a:blip r:embed="rId108" cstate="print"/>
            <a:srcRect/>
            <a:stretch>
              <a:fillRect/>
            </a:stretch>
          </p:blipFill>
          <p:spPr bwMode="auto">
            <a:xfrm>
              <a:off x="1937" y="2195"/>
              <a:ext cx="291" cy="87"/>
            </a:xfrm>
            <a:prstGeom prst="rect">
              <a:avLst/>
            </a:prstGeom>
            <a:noFill/>
            <a:ln w="9525">
              <a:noFill/>
              <a:miter lim="800000"/>
              <a:headEnd/>
              <a:tailEnd/>
            </a:ln>
          </p:spPr>
        </p:pic>
        <p:pic>
          <p:nvPicPr>
            <p:cNvPr id="300" name="Picture 216"/>
            <p:cNvPicPr>
              <a:picLocks noChangeAspect="1" noChangeArrowheads="1"/>
            </p:cNvPicPr>
            <p:nvPr/>
          </p:nvPicPr>
          <p:blipFill>
            <a:blip r:embed="rId109" cstate="print"/>
            <a:srcRect l="3650" t="11594" r="7787" b="17392"/>
            <a:stretch>
              <a:fillRect/>
            </a:stretch>
          </p:blipFill>
          <p:spPr bwMode="auto">
            <a:xfrm>
              <a:off x="1888" y="2591"/>
              <a:ext cx="271" cy="109"/>
            </a:xfrm>
            <a:prstGeom prst="rect">
              <a:avLst/>
            </a:prstGeom>
            <a:noFill/>
            <a:ln w="9525">
              <a:noFill/>
              <a:miter lim="800000"/>
              <a:headEnd/>
              <a:tailEnd/>
            </a:ln>
          </p:spPr>
        </p:pic>
        <p:sp>
          <p:nvSpPr>
            <p:cNvPr id="301" name="Text Box 219"/>
            <p:cNvSpPr txBox="1">
              <a:spLocks noChangeArrowheads="1"/>
            </p:cNvSpPr>
            <p:nvPr/>
          </p:nvSpPr>
          <p:spPr bwMode="auto">
            <a:xfrm>
              <a:off x="2150" y="2135"/>
              <a:ext cx="162" cy="15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sz="1000" b="1" dirty="0">
                  <a:solidFill>
                    <a:srgbClr val="6D6E71"/>
                  </a:solidFill>
                  <a:ea typeface="ヒラギノ角ゴ ProN W3" charset="0"/>
                </a:rPr>
                <a:t>*</a:t>
              </a:r>
            </a:p>
          </p:txBody>
        </p:sp>
        <p:sp>
          <p:nvSpPr>
            <p:cNvPr id="302" name="Text Box 220"/>
            <p:cNvSpPr txBox="1">
              <a:spLocks noChangeArrowheads="1"/>
            </p:cNvSpPr>
            <p:nvPr/>
          </p:nvSpPr>
          <p:spPr bwMode="auto">
            <a:xfrm>
              <a:off x="2098" y="2419"/>
              <a:ext cx="162" cy="15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sz="1000" b="1" dirty="0">
                  <a:solidFill>
                    <a:srgbClr val="6D6E71"/>
                  </a:solidFill>
                  <a:ea typeface="ヒラギノ角ゴ ProN W3" charset="0"/>
                </a:rPr>
                <a:t>*</a:t>
              </a:r>
            </a:p>
          </p:txBody>
        </p:sp>
        <p:sp>
          <p:nvSpPr>
            <p:cNvPr id="303" name="Text Box 221"/>
            <p:cNvSpPr txBox="1">
              <a:spLocks noChangeArrowheads="1"/>
            </p:cNvSpPr>
            <p:nvPr/>
          </p:nvSpPr>
          <p:spPr bwMode="auto">
            <a:xfrm>
              <a:off x="2102" y="2547"/>
              <a:ext cx="162" cy="15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sz="1000" b="1" dirty="0">
                  <a:solidFill>
                    <a:srgbClr val="6D6E71"/>
                  </a:solidFill>
                  <a:ea typeface="ヒラギノ角ゴ ProN W3" charset="0"/>
                </a:rPr>
                <a:t>*</a:t>
              </a:r>
            </a:p>
          </p:txBody>
        </p:sp>
      </p:grpSp>
      <p:grpSp>
        <p:nvGrpSpPr>
          <p:cNvPr id="309" name="Group 230"/>
          <p:cNvGrpSpPr>
            <a:grpSpLocks/>
          </p:cNvGrpSpPr>
          <p:nvPr/>
        </p:nvGrpSpPr>
        <p:grpSpPr bwMode="auto">
          <a:xfrm>
            <a:off x="4786312" y="548640"/>
            <a:ext cx="3043907" cy="5108276"/>
            <a:chOff x="3224" y="563"/>
            <a:chExt cx="1917" cy="3218"/>
          </a:xfrm>
        </p:grpSpPr>
        <p:pic>
          <p:nvPicPr>
            <p:cNvPr id="310" name="Picture 76" descr="C:\Documents and Settings\Administrator\Desktop\warner_bros_logo.jpg"/>
            <p:cNvPicPr>
              <a:picLocks noChangeAspect="1" noChangeArrowheads="1"/>
            </p:cNvPicPr>
            <p:nvPr/>
          </p:nvPicPr>
          <p:blipFill>
            <a:blip r:embed="rId110" cstate="print">
              <a:clrChange>
                <a:clrFrom>
                  <a:srgbClr val="FFFFFF"/>
                </a:clrFrom>
                <a:clrTo>
                  <a:srgbClr val="FFFFFF">
                    <a:alpha val="0"/>
                  </a:srgbClr>
                </a:clrTo>
              </a:clrChange>
            </a:blip>
            <a:srcRect/>
            <a:stretch>
              <a:fillRect/>
            </a:stretch>
          </p:blipFill>
          <p:spPr bwMode="gray">
            <a:xfrm>
              <a:off x="4376" y="1713"/>
              <a:ext cx="284" cy="210"/>
            </a:xfrm>
            <a:prstGeom prst="rect">
              <a:avLst/>
            </a:prstGeom>
            <a:noFill/>
            <a:ln w="9525">
              <a:noFill/>
              <a:miter lim="800000"/>
              <a:headEnd/>
              <a:tailEnd/>
            </a:ln>
          </p:spPr>
        </p:pic>
        <p:sp>
          <p:nvSpPr>
            <p:cNvPr id="311" name="Text Box 125"/>
            <p:cNvSpPr txBox="1">
              <a:spLocks noChangeArrowheads="1"/>
            </p:cNvSpPr>
            <p:nvPr/>
          </p:nvSpPr>
          <p:spPr bwMode="auto">
            <a:xfrm>
              <a:off x="3735" y="955"/>
              <a:ext cx="420" cy="22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endParaRPr lang="en-US" sz="1700" dirty="0">
                <a:solidFill>
                  <a:srgbClr val="5F5F5F"/>
                </a:solidFill>
                <a:effectLst>
                  <a:outerShdw blurRad="38100" dist="38100" dir="2700000" algn="tl">
                    <a:srgbClr val="C0C0C0"/>
                  </a:outerShdw>
                </a:effectLst>
                <a:ea typeface="ヒラギノ角ゴ ProN W3" charset="0"/>
              </a:endParaRPr>
            </a:p>
          </p:txBody>
        </p:sp>
        <p:sp>
          <p:nvSpPr>
            <p:cNvPr id="312" name="Text Box 131"/>
            <p:cNvSpPr txBox="1">
              <a:spLocks noChangeArrowheads="1"/>
            </p:cNvSpPr>
            <p:nvPr/>
          </p:nvSpPr>
          <p:spPr bwMode="auto">
            <a:xfrm>
              <a:off x="3263" y="3393"/>
              <a:ext cx="1147" cy="3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sz="1700" dirty="0">
                  <a:solidFill>
                    <a:srgbClr val="5F5F5F"/>
                  </a:solidFill>
                  <a:effectLst>
                    <a:outerShdw blurRad="38100" dist="38100" dir="2700000" algn="tl">
                      <a:srgbClr val="C0C0C0"/>
                    </a:outerShdw>
                  </a:effectLst>
                  <a:ea typeface="ヒラギノ角ゴ ProN W3" charset="0"/>
                </a:rPr>
                <a:t>&gt; 10,000 </a:t>
              </a:r>
              <a:r>
                <a:rPr lang="sl-SI" sz="1700" dirty="0">
                  <a:solidFill>
                    <a:srgbClr val="5F5F5F"/>
                  </a:solidFill>
                  <a:effectLst>
                    <a:outerShdw blurRad="38100" dist="38100" dir="2700000" algn="tl">
                      <a:srgbClr val="C0C0C0"/>
                    </a:outerShdw>
                  </a:effectLst>
                  <a:ea typeface="ヒラギノ角ゴ ProN W3" charset="0"/>
                </a:rPr>
                <a:t>do </a:t>
              </a:r>
              <a:r>
                <a:rPr lang="en-US" sz="1700" dirty="0">
                  <a:solidFill>
                    <a:srgbClr val="5F5F5F"/>
                  </a:solidFill>
                  <a:effectLst>
                    <a:outerShdw blurRad="38100" dist="38100" dir="2700000" algn="tl">
                      <a:srgbClr val="C0C0C0"/>
                    </a:outerShdw>
                  </a:effectLst>
                  <a:ea typeface="ヒラギノ角ゴ ProN W3" charset="0"/>
                </a:rPr>
                <a:t>25,000 </a:t>
              </a:r>
              <a:r>
                <a:rPr lang="sl-SI" sz="1700" dirty="0" err="1" smtClean="0">
                  <a:solidFill>
                    <a:srgbClr val="5F5F5F"/>
                  </a:solidFill>
                  <a:effectLst>
                    <a:outerShdw blurRad="38100" dist="38100" dir="2700000" algn="tl">
                      <a:srgbClr val="C0C0C0"/>
                    </a:outerShdw>
                  </a:effectLst>
                  <a:ea typeface="ヒラギノ角ゴ ProN W3" charset="0"/>
                </a:rPr>
                <a:t>users</a:t>
              </a:r>
              <a:endParaRPr lang="en-US" sz="1700" dirty="0">
                <a:solidFill>
                  <a:srgbClr val="5F5F5F"/>
                </a:solidFill>
                <a:effectLst>
                  <a:outerShdw blurRad="38100" dist="38100" dir="2700000" algn="tl">
                    <a:srgbClr val="C0C0C0"/>
                  </a:outerShdw>
                </a:effectLst>
                <a:ea typeface="ヒラギノ角ゴ ProN W3" charset="0"/>
              </a:endParaRPr>
            </a:p>
          </p:txBody>
        </p:sp>
        <p:pic>
          <p:nvPicPr>
            <p:cNvPr id="313" name="Picture 34"/>
            <p:cNvPicPr>
              <a:picLocks noChangeAspect="1" noChangeArrowheads="1"/>
            </p:cNvPicPr>
            <p:nvPr/>
          </p:nvPicPr>
          <p:blipFill>
            <a:blip r:embed="rId111" cstate="print"/>
            <a:srcRect/>
            <a:stretch>
              <a:fillRect/>
            </a:stretch>
          </p:blipFill>
          <p:spPr bwMode="auto">
            <a:xfrm>
              <a:off x="3414" y="1539"/>
              <a:ext cx="315" cy="263"/>
            </a:xfrm>
            <a:prstGeom prst="rect">
              <a:avLst/>
            </a:prstGeom>
            <a:noFill/>
            <a:ln w="9525">
              <a:noFill/>
              <a:miter lim="800000"/>
              <a:headEnd/>
              <a:tailEnd/>
            </a:ln>
          </p:spPr>
        </p:pic>
        <p:pic>
          <p:nvPicPr>
            <p:cNvPr id="314" name="Picture 35"/>
            <p:cNvPicPr>
              <a:picLocks noChangeAspect="1" noChangeArrowheads="1"/>
            </p:cNvPicPr>
            <p:nvPr/>
          </p:nvPicPr>
          <p:blipFill>
            <a:blip r:embed="rId112" cstate="print"/>
            <a:srcRect/>
            <a:stretch>
              <a:fillRect/>
            </a:stretch>
          </p:blipFill>
          <p:spPr bwMode="auto">
            <a:xfrm>
              <a:off x="3819" y="1398"/>
              <a:ext cx="590" cy="233"/>
            </a:xfrm>
            <a:prstGeom prst="rect">
              <a:avLst/>
            </a:prstGeom>
            <a:noFill/>
            <a:ln w="9525">
              <a:noFill/>
              <a:miter lim="800000"/>
              <a:headEnd/>
              <a:tailEnd/>
            </a:ln>
          </p:spPr>
        </p:pic>
        <p:pic>
          <p:nvPicPr>
            <p:cNvPr id="315" name="Picture 36"/>
            <p:cNvPicPr>
              <a:picLocks noChangeAspect="1" noChangeArrowheads="1"/>
            </p:cNvPicPr>
            <p:nvPr/>
          </p:nvPicPr>
          <p:blipFill>
            <a:blip r:embed="rId113" cstate="print"/>
            <a:srcRect/>
            <a:stretch>
              <a:fillRect/>
            </a:stretch>
          </p:blipFill>
          <p:spPr bwMode="auto">
            <a:xfrm>
              <a:off x="3382" y="3015"/>
              <a:ext cx="828" cy="224"/>
            </a:xfrm>
            <a:prstGeom prst="rect">
              <a:avLst/>
            </a:prstGeom>
            <a:noFill/>
            <a:ln w="9525">
              <a:noFill/>
              <a:miter lim="800000"/>
              <a:headEnd/>
              <a:tailEnd/>
            </a:ln>
          </p:spPr>
        </p:pic>
        <p:pic>
          <p:nvPicPr>
            <p:cNvPr id="316" name="Picture 37"/>
            <p:cNvPicPr>
              <a:picLocks noChangeAspect="1" noChangeArrowheads="1"/>
            </p:cNvPicPr>
            <p:nvPr/>
          </p:nvPicPr>
          <p:blipFill>
            <a:blip r:embed="rId114" cstate="print"/>
            <a:srcRect/>
            <a:stretch>
              <a:fillRect/>
            </a:stretch>
          </p:blipFill>
          <p:spPr bwMode="auto">
            <a:xfrm>
              <a:off x="4441" y="1254"/>
              <a:ext cx="438" cy="249"/>
            </a:xfrm>
            <a:prstGeom prst="rect">
              <a:avLst/>
            </a:prstGeom>
            <a:noFill/>
            <a:ln w="9525">
              <a:noFill/>
              <a:miter lim="800000"/>
              <a:headEnd/>
              <a:tailEnd/>
            </a:ln>
          </p:spPr>
        </p:pic>
        <p:pic>
          <p:nvPicPr>
            <p:cNvPr id="317" name="Picture 38"/>
            <p:cNvPicPr>
              <a:picLocks noChangeAspect="1" noChangeArrowheads="1"/>
            </p:cNvPicPr>
            <p:nvPr/>
          </p:nvPicPr>
          <p:blipFill>
            <a:blip r:embed="rId115" cstate="print"/>
            <a:srcRect/>
            <a:stretch>
              <a:fillRect/>
            </a:stretch>
          </p:blipFill>
          <p:spPr bwMode="auto">
            <a:xfrm>
              <a:off x="4205" y="2499"/>
              <a:ext cx="721" cy="172"/>
            </a:xfrm>
            <a:prstGeom prst="rect">
              <a:avLst/>
            </a:prstGeom>
            <a:noFill/>
            <a:ln w="9525">
              <a:noFill/>
              <a:miter lim="800000"/>
              <a:headEnd/>
              <a:tailEnd/>
            </a:ln>
          </p:spPr>
        </p:pic>
        <p:pic>
          <p:nvPicPr>
            <p:cNvPr id="318" name="Picture 39"/>
            <p:cNvPicPr>
              <a:picLocks noChangeAspect="1" noChangeArrowheads="1"/>
            </p:cNvPicPr>
            <p:nvPr/>
          </p:nvPicPr>
          <p:blipFill>
            <a:blip r:embed="rId116" cstate="print"/>
            <a:srcRect/>
            <a:stretch>
              <a:fillRect/>
            </a:stretch>
          </p:blipFill>
          <p:spPr bwMode="auto">
            <a:xfrm>
              <a:off x="4310" y="1923"/>
              <a:ext cx="699" cy="340"/>
            </a:xfrm>
            <a:prstGeom prst="rect">
              <a:avLst/>
            </a:prstGeom>
            <a:noFill/>
            <a:ln w="9525">
              <a:noFill/>
              <a:miter lim="800000"/>
              <a:headEnd/>
              <a:tailEnd/>
            </a:ln>
          </p:spPr>
        </p:pic>
        <p:pic>
          <p:nvPicPr>
            <p:cNvPr id="319" name="Picture 40"/>
            <p:cNvPicPr>
              <a:picLocks noChangeAspect="1" noChangeArrowheads="1"/>
            </p:cNvPicPr>
            <p:nvPr/>
          </p:nvPicPr>
          <p:blipFill>
            <a:blip r:embed="rId117" cstate="print"/>
            <a:srcRect/>
            <a:stretch>
              <a:fillRect/>
            </a:stretch>
          </p:blipFill>
          <p:spPr bwMode="auto">
            <a:xfrm>
              <a:off x="3508" y="2203"/>
              <a:ext cx="606" cy="214"/>
            </a:xfrm>
            <a:prstGeom prst="rect">
              <a:avLst/>
            </a:prstGeom>
            <a:noFill/>
            <a:ln w="9525">
              <a:noFill/>
              <a:miter lim="800000"/>
              <a:headEnd/>
              <a:tailEnd/>
            </a:ln>
          </p:spPr>
        </p:pic>
        <p:pic>
          <p:nvPicPr>
            <p:cNvPr id="320" name="Picture 51" descr="fedex-kinkos"/>
            <p:cNvPicPr>
              <a:picLocks noChangeAspect="1" noChangeArrowheads="1"/>
            </p:cNvPicPr>
            <p:nvPr/>
          </p:nvPicPr>
          <p:blipFill>
            <a:blip r:embed="rId118" cstate="print">
              <a:clrChange>
                <a:clrFrom>
                  <a:srgbClr val="FFFFFF"/>
                </a:clrFrom>
                <a:clrTo>
                  <a:srgbClr val="FFFFFF">
                    <a:alpha val="0"/>
                  </a:srgbClr>
                </a:clrTo>
              </a:clrChange>
            </a:blip>
            <a:srcRect/>
            <a:stretch>
              <a:fillRect/>
            </a:stretch>
          </p:blipFill>
          <p:spPr bwMode="gray">
            <a:xfrm>
              <a:off x="3454" y="1748"/>
              <a:ext cx="766" cy="349"/>
            </a:xfrm>
            <a:prstGeom prst="rect">
              <a:avLst/>
            </a:prstGeom>
            <a:noFill/>
            <a:ln w="9525">
              <a:noFill/>
              <a:miter lim="800000"/>
              <a:headEnd/>
              <a:tailEnd/>
            </a:ln>
          </p:spPr>
        </p:pic>
        <p:sp>
          <p:nvSpPr>
            <p:cNvPr id="321" name="Rectangle 17"/>
            <p:cNvSpPr>
              <a:spLocks noChangeArrowheads="1"/>
            </p:cNvSpPr>
            <p:nvPr/>
          </p:nvSpPr>
          <p:spPr bwMode="gray">
            <a:xfrm>
              <a:off x="4431" y="2179"/>
              <a:ext cx="659" cy="178"/>
            </a:xfrm>
            <a:prstGeom prst="rect">
              <a:avLst/>
            </a:prstGeom>
            <a:noFill/>
            <a:ln w="9525">
              <a:noFill/>
              <a:miter lim="800000"/>
              <a:headEnd/>
              <a:tailEnd/>
            </a:ln>
            <a:effectLst>
              <a:prstShdw prst="shdw17" dist="17961" dir="2700000">
                <a:srgbClr val="2F4D71"/>
              </a:prstShdw>
            </a:effectLst>
          </p:spPr>
          <p:txBody>
            <a:bodyPr wrap="none" lIns="0" tIns="0" rIns="0" bIns="0" anchor="ctr">
              <a:spAutoFit/>
            </a:bodyPr>
            <a:lstStyle/>
            <a:p>
              <a:pPr>
                <a:lnSpc>
                  <a:spcPts val="2197"/>
                </a:lnSpc>
              </a:pPr>
              <a:r>
                <a:rPr lang="en-US" sz="800" b="1">
                  <a:latin typeface="Arial" pitchFamily="34" charset="0"/>
                </a:rPr>
                <a:t>PPD Development LP</a:t>
              </a:r>
            </a:p>
          </p:txBody>
        </p:sp>
        <p:pic>
          <p:nvPicPr>
            <p:cNvPr id="322" name="Picture 43"/>
            <p:cNvPicPr>
              <a:picLocks noChangeAspect="1" noChangeArrowheads="1"/>
            </p:cNvPicPr>
            <p:nvPr/>
          </p:nvPicPr>
          <p:blipFill>
            <a:blip r:embed="rId119" cstate="print"/>
            <a:srcRect/>
            <a:stretch>
              <a:fillRect/>
            </a:stretch>
          </p:blipFill>
          <p:spPr bwMode="auto">
            <a:xfrm>
              <a:off x="4434" y="3287"/>
              <a:ext cx="155" cy="160"/>
            </a:xfrm>
            <a:prstGeom prst="rect">
              <a:avLst/>
            </a:prstGeom>
            <a:noFill/>
            <a:ln w="9525">
              <a:noFill/>
              <a:miter lim="800000"/>
              <a:headEnd/>
              <a:tailEnd/>
            </a:ln>
          </p:spPr>
        </p:pic>
        <p:pic>
          <p:nvPicPr>
            <p:cNvPr id="323" name="Picture 44"/>
            <p:cNvPicPr>
              <a:picLocks noChangeAspect="1" noChangeArrowheads="1"/>
            </p:cNvPicPr>
            <p:nvPr/>
          </p:nvPicPr>
          <p:blipFill>
            <a:blip r:embed="rId120" cstate="print"/>
            <a:srcRect l="9174" t="14966" r="9174" b="14966"/>
            <a:stretch>
              <a:fillRect/>
            </a:stretch>
          </p:blipFill>
          <p:spPr bwMode="auto">
            <a:xfrm>
              <a:off x="4450" y="1503"/>
              <a:ext cx="612" cy="236"/>
            </a:xfrm>
            <a:prstGeom prst="rect">
              <a:avLst/>
            </a:prstGeom>
            <a:noFill/>
            <a:ln w="9525">
              <a:noFill/>
              <a:miter lim="800000"/>
              <a:headEnd/>
              <a:tailEnd/>
            </a:ln>
          </p:spPr>
        </p:pic>
        <p:pic>
          <p:nvPicPr>
            <p:cNvPr id="324" name="Picture 15" descr="C:\Documents and Settings\Administrator\Desktop\Logos\0001193125-07-231746_G69450001[1].jpg"/>
            <p:cNvPicPr>
              <a:picLocks noChangeAspect="1" noChangeArrowheads="1"/>
            </p:cNvPicPr>
            <p:nvPr/>
          </p:nvPicPr>
          <p:blipFill>
            <a:blip r:embed="rId121" cstate="print">
              <a:clrChange>
                <a:clrFrom>
                  <a:srgbClr val="FEFEFE"/>
                </a:clrFrom>
                <a:clrTo>
                  <a:srgbClr val="FEFEFE">
                    <a:alpha val="0"/>
                  </a:srgbClr>
                </a:clrTo>
              </a:clrChange>
            </a:blip>
            <a:srcRect/>
            <a:stretch>
              <a:fillRect/>
            </a:stretch>
          </p:blipFill>
          <p:spPr bwMode="gray">
            <a:xfrm>
              <a:off x="3980" y="1959"/>
              <a:ext cx="468" cy="223"/>
            </a:xfrm>
            <a:prstGeom prst="rect">
              <a:avLst/>
            </a:prstGeom>
            <a:noFill/>
            <a:ln w="9525">
              <a:noFill/>
              <a:miter lim="800000"/>
              <a:headEnd/>
              <a:tailEnd/>
            </a:ln>
          </p:spPr>
        </p:pic>
        <p:pic>
          <p:nvPicPr>
            <p:cNvPr id="325" name="Picture 19" descr="C:\Documents and Settings\Administrator\Desktop\Logos\American%20Airlines%20AA[1].jpg"/>
            <p:cNvPicPr>
              <a:picLocks noChangeAspect="1" noChangeArrowheads="1"/>
            </p:cNvPicPr>
            <p:nvPr/>
          </p:nvPicPr>
          <p:blipFill>
            <a:blip r:embed="rId122" cstate="print">
              <a:clrChange>
                <a:clrFrom>
                  <a:srgbClr val="FEFEFC"/>
                </a:clrFrom>
                <a:clrTo>
                  <a:srgbClr val="FEFEFC">
                    <a:alpha val="0"/>
                  </a:srgbClr>
                </a:clrTo>
              </a:clrChange>
            </a:blip>
            <a:srcRect/>
            <a:stretch>
              <a:fillRect/>
            </a:stretch>
          </p:blipFill>
          <p:spPr bwMode="gray">
            <a:xfrm>
              <a:off x="3513" y="2086"/>
              <a:ext cx="245" cy="161"/>
            </a:xfrm>
            <a:prstGeom prst="rect">
              <a:avLst/>
            </a:prstGeom>
            <a:noFill/>
            <a:ln w="9525">
              <a:noFill/>
              <a:miter lim="800000"/>
              <a:headEnd/>
              <a:tailEnd/>
            </a:ln>
          </p:spPr>
        </p:pic>
        <p:pic>
          <p:nvPicPr>
            <p:cNvPr id="326" name="Picture 47" descr="ingersoll-rand"/>
            <p:cNvPicPr>
              <a:picLocks noChangeAspect="1" noChangeArrowheads="1"/>
            </p:cNvPicPr>
            <p:nvPr/>
          </p:nvPicPr>
          <p:blipFill>
            <a:blip r:embed="rId123" cstate="print">
              <a:clrChange>
                <a:clrFrom>
                  <a:srgbClr val="FFFFFF"/>
                </a:clrFrom>
                <a:clrTo>
                  <a:srgbClr val="FFFFFF">
                    <a:alpha val="0"/>
                  </a:srgbClr>
                </a:clrTo>
              </a:clrChange>
            </a:blip>
            <a:srcRect/>
            <a:stretch>
              <a:fillRect/>
            </a:stretch>
          </p:blipFill>
          <p:spPr bwMode="gray">
            <a:xfrm>
              <a:off x="4382" y="2337"/>
              <a:ext cx="675" cy="151"/>
            </a:xfrm>
            <a:prstGeom prst="rect">
              <a:avLst/>
            </a:prstGeom>
            <a:noFill/>
            <a:ln w="9525">
              <a:noFill/>
              <a:miter lim="800000"/>
              <a:headEnd/>
              <a:tailEnd/>
            </a:ln>
          </p:spPr>
        </p:pic>
        <p:pic>
          <p:nvPicPr>
            <p:cNvPr id="327" name="Picture 13" descr="C:\Documents and Settings\Administrator\Desktop\Logos\083552.1-lg[1].jpg"/>
            <p:cNvPicPr>
              <a:picLocks noChangeAspect="1" noChangeArrowheads="1"/>
            </p:cNvPicPr>
            <p:nvPr/>
          </p:nvPicPr>
          <p:blipFill>
            <a:blip r:embed="rId124" cstate="print"/>
            <a:srcRect/>
            <a:stretch>
              <a:fillRect/>
            </a:stretch>
          </p:blipFill>
          <p:spPr bwMode="gray">
            <a:xfrm>
              <a:off x="3885" y="2866"/>
              <a:ext cx="218" cy="155"/>
            </a:xfrm>
            <a:prstGeom prst="rect">
              <a:avLst/>
            </a:prstGeom>
            <a:noFill/>
            <a:ln w="9525">
              <a:noFill/>
              <a:miter lim="800000"/>
              <a:headEnd/>
              <a:tailEnd/>
            </a:ln>
          </p:spPr>
        </p:pic>
        <p:pic>
          <p:nvPicPr>
            <p:cNvPr id="328" name="Picture 28" descr="C:\Documents and Settings\Administrator\Desktop\Logos\corp_logo_blk[1].jpg"/>
            <p:cNvPicPr>
              <a:picLocks noChangeAspect="1" noChangeArrowheads="1"/>
            </p:cNvPicPr>
            <p:nvPr/>
          </p:nvPicPr>
          <p:blipFill>
            <a:blip r:embed="rId125" cstate="print">
              <a:clrChange>
                <a:clrFrom>
                  <a:srgbClr val="FFFFFF"/>
                </a:clrFrom>
                <a:clrTo>
                  <a:srgbClr val="FFFFFF">
                    <a:alpha val="0"/>
                  </a:srgbClr>
                </a:clrTo>
              </a:clrChange>
            </a:blip>
            <a:srcRect/>
            <a:stretch>
              <a:fillRect/>
            </a:stretch>
          </p:blipFill>
          <p:spPr bwMode="gray">
            <a:xfrm>
              <a:off x="3844" y="2704"/>
              <a:ext cx="311" cy="142"/>
            </a:xfrm>
            <a:prstGeom prst="rect">
              <a:avLst/>
            </a:prstGeom>
            <a:noFill/>
            <a:ln w="9525">
              <a:noFill/>
              <a:miter lim="800000"/>
              <a:headEnd/>
              <a:tailEnd/>
            </a:ln>
          </p:spPr>
        </p:pic>
        <p:pic>
          <p:nvPicPr>
            <p:cNvPr id="329" name="Picture 29" descr="C:\Documents and Settings\Administrator\Desktop\Logos\CS%20logo[1].jpg"/>
            <p:cNvPicPr>
              <a:picLocks noChangeAspect="1" noChangeArrowheads="1"/>
            </p:cNvPicPr>
            <p:nvPr/>
          </p:nvPicPr>
          <p:blipFill>
            <a:blip r:embed="rId126" cstate="print"/>
            <a:srcRect/>
            <a:stretch>
              <a:fillRect/>
            </a:stretch>
          </p:blipFill>
          <p:spPr bwMode="gray">
            <a:xfrm>
              <a:off x="3925" y="3255"/>
              <a:ext cx="499" cy="92"/>
            </a:xfrm>
            <a:prstGeom prst="rect">
              <a:avLst/>
            </a:prstGeom>
            <a:noFill/>
            <a:ln w="9525">
              <a:noFill/>
              <a:miter lim="800000"/>
              <a:headEnd/>
              <a:tailEnd/>
            </a:ln>
          </p:spPr>
        </p:pic>
        <p:pic>
          <p:nvPicPr>
            <p:cNvPr id="330" name="Picture 57" descr="micron"/>
            <p:cNvPicPr>
              <a:picLocks noChangeAspect="1" noChangeArrowheads="1"/>
            </p:cNvPicPr>
            <p:nvPr/>
          </p:nvPicPr>
          <p:blipFill>
            <a:blip r:embed="rId127" cstate="print">
              <a:clrChange>
                <a:clrFrom>
                  <a:srgbClr val="FFFFFF"/>
                </a:clrFrom>
                <a:clrTo>
                  <a:srgbClr val="FFFFFF">
                    <a:alpha val="0"/>
                  </a:srgbClr>
                </a:clrTo>
              </a:clrChange>
            </a:blip>
            <a:srcRect/>
            <a:stretch>
              <a:fillRect/>
            </a:stretch>
          </p:blipFill>
          <p:spPr bwMode="gray">
            <a:xfrm>
              <a:off x="3302" y="1378"/>
              <a:ext cx="570" cy="170"/>
            </a:xfrm>
            <a:prstGeom prst="rect">
              <a:avLst/>
            </a:prstGeom>
            <a:noFill/>
            <a:ln w="9525">
              <a:noFill/>
              <a:miter lim="800000"/>
              <a:headEnd/>
              <a:tailEnd/>
            </a:ln>
          </p:spPr>
        </p:pic>
        <p:pic>
          <p:nvPicPr>
            <p:cNvPr id="331" name="Picture 18" descr="C:\Documents and Settings\Administrator\Desktop\Logos\amd[1].gif"/>
            <p:cNvPicPr>
              <a:picLocks noChangeAspect="1" noChangeArrowheads="1"/>
            </p:cNvPicPr>
            <p:nvPr/>
          </p:nvPicPr>
          <p:blipFill>
            <a:blip r:embed="rId128" cstate="print">
              <a:clrChange>
                <a:clrFrom>
                  <a:srgbClr val="FFFFFF"/>
                </a:clrFrom>
                <a:clrTo>
                  <a:srgbClr val="FFFFFF">
                    <a:alpha val="0"/>
                  </a:srgbClr>
                </a:clrTo>
              </a:clrChange>
            </a:blip>
            <a:srcRect/>
            <a:stretch>
              <a:fillRect/>
            </a:stretch>
          </p:blipFill>
          <p:spPr bwMode="gray">
            <a:xfrm>
              <a:off x="4489" y="1107"/>
              <a:ext cx="431" cy="137"/>
            </a:xfrm>
            <a:prstGeom prst="rect">
              <a:avLst/>
            </a:prstGeom>
            <a:noFill/>
            <a:ln w="9525">
              <a:noFill/>
              <a:miter lim="800000"/>
              <a:headEnd/>
              <a:tailEnd/>
            </a:ln>
          </p:spPr>
        </p:pic>
        <p:pic>
          <p:nvPicPr>
            <p:cNvPr id="332" name="Picture 33" descr="C:\Documents and Settings\Administrator\Desktop\Logos\ebay.gif"/>
            <p:cNvPicPr>
              <a:picLocks noChangeAspect="1" noChangeArrowheads="1"/>
            </p:cNvPicPr>
            <p:nvPr/>
          </p:nvPicPr>
          <p:blipFill>
            <a:blip r:embed="rId129" cstate="print">
              <a:clrChange>
                <a:clrFrom>
                  <a:srgbClr val="FFFFFF"/>
                </a:clrFrom>
                <a:clrTo>
                  <a:srgbClr val="FFFFFF">
                    <a:alpha val="0"/>
                  </a:srgbClr>
                </a:clrTo>
              </a:clrChange>
            </a:blip>
            <a:srcRect/>
            <a:stretch>
              <a:fillRect/>
            </a:stretch>
          </p:blipFill>
          <p:spPr bwMode="gray">
            <a:xfrm>
              <a:off x="4630" y="1734"/>
              <a:ext cx="446" cy="174"/>
            </a:xfrm>
            <a:prstGeom prst="rect">
              <a:avLst/>
            </a:prstGeom>
            <a:noFill/>
            <a:ln w="9525">
              <a:noFill/>
              <a:miter lim="800000"/>
              <a:headEnd/>
              <a:tailEnd/>
            </a:ln>
          </p:spPr>
        </p:pic>
        <p:pic>
          <p:nvPicPr>
            <p:cNvPr id="333" name="Picture 64" descr="C:\Documents and Settings\Administrator\Desktop\Logos\orange-offer-free-or-halfprice-music-with-new-mobile-advertising-trial[1].jpg"/>
            <p:cNvPicPr>
              <a:picLocks noChangeAspect="1" noChangeArrowheads="1"/>
            </p:cNvPicPr>
            <p:nvPr/>
          </p:nvPicPr>
          <p:blipFill>
            <a:blip r:embed="rId130" cstate="print"/>
            <a:srcRect/>
            <a:stretch>
              <a:fillRect/>
            </a:stretch>
          </p:blipFill>
          <p:spPr bwMode="gray">
            <a:xfrm>
              <a:off x="4206" y="1229"/>
              <a:ext cx="206" cy="173"/>
            </a:xfrm>
            <a:prstGeom prst="rect">
              <a:avLst/>
            </a:prstGeom>
            <a:noFill/>
            <a:ln w="9525">
              <a:noFill/>
              <a:miter lim="800000"/>
              <a:headEnd/>
              <a:tailEnd/>
            </a:ln>
          </p:spPr>
        </p:pic>
        <p:pic>
          <p:nvPicPr>
            <p:cNvPr id="334" name="Picture 71" descr="C:\Documents and Settings\Administrator\Desktop\symantec_logo.jpg"/>
            <p:cNvPicPr>
              <a:picLocks noChangeAspect="1" noChangeArrowheads="1"/>
            </p:cNvPicPr>
            <p:nvPr/>
          </p:nvPicPr>
          <p:blipFill>
            <a:blip r:embed="rId131" cstate="print">
              <a:clrChange>
                <a:clrFrom>
                  <a:srgbClr val="FFFFFF"/>
                </a:clrFrom>
                <a:clrTo>
                  <a:srgbClr val="FFFFFF">
                    <a:alpha val="0"/>
                  </a:srgbClr>
                </a:clrTo>
              </a:clrChange>
            </a:blip>
            <a:srcRect/>
            <a:stretch>
              <a:fillRect/>
            </a:stretch>
          </p:blipFill>
          <p:spPr bwMode="gray">
            <a:xfrm>
              <a:off x="3849" y="1614"/>
              <a:ext cx="555" cy="117"/>
            </a:xfrm>
            <a:prstGeom prst="rect">
              <a:avLst/>
            </a:prstGeom>
            <a:noFill/>
            <a:ln w="9525">
              <a:noFill/>
              <a:miter lim="800000"/>
              <a:headEnd/>
              <a:tailEnd/>
            </a:ln>
          </p:spPr>
        </p:pic>
        <p:pic>
          <p:nvPicPr>
            <p:cNvPr id="335" name="Picture 78" descr="C:\Documents and Settings\Administrator\Desktop\sungard_logo.jpg"/>
            <p:cNvPicPr>
              <a:picLocks noChangeAspect="1" noChangeArrowheads="1"/>
            </p:cNvPicPr>
            <p:nvPr/>
          </p:nvPicPr>
          <p:blipFill>
            <a:blip r:embed="rId132" cstate="print">
              <a:clrChange>
                <a:clrFrom>
                  <a:srgbClr val="FFFFFF"/>
                </a:clrFrom>
                <a:clrTo>
                  <a:srgbClr val="FFFFFF">
                    <a:alpha val="0"/>
                  </a:srgbClr>
                </a:clrTo>
              </a:clrChange>
            </a:blip>
            <a:srcRect/>
            <a:stretch>
              <a:fillRect/>
            </a:stretch>
          </p:blipFill>
          <p:spPr bwMode="gray">
            <a:xfrm>
              <a:off x="3723" y="1237"/>
              <a:ext cx="429" cy="234"/>
            </a:xfrm>
            <a:prstGeom prst="rect">
              <a:avLst/>
            </a:prstGeom>
            <a:noFill/>
            <a:ln w="9525">
              <a:noFill/>
              <a:miter lim="800000"/>
              <a:headEnd/>
              <a:tailEnd/>
            </a:ln>
          </p:spPr>
        </p:pic>
        <p:pic>
          <p:nvPicPr>
            <p:cNvPr id="336" name="Picture 43" descr="duke-energy"/>
            <p:cNvPicPr>
              <a:picLocks noChangeAspect="1" noChangeArrowheads="1"/>
            </p:cNvPicPr>
            <p:nvPr/>
          </p:nvPicPr>
          <p:blipFill>
            <a:blip r:embed="rId133" cstate="print">
              <a:clrChange>
                <a:clrFrom>
                  <a:srgbClr val="FFFFFF"/>
                </a:clrFrom>
                <a:clrTo>
                  <a:srgbClr val="FFFFFF">
                    <a:alpha val="0"/>
                  </a:srgbClr>
                </a:clrTo>
              </a:clrChange>
            </a:blip>
            <a:srcRect/>
            <a:stretch>
              <a:fillRect/>
            </a:stretch>
          </p:blipFill>
          <p:spPr bwMode="gray">
            <a:xfrm>
              <a:off x="4275" y="2677"/>
              <a:ext cx="459" cy="110"/>
            </a:xfrm>
            <a:prstGeom prst="rect">
              <a:avLst/>
            </a:prstGeom>
            <a:noFill/>
            <a:ln w="9525">
              <a:noFill/>
              <a:miter lim="800000"/>
              <a:headEnd/>
              <a:tailEnd/>
            </a:ln>
          </p:spPr>
        </p:pic>
        <p:pic>
          <p:nvPicPr>
            <p:cNvPr id="337" name="Picture 44" descr="pfizer"/>
            <p:cNvPicPr>
              <a:picLocks noChangeAspect="1" noChangeArrowheads="1"/>
            </p:cNvPicPr>
            <p:nvPr/>
          </p:nvPicPr>
          <p:blipFill>
            <a:blip r:embed="rId134" cstate="print">
              <a:clrChange>
                <a:clrFrom>
                  <a:srgbClr val="FFFFFF"/>
                </a:clrFrom>
                <a:clrTo>
                  <a:srgbClr val="FFFFFF">
                    <a:alpha val="0"/>
                  </a:srgbClr>
                </a:clrTo>
              </a:clrChange>
            </a:blip>
            <a:srcRect/>
            <a:stretch>
              <a:fillRect/>
            </a:stretch>
          </p:blipFill>
          <p:spPr bwMode="gray">
            <a:xfrm>
              <a:off x="3767" y="2092"/>
              <a:ext cx="281" cy="150"/>
            </a:xfrm>
            <a:prstGeom prst="rect">
              <a:avLst/>
            </a:prstGeom>
            <a:noFill/>
            <a:ln w="9525">
              <a:noFill/>
              <a:miter lim="800000"/>
              <a:headEnd/>
              <a:tailEnd/>
            </a:ln>
          </p:spPr>
        </p:pic>
        <p:pic>
          <p:nvPicPr>
            <p:cNvPr id="338" name="Picture 23" descr="C:\Documents and Settings\Administrator\Desktop\Logos\BCI%20logo[1].jpg"/>
            <p:cNvPicPr>
              <a:picLocks noChangeAspect="1" noChangeArrowheads="1"/>
            </p:cNvPicPr>
            <p:nvPr/>
          </p:nvPicPr>
          <p:blipFill>
            <a:blip r:embed="rId135" cstate="print">
              <a:clrChange>
                <a:clrFrom>
                  <a:srgbClr val="FFFFFF"/>
                </a:clrFrom>
                <a:clrTo>
                  <a:srgbClr val="FFFFFF">
                    <a:alpha val="0"/>
                  </a:srgbClr>
                </a:clrTo>
              </a:clrChange>
            </a:blip>
            <a:srcRect/>
            <a:stretch>
              <a:fillRect/>
            </a:stretch>
          </p:blipFill>
          <p:spPr bwMode="gray">
            <a:xfrm>
              <a:off x="4720" y="2738"/>
              <a:ext cx="289" cy="139"/>
            </a:xfrm>
            <a:prstGeom prst="rect">
              <a:avLst/>
            </a:prstGeom>
            <a:noFill/>
            <a:ln w="9525">
              <a:noFill/>
              <a:miter lim="800000"/>
              <a:headEnd/>
              <a:tailEnd/>
            </a:ln>
          </p:spPr>
        </p:pic>
        <p:pic>
          <p:nvPicPr>
            <p:cNvPr id="339" name="Picture 26" descr="C:\Documents and Settings\Administrator\Desktop\Logos\conEdison_logo-761610[1].jpg"/>
            <p:cNvPicPr>
              <a:picLocks noChangeAspect="1" noChangeArrowheads="1"/>
            </p:cNvPicPr>
            <p:nvPr/>
          </p:nvPicPr>
          <p:blipFill>
            <a:blip r:embed="rId136" cstate="print">
              <a:clrChange>
                <a:clrFrom>
                  <a:srgbClr val="FBFBFB"/>
                </a:clrFrom>
                <a:clrTo>
                  <a:srgbClr val="FBFBFB">
                    <a:alpha val="0"/>
                  </a:srgbClr>
                </a:clrTo>
              </a:clrChange>
            </a:blip>
            <a:srcRect/>
            <a:stretch>
              <a:fillRect/>
            </a:stretch>
          </p:blipFill>
          <p:spPr bwMode="gray">
            <a:xfrm>
              <a:off x="4186" y="1755"/>
              <a:ext cx="201" cy="133"/>
            </a:xfrm>
            <a:prstGeom prst="rect">
              <a:avLst/>
            </a:prstGeom>
            <a:noFill/>
            <a:ln w="9525">
              <a:noFill/>
              <a:miter lim="800000"/>
              <a:headEnd/>
              <a:tailEnd/>
            </a:ln>
          </p:spPr>
        </p:pic>
        <p:sp>
          <p:nvSpPr>
            <p:cNvPr id="340" name="AutoShape 61"/>
            <p:cNvSpPr>
              <a:spLocks noChangeAspect="1" noChangeArrowheads="1" noTextEdit="1"/>
            </p:cNvSpPr>
            <p:nvPr/>
          </p:nvSpPr>
          <p:spPr bwMode="auto">
            <a:xfrm>
              <a:off x="3266" y="2905"/>
              <a:ext cx="457" cy="149"/>
            </a:xfrm>
            <a:prstGeom prst="rect">
              <a:avLst/>
            </a:prstGeom>
            <a:noFill/>
            <a:ln w="9525">
              <a:noFill/>
              <a:miter lim="800000"/>
              <a:headEnd/>
              <a:tailEnd/>
            </a:ln>
          </p:spPr>
          <p:txBody>
            <a:bodyPr/>
            <a:lstStyle/>
            <a:p>
              <a:endParaRPr lang="sl-SI"/>
            </a:p>
          </p:txBody>
        </p:sp>
        <p:pic>
          <p:nvPicPr>
            <p:cNvPr id="341" name="Picture 62"/>
            <p:cNvPicPr>
              <a:picLocks noChangeAspect="1" noChangeArrowheads="1"/>
            </p:cNvPicPr>
            <p:nvPr/>
          </p:nvPicPr>
          <p:blipFill>
            <a:blip r:embed="rId137" cstate="print">
              <a:clrChange>
                <a:clrFrom>
                  <a:srgbClr val="FFFFFF"/>
                </a:clrFrom>
                <a:clrTo>
                  <a:srgbClr val="FFFFFF">
                    <a:alpha val="0"/>
                  </a:srgbClr>
                </a:clrTo>
              </a:clrChange>
            </a:blip>
            <a:srcRect/>
            <a:stretch>
              <a:fillRect/>
            </a:stretch>
          </p:blipFill>
          <p:spPr bwMode="auto">
            <a:xfrm>
              <a:off x="3266" y="2862"/>
              <a:ext cx="446" cy="193"/>
            </a:xfrm>
            <a:prstGeom prst="rect">
              <a:avLst/>
            </a:prstGeom>
            <a:noFill/>
            <a:ln w="9525">
              <a:noFill/>
              <a:miter lim="800000"/>
              <a:headEnd/>
              <a:tailEnd/>
            </a:ln>
          </p:spPr>
        </p:pic>
        <p:pic>
          <p:nvPicPr>
            <p:cNvPr id="342" name="Picture 63"/>
            <p:cNvPicPr>
              <a:picLocks noChangeAspect="1" noChangeArrowheads="1"/>
            </p:cNvPicPr>
            <p:nvPr/>
          </p:nvPicPr>
          <p:blipFill>
            <a:blip r:embed="rId138" cstate="print"/>
            <a:srcRect/>
            <a:stretch>
              <a:fillRect/>
            </a:stretch>
          </p:blipFill>
          <p:spPr bwMode="auto">
            <a:xfrm>
              <a:off x="3676" y="2506"/>
              <a:ext cx="379" cy="80"/>
            </a:xfrm>
            <a:prstGeom prst="rect">
              <a:avLst/>
            </a:prstGeom>
            <a:noFill/>
            <a:ln w="9525">
              <a:noFill/>
              <a:miter lim="800000"/>
              <a:headEnd/>
              <a:tailEnd/>
            </a:ln>
          </p:spPr>
        </p:pic>
        <p:pic>
          <p:nvPicPr>
            <p:cNvPr id="343" name="Picture 39" descr="C:\Documents and Settings\Administrator\Desktop\Logos\getlogo_002[1].gif"/>
            <p:cNvPicPr>
              <a:picLocks noChangeAspect="1" noChangeArrowheads="1" noCrop="1"/>
            </p:cNvPicPr>
            <p:nvPr/>
          </p:nvPicPr>
          <p:blipFill>
            <a:blip r:embed="rId139" cstate="print">
              <a:clrChange>
                <a:clrFrom>
                  <a:srgbClr val="FFFFFF"/>
                </a:clrFrom>
                <a:clrTo>
                  <a:srgbClr val="FFFFFF">
                    <a:alpha val="0"/>
                  </a:srgbClr>
                </a:clrTo>
              </a:clrChange>
            </a:blip>
            <a:srcRect/>
            <a:stretch>
              <a:fillRect/>
            </a:stretch>
          </p:blipFill>
          <p:spPr bwMode="gray">
            <a:xfrm>
              <a:off x="4159" y="2167"/>
              <a:ext cx="245" cy="204"/>
            </a:xfrm>
            <a:prstGeom prst="rect">
              <a:avLst/>
            </a:prstGeom>
            <a:noFill/>
            <a:ln w="9525">
              <a:noFill/>
              <a:miter lim="800000"/>
              <a:headEnd/>
              <a:tailEnd/>
            </a:ln>
          </p:spPr>
        </p:pic>
        <p:pic>
          <p:nvPicPr>
            <p:cNvPr id="344" name="Picture 60" descr="kimberly-clark"/>
            <p:cNvPicPr>
              <a:picLocks noChangeAspect="1" noChangeArrowheads="1"/>
            </p:cNvPicPr>
            <p:nvPr/>
          </p:nvPicPr>
          <p:blipFill>
            <a:blip r:embed="rId140" cstate="print"/>
            <a:srcRect/>
            <a:stretch>
              <a:fillRect/>
            </a:stretch>
          </p:blipFill>
          <p:spPr bwMode="gray">
            <a:xfrm>
              <a:off x="3519" y="2426"/>
              <a:ext cx="641" cy="96"/>
            </a:xfrm>
            <a:prstGeom prst="rect">
              <a:avLst/>
            </a:prstGeom>
            <a:noFill/>
            <a:ln w="9525">
              <a:noFill/>
              <a:miter lim="800000"/>
              <a:headEnd/>
              <a:tailEnd/>
            </a:ln>
          </p:spPr>
        </p:pic>
        <p:pic>
          <p:nvPicPr>
            <p:cNvPr id="345" name="Picture 17" descr="C:\Documents and Settings\Administrator\Desktop\Logos\aepLOGO[1].jpg"/>
            <p:cNvPicPr>
              <a:picLocks noChangeAspect="1" noChangeArrowheads="1"/>
            </p:cNvPicPr>
            <p:nvPr/>
          </p:nvPicPr>
          <p:blipFill>
            <a:blip r:embed="rId141" cstate="print">
              <a:clrChange>
                <a:clrFrom>
                  <a:srgbClr val="FFFFFE"/>
                </a:clrFrom>
                <a:clrTo>
                  <a:srgbClr val="FFFFFE">
                    <a:alpha val="0"/>
                  </a:srgbClr>
                </a:clrTo>
              </a:clrChange>
            </a:blip>
            <a:srcRect l="25574" t="28830" r="26688" b="30482"/>
            <a:stretch>
              <a:fillRect/>
            </a:stretch>
          </p:blipFill>
          <p:spPr bwMode="gray">
            <a:xfrm>
              <a:off x="4187" y="2350"/>
              <a:ext cx="206" cy="141"/>
            </a:xfrm>
            <a:prstGeom prst="rect">
              <a:avLst/>
            </a:prstGeom>
            <a:noFill/>
            <a:ln w="9525">
              <a:noFill/>
              <a:miter lim="800000"/>
              <a:headEnd/>
              <a:tailEnd/>
            </a:ln>
          </p:spPr>
        </p:pic>
        <p:pic>
          <p:nvPicPr>
            <p:cNvPr id="346" name="Picture 50" descr="C:\Documents and Settings\Administrator\Desktop\Logos\logo[1].jpg"/>
            <p:cNvPicPr>
              <a:picLocks noChangeAspect="1" noChangeArrowheads="1"/>
            </p:cNvPicPr>
            <p:nvPr/>
          </p:nvPicPr>
          <p:blipFill>
            <a:blip r:embed="rId142" cstate="print">
              <a:clrChange>
                <a:clrFrom>
                  <a:srgbClr val="FFFFFF"/>
                </a:clrFrom>
                <a:clrTo>
                  <a:srgbClr val="FFFFFF">
                    <a:alpha val="0"/>
                  </a:srgbClr>
                </a:clrTo>
              </a:clrChange>
            </a:blip>
            <a:srcRect/>
            <a:stretch>
              <a:fillRect/>
            </a:stretch>
          </p:blipFill>
          <p:spPr bwMode="gray">
            <a:xfrm>
              <a:off x="3724" y="1774"/>
              <a:ext cx="234" cy="195"/>
            </a:xfrm>
            <a:prstGeom prst="rect">
              <a:avLst/>
            </a:prstGeom>
            <a:noFill/>
            <a:ln w="9525">
              <a:noFill/>
              <a:miter lim="800000"/>
              <a:headEnd/>
              <a:tailEnd/>
            </a:ln>
          </p:spPr>
        </p:pic>
        <p:pic>
          <p:nvPicPr>
            <p:cNvPr id="347" name="Picture 66" descr="C:\Documents and Settings\Administrator\Desktop\Logos\PH_K[1].jpg"/>
            <p:cNvPicPr>
              <a:picLocks noChangeAspect="1" noChangeArrowheads="1"/>
            </p:cNvPicPr>
            <p:nvPr/>
          </p:nvPicPr>
          <p:blipFill>
            <a:blip r:embed="rId143" cstate="print">
              <a:clrChange>
                <a:clrFrom>
                  <a:srgbClr val="FFFFFF"/>
                </a:clrFrom>
                <a:clrTo>
                  <a:srgbClr val="FFFFFF">
                    <a:alpha val="0"/>
                  </a:srgbClr>
                </a:clrTo>
              </a:clrChange>
            </a:blip>
            <a:srcRect/>
            <a:stretch>
              <a:fillRect/>
            </a:stretch>
          </p:blipFill>
          <p:spPr bwMode="gray">
            <a:xfrm>
              <a:off x="3854" y="3155"/>
              <a:ext cx="418" cy="100"/>
            </a:xfrm>
            <a:prstGeom prst="rect">
              <a:avLst/>
            </a:prstGeom>
            <a:noFill/>
            <a:ln w="9525">
              <a:noFill/>
              <a:miter lim="800000"/>
              <a:headEnd/>
              <a:tailEnd/>
            </a:ln>
          </p:spPr>
        </p:pic>
        <p:pic>
          <p:nvPicPr>
            <p:cNvPr id="348" name="Picture 69" descr="C:\Documents and Settings\Administrator\Desktop\Logos\SquareD[1].gif"/>
            <p:cNvPicPr>
              <a:picLocks noChangeAspect="1" noChangeArrowheads="1"/>
            </p:cNvPicPr>
            <p:nvPr/>
          </p:nvPicPr>
          <p:blipFill>
            <a:blip r:embed="rId144" cstate="print">
              <a:clrChange>
                <a:clrFrom>
                  <a:srgbClr val="000000"/>
                </a:clrFrom>
                <a:clrTo>
                  <a:srgbClr val="000000">
                    <a:alpha val="0"/>
                  </a:srgbClr>
                </a:clrTo>
              </a:clrChange>
            </a:blip>
            <a:srcRect/>
            <a:stretch>
              <a:fillRect/>
            </a:stretch>
          </p:blipFill>
          <p:spPr bwMode="gray">
            <a:xfrm>
              <a:off x="4564" y="3177"/>
              <a:ext cx="171" cy="142"/>
            </a:xfrm>
            <a:prstGeom prst="rect">
              <a:avLst/>
            </a:prstGeom>
            <a:noFill/>
            <a:ln w="9525">
              <a:noFill/>
              <a:miter lim="800000"/>
              <a:headEnd/>
              <a:tailEnd/>
            </a:ln>
          </p:spPr>
        </p:pic>
        <p:pic>
          <p:nvPicPr>
            <p:cNvPr id="349" name="Picture 70"/>
            <p:cNvPicPr>
              <a:picLocks noChangeAspect="1" noChangeArrowheads="1"/>
            </p:cNvPicPr>
            <p:nvPr/>
          </p:nvPicPr>
          <p:blipFill>
            <a:blip r:embed="rId145" cstate="print">
              <a:clrChange>
                <a:clrFrom>
                  <a:srgbClr val="FFFFFF"/>
                </a:clrFrom>
                <a:clrTo>
                  <a:srgbClr val="FFFFFF">
                    <a:alpha val="0"/>
                  </a:srgbClr>
                </a:clrTo>
              </a:clrChange>
            </a:blip>
            <a:srcRect l="6271" t="30948" r="6271" b="36606"/>
            <a:stretch>
              <a:fillRect/>
            </a:stretch>
          </p:blipFill>
          <p:spPr bwMode="auto">
            <a:xfrm>
              <a:off x="3405" y="2560"/>
              <a:ext cx="673" cy="174"/>
            </a:xfrm>
            <a:prstGeom prst="rect">
              <a:avLst/>
            </a:prstGeom>
            <a:noFill/>
            <a:ln w="9525">
              <a:noFill/>
              <a:miter lim="800000"/>
              <a:headEnd/>
              <a:tailEnd/>
            </a:ln>
          </p:spPr>
        </p:pic>
        <p:pic>
          <p:nvPicPr>
            <p:cNvPr id="350" name="Picture 71"/>
            <p:cNvPicPr>
              <a:picLocks noChangeAspect="1" noChangeArrowheads="1"/>
            </p:cNvPicPr>
            <p:nvPr/>
          </p:nvPicPr>
          <p:blipFill>
            <a:blip r:embed="rId146" cstate="print">
              <a:clrChange>
                <a:clrFrom>
                  <a:srgbClr val="FEFEFE"/>
                </a:clrFrom>
                <a:clrTo>
                  <a:srgbClr val="FEFEFE">
                    <a:alpha val="0"/>
                  </a:srgbClr>
                </a:clrTo>
              </a:clrChange>
            </a:blip>
            <a:srcRect/>
            <a:stretch>
              <a:fillRect/>
            </a:stretch>
          </p:blipFill>
          <p:spPr bwMode="auto">
            <a:xfrm>
              <a:off x="4293" y="2857"/>
              <a:ext cx="622" cy="178"/>
            </a:xfrm>
            <a:prstGeom prst="rect">
              <a:avLst/>
            </a:prstGeom>
            <a:noFill/>
            <a:ln w="9525">
              <a:noFill/>
              <a:miter lim="800000"/>
              <a:headEnd/>
              <a:tailEnd/>
            </a:ln>
          </p:spPr>
        </p:pic>
        <p:pic>
          <p:nvPicPr>
            <p:cNvPr id="351" name="Picture 54" descr="C:\Documents and Settings\Administrator\Desktop\Logos\logo_PEP_BOYS[1].gif"/>
            <p:cNvPicPr>
              <a:picLocks noChangeAspect="1" noChangeArrowheads="1"/>
            </p:cNvPicPr>
            <p:nvPr/>
          </p:nvPicPr>
          <p:blipFill>
            <a:blip r:embed="rId147" cstate="print">
              <a:clrChange>
                <a:clrFrom>
                  <a:srgbClr val="FFFFFF"/>
                </a:clrFrom>
                <a:clrTo>
                  <a:srgbClr val="FFFFFF">
                    <a:alpha val="0"/>
                  </a:srgbClr>
                </a:clrTo>
              </a:clrChange>
            </a:blip>
            <a:srcRect l="14330" t="25159" r="14371" b="30025"/>
            <a:stretch>
              <a:fillRect/>
            </a:stretch>
          </p:blipFill>
          <p:spPr bwMode="gray">
            <a:xfrm>
              <a:off x="4675" y="1931"/>
              <a:ext cx="426" cy="142"/>
            </a:xfrm>
            <a:prstGeom prst="rect">
              <a:avLst/>
            </a:prstGeom>
            <a:noFill/>
            <a:ln w="9525">
              <a:noFill/>
              <a:miter lim="800000"/>
              <a:headEnd/>
              <a:tailEnd/>
            </a:ln>
          </p:spPr>
        </p:pic>
        <p:pic>
          <p:nvPicPr>
            <p:cNvPr id="352" name="Picture 73" descr="C:\Documents and Settings\Administrator\Desktop\logo_sutter1.gif"/>
            <p:cNvPicPr>
              <a:picLocks noChangeAspect="1" noChangeArrowheads="1"/>
            </p:cNvPicPr>
            <p:nvPr/>
          </p:nvPicPr>
          <p:blipFill>
            <a:blip r:embed="rId148" cstate="print">
              <a:clrChange>
                <a:clrFrom>
                  <a:srgbClr val="FFFFFF"/>
                </a:clrFrom>
                <a:clrTo>
                  <a:srgbClr val="FFFFFF">
                    <a:alpha val="0"/>
                  </a:srgbClr>
                </a:clrTo>
              </a:clrChange>
              <a:lum bright="-10000"/>
            </a:blip>
            <a:srcRect/>
            <a:stretch>
              <a:fillRect/>
            </a:stretch>
          </p:blipFill>
          <p:spPr bwMode="gray">
            <a:xfrm>
              <a:off x="4132" y="2792"/>
              <a:ext cx="432" cy="115"/>
            </a:xfrm>
            <a:prstGeom prst="rect">
              <a:avLst/>
            </a:prstGeom>
            <a:noFill/>
            <a:ln w="9525">
              <a:noFill/>
              <a:miter lim="800000"/>
              <a:headEnd/>
              <a:tailEnd/>
            </a:ln>
          </p:spPr>
        </p:pic>
        <p:sp>
          <p:nvSpPr>
            <p:cNvPr id="353" name="Arc 114"/>
            <p:cNvSpPr>
              <a:spLocks noChangeArrowheads="1"/>
            </p:cNvSpPr>
            <p:nvPr/>
          </p:nvSpPr>
          <p:spPr bwMode="auto">
            <a:xfrm>
              <a:off x="3224" y="563"/>
              <a:ext cx="1917" cy="3072"/>
            </a:xfrm>
            <a:custGeom>
              <a:avLst/>
              <a:gdLst>
                <a:gd name="T0" fmla="*/ 0 w 3165475"/>
                <a:gd name="T1" fmla="*/ 0 h 5934075"/>
                <a:gd name="T2" fmla="*/ 0 w 3165475"/>
                <a:gd name="T3" fmla="*/ 0 h 5934075"/>
                <a:gd name="T4" fmla="*/ 0 w 3165475"/>
                <a:gd name="T5" fmla="*/ 0 h 5934075"/>
                <a:gd name="T6" fmla="*/ 11796480 60000 65536"/>
                <a:gd name="T7" fmla="*/ 11796480 60000 65536"/>
                <a:gd name="T8" fmla="*/ 11796480 60000 65536"/>
                <a:gd name="T9" fmla="*/ 2242418 w 3165475"/>
                <a:gd name="T10" fmla="*/ 888566 h 5934075"/>
                <a:gd name="T11" fmla="*/ 3165475 w 3165475"/>
                <a:gd name="T12" fmla="*/ 5663642 h 5934075"/>
              </a:gdLst>
              <a:ahLst/>
              <a:cxnLst>
                <a:cxn ang="T6">
                  <a:pos x="T0" y="T1"/>
                </a:cxn>
                <a:cxn ang="T7">
                  <a:pos x="T2" y="T3"/>
                </a:cxn>
                <a:cxn ang="T8">
                  <a:pos x="T4" y="T5"/>
                </a:cxn>
              </a:cxnLst>
              <a:rect l="T9" t="T10" r="T11" b="T12"/>
              <a:pathLst>
                <a:path w="3165475" h="5934075" stroke="0">
                  <a:moveTo>
                    <a:pt x="2712480" y="889044"/>
                  </a:moveTo>
                  <a:lnTo>
                    <a:pt x="2712479" y="889044"/>
                  </a:lnTo>
                  <a:cubicBezTo>
                    <a:pt x="3002822" y="1443764"/>
                    <a:pt x="3165475" y="2189890"/>
                    <a:pt x="3165475" y="2967038"/>
                  </a:cubicBezTo>
                  <a:cubicBezTo>
                    <a:pt x="3165475" y="4127370"/>
                    <a:pt x="2804659" y="5181227"/>
                    <a:pt x="2241930" y="5664493"/>
                  </a:cubicBezTo>
                  <a:lnTo>
                    <a:pt x="1582738" y="2967038"/>
                  </a:lnTo>
                  <a:close/>
                </a:path>
                <a:path w="3165475" h="5934075" fill="none">
                  <a:moveTo>
                    <a:pt x="2712480" y="889044"/>
                  </a:moveTo>
                  <a:lnTo>
                    <a:pt x="2712479" y="889044"/>
                  </a:lnTo>
                  <a:cubicBezTo>
                    <a:pt x="3002822" y="1443764"/>
                    <a:pt x="3165475" y="2189890"/>
                    <a:pt x="3165475" y="2967038"/>
                  </a:cubicBezTo>
                  <a:cubicBezTo>
                    <a:pt x="3165475" y="4127370"/>
                    <a:pt x="2804659" y="5181227"/>
                    <a:pt x="2241930" y="5664493"/>
                  </a:cubicBezTo>
                </a:path>
              </a:pathLst>
            </a:custGeom>
            <a:noFill/>
            <a:ln w="19050" algn="ctr">
              <a:solidFill>
                <a:schemeClr val="tx2"/>
              </a:solidFill>
              <a:round/>
              <a:headEnd/>
              <a:tailEnd/>
            </a:ln>
          </p:spPr>
          <p:txBody>
            <a:bodyPr anchor="ctr"/>
            <a:lstStyle/>
            <a:p>
              <a:endParaRPr lang="sl-SI"/>
            </a:p>
          </p:txBody>
        </p:sp>
        <p:pic>
          <p:nvPicPr>
            <p:cNvPr id="354" name="Picture 213"/>
            <p:cNvPicPr>
              <a:picLocks noChangeAspect="1" noChangeArrowheads="1"/>
            </p:cNvPicPr>
            <p:nvPr/>
          </p:nvPicPr>
          <p:blipFill>
            <a:blip r:embed="rId149" cstate="print"/>
            <a:srcRect/>
            <a:stretch>
              <a:fillRect/>
            </a:stretch>
          </p:blipFill>
          <p:spPr bwMode="auto">
            <a:xfrm>
              <a:off x="4237" y="3058"/>
              <a:ext cx="479" cy="108"/>
            </a:xfrm>
            <a:prstGeom prst="rect">
              <a:avLst/>
            </a:prstGeom>
            <a:noFill/>
            <a:ln w="9525">
              <a:noFill/>
              <a:miter lim="800000"/>
              <a:headEnd/>
              <a:tailEnd/>
            </a:ln>
          </p:spPr>
        </p:pic>
        <p:sp>
          <p:nvSpPr>
            <p:cNvPr id="355" name="Text Box 222"/>
            <p:cNvSpPr txBox="1">
              <a:spLocks noChangeArrowheads="1"/>
            </p:cNvSpPr>
            <p:nvPr/>
          </p:nvSpPr>
          <p:spPr bwMode="auto">
            <a:xfrm>
              <a:off x="4659" y="3017"/>
              <a:ext cx="162" cy="15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sz="1000" b="1" dirty="0">
                  <a:solidFill>
                    <a:srgbClr val="6D6E71"/>
                  </a:solidFill>
                  <a:ea typeface="ヒラギノ角ゴ ProN W3" charset="0"/>
                </a:rPr>
                <a:t>*</a:t>
              </a:r>
            </a:p>
          </p:txBody>
        </p:sp>
        <p:pic>
          <p:nvPicPr>
            <p:cNvPr id="356" name="Picture 228"/>
            <p:cNvPicPr>
              <a:picLocks noChangeAspect="1" noChangeArrowheads="1"/>
            </p:cNvPicPr>
            <p:nvPr/>
          </p:nvPicPr>
          <p:blipFill>
            <a:blip r:embed="rId150" cstate="print">
              <a:clrChange>
                <a:clrFrom>
                  <a:srgbClr val="FFFFFF"/>
                </a:clrFrom>
                <a:clrTo>
                  <a:srgbClr val="FFFFFF">
                    <a:alpha val="0"/>
                  </a:srgbClr>
                </a:clrTo>
              </a:clrChange>
            </a:blip>
            <a:srcRect/>
            <a:stretch>
              <a:fillRect/>
            </a:stretch>
          </p:blipFill>
          <p:spPr bwMode="auto">
            <a:xfrm>
              <a:off x="3419" y="2733"/>
              <a:ext cx="344" cy="173"/>
            </a:xfrm>
            <a:prstGeom prst="rect">
              <a:avLst/>
            </a:prstGeom>
            <a:noFill/>
            <a:ln w="9525">
              <a:noFill/>
              <a:miter lim="800000"/>
              <a:headEnd/>
              <a:tailEnd/>
            </a:ln>
          </p:spPr>
        </p:pic>
        <p:sp>
          <p:nvSpPr>
            <p:cNvPr id="357" name="Text Box 229"/>
            <p:cNvSpPr txBox="1">
              <a:spLocks noChangeArrowheads="1"/>
            </p:cNvSpPr>
            <p:nvPr/>
          </p:nvSpPr>
          <p:spPr bwMode="auto">
            <a:xfrm>
              <a:off x="3702" y="2699"/>
              <a:ext cx="162" cy="15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sz="1000" b="1" dirty="0">
                  <a:solidFill>
                    <a:srgbClr val="6D6E71"/>
                  </a:solidFill>
                  <a:ea typeface="ヒラギノ角ゴ ProN W3" charset="0"/>
                </a:rPr>
                <a:t>*</a:t>
              </a:r>
            </a:p>
          </p:txBody>
        </p:sp>
      </p:grpSp>
      <p:sp>
        <p:nvSpPr>
          <p:cNvPr id="360" name="Text Box 132"/>
          <p:cNvSpPr txBox="1">
            <a:spLocks noChangeArrowheads="1"/>
          </p:cNvSpPr>
          <p:nvPr/>
        </p:nvSpPr>
        <p:spPr bwMode="auto">
          <a:xfrm>
            <a:off x="7177193" y="5438353"/>
            <a:ext cx="1343849" cy="579147"/>
          </a:xfrm>
          <a:prstGeom prst="rect">
            <a:avLst/>
          </a:prstGeom>
          <a:noFill/>
          <a:ln w="9525">
            <a:noFill/>
            <a:miter lim="800000"/>
            <a:headEnd/>
            <a:tailEnd/>
          </a:ln>
          <a:effectLst>
            <a:prstShdw prst="shdw17" dist="17961" dir="2700000">
              <a:schemeClr val="accent1">
                <a:gamma/>
                <a:shade val="60000"/>
                <a:invGamma/>
              </a:schemeClr>
            </a:prstShdw>
          </a:effectLst>
        </p:spPr>
        <p:txBody>
          <a:bodyPr lIns="55385" tIns="27693" rIns="55385" bIns="27693">
            <a:spAutoFit/>
          </a:bodyPr>
          <a:lstStyle/>
          <a:p>
            <a:pPr>
              <a:spcBef>
                <a:spcPct val="50000"/>
              </a:spcBef>
              <a:defRPr/>
            </a:pPr>
            <a:r>
              <a:rPr lang="en-US" sz="1700" dirty="0">
                <a:solidFill>
                  <a:srgbClr val="5F5F5F"/>
                </a:solidFill>
                <a:effectLst>
                  <a:outerShdw blurRad="38100" dist="38100" dir="2700000" algn="tl">
                    <a:srgbClr val="C0C0C0"/>
                  </a:outerShdw>
                </a:effectLst>
                <a:ea typeface="ヒラギノ角ゴ ProN W3" charset="0"/>
              </a:rPr>
              <a:t>&gt; 3 </a:t>
            </a:r>
            <a:r>
              <a:rPr lang="sl-SI" sz="1700" dirty="0">
                <a:solidFill>
                  <a:srgbClr val="5F5F5F"/>
                </a:solidFill>
                <a:effectLst>
                  <a:outerShdw blurRad="38100" dist="38100" dir="2700000" algn="tl">
                    <a:srgbClr val="C0C0C0"/>
                  </a:outerShdw>
                </a:effectLst>
                <a:ea typeface="ヒラギノ角ゴ ProN W3" charset="0"/>
              </a:rPr>
              <a:t>do</a:t>
            </a:r>
            <a:r>
              <a:rPr lang="en-US" sz="1700" dirty="0">
                <a:solidFill>
                  <a:srgbClr val="5F5F5F"/>
                </a:solidFill>
                <a:effectLst>
                  <a:outerShdw blurRad="38100" dist="38100" dir="2700000" algn="tl">
                    <a:srgbClr val="C0C0C0"/>
                  </a:outerShdw>
                </a:effectLst>
                <a:ea typeface="ヒラギノ角ゴ ProN W3" charset="0"/>
              </a:rPr>
              <a:t/>
            </a:r>
            <a:br>
              <a:rPr lang="en-US" sz="1700" dirty="0">
                <a:solidFill>
                  <a:srgbClr val="5F5F5F"/>
                </a:solidFill>
                <a:effectLst>
                  <a:outerShdw blurRad="38100" dist="38100" dir="2700000" algn="tl">
                    <a:srgbClr val="C0C0C0"/>
                  </a:outerShdw>
                </a:effectLst>
                <a:ea typeface="ヒラギノ角ゴ ProN W3" charset="0"/>
              </a:rPr>
            </a:br>
            <a:r>
              <a:rPr lang="en-US" sz="1700" dirty="0">
                <a:solidFill>
                  <a:srgbClr val="5F5F5F"/>
                </a:solidFill>
                <a:effectLst>
                  <a:outerShdw blurRad="38100" dist="38100" dir="2700000" algn="tl">
                    <a:srgbClr val="C0C0C0"/>
                  </a:outerShdw>
                </a:effectLst>
                <a:ea typeface="ヒラギノ角ゴ ProN W3" charset="0"/>
              </a:rPr>
              <a:t>10,000 </a:t>
            </a:r>
            <a:r>
              <a:rPr lang="sl-SI" sz="1700" dirty="0" err="1" smtClean="0">
                <a:solidFill>
                  <a:srgbClr val="5F5F5F"/>
                </a:solidFill>
                <a:effectLst>
                  <a:outerShdw blurRad="38100" dist="38100" dir="2700000" algn="tl">
                    <a:srgbClr val="C0C0C0"/>
                  </a:outerShdw>
                </a:effectLst>
                <a:ea typeface="ヒラギノ角ゴ ProN W3" charset="0"/>
              </a:rPr>
              <a:t>users</a:t>
            </a:r>
            <a:endParaRPr lang="en-US" sz="1700" dirty="0">
              <a:solidFill>
                <a:srgbClr val="5F5F5F"/>
              </a:solidFill>
              <a:effectLst>
                <a:outerShdw blurRad="38100" dist="38100" dir="2700000" algn="tl">
                  <a:srgbClr val="C0C0C0"/>
                </a:outerShdw>
              </a:effectLst>
              <a:ea typeface="ヒラギノ角ゴ ProN W3" charset="0"/>
            </a:endParaRPr>
          </a:p>
        </p:txBody>
      </p:sp>
      <p:pic>
        <p:nvPicPr>
          <p:cNvPr id="362" name="Picture 117"/>
          <p:cNvPicPr>
            <a:picLocks noChangeAspect="1" noChangeArrowheads="1"/>
          </p:cNvPicPr>
          <p:nvPr/>
        </p:nvPicPr>
        <p:blipFill>
          <a:blip r:embed="rId151" cstate="print"/>
          <a:srcRect/>
          <a:stretch>
            <a:fillRect/>
          </a:stretch>
        </p:blipFill>
        <p:spPr bwMode="auto">
          <a:xfrm>
            <a:off x="1000060" y="3634740"/>
            <a:ext cx="1000190" cy="215922"/>
          </a:xfrm>
          <a:prstGeom prst="rect">
            <a:avLst/>
          </a:prstGeom>
          <a:noFill/>
          <a:ln w="9525">
            <a:noFill/>
            <a:miter lim="800000"/>
            <a:headEnd/>
            <a:tailEnd/>
          </a:ln>
        </p:spPr>
      </p:pic>
      <p:sp>
        <p:nvSpPr>
          <p:cNvPr id="363" name="Text Box 128"/>
          <p:cNvSpPr txBox="1">
            <a:spLocks noChangeArrowheads="1"/>
          </p:cNvSpPr>
          <p:nvPr/>
        </p:nvSpPr>
        <p:spPr bwMode="auto">
          <a:xfrm>
            <a:off x="371475" y="4149090"/>
            <a:ext cx="1587603" cy="579147"/>
          </a:xfrm>
          <a:prstGeom prst="rect">
            <a:avLst/>
          </a:prstGeom>
          <a:noFill/>
          <a:ln w="9525">
            <a:noFill/>
            <a:miter lim="800000"/>
            <a:headEnd/>
            <a:tailEnd/>
          </a:ln>
          <a:effectLst>
            <a:prstShdw prst="shdw17" dist="17961" dir="2700000">
              <a:schemeClr val="accent1">
                <a:gamma/>
                <a:shade val="60000"/>
                <a:invGamma/>
              </a:schemeClr>
            </a:prstShdw>
          </a:effectLst>
        </p:spPr>
        <p:txBody>
          <a:bodyPr lIns="55385" tIns="27693" rIns="55385" bIns="27693">
            <a:spAutoFit/>
          </a:bodyPr>
          <a:lstStyle/>
          <a:p>
            <a:pPr>
              <a:spcBef>
                <a:spcPct val="50000"/>
              </a:spcBef>
              <a:defRPr/>
            </a:pPr>
            <a:r>
              <a:rPr lang="en-US" sz="1700" dirty="0">
                <a:solidFill>
                  <a:srgbClr val="5F5F5F"/>
                </a:solidFill>
                <a:effectLst>
                  <a:outerShdw blurRad="38100" dist="38100" dir="2700000" algn="tl">
                    <a:srgbClr val="C0C0C0"/>
                  </a:outerShdw>
                </a:effectLst>
                <a:ea typeface="ヒラギノ角ゴ ProN W3" charset="0"/>
              </a:rPr>
              <a:t>&gt; 300,000 </a:t>
            </a:r>
            <a:br>
              <a:rPr lang="en-US" sz="1700" dirty="0">
                <a:solidFill>
                  <a:srgbClr val="5F5F5F"/>
                </a:solidFill>
                <a:effectLst>
                  <a:outerShdw blurRad="38100" dist="38100" dir="2700000" algn="tl">
                    <a:srgbClr val="C0C0C0"/>
                  </a:outerShdw>
                </a:effectLst>
                <a:ea typeface="ヒラギノ角ゴ ProN W3" charset="0"/>
              </a:rPr>
            </a:br>
            <a:r>
              <a:rPr lang="sl-SI" sz="1700" dirty="0" err="1" smtClean="0">
                <a:solidFill>
                  <a:srgbClr val="5F5F5F"/>
                </a:solidFill>
                <a:effectLst>
                  <a:outerShdw blurRad="38100" dist="38100" dir="2700000" algn="tl">
                    <a:srgbClr val="C0C0C0"/>
                  </a:outerShdw>
                </a:effectLst>
                <a:ea typeface="ヒラギノ角ゴ ProN W3" charset="0"/>
              </a:rPr>
              <a:t>users</a:t>
            </a:r>
            <a:endParaRPr lang="en-US" sz="1700" dirty="0">
              <a:solidFill>
                <a:srgbClr val="5F5F5F"/>
              </a:solidFill>
              <a:effectLst>
                <a:outerShdw blurRad="38100" dist="38100" dir="2700000" algn="tl">
                  <a:srgbClr val="C0C0C0"/>
                </a:outerShdw>
              </a:effectLst>
              <a:ea typeface="ヒラギノ角ゴ ProN W3" charset="0"/>
            </a:endParaRPr>
          </a:p>
        </p:txBody>
      </p:sp>
      <p:sp>
        <p:nvSpPr>
          <p:cNvPr id="364" name="Arc 100"/>
          <p:cNvSpPr>
            <a:spLocks noChangeArrowheads="1"/>
          </p:cNvSpPr>
          <p:nvPr/>
        </p:nvSpPr>
        <p:spPr bwMode="auto">
          <a:xfrm>
            <a:off x="-1257300" y="1834515"/>
            <a:ext cx="3443511" cy="3180086"/>
          </a:xfrm>
          <a:custGeom>
            <a:avLst/>
            <a:gdLst>
              <a:gd name="T0" fmla="*/ 0 w 3581401"/>
              <a:gd name="T1" fmla="*/ 0 h 5178425"/>
              <a:gd name="T2" fmla="*/ 0 w 3581401"/>
              <a:gd name="T3" fmla="*/ 0 h 5178425"/>
              <a:gd name="T4" fmla="*/ 0 w 3581401"/>
              <a:gd name="T5" fmla="*/ 0 h 5178425"/>
              <a:gd name="T6" fmla="*/ 17694720 60000 65536"/>
              <a:gd name="T7" fmla="*/ 11796480 60000 65536"/>
              <a:gd name="T8" fmla="*/ 5898240 60000 65536"/>
              <a:gd name="T9" fmla="*/ 3340329 w 3581401"/>
              <a:gd name="T10" fmla="*/ 1292667 h 5178425"/>
              <a:gd name="T11" fmla="*/ 3581401 w 3581401"/>
              <a:gd name="T12" fmla="*/ 3800442 h 5178425"/>
            </a:gdLst>
            <a:ahLst/>
            <a:cxnLst>
              <a:cxn ang="T6">
                <a:pos x="T0" y="T1"/>
              </a:cxn>
              <a:cxn ang="T7">
                <a:pos x="T2" y="T3"/>
              </a:cxn>
              <a:cxn ang="T8">
                <a:pos x="T4" y="T5"/>
              </a:cxn>
            </a:cxnLst>
            <a:rect l="T9" t="T10" r="T11" b="T12"/>
            <a:pathLst>
              <a:path w="3581401" h="5178425" stroke="0">
                <a:moveTo>
                  <a:pt x="3340823" y="1292931"/>
                </a:moveTo>
                <a:lnTo>
                  <a:pt x="3340822" y="1292931"/>
                </a:lnTo>
                <a:cubicBezTo>
                  <a:pt x="3498420" y="1686939"/>
                  <a:pt x="3581401" y="2134054"/>
                  <a:pt x="3581401" y="2589213"/>
                </a:cubicBezTo>
                <a:cubicBezTo>
                  <a:pt x="3581401" y="3011689"/>
                  <a:pt x="3509903" y="3427748"/>
                  <a:pt x="3373146" y="3801091"/>
                </a:cubicBezTo>
                <a:lnTo>
                  <a:pt x="1790701" y="2589213"/>
                </a:lnTo>
                <a:close/>
              </a:path>
              <a:path w="3581401" h="5178425" fill="none">
                <a:moveTo>
                  <a:pt x="3340823" y="1292931"/>
                </a:moveTo>
                <a:lnTo>
                  <a:pt x="3340822" y="1292931"/>
                </a:lnTo>
                <a:cubicBezTo>
                  <a:pt x="3498420" y="1686939"/>
                  <a:pt x="3581401" y="2134054"/>
                  <a:pt x="3581401" y="2589213"/>
                </a:cubicBezTo>
                <a:cubicBezTo>
                  <a:pt x="3581401" y="3011689"/>
                  <a:pt x="3509903" y="3427748"/>
                  <a:pt x="3373146" y="3801091"/>
                </a:cubicBezTo>
              </a:path>
            </a:pathLst>
          </a:custGeom>
          <a:noFill/>
          <a:ln w="19050" algn="ctr">
            <a:solidFill>
              <a:schemeClr val="tx2"/>
            </a:solidFill>
            <a:round/>
            <a:headEnd/>
            <a:tailEnd/>
          </a:ln>
        </p:spPr>
        <p:txBody>
          <a:bodyPr lIns="55385" tIns="27693" rIns="55385" bIns="27693" anchor="ctr"/>
          <a:lstStyle/>
          <a:p>
            <a:endParaRPr lang="sl-SI"/>
          </a:p>
        </p:txBody>
      </p:sp>
      <p:pic>
        <p:nvPicPr>
          <p:cNvPr id="358" name="Slika 357" descr="http://blog.boironusa.com/wp-content/uploads/2013/01/walmart.jpg"/>
          <p:cNvPicPr/>
          <p:nvPr/>
        </p:nvPicPr>
        <p:blipFill rotWithShape="1">
          <a:blip r:embed="rId152" cstate="print">
            <a:extLst>
              <a:ext uri="{28A0092B-C50C-407E-A947-70E740481C1C}">
                <a14:useLocalDpi xmlns:a14="http://schemas.microsoft.com/office/drawing/2010/main" val="0"/>
              </a:ext>
            </a:extLst>
          </a:blip>
          <a:srcRect l="3836" t="29597" r="2739" b="28746"/>
          <a:stretch/>
        </p:blipFill>
        <p:spPr bwMode="auto">
          <a:xfrm>
            <a:off x="1043835" y="3026522"/>
            <a:ext cx="1042140" cy="402906"/>
          </a:xfrm>
          <a:prstGeom prst="rect">
            <a:avLst/>
          </a:prstGeom>
          <a:noFill/>
          <a:ln>
            <a:noFill/>
          </a:ln>
          <a:extLst>
            <a:ext uri="{53640926-AAD7-44D8-BBD7-CCE9431645EC}">
              <a14:shadowObscured xmlns:a14="http://schemas.microsoft.com/office/drawing/2010/main"/>
            </a:ext>
          </a:extLst>
        </p:spPr>
      </p:pic>
      <p:sp>
        <p:nvSpPr>
          <p:cNvPr id="361" name="Pravokotnik 360"/>
          <p:cNvSpPr/>
          <p:nvPr/>
        </p:nvSpPr>
        <p:spPr>
          <a:xfrm>
            <a:off x="971600" y="5960313"/>
            <a:ext cx="7373887" cy="276999"/>
          </a:xfrm>
          <a:prstGeom prst="rect">
            <a:avLst/>
          </a:prstGeom>
        </p:spPr>
        <p:txBody>
          <a:bodyPr wrap="square">
            <a:spAutoFit/>
          </a:bodyPr>
          <a:lstStyle/>
          <a:p>
            <a:r>
              <a:rPr lang="sl-SI" sz="1200" dirty="0" smtClean="0"/>
              <a:t>* </a:t>
            </a:r>
            <a:r>
              <a:rPr lang="sl-SI" sz="1200" dirty="0" err="1" smtClean="0"/>
              <a:t>For</a:t>
            </a:r>
            <a:r>
              <a:rPr lang="sl-SI" sz="1200" dirty="0" smtClean="0"/>
              <a:t> </a:t>
            </a:r>
            <a:r>
              <a:rPr lang="sl-SI" sz="1200" dirty="0" err="1" smtClean="0"/>
              <a:t>internal</a:t>
            </a:r>
            <a:r>
              <a:rPr lang="sl-SI" sz="1200" dirty="0" smtClean="0"/>
              <a:t> </a:t>
            </a:r>
            <a:r>
              <a:rPr lang="sl-SI" sz="1200" dirty="0" err="1" smtClean="0"/>
              <a:t>use</a:t>
            </a:r>
            <a:r>
              <a:rPr lang="sl-SI" sz="1200" dirty="0" smtClean="0"/>
              <a:t> </a:t>
            </a:r>
            <a:r>
              <a:rPr lang="sl-SI" sz="1200" dirty="0" err="1" smtClean="0"/>
              <a:t>only</a:t>
            </a:r>
            <a:endParaRPr lang="sl-SI" sz="1200" dirty="0"/>
          </a:p>
        </p:txBody>
      </p:sp>
    </p:spTree>
    <p:extLst>
      <p:ext uri="{BB962C8B-B14F-4D97-AF65-F5344CB8AC3E}">
        <p14:creationId xmlns:p14="http://schemas.microsoft.com/office/powerpoint/2010/main" val="22868266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0" descr="cs_logo_ing"/>
          <p:cNvPicPr>
            <a:picLocks noChangeAspect="1" noChangeArrowheads="1"/>
          </p:cNvPicPr>
          <p:nvPr/>
        </p:nvPicPr>
        <p:blipFill>
          <a:blip r:embed="rId3" cstate="print"/>
          <a:srcRect/>
          <a:stretch>
            <a:fillRect/>
          </a:stretch>
        </p:blipFill>
        <p:spPr bwMode="auto">
          <a:xfrm>
            <a:off x="1308202" y="2931784"/>
            <a:ext cx="1609575" cy="419695"/>
          </a:xfrm>
          <a:prstGeom prst="rect">
            <a:avLst/>
          </a:prstGeom>
          <a:noFill/>
          <a:ln w="9525">
            <a:noFill/>
            <a:miter lim="800000"/>
            <a:headEnd/>
            <a:tailEnd/>
          </a:ln>
        </p:spPr>
      </p:pic>
      <p:pic>
        <p:nvPicPr>
          <p:cNvPr id="13" name="Picture 232" descr="cs_logo_british-telecom"/>
          <p:cNvPicPr>
            <a:picLocks noChangeAspect="1" noChangeArrowheads="1"/>
          </p:cNvPicPr>
          <p:nvPr/>
        </p:nvPicPr>
        <p:blipFill>
          <a:blip r:embed="rId4" cstate="print"/>
          <a:srcRect/>
          <a:stretch>
            <a:fillRect/>
          </a:stretch>
        </p:blipFill>
        <p:spPr bwMode="auto">
          <a:xfrm>
            <a:off x="4326435" y="1901528"/>
            <a:ext cx="1112863" cy="663029"/>
          </a:xfrm>
          <a:prstGeom prst="rect">
            <a:avLst/>
          </a:prstGeom>
          <a:noFill/>
          <a:ln w="9525">
            <a:noFill/>
            <a:miter lim="800000"/>
            <a:headEnd/>
            <a:tailEnd/>
          </a:ln>
        </p:spPr>
      </p:pic>
      <p:pic>
        <p:nvPicPr>
          <p:cNvPr id="14" name="Picture 4" descr="image003"/>
          <p:cNvPicPr>
            <a:picLocks noChangeAspect="1" noChangeArrowheads="1"/>
          </p:cNvPicPr>
          <p:nvPr/>
        </p:nvPicPr>
        <p:blipFill>
          <a:blip r:embed="rId5" cstate="print"/>
          <a:srcRect/>
          <a:stretch>
            <a:fillRect/>
          </a:stretch>
        </p:blipFill>
        <p:spPr bwMode="auto">
          <a:xfrm>
            <a:off x="4715996" y="2904996"/>
            <a:ext cx="1349499" cy="610568"/>
          </a:xfrm>
          <a:prstGeom prst="rect">
            <a:avLst/>
          </a:prstGeom>
          <a:noFill/>
          <a:ln w="9525">
            <a:noFill/>
            <a:miter lim="800000"/>
            <a:headEnd/>
            <a:tailEnd/>
          </a:ln>
        </p:spPr>
      </p:pic>
      <p:pic>
        <p:nvPicPr>
          <p:cNvPr id="15" name="Picture 5" descr="http://gosublogger.com/wp-content/uploads/2009/04/gap.jpg"/>
          <p:cNvPicPr>
            <a:picLocks noChangeAspect="1" noChangeArrowheads="1"/>
          </p:cNvPicPr>
          <p:nvPr/>
        </p:nvPicPr>
        <p:blipFill>
          <a:blip r:embed="rId6" cstate="print"/>
          <a:srcRect/>
          <a:stretch>
            <a:fillRect/>
          </a:stretch>
        </p:blipFill>
        <p:spPr bwMode="auto">
          <a:xfrm>
            <a:off x="3296175" y="1462856"/>
            <a:ext cx="618381" cy="618381"/>
          </a:xfrm>
          <a:prstGeom prst="rect">
            <a:avLst/>
          </a:prstGeom>
          <a:noFill/>
          <a:ln w="9525">
            <a:noFill/>
            <a:miter lim="800000"/>
            <a:headEnd/>
            <a:tailEnd/>
          </a:ln>
        </p:spPr>
      </p:pic>
      <p:pic>
        <p:nvPicPr>
          <p:cNvPr id="16" name="Picture 7" descr="http://www.cycle-europe2008.com/images/marriotLogo.gif"/>
          <p:cNvPicPr>
            <a:picLocks noChangeAspect="1" noChangeArrowheads="1"/>
          </p:cNvPicPr>
          <p:nvPr/>
        </p:nvPicPr>
        <p:blipFill>
          <a:blip r:embed="rId7" cstate="print"/>
          <a:srcRect/>
          <a:stretch>
            <a:fillRect/>
          </a:stretch>
        </p:blipFill>
        <p:spPr bwMode="auto">
          <a:xfrm>
            <a:off x="3748236" y="3913492"/>
            <a:ext cx="997894" cy="852785"/>
          </a:xfrm>
          <a:prstGeom prst="rect">
            <a:avLst/>
          </a:prstGeom>
          <a:noFill/>
          <a:ln w="9525">
            <a:noFill/>
            <a:miter lim="800000"/>
            <a:headEnd/>
            <a:tailEnd/>
          </a:ln>
        </p:spPr>
      </p:pic>
      <p:pic>
        <p:nvPicPr>
          <p:cNvPr id="17" name="Picture 9" descr="http://t1.gstatic.com/images?q=tbn:5x1FDE7r8oEfeM:http://www.pasteur.fr/infosci/conf/hfp2007/Pfizer.gif">
            <a:hlinkClick r:id="rId8"/>
          </p:cNvPr>
          <p:cNvPicPr>
            <a:picLocks noChangeAspect="1" noChangeArrowheads="1"/>
          </p:cNvPicPr>
          <p:nvPr/>
        </p:nvPicPr>
        <p:blipFill>
          <a:blip r:embed="rId9" cstate="print"/>
          <a:srcRect/>
          <a:stretch>
            <a:fillRect/>
          </a:stretch>
        </p:blipFill>
        <p:spPr bwMode="auto">
          <a:xfrm>
            <a:off x="1614042" y="1699493"/>
            <a:ext cx="1153047" cy="722189"/>
          </a:xfrm>
          <a:prstGeom prst="rect">
            <a:avLst/>
          </a:prstGeom>
          <a:noFill/>
          <a:ln w="9525">
            <a:noFill/>
            <a:miter lim="800000"/>
            <a:headEnd/>
            <a:tailEnd/>
          </a:ln>
        </p:spPr>
      </p:pic>
      <p:pic>
        <p:nvPicPr>
          <p:cNvPr id="18" name="Picture 2" descr="http://www.audioagain.com/shared/imagestore/lloyds2080904826.jpg"/>
          <p:cNvPicPr>
            <a:picLocks noChangeAspect="1" noChangeArrowheads="1"/>
          </p:cNvPicPr>
          <p:nvPr/>
        </p:nvPicPr>
        <p:blipFill>
          <a:blip r:embed="rId10" cstate="print"/>
          <a:srcRect t="36778" b="35915"/>
          <a:stretch>
            <a:fillRect/>
          </a:stretch>
        </p:blipFill>
        <p:spPr bwMode="auto">
          <a:xfrm>
            <a:off x="4990581" y="4108271"/>
            <a:ext cx="1702221" cy="463228"/>
          </a:xfrm>
          <a:prstGeom prst="rect">
            <a:avLst/>
          </a:prstGeom>
          <a:noFill/>
          <a:ln w="9525">
            <a:noFill/>
            <a:miter lim="800000"/>
            <a:headEnd/>
            <a:tailEnd/>
          </a:ln>
        </p:spPr>
      </p:pic>
      <p:pic>
        <p:nvPicPr>
          <p:cNvPr id="19" name="Picture 11" descr="http://t3.gstatic.com/images?q=tbn:GauPVt1mdFM-yM:http://www.cyouatthetop.com/cyouatthetop/whatsincluded/index_files/yahoo_logo_800a.jpg">
            <a:hlinkClick r:id="rId11"/>
          </p:cNvPr>
          <p:cNvPicPr>
            <a:picLocks noChangeAspect="1" noChangeArrowheads="1"/>
          </p:cNvPicPr>
          <p:nvPr/>
        </p:nvPicPr>
        <p:blipFill>
          <a:blip r:embed="rId12" cstate="print"/>
          <a:srcRect/>
          <a:stretch>
            <a:fillRect/>
          </a:stretch>
        </p:blipFill>
        <p:spPr bwMode="auto">
          <a:xfrm>
            <a:off x="2144244" y="1045393"/>
            <a:ext cx="1381870" cy="362769"/>
          </a:xfrm>
          <a:prstGeom prst="rect">
            <a:avLst/>
          </a:prstGeom>
          <a:noFill/>
          <a:ln w="9525">
            <a:noFill/>
            <a:miter lim="800000"/>
            <a:headEnd/>
            <a:tailEnd/>
          </a:ln>
        </p:spPr>
      </p:pic>
      <p:pic>
        <p:nvPicPr>
          <p:cNvPr id="20" name="Picture 13" descr="http://t1.gstatic.com/images?q=tbn:0sG10q_a8_E6OM:http://www.listphile.com/Fortune_500_Logos/Time_Warner/image/048_timewarner.png">
            <a:hlinkClick r:id="rId13"/>
          </p:cNvPr>
          <p:cNvPicPr>
            <a:picLocks noChangeAspect="1" noChangeArrowheads="1"/>
          </p:cNvPicPr>
          <p:nvPr/>
        </p:nvPicPr>
        <p:blipFill>
          <a:blip r:embed="rId14" cstate="print"/>
          <a:srcRect t="24541" b="33345"/>
          <a:stretch>
            <a:fillRect/>
          </a:stretch>
        </p:blipFill>
        <p:spPr bwMode="auto">
          <a:xfrm>
            <a:off x="5591104" y="2442884"/>
            <a:ext cx="1161975" cy="488900"/>
          </a:xfrm>
          <a:prstGeom prst="rect">
            <a:avLst/>
          </a:prstGeom>
          <a:noFill/>
          <a:ln w="9525">
            <a:noFill/>
            <a:miter lim="800000"/>
            <a:headEnd/>
            <a:tailEnd/>
          </a:ln>
        </p:spPr>
      </p:pic>
      <p:pic>
        <p:nvPicPr>
          <p:cNvPr id="21" name="Picture 31" descr="T Mobile Logo"/>
          <p:cNvPicPr>
            <a:picLocks noChangeAspect="1" noChangeArrowheads="1"/>
          </p:cNvPicPr>
          <p:nvPr/>
        </p:nvPicPr>
        <p:blipFill>
          <a:blip r:embed="rId15" cstate="print"/>
          <a:srcRect/>
          <a:stretch>
            <a:fillRect/>
          </a:stretch>
        </p:blipFill>
        <p:spPr bwMode="auto">
          <a:xfrm>
            <a:off x="4356573" y="4856132"/>
            <a:ext cx="1466701" cy="370582"/>
          </a:xfrm>
          <a:prstGeom prst="rect">
            <a:avLst/>
          </a:prstGeom>
          <a:noFill/>
          <a:ln w="9525">
            <a:noFill/>
            <a:miter lim="800000"/>
            <a:headEnd/>
            <a:tailEnd/>
          </a:ln>
        </p:spPr>
      </p:pic>
      <p:pic>
        <p:nvPicPr>
          <p:cNvPr id="22" name="Picture 16" descr="Kimberly-Clark Logo"/>
          <p:cNvPicPr>
            <a:picLocks noChangeAspect="1" noChangeArrowheads="1"/>
          </p:cNvPicPr>
          <p:nvPr/>
        </p:nvPicPr>
        <p:blipFill>
          <a:blip r:embed="rId16" cstate="print"/>
          <a:srcRect/>
          <a:stretch>
            <a:fillRect/>
          </a:stretch>
        </p:blipFill>
        <p:spPr bwMode="auto">
          <a:xfrm>
            <a:off x="4151190" y="1223981"/>
            <a:ext cx="1831702" cy="505644"/>
          </a:xfrm>
          <a:prstGeom prst="rect">
            <a:avLst/>
          </a:prstGeom>
          <a:noFill/>
          <a:ln w="9525">
            <a:noFill/>
            <a:miter lim="800000"/>
            <a:headEnd/>
            <a:tailEnd/>
          </a:ln>
        </p:spPr>
      </p:pic>
      <p:pic>
        <p:nvPicPr>
          <p:cNvPr id="23" name="Picture 32" descr="Toyota Australia Logo"/>
          <p:cNvPicPr>
            <a:picLocks noChangeAspect="1" noChangeArrowheads="1"/>
          </p:cNvPicPr>
          <p:nvPr/>
        </p:nvPicPr>
        <p:blipFill>
          <a:blip r:embed="rId17" cstate="print"/>
          <a:srcRect/>
          <a:stretch>
            <a:fillRect/>
          </a:stretch>
        </p:blipFill>
        <p:spPr bwMode="auto">
          <a:xfrm>
            <a:off x="2800574" y="3515564"/>
            <a:ext cx="1291456" cy="404068"/>
          </a:xfrm>
          <a:prstGeom prst="rect">
            <a:avLst/>
          </a:prstGeom>
          <a:noFill/>
          <a:ln w="9525">
            <a:noFill/>
            <a:miter lim="800000"/>
            <a:headEnd/>
            <a:tailEnd/>
          </a:ln>
        </p:spPr>
      </p:pic>
      <p:pic>
        <p:nvPicPr>
          <p:cNvPr id="24" name="Picture 14" descr="Wachovia - Personal Finance and Business Financial Services"/>
          <p:cNvPicPr>
            <a:picLocks noChangeAspect="1" noChangeArrowheads="1"/>
          </p:cNvPicPr>
          <p:nvPr/>
        </p:nvPicPr>
        <p:blipFill>
          <a:blip r:embed="rId18" cstate="print"/>
          <a:srcRect l="6667" t="30769"/>
          <a:stretch>
            <a:fillRect/>
          </a:stretch>
        </p:blipFill>
        <p:spPr bwMode="auto">
          <a:xfrm>
            <a:off x="214316" y="3343803"/>
            <a:ext cx="1627435" cy="287982"/>
          </a:xfrm>
          <a:prstGeom prst="rect">
            <a:avLst/>
          </a:prstGeom>
          <a:noFill/>
          <a:ln w="9525">
            <a:noFill/>
            <a:miter lim="800000"/>
            <a:headEnd/>
            <a:tailEnd/>
          </a:ln>
        </p:spPr>
      </p:pic>
      <p:pic>
        <p:nvPicPr>
          <p:cNvPr id="25" name="Picture 9" descr="Citrix Logo"/>
          <p:cNvPicPr>
            <a:picLocks noChangeAspect="1" noChangeArrowheads="1"/>
          </p:cNvPicPr>
          <p:nvPr/>
        </p:nvPicPr>
        <p:blipFill>
          <a:blip r:embed="rId19" cstate="print"/>
          <a:srcRect/>
          <a:stretch>
            <a:fillRect/>
          </a:stretch>
        </p:blipFill>
        <p:spPr bwMode="auto">
          <a:xfrm>
            <a:off x="2784949" y="4800321"/>
            <a:ext cx="993428" cy="455414"/>
          </a:xfrm>
          <a:prstGeom prst="rect">
            <a:avLst/>
          </a:prstGeom>
          <a:noFill/>
          <a:ln w="9525">
            <a:noFill/>
            <a:miter lim="800000"/>
            <a:headEnd/>
            <a:tailEnd/>
          </a:ln>
        </p:spPr>
      </p:pic>
      <p:pic>
        <p:nvPicPr>
          <p:cNvPr id="26" name="Picture 46"/>
          <p:cNvPicPr>
            <a:picLocks noChangeAspect="1" noChangeArrowheads="1"/>
          </p:cNvPicPr>
          <p:nvPr/>
        </p:nvPicPr>
        <p:blipFill>
          <a:blip r:embed="rId20" cstate="print"/>
          <a:srcRect/>
          <a:stretch>
            <a:fillRect/>
          </a:stretch>
        </p:blipFill>
        <p:spPr bwMode="auto">
          <a:xfrm>
            <a:off x="6735218" y="1777628"/>
            <a:ext cx="1067098" cy="414115"/>
          </a:xfrm>
          <a:prstGeom prst="rect">
            <a:avLst/>
          </a:prstGeom>
          <a:noFill/>
          <a:ln w="9525">
            <a:noFill/>
            <a:miter lim="800000"/>
            <a:headEnd/>
            <a:tailEnd/>
          </a:ln>
        </p:spPr>
      </p:pic>
      <p:pic>
        <p:nvPicPr>
          <p:cNvPr id="27" name="Picture 10" descr="image003"/>
          <p:cNvPicPr>
            <a:picLocks noChangeAspect="1" noChangeArrowheads="1"/>
          </p:cNvPicPr>
          <p:nvPr/>
        </p:nvPicPr>
        <p:blipFill>
          <a:blip r:embed="rId21" cstate="print"/>
          <a:srcRect/>
          <a:stretch>
            <a:fillRect/>
          </a:stretch>
        </p:blipFill>
        <p:spPr bwMode="auto">
          <a:xfrm>
            <a:off x="1455542" y="4587126"/>
            <a:ext cx="1165325" cy="425276"/>
          </a:xfrm>
          <a:prstGeom prst="rect">
            <a:avLst/>
          </a:prstGeom>
          <a:noFill/>
          <a:ln w="9525">
            <a:noFill/>
            <a:miter lim="800000"/>
            <a:headEnd/>
            <a:tailEnd/>
          </a:ln>
        </p:spPr>
      </p:pic>
      <p:pic>
        <p:nvPicPr>
          <p:cNvPr id="28" name="Picture 26" descr="nasdaq_whitelogo">
            <a:hlinkClick r:id="rId22"/>
          </p:cNvPr>
          <p:cNvPicPr>
            <a:picLocks noChangeAspect="1" noChangeArrowheads="1"/>
          </p:cNvPicPr>
          <p:nvPr/>
        </p:nvPicPr>
        <p:blipFill>
          <a:blip r:embed="rId23" cstate="print"/>
          <a:srcRect/>
          <a:stretch>
            <a:fillRect/>
          </a:stretch>
        </p:blipFill>
        <p:spPr bwMode="auto">
          <a:xfrm>
            <a:off x="7080128" y="2515443"/>
            <a:ext cx="1213321" cy="258961"/>
          </a:xfrm>
          <a:prstGeom prst="rect">
            <a:avLst/>
          </a:prstGeom>
          <a:noFill/>
          <a:ln w="9525">
            <a:noFill/>
            <a:miter lim="800000"/>
            <a:headEnd/>
            <a:tailEnd/>
          </a:ln>
        </p:spPr>
      </p:pic>
      <p:pic>
        <p:nvPicPr>
          <p:cNvPr id="29" name="Picture 60"/>
          <p:cNvPicPr>
            <a:picLocks noChangeAspect="1" noChangeArrowheads="1"/>
          </p:cNvPicPr>
          <p:nvPr/>
        </p:nvPicPr>
        <p:blipFill>
          <a:blip r:embed="rId24" cstate="print"/>
          <a:srcRect/>
          <a:stretch>
            <a:fillRect/>
          </a:stretch>
        </p:blipFill>
        <p:spPr bwMode="auto">
          <a:xfrm>
            <a:off x="6380047" y="3086447"/>
            <a:ext cx="1279178" cy="370582"/>
          </a:xfrm>
          <a:prstGeom prst="rect">
            <a:avLst/>
          </a:prstGeom>
          <a:noFill/>
          <a:ln w="9525">
            <a:noFill/>
            <a:miter lim="800000"/>
            <a:headEnd/>
            <a:tailEnd/>
          </a:ln>
        </p:spPr>
      </p:pic>
      <p:pic>
        <p:nvPicPr>
          <p:cNvPr id="30" name="Picture 12" descr="Fijitsu Logo"/>
          <p:cNvPicPr>
            <a:picLocks noChangeAspect="1" noChangeArrowheads="1"/>
          </p:cNvPicPr>
          <p:nvPr/>
        </p:nvPicPr>
        <p:blipFill>
          <a:blip r:embed="rId25" cstate="print"/>
          <a:srcRect/>
          <a:stretch>
            <a:fillRect/>
          </a:stretch>
        </p:blipFill>
        <p:spPr bwMode="auto">
          <a:xfrm>
            <a:off x="7766597" y="3040059"/>
            <a:ext cx="1120676" cy="523503"/>
          </a:xfrm>
          <a:prstGeom prst="rect">
            <a:avLst/>
          </a:prstGeom>
          <a:noFill/>
          <a:ln w="9525">
            <a:noFill/>
            <a:miter lim="800000"/>
            <a:headEnd/>
            <a:tailEnd/>
          </a:ln>
        </p:spPr>
      </p:pic>
      <p:pic>
        <p:nvPicPr>
          <p:cNvPr id="31" name="Picture 28" descr="VW of America Logo"/>
          <p:cNvPicPr>
            <a:picLocks noChangeAspect="1" noChangeArrowheads="1"/>
          </p:cNvPicPr>
          <p:nvPr/>
        </p:nvPicPr>
        <p:blipFill>
          <a:blip r:embed="rId26" cstate="print"/>
          <a:srcRect/>
          <a:stretch>
            <a:fillRect/>
          </a:stretch>
        </p:blipFill>
        <p:spPr bwMode="auto">
          <a:xfrm>
            <a:off x="6248552" y="4526855"/>
            <a:ext cx="863947" cy="736699"/>
          </a:xfrm>
          <a:prstGeom prst="rect">
            <a:avLst/>
          </a:prstGeom>
          <a:noFill/>
          <a:ln w="9525">
            <a:noFill/>
            <a:miter lim="800000"/>
            <a:headEnd/>
            <a:tailEnd/>
          </a:ln>
        </p:spPr>
      </p:pic>
      <p:pic>
        <p:nvPicPr>
          <p:cNvPr id="32" name="Picture 37" descr="VeriSign, Inc.©"/>
          <p:cNvPicPr>
            <a:picLocks noChangeAspect="1" noChangeArrowheads="1"/>
          </p:cNvPicPr>
          <p:nvPr/>
        </p:nvPicPr>
        <p:blipFill>
          <a:blip r:embed="rId27" cstate="print"/>
          <a:srcRect/>
          <a:stretch>
            <a:fillRect/>
          </a:stretch>
        </p:blipFill>
        <p:spPr bwMode="auto">
          <a:xfrm>
            <a:off x="3432351" y="5390798"/>
            <a:ext cx="659679" cy="296912"/>
          </a:xfrm>
          <a:prstGeom prst="rect">
            <a:avLst/>
          </a:prstGeom>
          <a:noFill/>
          <a:ln w="9525">
            <a:noFill/>
            <a:miter lim="800000"/>
            <a:headEnd/>
            <a:tailEnd/>
          </a:ln>
        </p:spPr>
      </p:pic>
      <p:pic>
        <p:nvPicPr>
          <p:cNvPr id="33" name="Picture 24" descr="Polyone Logo"/>
          <p:cNvPicPr>
            <a:picLocks noChangeAspect="1" noChangeArrowheads="1"/>
          </p:cNvPicPr>
          <p:nvPr/>
        </p:nvPicPr>
        <p:blipFill>
          <a:blip r:embed="rId28" cstate="print"/>
          <a:srcRect/>
          <a:stretch>
            <a:fillRect/>
          </a:stretch>
        </p:blipFill>
        <p:spPr bwMode="auto">
          <a:xfrm>
            <a:off x="1525863" y="5224482"/>
            <a:ext cx="1174254" cy="387326"/>
          </a:xfrm>
          <a:prstGeom prst="rect">
            <a:avLst/>
          </a:prstGeom>
          <a:noFill/>
          <a:ln w="9525">
            <a:noFill/>
            <a:miter lim="800000"/>
            <a:headEnd/>
            <a:tailEnd/>
          </a:ln>
        </p:spPr>
      </p:pic>
      <p:pic>
        <p:nvPicPr>
          <p:cNvPr id="34" name="Image 13" descr="image003"/>
          <p:cNvPicPr>
            <a:picLocks noChangeAspect="1" noChangeArrowheads="1"/>
          </p:cNvPicPr>
          <p:nvPr/>
        </p:nvPicPr>
        <p:blipFill>
          <a:blip r:embed="rId29" cstate="print"/>
          <a:srcRect/>
          <a:stretch>
            <a:fillRect/>
          </a:stretch>
        </p:blipFill>
        <p:spPr bwMode="auto">
          <a:xfrm>
            <a:off x="4715996" y="5367753"/>
            <a:ext cx="1838399" cy="363885"/>
          </a:xfrm>
          <a:prstGeom prst="rect">
            <a:avLst/>
          </a:prstGeom>
          <a:noFill/>
          <a:ln w="9525">
            <a:noFill/>
            <a:miter lim="800000"/>
            <a:headEnd/>
            <a:tailEnd/>
          </a:ln>
        </p:spPr>
      </p:pic>
      <p:pic>
        <p:nvPicPr>
          <p:cNvPr id="35" name="Picture 33" descr="Hilton Hotels">
            <a:hlinkClick r:id="rId30"/>
          </p:cNvPr>
          <p:cNvPicPr>
            <a:picLocks noChangeAspect="1" noChangeArrowheads="1"/>
          </p:cNvPicPr>
          <p:nvPr/>
        </p:nvPicPr>
        <p:blipFill>
          <a:blip r:embed="rId31" cstate="print"/>
          <a:srcRect/>
          <a:stretch>
            <a:fillRect/>
          </a:stretch>
        </p:blipFill>
        <p:spPr bwMode="auto">
          <a:xfrm>
            <a:off x="6477373" y="701599"/>
            <a:ext cx="704329" cy="500063"/>
          </a:xfrm>
          <a:prstGeom prst="rect">
            <a:avLst/>
          </a:prstGeom>
          <a:noFill/>
          <a:ln w="9525">
            <a:noFill/>
            <a:miter lim="800000"/>
            <a:headEnd/>
            <a:tailEnd/>
          </a:ln>
        </p:spPr>
      </p:pic>
      <p:pic>
        <p:nvPicPr>
          <p:cNvPr id="36" name="Content Placeholder 5" descr="tstlogo"/>
          <p:cNvPicPr>
            <a:picLocks noGrp="1" noChangeAspect="1" noChangeArrowheads="1"/>
          </p:cNvPicPr>
          <p:nvPr>
            <p:ph idx="1"/>
          </p:nvPr>
        </p:nvPicPr>
        <p:blipFill>
          <a:blip r:embed="rId32" cstate="print"/>
          <a:srcRect/>
          <a:stretch>
            <a:fillRect/>
          </a:stretch>
        </p:blipFill>
        <p:spPr>
          <a:xfrm>
            <a:off x="4951513" y="785311"/>
            <a:ext cx="1163092" cy="244450"/>
          </a:xfrm>
        </p:spPr>
      </p:pic>
      <p:pic>
        <p:nvPicPr>
          <p:cNvPr id="37" name="Picture 18" descr="ACESB14"/>
          <p:cNvPicPr>
            <a:picLocks noChangeAspect="1" noChangeArrowheads="1"/>
          </p:cNvPicPr>
          <p:nvPr/>
        </p:nvPicPr>
        <p:blipFill>
          <a:blip r:embed="rId33" cstate="print"/>
          <a:srcRect/>
          <a:stretch>
            <a:fillRect/>
          </a:stretch>
        </p:blipFill>
        <p:spPr bwMode="auto">
          <a:xfrm>
            <a:off x="2819550" y="754063"/>
            <a:ext cx="1631900" cy="248915"/>
          </a:xfrm>
          <a:prstGeom prst="rect">
            <a:avLst/>
          </a:prstGeom>
          <a:noFill/>
          <a:ln w="9525">
            <a:noFill/>
            <a:miter lim="800000"/>
            <a:headEnd/>
            <a:tailEnd/>
          </a:ln>
        </p:spPr>
      </p:pic>
      <p:pic>
        <p:nvPicPr>
          <p:cNvPr id="38" name="Picture 5" descr="Alpine Logo"/>
          <p:cNvPicPr>
            <a:picLocks noChangeAspect="1" noChangeArrowheads="1"/>
          </p:cNvPicPr>
          <p:nvPr/>
        </p:nvPicPr>
        <p:blipFill>
          <a:blip r:embed="rId34" cstate="print"/>
          <a:srcRect/>
          <a:stretch>
            <a:fillRect/>
          </a:stretch>
        </p:blipFill>
        <p:spPr bwMode="auto">
          <a:xfrm>
            <a:off x="3267152" y="5812725"/>
            <a:ext cx="1478978" cy="263426"/>
          </a:xfrm>
          <a:prstGeom prst="rect">
            <a:avLst/>
          </a:prstGeom>
          <a:noFill/>
          <a:ln w="9525">
            <a:noFill/>
            <a:miter lim="800000"/>
            <a:headEnd/>
            <a:tailEnd/>
          </a:ln>
        </p:spPr>
      </p:pic>
      <p:pic>
        <p:nvPicPr>
          <p:cNvPr id="39" name="Picture 17"/>
          <p:cNvPicPr>
            <a:picLocks noChangeAspect="1" noChangeArrowheads="1"/>
          </p:cNvPicPr>
          <p:nvPr/>
        </p:nvPicPr>
        <p:blipFill>
          <a:blip r:embed="rId35" cstate="print"/>
          <a:srcRect/>
          <a:stretch>
            <a:fillRect/>
          </a:stretch>
        </p:blipFill>
        <p:spPr bwMode="auto">
          <a:xfrm>
            <a:off x="7480848" y="5241231"/>
            <a:ext cx="1071563" cy="216545"/>
          </a:xfrm>
          <a:prstGeom prst="rect">
            <a:avLst/>
          </a:prstGeom>
          <a:noFill/>
          <a:ln w="9525">
            <a:noFill/>
            <a:miter lim="800000"/>
            <a:headEnd/>
            <a:tailEnd/>
          </a:ln>
        </p:spPr>
      </p:pic>
      <p:pic>
        <p:nvPicPr>
          <p:cNvPr id="40" name="Picture 14" descr="Hot Stuff Foods Logo"/>
          <p:cNvPicPr>
            <a:picLocks noChangeAspect="1" noChangeArrowheads="1"/>
          </p:cNvPicPr>
          <p:nvPr/>
        </p:nvPicPr>
        <p:blipFill>
          <a:blip r:embed="rId36" cstate="print"/>
          <a:srcRect/>
          <a:stretch>
            <a:fillRect/>
          </a:stretch>
        </p:blipFill>
        <p:spPr bwMode="auto">
          <a:xfrm>
            <a:off x="476625" y="2378149"/>
            <a:ext cx="667495" cy="478855"/>
          </a:xfrm>
          <a:prstGeom prst="rect">
            <a:avLst/>
          </a:prstGeom>
          <a:noFill/>
          <a:ln w="9525">
            <a:noFill/>
            <a:miter lim="800000"/>
            <a:headEnd/>
            <a:tailEnd/>
          </a:ln>
        </p:spPr>
      </p:pic>
      <p:pic>
        <p:nvPicPr>
          <p:cNvPr id="41" name="Picture 31" descr="ADVO">
            <a:hlinkClick r:id="rId37"/>
          </p:cNvPr>
          <p:cNvPicPr>
            <a:picLocks noChangeAspect="1" noChangeArrowheads="1"/>
          </p:cNvPicPr>
          <p:nvPr/>
        </p:nvPicPr>
        <p:blipFill>
          <a:blip r:embed="rId38" cstate="print"/>
          <a:srcRect l="12801" t="20987" r="13867" b="24692"/>
          <a:stretch>
            <a:fillRect/>
          </a:stretch>
        </p:blipFill>
        <p:spPr bwMode="auto">
          <a:xfrm>
            <a:off x="487787" y="4801438"/>
            <a:ext cx="636241" cy="611684"/>
          </a:xfrm>
          <a:prstGeom prst="rect">
            <a:avLst/>
          </a:prstGeom>
          <a:noFill/>
          <a:ln w="9525">
            <a:noFill/>
            <a:miter lim="800000"/>
            <a:headEnd/>
            <a:tailEnd/>
          </a:ln>
        </p:spPr>
      </p:pic>
      <p:pic>
        <p:nvPicPr>
          <p:cNvPr id="42" name="Picture 30" descr="Fifth Third Logo"/>
          <p:cNvPicPr>
            <a:picLocks noChangeAspect="1" noChangeArrowheads="1"/>
          </p:cNvPicPr>
          <p:nvPr/>
        </p:nvPicPr>
        <p:blipFill>
          <a:blip r:embed="rId39" cstate="print"/>
          <a:srcRect/>
          <a:stretch>
            <a:fillRect/>
          </a:stretch>
        </p:blipFill>
        <p:spPr bwMode="auto">
          <a:xfrm>
            <a:off x="5589986" y="5788174"/>
            <a:ext cx="1555998" cy="356071"/>
          </a:xfrm>
          <a:prstGeom prst="rect">
            <a:avLst/>
          </a:prstGeom>
          <a:noFill/>
          <a:ln w="9525">
            <a:noFill/>
            <a:miter lim="800000"/>
            <a:headEnd/>
            <a:tailEnd/>
          </a:ln>
        </p:spPr>
      </p:pic>
      <p:pic>
        <p:nvPicPr>
          <p:cNvPr id="43" name="Picture 22" descr="Lucent Technologies, Bell Labs Innovations">
            <a:hlinkClick r:id="rId40"/>
          </p:cNvPr>
          <p:cNvPicPr>
            <a:picLocks noChangeAspect="1" noChangeArrowheads="1"/>
          </p:cNvPicPr>
          <p:nvPr/>
        </p:nvPicPr>
        <p:blipFill>
          <a:blip r:embed="rId41" cstate="print"/>
          <a:srcRect/>
          <a:stretch>
            <a:fillRect/>
          </a:stretch>
        </p:blipFill>
        <p:spPr bwMode="auto">
          <a:xfrm>
            <a:off x="7466337" y="5795981"/>
            <a:ext cx="1369590" cy="411882"/>
          </a:xfrm>
          <a:prstGeom prst="rect">
            <a:avLst/>
          </a:prstGeom>
          <a:noFill/>
          <a:ln w="9525">
            <a:noFill/>
            <a:miter lim="800000"/>
            <a:headEnd/>
            <a:tailEnd/>
          </a:ln>
        </p:spPr>
      </p:pic>
      <p:pic>
        <p:nvPicPr>
          <p:cNvPr id="44" name="Picture 2" descr="http://maxmayur.files.wordpress.com/2009/10/deutsche_bank_logo.jpg"/>
          <p:cNvPicPr>
            <a:picLocks noChangeAspect="1" noChangeArrowheads="1"/>
          </p:cNvPicPr>
          <p:nvPr/>
        </p:nvPicPr>
        <p:blipFill>
          <a:blip r:embed="rId42" cstate="print"/>
          <a:srcRect/>
          <a:stretch>
            <a:fillRect/>
          </a:stretch>
        </p:blipFill>
        <p:spPr bwMode="auto">
          <a:xfrm>
            <a:off x="7114729" y="3988843"/>
            <a:ext cx="1712269" cy="452065"/>
          </a:xfrm>
          <a:prstGeom prst="rect">
            <a:avLst/>
          </a:prstGeom>
          <a:noFill/>
          <a:ln w="9525">
            <a:noFill/>
            <a:miter lim="800000"/>
            <a:headEnd/>
            <a:tailEnd/>
          </a:ln>
        </p:spPr>
      </p:pic>
      <p:pic>
        <p:nvPicPr>
          <p:cNvPr id="45" name="Picture 4"/>
          <p:cNvPicPr>
            <a:picLocks noChangeAspect="1" noChangeArrowheads="1"/>
          </p:cNvPicPr>
          <p:nvPr/>
        </p:nvPicPr>
        <p:blipFill>
          <a:blip r:embed="rId43" cstate="print"/>
          <a:srcRect/>
          <a:stretch>
            <a:fillRect/>
          </a:stretch>
        </p:blipFill>
        <p:spPr bwMode="auto">
          <a:xfrm>
            <a:off x="7925100" y="1849066"/>
            <a:ext cx="986731" cy="617265"/>
          </a:xfrm>
          <a:prstGeom prst="rect">
            <a:avLst/>
          </a:prstGeom>
          <a:noFill/>
          <a:ln w="9525">
            <a:noFill/>
            <a:miter lim="800000"/>
            <a:headEnd/>
            <a:tailEnd/>
          </a:ln>
        </p:spPr>
      </p:pic>
      <p:pic>
        <p:nvPicPr>
          <p:cNvPr id="46" name="Picture 7"/>
          <p:cNvPicPr>
            <a:picLocks noChangeAspect="1" noChangeArrowheads="1"/>
          </p:cNvPicPr>
          <p:nvPr/>
        </p:nvPicPr>
        <p:blipFill>
          <a:blip r:embed="rId44" cstate="print"/>
          <a:srcRect/>
          <a:stretch>
            <a:fillRect/>
          </a:stretch>
        </p:blipFill>
        <p:spPr bwMode="auto">
          <a:xfrm>
            <a:off x="6914928" y="5462235"/>
            <a:ext cx="722188" cy="394022"/>
          </a:xfrm>
          <a:prstGeom prst="rect">
            <a:avLst/>
          </a:prstGeom>
          <a:noFill/>
          <a:ln w="9525">
            <a:noFill/>
            <a:miter lim="800000"/>
            <a:headEnd/>
            <a:tailEnd/>
          </a:ln>
        </p:spPr>
      </p:pic>
      <p:pic>
        <p:nvPicPr>
          <p:cNvPr id="47" name="Picture 16"/>
          <p:cNvPicPr>
            <a:picLocks noChangeAspect="1" noChangeArrowheads="1"/>
          </p:cNvPicPr>
          <p:nvPr/>
        </p:nvPicPr>
        <p:blipFill>
          <a:blip r:embed="rId45" cstate="print"/>
          <a:srcRect/>
          <a:stretch>
            <a:fillRect/>
          </a:stretch>
        </p:blipFill>
        <p:spPr bwMode="auto">
          <a:xfrm>
            <a:off x="8162987" y="1229011"/>
            <a:ext cx="581546" cy="594940"/>
          </a:xfrm>
          <a:prstGeom prst="rect">
            <a:avLst/>
          </a:prstGeom>
          <a:noFill/>
          <a:ln w="9525">
            <a:noFill/>
            <a:miter lim="800000"/>
            <a:headEnd/>
            <a:tailEnd/>
          </a:ln>
        </p:spPr>
      </p:pic>
      <p:pic>
        <p:nvPicPr>
          <p:cNvPr id="48" name="Picture 3" descr="USAA Logo.png"/>
          <p:cNvPicPr>
            <a:picLocks noChangeAspect="1" noChangeArrowheads="1"/>
          </p:cNvPicPr>
          <p:nvPr/>
        </p:nvPicPr>
        <p:blipFill>
          <a:blip r:embed="rId46" cstate="print"/>
          <a:srcRect/>
          <a:stretch>
            <a:fillRect/>
          </a:stretch>
        </p:blipFill>
        <p:spPr bwMode="auto">
          <a:xfrm>
            <a:off x="533551" y="1653723"/>
            <a:ext cx="651867" cy="552524"/>
          </a:xfrm>
          <a:prstGeom prst="rect">
            <a:avLst/>
          </a:prstGeom>
          <a:noFill/>
          <a:ln w="9525">
            <a:noFill/>
            <a:miter lim="800000"/>
            <a:headEnd/>
            <a:tailEnd/>
          </a:ln>
        </p:spPr>
      </p:pic>
      <p:pic>
        <p:nvPicPr>
          <p:cNvPr id="49" name="Picture 4" descr="image001"/>
          <p:cNvPicPr>
            <a:picLocks noChangeAspect="1" noChangeArrowheads="1"/>
          </p:cNvPicPr>
          <p:nvPr/>
        </p:nvPicPr>
        <p:blipFill>
          <a:blip r:embed="rId47" cstate="print"/>
          <a:srcRect/>
          <a:stretch>
            <a:fillRect/>
          </a:stretch>
        </p:blipFill>
        <p:spPr bwMode="auto">
          <a:xfrm>
            <a:off x="7647162" y="4525739"/>
            <a:ext cx="1069330" cy="575965"/>
          </a:xfrm>
          <a:prstGeom prst="rect">
            <a:avLst/>
          </a:prstGeom>
          <a:noFill/>
          <a:ln w="9525">
            <a:noFill/>
            <a:miter lim="800000"/>
            <a:headEnd/>
            <a:tailEnd/>
          </a:ln>
        </p:spPr>
      </p:pic>
      <p:pic>
        <p:nvPicPr>
          <p:cNvPr id="50" name="Picture 5" descr="image001"/>
          <p:cNvPicPr>
            <a:picLocks noChangeAspect="1" noChangeArrowheads="1"/>
          </p:cNvPicPr>
          <p:nvPr/>
        </p:nvPicPr>
        <p:blipFill>
          <a:blip r:embed="rId48" cstate="print"/>
          <a:srcRect/>
          <a:stretch>
            <a:fillRect/>
          </a:stretch>
        </p:blipFill>
        <p:spPr bwMode="auto">
          <a:xfrm>
            <a:off x="5677052" y="1833439"/>
            <a:ext cx="871761" cy="544711"/>
          </a:xfrm>
          <a:prstGeom prst="rect">
            <a:avLst/>
          </a:prstGeom>
          <a:noFill/>
          <a:ln w="9525">
            <a:noFill/>
            <a:miter lim="800000"/>
            <a:headEnd/>
            <a:tailEnd/>
          </a:ln>
        </p:spPr>
      </p:pic>
      <p:pic>
        <p:nvPicPr>
          <p:cNvPr id="51" name="Picture 6" descr="image009"/>
          <p:cNvPicPr>
            <a:picLocks noChangeAspect="1" noChangeArrowheads="1"/>
          </p:cNvPicPr>
          <p:nvPr/>
        </p:nvPicPr>
        <p:blipFill>
          <a:blip r:embed="rId49" cstate="print"/>
          <a:srcRect/>
          <a:stretch>
            <a:fillRect/>
          </a:stretch>
        </p:blipFill>
        <p:spPr bwMode="auto">
          <a:xfrm>
            <a:off x="4429128" y="3609328"/>
            <a:ext cx="1793751" cy="334863"/>
          </a:xfrm>
          <a:prstGeom prst="rect">
            <a:avLst/>
          </a:prstGeom>
          <a:noFill/>
          <a:ln w="9525">
            <a:noFill/>
            <a:miter lim="800000"/>
            <a:headEnd/>
            <a:tailEnd/>
          </a:ln>
        </p:spPr>
      </p:pic>
      <p:pic>
        <p:nvPicPr>
          <p:cNvPr id="52" name="Picture 7" descr="image001"/>
          <p:cNvPicPr>
            <a:picLocks noChangeAspect="1" noChangeArrowheads="1"/>
          </p:cNvPicPr>
          <p:nvPr/>
        </p:nvPicPr>
        <p:blipFill>
          <a:blip r:embed="rId50" cstate="print"/>
          <a:srcRect/>
          <a:stretch>
            <a:fillRect/>
          </a:stretch>
        </p:blipFill>
        <p:spPr bwMode="auto">
          <a:xfrm>
            <a:off x="273474" y="5891982"/>
            <a:ext cx="2746996" cy="213197"/>
          </a:xfrm>
          <a:prstGeom prst="rect">
            <a:avLst/>
          </a:prstGeom>
          <a:noFill/>
          <a:ln w="9525">
            <a:noFill/>
            <a:miter lim="800000"/>
            <a:headEnd/>
            <a:tailEnd/>
          </a:ln>
        </p:spPr>
      </p:pic>
      <p:pic>
        <p:nvPicPr>
          <p:cNvPr id="53" name="Picture 8"/>
          <p:cNvPicPr>
            <a:picLocks noChangeAspect="1" noChangeArrowheads="1"/>
          </p:cNvPicPr>
          <p:nvPr/>
        </p:nvPicPr>
        <p:blipFill>
          <a:blip r:embed="rId51" cstate="print"/>
          <a:srcRect/>
          <a:stretch>
            <a:fillRect/>
          </a:stretch>
        </p:blipFill>
        <p:spPr bwMode="auto">
          <a:xfrm>
            <a:off x="6318873" y="1361276"/>
            <a:ext cx="1587251" cy="306958"/>
          </a:xfrm>
          <a:prstGeom prst="rect">
            <a:avLst/>
          </a:prstGeom>
          <a:noFill/>
          <a:ln w="9525">
            <a:noFill/>
            <a:miter lim="800000"/>
            <a:headEnd/>
            <a:tailEnd/>
          </a:ln>
        </p:spPr>
      </p:pic>
      <p:pic>
        <p:nvPicPr>
          <p:cNvPr id="54" name="Picture 9" descr="image001"/>
          <p:cNvPicPr>
            <a:picLocks noChangeAspect="1" noChangeArrowheads="1"/>
          </p:cNvPicPr>
          <p:nvPr/>
        </p:nvPicPr>
        <p:blipFill>
          <a:blip r:embed="rId52" cstate="print"/>
          <a:srcRect/>
          <a:stretch>
            <a:fillRect/>
          </a:stretch>
        </p:blipFill>
        <p:spPr bwMode="auto">
          <a:xfrm>
            <a:off x="3158879" y="2401584"/>
            <a:ext cx="1124025" cy="380628"/>
          </a:xfrm>
          <a:prstGeom prst="rect">
            <a:avLst/>
          </a:prstGeom>
          <a:noFill/>
          <a:ln w="9525">
            <a:noFill/>
            <a:miter lim="800000"/>
            <a:headEnd/>
            <a:tailEnd/>
          </a:ln>
        </p:spPr>
      </p:pic>
      <p:pic>
        <p:nvPicPr>
          <p:cNvPr id="55" name="Picture 23" descr="GDtaglinewhite"/>
          <p:cNvPicPr>
            <a:picLocks noChangeAspect="1" noChangeArrowheads="1"/>
          </p:cNvPicPr>
          <p:nvPr/>
        </p:nvPicPr>
        <p:blipFill>
          <a:blip r:embed="rId53" cstate="print"/>
          <a:srcRect/>
          <a:stretch>
            <a:fillRect/>
          </a:stretch>
        </p:blipFill>
        <p:spPr bwMode="auto">
          <a:xfrm>
            <a:off x="533551" y="3825869"/>
            <a:ext cx="2011412" cy="414114"/>
          </a:xfrm>
          <a:prstGeom prst="rect">
            <a:avLst/>
          </a:prstGeom>
          <a:solidFill>
            <a:schemeClr val="tx1"/>
          </a:solidFill>
          <a:ln w="9525">
            <a:noFill/>
            <a:miter lim="800000"/>
            <a:headEnd/>
            <a:tailEnd/>
          </a:ln>
        </p:spPr>
      </p:pic>
      <p:pic>
        <p:nvPicPr>
          <p:cNvPr id="56" name="Picture 26" descr="nasdaq_whitelogo">
            <a:hlinkClick r:id="rId22"/>
          </p:cNvPr>
          <p:cNvPicPr>
            <a:picLocks noChangeAspect="1" noChangeArrowheads="1"/>
          </p:cNvPicPr>
          <p:nvPr/>
        </p:nvPicPr>
        <p:blipFill>
          <a:blip r:embed="rId23" cstate="print"/>
          <a:srcRect/>
          <a:stretch>
            <a:fillRect/>
          </a:stretch>
        </p:blipFill>
        <p:spPr bwMode="auto">
          <a:xfrm>
            <a:off x="1490144" y="2615903"/>
            <a:ext cx="1362893" cy="290215"/>
          </a:xfrm>
          <a:prstGeom prst="rect">
            <a:avLst/>
          </a:prstGeom>
          <a:noFill/>
          <a:ln w="9525">
            <a:noFill/>
            <a:miter lim="800000"/>
            <a:headEnd/>
            <a:tailEnd/>
          </a:ln>
        </p:spPr>
      </p:pic>
      <p:pic>
        <p:nvPicPr>
          <p:cNvPr id="57" name="Picture 11" descr="image001"/>
          <p:cNvPicPr>
            <a:picLocks noChangeAspect="1" noChangeArrowheads="1"/>
          </p:cNvPicPr>
          <p:nvPr/>
        </p:nvPicPr>
        <p:blipFill>
          <a:blip r:embed="rId54" cstate="print"/>
          <a:srcRect/>
          <a:stretch>
            <a:fillRect/>
          </a:stretch>
        </p:blipFill>
        <p:spPr bwMode="auto">
          <a:xfrm>
            <a:off x="6411517" y="3594813"/>
            <a:ext cx="1865189" cy="420812"/>
          </a:xfrm>
          <a:prstGeom prst="rect">
            <a:avLst/>
          </a:prstGeom>
          <a:noFill/>
          <a:ln w="9525">
            <a:noFill/>
            <a:miter lim="800000"/>
            <a:headEnd/>
            <a:tailEnd/>
          </a:ln>
        </p:spPr>
      </p:pic>
      <p:pic>
        <p:nvPicPr>
          <p:cNvPr id="58" name="Picture 7" descr="searsholdingscorp.jpg"/>
          <p:cNvPicPr>
            <a:picLocks noChangeAspect="1"/>
          </p:cNvPicPr>
          <p:nvPr/>
        </p:nvPicPr>
        <p:blipFill>
          <a:blip r:embed="rId55" cstate="print"/>
          <a:srcRect l="21793" r="20367"/>
          <a:stretch>
            <a:fillRect/>
          </a:stretch>
        </p:blipFill>
        <p:spPr bwMode="auto">
          <a:xfrm>
            <a:off x="380629" y="548680"/>
            <a:ext cx="2286000" cy="417463"/>
          </a:xfrm>
          <a:prstGeom prst="rect">
            <a:avLst/>
          </a:prstGeom>
          <a:noFill/>
          <a:ln w="9525">
            <a:noFill/>
            <a:miter lim="800000"/>
            <a:headEnd/>
            <a:tailEnd/>
          </a:ln>
        </p:spPr>
      </p:pic>
      <p:pic>
        <p:nvPicPr>
          <p:cNvPr id="59" name="Picture 30" descr="co_macysLogo2.bmp"/>
          <p:cNvPicPr>
            <a:picLocks noChangeAspect="1"/>
          </p:cNvPicPr>
          <p:nvPr/>
        </p:nvPicPr>
        <p:blipFill>
          <a:blip r:embed="rId56" cstate="print"/>
          <a:srcRect/>
          <a:stretch>
            <a:fillRect/>
          </a:stretch>
        </p:blipFill>
        <p:spPr bwMode="auto">
          <a:xfrm>
            <a:off x="7467452" y="701595"/>
            <a:ext cx="1067098" cy="412998"/>
          </a:xfrm>
          <a:prstGeom prst="rect">
            <a:avLst/>
          </a:prstGeom>
          <a:noFill/>
          <a:ln w="9525">
            <a:noFill/>
            <a:miter lim="800000"/>
            <a:headEnd/>
            <a:tailEnd/>
          </a:ln>
        </p:spPr>
      </p:pic>
      <p:pic>
        <p:nvPicPr>
          <p:cNvPr id="60" name="Picture 29" descr="NSTAR Logo"/>
          <p:cNvPicPr>
            <a:picLocks noChangeAspect="1" noChangeArrowheads="1"/>
          </p:cNvPicPr>
          <p:nvPr/>
        </p:nvPicPr>
        <p:blipFill>
          <a:blip r:embed="rId57" cstate="print"/>
          <a:srcRect/>
          <a:stretch>
            <a:fillRect/>
          </a:stretch>
        </p:blipFill>
        <p:spPr bwMode="auto">
          <a:xfrm>
            <a:off x="380630" y="1100427"/>
            <a:ext cx="1732360" cy="447601"/>
          </a:xfrm>
          <a:prstGeom prst="rect">
            <a:avLst/>
          </a:prstGeom>
          <a:noFill/>
          <a:ln w="9525">
            <a:noFill/>
            <a:miter lim="800000"/>
            <a:headEnd/>
            <a:tailEnd/>
          </a:ln>
        </p:spPr>
      </p:pic>
      <p:pic>
        <p:nvPicPr>
          <p:cNvPr id="61" name="Slika 60" descr="http://winsource.com/wp-content/uploads/2012/06/microsoft-logo.jpg"/>
          <p:cNvPicPr/>
          <p:nvPr/>
        </p:nvPicPr>
        <p:blipFill rotWithShape="1">
          <a:blip r:embed="rId58" cstate="print">
            <a:extLst>
              <a:ext uri="{28A0092B-C50C-407E-A947-70E740481C1C}">
                <a14:useLocalDpi xmlns:a14="http://schemas.microsoft.com/office/drawing/2010/main" val="0"/>
              </a:ext>
            </a:extLst>
          </a:blip>
          <a:srcRect l="5620" t="8229" r="5950" b="12226"/>
          <a:stretch/>
        </p:blipFill>
        <p:spPr bwMode="auto">
          <a:xfrm>
            <a:off x="3028346" y="3040059"/>
            <a:ext cx="1703336" cy="405764"/>
          </a:xfrm>
          <a:prstGeom prst="rect">
            <a:avLst/>
          </a:prstGeom>
          <a:noFill/>
          <a:ln>
            <a:noFill/>
          </a:ln>
          <a:extLst>
            <a:ext uri="{53640926-AAD7-44D8-BBD7-CCE9431645EC}">
              <a14:shadowObscured xmlns:a14="http://schemas.microsoft.com/office/drawing/2010/main"/>
            </a:ext>
          </a:extLst>
        </p:spPr>
      </p:pic>
      <p:pic>
        <p:nvPicPr>
          <p:cNvPr id="62" name="Slika 61" descr="http://amelioration.fr/wp-content/uploads/2011/02/logo-apple.jpg"/>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2819550" y="4032926"/>
            <a:ext cx="533400" cy="641350"/>
          </a:xfrm>
          <a:prstGeom prst="rect">
            <a:avLst/>
          </a:prstGeom>
          <a:noFill/>
          <a:ln>
            <a:noFill/>
          </a:ln>
        </p:spPr>
      </p:pic>
      <p:sp>
        <p:nvSpPr>
          <p:cNvPr id="63" name="Pravokotnik 62"/>
          <p:cNvSpPr/>
          <p:nvPr/>
        </p:nvSpPr>
        <p:spPr>
          <a:xfrm>
            <a:off x="971600" y="6218896"/>
            <a:ext cx="7373887" cy="276999"/>
          </a:xfrm>
          <a:prstGeom prst="rect">
            <a:avLst/>
          </a:prstGeom>
        </p:spPr>
        <p:txBody>
          <a:bodyPr wrap="square">
            <a:spAutoFit/>
          </a:bodyPr>
          <a:lstStyle/>
          <a:p>
            <a:r>
              <a:rPr lang="sl-SI" sz="1200" dirty="0" smtClean="0"/>
              <a:t>* </a:t>
            </a:r>
            <a:r>
              <a:rPr lang="sl-SI" sz="1200" dirty="0" err="1" smtClean="0"/>
              <a:t>For</a:t>
            </a:r>
            <a:r>
              <a:rPr lang="sl-SI" sz="1200" dirty="0" smtClean="0"/>
              <a:t> </a:t>
            </a:r>
            <a:r>
              <a:rPr lang="sl-SI" sz="1200" dirty="0" err="1" smtClean="0"/>
              <a:t>internal</a:t>
            </a:r>
            <a:r>
              <a:rPr lang="sl-SI" sz="1200" dirty="0" smtClean="0"/>
              <a:t> </a:t>
            </a:r>
            <a:r>
              <a:rPr lang="sl-SI" sz="1200" dirty="0" err="1" smtClean="0"/>
              <a:t>use</a:t>
            </a:r>
            <a:r>
              <a:rPr lang="sl-SI" sz="1200" dirty="0" smtClean="0"/>
              <a:t> </a:t>
            </a:r>
            <a:r>
              <a:rPr lang="sl-SI" sz="1200" dirty="0" err="1" smtClean="0"/>
              <a:t>only</a:t>
            </a:r>
            <a:endParaRPr lang="sl-SI" sz="1200" dirty="0"/>
          </a:p>
        </p:txBody>
      </p:sp>
    </p:spTree>
    <p:extLst>
      <p:ext uri="{BB962C8B-B14F-4D97-AF65-F5344CB8AC3E}">
        <p14:creationId xmlns:p14="http://schemas.microsoft.com/office/powerpoint/2010/main" val="1724217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7455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ChangeArrowheads="1"/>
          </p:cNvSpPr>
          <p:nvPr/>
        </p:nvSpPr>
        <p:spPr bwMode="auto">
          <a:xfrm>
            <a:off x="1271588" y="5229200"/>
            <a:ext cx="2052596" cy="679273"/>
          </a:xfrm>
          <a:prstGeom prst="rect">
            <a:avLst/>
          </a:prstGeom>
          <a:noFill/>
          <a:ln w="12700">
            <a:noFill/>
            <a:miter lim="800000"/>
            <a:headEnd/>
            <a:tailEnd/>
          </a:ln>
        </p:spPr>
        <p:txBody>
          <a:bodyPr wrap="square" lIns="89985" tIns="46792" rIns="89985" bIns="46792">
            <a:spAutoFit/>
          </a:bodyPr>
          <a:lstStyle/>
          <a:p>
            <a:pPr algn="l">
              <a:buClr>
                <a:srgbClr val="F0AB00"/>
              </a:buClr>
              <a:buSzPct val="80000"/>
            </a:pPr>
            <a:r>
              <a:rPr lang="sl-SI" sz="1400" b="1" dirty="0" smtClean="0">
                <a:solidFill>
                  <a:srgbClr val="000090"/>
                </a:solidFill>
                <a:latin typeface="Arial" panose="020B0604020202020204" pitchFamily="34" charset="0"/>
                <a:cs typeface="Arial" panose="020B0604020202020204" pitchFamily="34" charset="0"/>
              </a:rPr>
              <a:t>Branko </a:t>
            </a:r>
            <a:r>
              <a:rPr lang="sl-SI" sz="1400" b="1" dirty="0">
                <a:solidFill>
                  <a:srgbClr val="000090"/>
                </a:solidFill>
                <a:latin typeface="Arial" panose="020B0604020202020204" pitchFamily="34" charset="0"/>
                <a:cs typeface="Arial" panose="020B0604020202020204" pitchFamily="34" charset="0"/>
              </a:rPr>
              <a:t>Matijević</a:t>
            </a:r>
            <a:endParaRPr lang="en-US" sz="1400" b="1" dirty="0">
              <a:solidFill>
                <a:srgbClr val="000090"/>
              </a:solidFill>
              <a:latin typeface="Arial" panose="020B0604020202020204" pitchFamily="34" charset="0"/>
              <a:cs typeface="Arial" panose="020B0604020202020204" pitchFamily="34" charset="0"/>
            </a:endParaRPr>
          </a:p>
          <a:p>
            <a:pPr defTabSz="914244">
              <a:buClr>
                <a:srgbClr val="F0AB00"/>
              </a:buClr>
              <a:buSzPct val="80000"/>
            </a:pPr>
            <a:r>
              <a:rPr lang="sr-Latn-CS" sz="1200" dirty="0">
                <a:latin typeface="Arial" panose="020B0604020202020204" pitchFamily="34" charset="0"/>
                <a:cs typeface="Arial" panose="020B0604020202020204" pitchFamily="34" charset="0"/>
              </a:rPr>
              <a:t>Dejavniki Uspeha d.o.o</a:t>
            </a:r>
            <a:r>
              <a:rPr lang="sr-Latn-CS" sz="1200" dirty="0"/>
              <a:t>.</a:t>
            </a:r>
            <a:endParaRPr lang="en-US" sz="1200" dirty="0"/>
          </a:p>
          <a:p>
            <a:pPr defTabSz="914244">
              <a:buClr>
                <a:srgbClr val="F0AB00"/>
              </a:buClr>
              <a:buSzPct val="80000"/>
            </a:pPr>
            <a:endParaRPr lang="en-US" sz="1200" dirty="0"/>
          </a:p>
        </p:txBody>
      </p:sp>
      <p:sp>
        <p:nvSpPr>
          <p:cNvPr id="10" name="Text Box 5"/>
          <p:cNvSpPr txBox="1">
            <a:spLocks noChangeArrowheads="1"/>
          </p:cNvSpPr>
          <p:nvPr/>
        </p:nvSpPr>
        <p:spPr bwMode="auto">
          <a:xfrm>
            <a:off x="3457575" y="5260362"/>
            <a:ext cx="2292883" cy="833162"/>
          </a:xfrm>
          <a:prstGeom prst="rect">
            <a:avLst/>
          </a:prstGeom>
          <a:noFill/>
          <a:ln w="12700">
            <a:noFill/>
            <a:miter lim="800000"/>
            <a:headEnd/>
            <a:tailEnd/>
          </a:ln>
        </p:spPr>
        <p:txBody>
          <a:bodyPr wrap="none" lIns="89985" tIns="46792" rIns="89985" bIns="46792">
            <a:spAutoFit/>
          </a:bodyPr>
          <a:lstStyle/>
          <a:p>
            <a:pPr defTabSz="914244">
              <a:buClr>
                <a:srgbClr val="F0AB00"/>
              </a:buClr>
              <a:buSzPct val="80000"/>
              <a:defRPr/>
            </a:pPr>
            <a:r>
              <a:rPr lang="sl-SI" sz="1200" kern="0" dirty="0">
                <a:latin typeface="Arial" pitchFamily="34" charset="0"/>
                <a:ea typeface="Arial Unicode MS" pitchFamily="34" charset="-128"/>
                <a:cs typeface="Arial Unicode MS" pitchFamily="34" charset="-128"/>
              </a:rPr>
              <a:t>T:</a:t>
            </a:r>
            <a:r>
              <a:rPr lang="en-US" sz="1200" kern="0" dirty="0">
                <a:latin typeface="Arial" pitchFamily="34" charset="0"/>
                <a:ea typeface="Arial Unicode MS" pitchFamily="34" charset="-128"/>
                <a:cs typeface="Arial Unicode MS" pitchFamily="34" charset="-128"/>
              </a:rPr>
              <a:t>  </a:t>
            </a:r>
            <a:r>
              <a:rPr lang="sl-SI" sz="1200" kern="0" dirty="0">
                <a:latin typeface="Arial" pitchFamily="34" charset="0"/>
                <a:ea typeface="Arial Unicode MS" pitchFamily="34" charset="-128"/>
                <a:cs typeface="Arial Unicode MS" pitchFamily="34" charset="-128"/>
              </a:rPr>
              <a:t> </a:t>
            </a:r>
            <a:r>
              <a:rPr lang="en-US" sz="1200" kern="0" dirty="0">
                <a:solidFill>
                  <a:sysClr val="windowText" lastClr="000000"/>
                </a:solidFill>
                <a:latin typeface="Arial" pitchFamily="34" charset="0"/>
                <a:ea typeface="Arial Unicode MS" pitchFamily="34" charset="-128"/>
                <a:cs typeface="Arial Unicode MS" pitchFamily="34" charset="-128"/>
              </a:rPr>
              <a:t>+</a:t>
            </a:r>
            <a:r>
              <a:rPr lang="sr-Latn-CS" sz="1200" kern="0" dirty="0">
                <a:solidFill>
                  <a:sysClr val="windowText" lastClr="000000"/>
                </a:solidFill>
                <a:latin typeface="Arial" pitchFamily="34" charset="0"/>
                <a:ea typeface="Arial Unicode MS" pitchFamily="34" charset="-128"/>
                <a:cs typeface="Arial Unicode MS" pitchFamily="34" charset="-128"/>
              </a:rPr>
              <a:t>386 </a:t>
            </a:r>
            <a:r>
              <a:rPr lang="sr-Latn-CS" sz="1200" kern="0" dirty="0" smtClean="0">
                <a:solidFill>
                  <a:sysClr val="windowText" lastClr="000000"/>
                </a:solidFill>
                <a:latin typeface="Arial" pitchFamily="34" charset="0"/>
                <a:ea typeface="Arial Unicode MS" pitchFamily="34" charset="-128"/>
                <a:cs typeface="Arial Unicode MS" pitchFamily="34" charset="-128"/>
              </a:rPr>
              <a:t>1 500 8118</a:t>
            </a:r>
            <a:endParaRPr lang="sr-Latn-CS" sz="1200" kern="0" dirty="0">
              <a:solidFill>
                <a:sysClr val="windowText" lastClr="000000"/>
              </a:solidFill>
              <a:latin typeface="Arial" pitchFamily="34" charset="0"/>
              <a:ea typeface="Arial Unicode MS" pitchFamily="34" charset="-128"/>
              <a:cs typeface="Arial Unicode MS" pitchFamily="34" charset="-128"/>
            </a:endParaRPr>
          </a:p>
          <a:p>
            <a:pPr defTabSz="914244">
              <a:buClr>
                <a:srgbClr val="F0AB00"/>
              </a:buClr>
              <a:buSzPct val="80000"/>
              <a:defRPr/>
            </a:pPr>
            <a:endParaRPr lang="en-US" sz="600" kern="0" dirty="0">
              <a:latin typeface="Arial" pitchFamily="34" charset="0"/>
              <a:ea typeface="Arial Unicode MS" pitchFamily="34" charset="-128"/>
              <a:cs typeface="Arial Unicode MS" pitchFamily="34" charset="-128"/>
            </a:endParaRPr>
          </a:p>
          <a:p>
            <a:pPr defTabSz="914244">
              <a:buClr>
                <a:srgbClr val="F0AB00"/>
              </a:buClr>
              <a:buSzPct val="80000"/>
              <a:defRPr/>
            </a:pPr>
            <a:r>
              <a:rPr lang="en-US" sz="1200" kern="0" dirty="0">
                <a:latin typeface="Arial" pitchFamily="34" charset="0"/>
                <a:ea typeface="Arial Unicode MS" pitchFamily="34" charset="-128"/>
                <a:cs typeface="Arial Unicode MS" pitchFamily="34" charset="-128"/>
              </a:rPr>
              <a:t>E</a:t>
            </a:r>
            <a:r>
              <a:rPr lang="sl-SI" sz="1200" kern="0" dirty="0">
                <a:latin typeface="Arial" pitchFamily="34" charset="0"/>
                <a:ea typeface="Arial Unicode MS" pitchFamily="34" charset="-128"/>
                <a:cs typeface="Arial Unicode MS" pitchFamily="34" charset="-128"/>
              </a:rPr>
              <a:t>:</a:t>
            </a:r>
            <a:r>
              <a:rPr lang="en-US" sz="1200" kern="0" dirty="0">
                <a:solidFill>
                  <a:srgbClr val="44697D"/>
                </a:solidFill>
                <a:latin typeface="Arial" pitchFamily="34" charset="0"/>
                <a:ea typeface="Arial Unicode MS" pitchFamily="34" charset="-128"/>
                <a:cs typeface="Arial Unicode MS" pitchFamily="34" charset="-128"/>
              </a:rPr>
              <a:t>  </a:t>
            </a:r>
            <a:r>
              <a:rPr lang="sl-SI" sz="1200" kern="0" dirty="0">
                <a:solidFill>
                  <a:srgbClr val="44697D"/>
                </a:solidFill>
                <a:latin typeface="Arial" pitchFamily="34" charset="0"/>
                <a:ea typeface="Arial Unicode MS" pitchFamily="34" charset="-128"/>
                <a:cs typeface="Arial Unicode MS" pitchFamily="34" charset="-128"/>
              </a:rPr>
              <a:t> </a:t>
            </a:r>
            <a:r>
              <a:rPr lang="sr-Latn-CS" sz="1200" b="1" i="1" u="sng" kern="0" dirty="0">
                <a:solidFill>
                  <a:srgbClr val="000090"/>
                </a:solidFill>
                <a:latin typeface="Arial" pitchFamily="34" charset="0"/>
                <a:ea typeface="Arial Unicode MS" pitchFamily="34" charset="-128"/>
                <a:cs typeface="Arial Unicode MS" pitchFamily="34" charset="-128"/>
                <a:hlinkClick r:id="rId2"/>
              </a:rPr>
              <a:t>info</a:t>
            </a:r>
            <a:r>
              <a:rPr lang="en-US" sz="1200" b="1" i="1" u="sng" kern="0" dirty="0">
                <a:solidFill>
                  <a:srgbClr val="000090"/>
                </a:solidFill>
                <a:latin typeface="Arial" pitchFamily="34" charset="0"/>
                <a:ea typeface="Arial Unicode MS" pitchFamily="34" charset="-128"/>
                <a:cs typeface="Arial Unicode MS" pitchFamily="34" charset="-128"/>
                <a:hlinkClick r:id="rId2"/>
              </a:rPr>
              <a:t>@</a:t>
            </a:r>
            <a:r>
              <a:rPr lang="sl-SI" sz="1200" b="1" i="1" u="sng" kern="0" dirty="0">
                <a:solidFill>
                  <a:srgbClr val="000090"/>
                </a:solidFill>
                <a:latin typeface="Arial" pitchFamily="34" charset="0"/>
                <a:ea typeface="Arial Unicode MS" pitchFamily="34" charset="-128"/>
                <a:cs typeface="Arial Unicode MS" pitchFamily="34" charset="-128"/>
                <a:hlinkClick r:id="rId2"/>
              </a:rPr>
              <a:t>DejavnikiUspeha.si</a:t>
            </a:r>
            <a:endParaRPr lang="sl-SI" sz="1200" b="1" i="1" u="sng" kern="0" dirty="0">
              <a:solidFill>
                <a:srgbClr val="000090"/>
              </a:solidFill>
              <a:latin typeface="Arial" pitchFamily="34" charset="0"/>
              <a:ea typeface="Arial Unicode MS" pitchFamily="34" charset="-128"/>
              <a:cs typeface="Arial Unicode MS" pitchFamily="34" charset="-128"/>
            </a:endParaRPr>
          </a:p>
          <a:p>
            <a:pPr defTabSz="914244">
              <a:buClr>
                <a:srgbClr val="F0AB00"/>
              </a:buClr>
              <a:buSzPct val="80000"/>
              <a:defRPr/>
            </a:pPr>
            <a:r>
              <a:rPr lang="sl-SI" sz="600" b="1" i="1" u="sng" kern="0" dirty="0">
                <a:solidFill>
                  <a:srgbClr val="000090"/>
                </a:solidFill>
                <a:latin typeface="Arial" pitchFamily="34" charset="0"/>
                <a:ea typeface="Arial Unicode MS" pitchFamily="34" charset="-128"/>
                <a:cs typeface="Arial Unicode MS" pitchFamily="34" charset="-128"/>
              </a:rPr>
              <a:t/>
            </a:r>
            <a:br>
              <a:rPr lang="sl-SI" sz="600" b="1" i="1" u="sng" kern="0" dirty="0">
                <a:solidFill>
                  <a:srgbClr val="000090"/>
                </a:solidFill>
                <a:latin typeface="Arial" pitchFamily="34" charset="0"/>
                <a:ea typeface="Arial Unicode MS" pitchFamily="34" charset="-128"/>
                <a:cs typeface="Arial Unicode MS" pitchFamily="34" charset="-128"/>
              </a:rPr>
            </a:br>
            <a:r>
              <a:rPr lang="sl-SI" sz="1200" kern="0" dirty="0">
                <a:latin typeface="Arial" pitchFamily="34" charset="0"/>
                <a:ea typeface="Arial Unicode MS" pitchFamily="34" charset="-128"/>
                <a:cs typeface="Arial Unicode MS" pitchFamily="34" charset="-128"/>
              </a:rPr>
              <a:t>W:  </a:t>
            </a:r>
            <a:r>
              <a:rPr lang="sl-SI" sz="1200" b="1" i="1" u="sng" kern="0" dirty="0">
                <a:solidFill>
                  <a:srgbClr val="000090"/>
                </a:solidFill>
                <a:latin typeface="Arial" pitchFamily="34" charset="0"/>
                <a:ea typeface="Arial Unicode MS" pitchFamily="34" charset="-128"/>
                <a:cs typeface="Arial Unicode MS" pitchFamily="34" charset="-128"/>
              </a:rPr>
              <a:t>www.DejavnikiUspeha.si</a:t>
            </a:r>
            <a:endParaRPr lang="en-US" sz="1200" b="1" i="1" u="sng" kern="0" dirty="0">
              <a:solidFill>
                <a:srgbClr val="000090"/>
              </a:solidFill>
              <a:latin typeface="Arial" pitchFamily="34" charset="0"/>
              <a:ea typeface="Arial Unicode MS" pitchFamily="34" charset="-128"/>
              <a:cs typeface="Arial Unicode MS" pitchFamily="34" charset="-128"/>
            </a:endParaRPr>
          </a:p>
        </p:txBody>
      </p:sp>
      <p:pic>
        <p:nvPicPr>
          <p:cNvPr id="11" name="Picture 7"/>
          <p:cNvPicPr>
            <a:picLocks noChangeAspect="1" noChangeArrowheads="1"/>
          </p:cNvPicPr>
          <p:nvPr/>
        </p:nvPicPr>
        <p:blipFill>
          <a:blip r:embed="rId3" cstate="print"/>
          <a:srcRect/>
          <a:stretch>
            <a:fillRect/>
          </a:stretch>
        </p:blipFill>
        <p:spPr bwMode="auto">
          <a:xfrm>
            <a:off x="274507" y="5377747"/>
            <a:ext cx="735013" cy="624570"/>
          </a:xfrm>
          <a:prstGeom prst="rect">
            <a:avLst/>
          </a:prstGeom>
          <a:noFill/>
          <a:ln w="9525">
            <a:noFill/>
            <a:miter lim="800000"/>
            <a:headEnd/>
            <a:tailEnd/>
          </a:ln>
        </p:spPr>
      </p:pic>
      <p:sp>
        <p:nvSpPr>
          <p:cNvPr id="6" name="Rectangle 3"/>
          <p:cNvSpPr>
            <a:spLocks/>
          </p:cNvSpPr>
          <p:nvPr/>
        </p:nvSpPr>
        <p:spPr bwMode="auto">
          <a:xfrm>
            <a:off x="398739" y="620688"/>
            <a:ext cx="8340377" cy="471488"/>
          </a:xfrm>
          <a:prstGeom prst="rect">
            <a:avLst/>
          </a:prstGeom>
          <a:noFill/>
          <a:ln w="12700">
            <a:noFill/>
            <a:miter lim="800000"/>
            <a:headEnd/>
            <a:tailEnd/>
          </a:ln>
        </p:spPr>
        <p:txBody>
          <a:bodyPr lIns="0" tIns="0" rIns="36459" bIns="0" anchor="b"/>
          <a:lstStyle/>
          <a:p>
            <a:pPr marL="35570" algn="ctr">
              <a:lnSpc>
                <a:spcPct val="85000"/>
              </a:lnSpc>
            </a:pPr>
            <a:r>
              <a:rPr lang="sl-SI" sz="4400" dirty="0" err="1" smtClean="0">
                <a:latin typeface="+mj-lt"/>
                <a:ea typeface="+mj-ea"/>
                <a:cs typeface="+mj-cs"/>
              </a:rPr>
              <a:t>Impossible</a:t>
            </a:r>
            <a:r>
              <a:rPr lang="sl-SI" sz="4400" dirty="0" smtClean="0">
                <a:latin typeface="+mj-lt"/>
                <a:ea typeface="+mj-ea"/>
                <a:cs typeface="+mj-cs"/>
              </a:rPr>
              <a:t> is </a:t>
            </a:r>
            <a:r>
              <a:rPr lang="sl-SI" sz="4400" dirty="0" err="1" smtClean="0">
                <a:latin typeface="+mj-lt"/>
                <a:ea typeface="+mj-ea"/>
                <a:cs typeface="+mj-cs"/>
              </a:rPr>
              <a:t>Possible</a:t>
            </a:r>
            <a:r>
              <a:rPr lang="sl-SI" sz="4400" dirty="0" smtClean="0">
                <a:latin typeface="+mj-lt"/>
                <a:ea typeface="+mj-ea"/>
                <a:cs typeface="+mj-cs"/>
              </a:rPr>
              <a:t> </a:t>
            </a:r>
            <a:br>
              <a:rPr lang="sl-SI" sz="4400" dirty="0" smtClean="0">
                <a:latin typeface="+mj-lt"/>
                <a:ea typeface="+mj-ea"/>
                <a:cs typeface="+mj-cs"/>
              </a:rPr>
            </a:br>
            <a:r>
              <a:rPr lang="sl-SI" sz="3000" dirty="0" smtClean="0">
                <a:latin typeface="+mj-lt"/>
                <a:ea typeface="+mj-ea"/>
                <a:cs typeface="+mj-cs"/>
              </a:rPr>
              <a:t>(</a:t>
            </a:r>
            <a:r>
              <a:rPr lang="sl-SI" sz="3000" dirty="0" err="1" smtClean="0">
                <a:latin typeface="+mj-lt"/>
                <a:ea typeface="+mj-ea"/>
                <a:cs typeface="+mj-cs"/>
              </a:rPr>
              <a:t>if</a:t>
            </a:r>
            <a:r>
              <a:rPr lang="sl-SI" sz="3000" dirty="0" smtClean="0">
                <a:latin typeface="+mj-lt"/>
                <a:ea typeface="+mj-ea"/>
                <a:cs typeface="+mj-cs"/>
              </a:rPr>
              <a:t> </a:t>
            </a:r>
            <a:r>
              <a:rPr lang="sl-SI" sz="3000" dirty="0" err="1" smtClean="0">
                <a:latin typeface="+mj-lt"/>
                <a:ea typeface="+mj-ea"/>
                <a:cs typeface="+mj-cs"/>
              </a:rPr>
              <a:t>you</a:t>
            </a:r>
            <a:r>
              <a:rPr lang="sl-SI" sz="3000" dirty="0" smtClean="0">
                <a:latin typeface="+mj-lt"/>
                <a:ea typeface="+mj-ea"/>
                <a:cs typeface="+mj-cs"/>
              </a:rPr>
              <a:t> </a:t>
            </a:r>
            <a:r>
              <a:rPr lang="sl-SI" sz="3000" dirty="0" err="1" smtClean="0">
                <a:latin typeface="+mj-lt"/>
                <a:ea typeface="+mj-ea"/>
                <a:cs typeface="+mj-cs"/>
              </a:rPr>
              <a:t>know</a:t>
            </a:r>
            <a:r>
              <a:rPr lang="sl-SI" sz="3000" dirty="0" smtClean="0">
                <a:latin typeface="+mj-lt"/>
                <a:ea typeface="+mj-ea"/>
                <a:cs typeface="+mj-cs"/>
              </a:rPr>
              <a:t> </a:t>
            </a:r>
            <a:r>
              <a:rPr lang="sl-SI" sz="3000" dirty="0" err="1" smtClean="0">
                <a:latin typeface="+mj-lt"/>
                <a:ea typeface="+mj-ea"/>
                <a:cs typeface="+mj-cs"/>
              </a:rPr>
              <a:t>how</a:t>
            </a:r>
            <a:r>
              <a:rPr lang="sl-SI" sz="3000" dirty="0" smtClean="0">
                <a:latin typeface="+mj-lt"/>
                <a:ea typeface="+mj-ea"/>
                <a:cs typeface="+mj-cs"/>
              </a:rPr>
              <a:t>)</a:t>
            </a:r>
            <a:endParaRPr lang="en-US" sz="3000" dirty="0">
              <a:latin typeface="+mj-lt"/>
              <a:ea typeface="+mj-ea"/>
              <a:cs typeface="+mj-cs"/>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30244"/>
            <a:ext cx="9144000" cy="339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3392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dirty="0" err="1" smtClean="0"/>
              <a:t>Strategy</a:t>
            </a:r>
            <a:r>
              <a:rPr lang="sl-SI" dirty="0" smtClean="0"/>
              <a:t>  (</a:t>
            </a:r>
            <a:r>
              <a:rPr lang="sl-SI" dirty="0" err="1" smtClean="0"/>
              <a:t>How</a:t>
            </a:r>
            <a:r>
              <a:rPr lang="sl-SI" dirty="0" smtClean="0"/>
              <a:t>)</a:t>
            </a:r>
            <a:endParaRPr lang="sl-SI" dirty="0"/>
          </a:p>
        </p:txBody>
      </p:sp>
      <p:pic>
        <p:nvPicPr>
          <p:cNvPr id="2052" name="Picture 4" descr="http://www.smallbusinessdelivered.com/wp-content/uploads/2011/11/business-strateg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196752"/>
            <a:ext cx="5832648" cy="5190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5798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dirty="0" err="1" smtClean="0"/>
              <a:t>Traditional</a:t>
            </a:r>
            <a:r>
              <a:rPr lang="sl-SI" dirty="0" smtClean="0"/>
              <a:t> - </a:t>
            </a:r>
            <a:r>
              <a:rPr lang="sl-SI" dirty="0" err="1" smtClean="0"/>
              <a:t>Balanced</a:t>
            </a:r>
            <a:r>
              <a:rPr lang="sl-SI" dirty="0" smtClean="0"/>
              <a:t> </a:t>
            </a:r>
            <a:r>
              <a:rPr lang="sl-SI" dirty="0" err="1" smtClean="0"/>
              <a:t>Scorecard</a:t>
            </a:r>
            <a:endParaRPr lang="sl-SI"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106" y="1412776"/>
            <a:ext cx="7316787"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4856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dirty="0" smtClean="0"/>
              <a:t>S M A R T</a:t>
            </a:r>
            <a:endParaRPr lang="sl-SI" dirty="0"/>
          </a:p>
        </p:txBody>
      </p:sp>
      <p:pic>
        <p:nvPicPr>
          <p:cNvPr id="2050" name="Picture 2" descr="http://counseloretc.files.wordpress.com/2013/0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55616"/>
            <a:ext cx="5256584" cy="533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112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dirty="0" smtClean="0"/>
              <a:t>BSC </a:t>
            </a:r>
            <a:r>
              <a:rPr lang="sl-SI" dirty="0" err="1" smtClean="0"/>
              <a:t>Strategy</a:t>
            </a:r>
            <a:r>
              <a:rPr lang="sl-SI" dirty="0" smtClean="0"/>
              <a:t> Map</a:t>
            </a:r>
            <a:endParaRPr lang="sl-SI"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40768"/>
            <a:ext cx="8246131" cy="50127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309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36" y="914193"/>
            <a:ext cx="9172336" cy="5971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slov 1"/>
          <p:cNvSpPr>
            <a:spLocks noGrp="1"/>
          </p:cNvSpPr>
          <p:nvPr>
            <p:ph type="title"/>
          </p:nvPr>
        </p:nvSpPr>
        <p:spPr>
          <a:xfrm>
            <a:off x="467544" y="0"/>
            <a:ext cx="8229600" cy="980728"/>
          </a:xfrm>
        </p:spPr>
        <p:txBody>
          <a:bodyPr/>
          <a:lstStyle/>
          <a:p>
            <a:r>
              <a:rPr lang="sl-SI" dirty="0" err="1" smtClean="0"/>
              <a:t>Blue</a:t>
            </a:r>
            <a:r>
              <a:rPr lang="sl-SI" dirty="0" smtClean="0"/>
              <a:t> Ocean </a:t>
            </a:r>
            <a:r>
              <a:rPr lang="sl-SI" dirty="0" err="1" smtClean="0"/>
              <a:t>strategy</a:t>
            </a:r>
            <a:endParaRPr lang="sl-SI" dirty="0"/>
          </a:p>
        </p:txBody>
      </p:sp>
    </p:spTree>
    <p:extLst>
      <p:ext uri="{BB962C8B-B14F-4D97-AF65-F5344CB8AC3E}">
        <p14:creationId xmlns:p14="http://schemas.microsoft.com/office/powerpoint/2010/main" val="8566199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1771</TotalTime>
  <Words>1055</Words>
  <Application>Microsoft Office PowerPoint</Application>
  <PresentationFormat>Diaprojekcija na zaslonu (4:3)</PresentationFormat>
  <Paragraphs>192</Paragraphs>
  <Slides>46</Slides>
  <Notes>10</Notes>
  <HiddenSlides>0</HiddenSlides>
  <MMClips>0</MMClips>
  <ScaleCrop>false</ScaleCrop>
  <HeadingPairs>
    <vt:vector size="4" baseType="variant">
      <vt:variant>
        <vt:lpstr>Tema</vt:lpstr>
      </vt:variant>
      <vt:variant>
        <vt:i4>1</vt:i4>
      </vt:variant>
      <vt:variant>
        <vt:lpstr>Naslovi diapozitivov</vt:lpstr>
      </vt:variant>
      <vt:variant>
        <vt:i4>46</vt:i4>
      </vt:variant>
    </vt:vector>
  </HeadingPairs>
  <TitlesOfParts>
    <vt:vector size="47" baseType="lpstr">
      <vt:lpstr>Officeova tema</vt:lpstr>
      <vt:lpstr>Best practices: Modern approaches  towards achieving  the objectives (goals)</vt:lpstr>
      <vt:lpstr>How the best organizations work (why Best are The Best)</vt:lpstr>
      <vt:lpstr>Goals - Objectives</vt:lpstr>
      <vt:lpstr>Vision - Goals - Objectives  (What)</vt:lpstr>
      <vt:lpstr>Strategy  (How)</vt:lpstr>
      <vt:lpstr>Traditional - Balanced Scorecard</vt:lpstr>
      <vt:lpstr>S M A R T</vt:lpstr>
      <vt:lpstr>BSC Strategy Map</vt:lpstr>
      <vt:lpstr>Blue Ocean strategy</vt:lpstr>
      <vt:lpstr>Blue Ocean strategy</vt:lpstr>
      <vt:lpstr>PowerPointova predstavitev</vt:lpstr>
      <vt:lpstr>No Business Plan survives first contact with customers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Business Model Generation canvas</vt:lpstr>
      <vt:lpstr>BMG is used by many</vt:lpstr>
      <vt:lpstr>Example: football</vt:lpstr>
      <vt:lpstr>The Lean Approach</vt:lpstr>
      <vt:lpstr>PowerPointova predstavitev</vt:lpstr>
      <vt:lpstr>Critical Success Factors</vt:lpstr>
      <vt:lpstr>PowerPointova predstavitev</vt:lpstr>
      <vt:lpstr>PowerPointova predstavitev</vt:lpstr>
      <vt:lpstr>PowerPointova predstavitev</vt:lpstr>
      <vt:lpstr>PowerPointova predstavitev</vt:lpstr>
      <vt:lpstr>Talent Management</vt:lpstr>
      <vt:lpstr>Goal Management</vt:lpstr>
      <vt:lpstr>Not only Project Management</vt:lpstr>
      <vt:lpstr>Predict &amp; monitor execution</vt:lpstr>
      <vt:lpstr>Performance Management</vt:lpstr>
      <vt:lpstr>Business Execution (GM/PM)</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eSistemi</dc:creator>
  <cp:lastModifiedBy>eSistemi</cp:lastModifiedBy>
  <cp:revision>97</cp:revision>
  <dcterms:created xsi:type="dcterms:W3CDTF">2014-06-28T20:09:24Z</dcterms:created>
  <dcterms:modified xsi:type="dcterms:W3CDTF">2014-07-01T05:37:15Z</dcterms:modified>
</cp:coreProperties>
</file>