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8" r:id="rId2"/>
    <p:sldId id="306" r:id="rId3"/>
    <p:sldId id="346" r:id="rId4"/>
    <p:sldId id="349" r:id="rId5"/>
    <p:sldId id="308" r:id="rId6"/>
    <p:sldId id="356" r:id="rId7"/>
    <p:sldId id="334" r:id="rId8"/>
    <p:sldId id="327" r:id="rId9"/>
    <p:sldId id="316" r:id="rId10"/>
    <p:sldId id="343" r:id="rId11"/>
    <p:sldId id="277" r:id="rId12"/>
    <p:sldId id="320" r:id="rId13"/>
    <p:sldId id="328" r:id="rId14"/>
    <p:sldId id="357" r:id="rId15"/>
    <p:sldId id="333" r:id="rId16"/>
    <p:sldId id="354" r:id="rId17"/>
    <p:sldId id="268" r:id="rId18"/>
    <p:sldId id="358" r:id="rId19"/>
    <p:sldId id="259" r:id="rId20"/>
    <p:sldId id="311" r:id="rId21"/>
    <p:sldId id="310" r:id="rId22"/>
    <p:sldId id="276" r:id="rId23"/>
    <p:sldId id="348" r:id="rId24"/>
    <p:sldId id="359" r:id="rId25"/>
    <p:sldId id="273" r:id="rId26"/>
    <p:sldId id="294" r:id="rId27"/>
    <p:sldId id="274" r:id="rId28"/>
    <p:sldId id="360" r:id="rId29"/>
    <p:sldId id="279" r:id="rId30"/>
    <p:sldId id="318" r:id="rId31"/>
    <p:sldId id="342" r:id="rId32"/>
    <p:sldId id="361" r:id="rId33"/>
    <p:sldId id="265" r:id="rId34"/>
    <p:sldId id="280" r:id="rId35"/>
    <p:sldId id="340" r:id="rId36"/>
    <p:sldId id="275" r:id="rId37"/>
    <p:sldId id="362" r:id="rId38"/>
    <p:sldId id="261" r:id="rId3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60" autoAdjust="0"/>
  </p:normalViewPr>
  <p:slideViewPr>
    <p:cSldViewPr>
      <p:cViewPr varScale="1">
        <p:scale>
          <a:sx n="45" d="100"/>
          <a:sy n="45" d="100"/>
        </p:scale>
        <p:origin x="-108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EA9CA-D551-4F5A-8424-F8AA75BF3034}" type="datetimeFigureOut">
              <a:rPr lang="sl-SI" smtClean="0"/>
              <a:t>29.6.2014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3E92-C15F-40FA-920E-82D098312A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684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7903C6-3C1A-4DC0-A366-550B41FAF7F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I </a:t>
            </a:r>
            <a:r>
              <a:rPr lang="sl-SI" dirty="0" err="1" smtClean="0"/>
              <a:t>beleive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there</a:t>
            </a:r>
            <a:r>
              <a:rPr lang="sl-SI" baseline="0" dirty="0" smtClean="0"/>
              <a:t>‘s </a:t>
            </a:r>
            <a:r>
              <a:rPr lang="sl-SI" baseline="0" dirty="0" err="1" smtClean="0"/>
              <a:t>plenty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creativity</a:t>
            </a:r>
            <a:r>
              <a:rPr lang="sl-SI" baseline="0" dirty="0" smtClean="0"/>
              <a:t> in BiH, </a:t>
            </a:r>
            <a:r>
              <a:rPr lang="sl-SI" baseline="0" dirty="0" err="1" smtClean="0"/>
              <a:t>perhaps</a:t>
            </a:r>
            <a:r>
              <a:rPr lang="sl-SI" baseline="0" dirty="0" smtClean="0"/>
              <a:t> it </a:t>
            </a:r>
            <a:r>
              <a:rPr lang="sl-SI" baseline="0" dirty="0" err="1" smtClean="0"/>
              <a:t>just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have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be</a:t>
            </a:r>
            <a:r>
              <a:rPr lang="sl-SI" baseline="0" dirty="0" smtClean="0"/>
              <a:t> more </a:t>
            </a:r>
            <a:r>
              <a:rPr lang="sl-SI" baseline="0" dirty="0" err="1" smtClean="0"/>
              <a:t>channeled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focused</a:t>
            </a:r>
            <a:endParaRPr lang="sl-SI" baseline="0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3E92-C15F-40FA-920E-82D098312A36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7302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I </a:t>
            </a:r>
            <a:r>
              <a:rPr lang="sl-SI" dirty="0" err="1" smtClean="0"/>
              <a:t>beleive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there</a:t>
            </a:r>
            <a:r>
              <a:rPr lang="sl-SI" baseline="0" dirty="0" smtClean="0"/>
              <a:t>‘s </a:t>
            </a:r>
            <a:r>
              <a:rPr lang="sl-SI" baseline="0" dirty="0" err="1" smtClean="0"/>
              <a:t>plenty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creativity</a:t>
            </a:r>
            <a:r>
              <a:rPr lang="sl-SI" baseline="0" dirty="0" smtClean="0"/>
              <a:t> in BiH, </a:t>
            </a:r>
            <a:r>
              <a:rPr lang="sl-SI" baseline="0" dirty="0" err="1" smtClean="0"/>
              <a:t>perhaps</a:t>
            </a:r>
            <a:r>
              <a:rPr lang="sl-SI" baseline="0" dirty="0" smtClean="0"/>
              <a:t> it </a:t>
            </a:r>
            <a:r>
              <a:rPr lang="sl-SI" baseline="0" dirty="0" err="1" smtClean="0"/>
              <a:t>just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have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be</a:t>
            </a:r>
            <a:r>
              <a:rPr lang="sl-SI" baseline="0" dirty="0" smtClean="0"/>
              <a:t> more </a:t>
            </a:r>
            <a:r>
              <a:rPr lang="sl-SI" baseline="0" dirty="0" err="1" smtClean="0"/>
              <a:t>channeled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focused</a:t>
            </a:r>
            <a:endParaRPr lang="sl-SI" baseline="0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3E92-C15F-40FA-920E-82D098312A36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7302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Social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Capital</a:t>
            </a:r>
            <a:r>
              <a:rPr lang="sl-SI" baseline="0" dirty="0" smtClean="0"/>
              <a:t> …. </a:t>
            </a:r>
            <a:r>
              <a:rPr lang="sl-SI" baseline="0" dirty="0" err="1" smtClean="0"/>
              <a:t>Trust</a:t>
            </a:r>
            <a:r>
              <a:rPr lang="sl-SI" baseline="0" dirty="0" smtClean="0"/>
              <a:t>, … </a:t>
            </a:r>
            <a:r>
              <a:rPr lang="sl-SI" baseline="0" dirty="0" err="1" smtClean="0"/>
              <a:t>weak</a:t>
            </a:r>
            <a:r>
              <a:rPr lang="sl-SI" baseline="0" dirty="0" smtClean="0"/>
              <a:t>/</a:t>
            </a:r>
            <a:r>
              <a:rPr lang="sl-SI" baseline="0" dirty="0" err="1" smtClean="0"/>
              <a:t>strong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ties</a:t>
            </a:r>
            <a:r>
              <a:rPr lang="sl-SI" baseline="0" dirty="0" smtClean="0"/>
              <a:t>,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3E92-C15F-40FA-920E-82D098312A36}" type="slidenum">
              <a:rPr lang="sl-SI" smtClean="0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9469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At </a:t>
            </a:r>
            <a:r>
              <a:rPr lang="sl-SI" dirty="0" err="1" smtClean="0"/>
              <a:t>the</a:t>
            </a:r>
            <a:r>
              <a:rPr lang="sl-SI" dirty="0" smtClean="0"/>
              <a:t> moment,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Bosnia</a:t>
            </a:r>
            <a:r>
              <a:rPr lang="sl-SI" baseline="0" dirty="0" smtClean="0"/>
              <a:t> is </a:t>
            </a:r>
            <a:r>
              <a:rPr lang="sl-SI" baseline="0" dirty="0" err="1" smtClean="0"/>
              <a:t>quite</a:t>
            </a:r>
            <a:r>
              <a:rPr lang="sl-SI" baseline="0" dirty="0" smtClean="0"/>
              <a:t> far </a:t>
            </a:r>
            <a:r>
              <a:rPr lang="sl-SI" baseline="0" dirty="0" err="1" smtClean="0"/>
              <a:t>from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full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employment</a:t>
            </a:r>
            <a:r>
              <a:rPr lang="sl-SI" baseline="0" dirty="0" smtClean="0"/>
              <a:t>…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3E92-C15F-40FA-920E-82D098312A36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17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I </a:t>
            </a:r>
            <a:r>
              <a:rPr lang="sl-SI" dirty="0" err="1" smtClean="0"/>
              <a:t>beleive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there</a:t>
            </a:r>
            <a:r>
              <a:rPr lang="sl-SI" baseline="0" dirty="0" smtClean="0"/>
              <a:t>‘s </a:t>
            </a:r>
            <a:r>
              <a:rPr lang="sl-SI" baseline="0" dirty="0" err="1" smtClean="0"/>
              <a:t>plenty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creativity</a:t>
            </a:r>
            <a:r>
              <a:rPr lang="sl-SI" baseline="0" dirty="0" smtClean="0"/>
              <a:t> in BiH, </a:t>
            </a:r>
            <a:r>
              <a:rPr lang="sl-SI" baseline="0" dirty="0" err="1" smtClean="0"/>
              <a:t>perhaps</a:t>
            </a:r>
            <a:r>
              <a:rPr lang="sl-SI" baseline="0" dirty="0" smtClean="0"/>
              <a:t> it </a:t>
            </a:r>
            <a:r>
              <a:rPr lang="sl-SI" baseline="0" dirty="0" err="1" smtClean="0"/>
              <a:t>just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have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be</a:t>
            </a:r>
            <a:r>
              <a:rPr lang="sl-SI" baseline="0" dirty="0" smtClean="0"/>
              <a:t> more </a:t>
            </a:r>
            <a:r>
              <a:rPr lang="sl-SI" baseline="0" dirty="0" err="1" smtClean="0"/>
              <a:t>channeled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focused</a:t>
            </a:r>
            <a:endParaRPr lang="sl-SI" baseline="0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3E92-C15F-40FA-920E-82D098312A36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7302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err="1" smtClean="0"/>
              <a:t>Bosnia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Herzegovina</a:t>
            </a:r>
            <a:r>
              <a:rPr lang="sl-SI" dirty="0" smtClean="0"/>
              <a:t> </a:t>
            </a:r>
            <a:r>
              <a:rPr lang="sl-SI" dirty="0" err="1" smtClean="0"/>
              <a:t>has</a:t>
            </a:r>
            <a:r>
              <a:rPr lang="sl-SI" dirty="0" smtClean="0"/>
              <a:t> </a:t>
            </a:r>
            <a:r>
              <a:rPr lang="sl-SI" dirty="0" err="1" smtClean="0"/>
              <a:t>always</a:t>
            </a:r>
            <a:r>
              <a:rPr lang="sl-SI" dirty="0" smtClean="0"/>
              <a:t> </a:t>
            </a:r>
            <a:r>
              <a:rPr lang="sl-SI" dirty="0" err="1" smtClean="0"/>
              <a:t>been</a:t>
            </a:r>
            <a:r>
              <a:rPr lang="sl-SI" dirty="0" smtClean="0"/>
              <a:t> at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crossroads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different</a:t>
            </a:r>
            <a:r>
              <a:rPr lang="sl-SI" dirty="0" smtClean="0"/>
              <a:t> </a:t>
            </a:r>
            <a:r>
              <a:rPr lang="sl-SI" dirty="0" err="1" smtClean="0"/>
              <a:t>civilizations</a:t>
            </a:r>
            <a:r>
              <a:rPr lang="sl-SI" dirty="0" smtClean="0"/>
              <a:t>, </a:t>
            </a:r>
            <a:r>
              <a:rPr lang="sl-SI" dirty="0" err="1" smtClean="0"/>
              <a:t>cultures</a:t>
            </a:r>
            <a:r>
              <a:rPr lang="sl-SI" dirty="0" smtClean="0"/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err="1" smtClean="0"/>
              <a:t>historical</a:t>
            </a:r>
            <a:r>
              <a:rPr lang="sl-SI" dirty="0" smtClean="0"/>
              <a:t> </a:t>
            </a:r>
            <a:r>
              <a:rPr lang="sl-SI" dirty="0" err="1" smtClean="0"/>
              <a:t>events</a:t>
            </a:r>
            <a:r>
              <a:rPr lang="sl-SI" dirty="0" smtClean="0"/>
              <a:t>, </a:t>
            </a:r>
            <a:r>
              <a:rPr lang="sl-SI" dirty="0" err="1" smtClean="0"/>
              <a:t>such</a:t>
            </a:r>
            <a:r>
              <a:rPr lang="sl-SI" dirty="0" smtClean="0"/>
              <a:t> as </a:t>
            </a:r>
            <a:r>
              <a:rPr lang="sl-SI" dirty="0" err="1" smtClean="0"/>
              <a:t>gavrilo</a:t>
            </a:r>
            <a:r>
              <a:rPr lang="sl-SI" dirty="0" smtClean="0"/>
              <a:t> Princip‘s </a:t>
            </a:r>
            <a:r>
              <a:rPr lang="sl-SI" dirty="0" err="1" smtClean="0"/>
              <a:t>act</a:t>
            </a:r>
            <a:r>
              <a:rPr lang="sl-SI" dirty="0" smtClean="0"/>
              <a:t> 100yrs</a:t>
            </a:r>
            <a:r>
              <a:rPr lang="sl-SI" baseline="0" dirty="0" smtClean="0"/>
              <a:t> ago</a:t>
            </a:r>
            <a:r>
              <a:rPr lang="sl-SI" dirty="0" smtClean="0"/>
              <a:t>… </a:t>
            </a:r>
          </a:p>
          <a:p>
            <a:r>
              <a:rPr lang="sl-SI" dirty="0" err="1" smtClean="0"/>
              <a:t>When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we</a:t>
            </a:r>
            <a:r>
              <a:rPr lang="sl-SI" baseline="0" dirty="0" smtClean="0"/>
              <a:t> are </a:t>
            </a:r>
            <a:r>
              <a:rPr lang="sl-SI" baseline="0" dirty="0" err="1" smtClean="0"/>
              <a:t>faced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with</a:t>
            </a:r>
            <a:r>
              <a:rPr lang="sl-SI" baseline="0" dirty="0" smtClean="0"/>
              <a:t> REALLY BIG </a:t>
            </a:r>
            <a:r>
              <a:rPr lang="sl-SI" baseline="0" dirty="0" err="1" smtClean="0"/>
              <a:t>challenge</a:t>
            </a:r>
            <a:r>
              <a:rPr lang="sl-SI" baseline="0" dirty="0" smtClean="0"/>
              <a:t>, it is </a:t>
            </a:r>
            <a:r>
              <a:rPr lang="sl-SI" baseline="0" dirty="0" err="1" smtClean="0"/>
              <a:t>perhaps</a:t>
            </a:r>
            <a:r>
              <a:rPr lang="sl-SI" baseline="0" dirty="0" smtClean="0"/>
              <a:t> a </a:t>
            </a:r>
            <a:r>
              <a:rPr lang="sl-SI" baseline="0" dirty="0" err="1" smtClean="0"/>
              <a:t>little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too</a:t>
            </a:r>
            <a:r>
              <a:rPr lang="sl-SI" baseline="0" dirty="0" smtClean="0"/>
              <a:t> late to start </a:t>
            </a:r>
            <a:r>
              <a:rPr lang="sl-SI" baseline="0" dirty="0" err="1" smtClean="0"/>
              <a:t>asking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questions</a:t>
            </a:r>
            <a:r>
              <a:rPr lang="sl-SI" baseline="0" dirty="0" smtClean="0"/>
              <a:t>..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3E92-C15F-40FA-920E-82D098312A36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3740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I am sure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would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all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agree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that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want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teach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people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how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fish</a:t>
            </a:r>
            <a:r>
              <a:rPr lang="sl-SI" baseline="0" dirty="0" smtClean="0"/>
              <a:t>….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3E92-C15F-40FA-920E-82D098312A36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0789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cannot</a:t>
            </a:r>
            <a:r>
              <a:rPr lang="sl-SI" dirty="0" smtClean="0"/>
              <a:t> </a:t>
            </a:r>
            <a:r>
              <a:rPr lang="sl-SI" dirty="0" err="1" smtClean="0"/>
              <a:t>afford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luxury</a:t>
            </a:r>
            <a:r>
              <a:rPr lang="sl-SI" dirty="0" smtClean="0"/>
              <a:t> to go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same </a:t>
            </a:r>
            <a:r>
              <a:rPr lang="sl-SI" baseline="0" dirty="0" err="1" smtClean="0"/>
              <a:t>road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everybody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else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went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we</a:t>
            </a:r>
            <a:r>
              <a:rPr lang="sl-SI" baseline="0" dirty="0" smtClean="0"/>
              <a:t> do not </a:t>
            </a:r>
            <a:r>
              <a:rPr lang="sl-SI" baseline="0" dirty="0" err="1" smtClean="0"/>
              <a:t>have</a:t>
            </a:r>
            <a:r>
              <a:rPr lang="sl-SI" baseline="0" dirty="0" smtClean="0"/>
              <a:t> time to </a:t>
            </a:r>
            <a:r>
              <a:rPr lang="sl-SI" dirty="0" err="1" smtClean="0"/>
              <a:t>repeat</a:t>
            </a:r>
            <a:r>
              <a:rPr lang="sl-SI" dirty="0" smtClean="0"/>
              <a:t> </a:t>
            </a:r>
            <a:r>
              <a:rPr lang="sl-SI" dirty="0" err="1" smtClean="0"/>
              <a:t>other</a:t>
            </a:r>
            <a:r>
              <a:rPr lang="sl-SI" dirty="0" smtClean="0"/>
              <a:t>‘s </a:t>
            </a:r>
            <a:r>
              <a:rPr lang="sl-SI" dirty="0" err="1" smtClean="0"/>
              <a:t>mistakes</a:t>
            </a:r>
            <a:r>
              <a:rPr lang="sl-SI" dirty="0" smtClean="0"/>
              <a:t> </a:t>
            </a:r>
            <a:r>
              <a:rPr lang="sl-SI" dirty="0" err="1" smtClean="0"/>
              <a:t>but</a:t>
            </a:r>
            <a:r>
              <a:rPr lang="sl-SI" dirty="0" smtClean="0"/>
              <a:t> </a:t>
            </a:r>
            <a:r>
              <a:rPr lang="sl-SI" dirty="0" err="1" smtClean="0"/>
              <a:t>learn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</a:t>
            </a:r>
            <a:r>
              <a:rPr lang="sl-SI" dirty="0" err="1" smtClean="0"/>
              <a:t>them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b="1" dirty="0" err="1" smtClean="0"/>
              <a:t>learn</a:t>
            </a:r>
            <a:r>
              <a:rPr lang="sl-SI" dirty="0" smtClean="0"/>
              <a:t> </a:t>
            </a:r>
            <a:r>
              <a:rPr lang="sl-SI" b="1" dirty="0" err="1" smtClean="0"/>
              <a:t>smart</a:t>
            </a:r>
            <a:r>
              <a:rPr lang="sl-SI" dirty="0" smtClean="0"/>
              <a:t>!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3E92-C15F-40FA-920E-82D098312A36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941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As</a:t>
            </a:r>
            <a:r>
              <a:rPr lang="sl-SI" baseline="0" dirty="0" smtClean="0"/>
              <a:t> (</a:t>
            </a:r>
            <a:r>
              <a:rPr lang="sl-SI" baseline="0" dirty="0" err="1" smtClean="0"/>
              <a:t>full</a:t>
            </a:r>
            <a:r>
              <a:rPr lang="sl-SI" baseline="0" dirty="0" smtClean="0"/>
              <a:t>) </a:t>
            </a:r>
            <a:r>
              <a:rPr lang="sl-SI" baseline="0" dirty="0" err="1" smtClean="0"/>
              <a:t>employment</a:t>
            </a:r>
            <a:r>
              <a:rPr lang="sl-SI" baseline="0" dirty="0" smtClean="0"/>
              <a:t>, </a:t>
            </a:r>
            <a:r>
              <a:rPr lang="sl-SI" baseline="0" dirty="0" err="1" smtClean="0"/>
              <a:t>especially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among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young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people</a:t>
            </a:r>
            <a:r>
              <a:rPr lang="sl-SI" baseline="0" dirty="0" smtClean="0"/>
              <a:t>, is a big problem in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Europe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today</a:t>
            </a:r>
            <a:r>
              <a:rPr lang="sl-SI" baseline="0" dirty="0" smtClean="0"/>
              <a:t>, </a:t>
            </a:r>
            <a:r>
              <a:rPr lang="sl-SI" baseline="0" dirty="0" err="1" smtClean="0"/>
              <a:t>there</a:t>
            </a:r>
            <a:r>
              <a:rPr lang="sl-SI" baseline="0" dirty="0" smtClean="0"/>
              <a:t> are no </a:t>
            </a:r>
            <a:r>
              <a:rPr lang="sl-SI" baseline="0" dirty="0" err="1" smtClean="0"/>
              <a:t>smiple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solutions</a:t>
            </a:r>
            <a:r>
              <a:rPr lang="sl-SI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aseline="0" dirty="0" smtClean="0"/>
              <a:t>I </a:t>
            </a:r>
            <a:r>
              <a:rPr lang="sl-SI" baseline="0" dirty="0" err="1" smtClean="0"/>
              <a:t>beleive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we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should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think</a:t>
            </a:r>
            <a:r>
              <a:rPr lang="sl-SI" baseline="0" dirty="0" smtClean="0"/>
              <a:t> </a:t>
            </a:r>
            <a:r>
              <a:rPr lang="sl-SI" baseline="0" dirty="0" err="1" smtClean="0"/>
              <a:t>different</a:t>
            </a:r>
            <a:r>
              <a:rPr lang="sl-SI" baseline="0" dirty="0" smtClean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aseline="0" dirty="0" smtClean="0"/>
              <a:t>…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BiH </a:t>
            </a:r>
            <a:r>
              <a:rPr lang="sl-SI" baseline="0" dirty="0" err="1" smtClean="0"/>
              <a:t>does</a:t>
            </a:r>
            <a:r>
              <a:rPr lang="sl-SI" baseline="0" dirty="0" smtClean="0"/>
              <a:t> not </a:t>
            </a:r>
            <a:r>
              <a:rPr lang="sl-SI" baseline="0" dirty="0" err="1" smtClean="0"/>
              <a:t>have</a:t>
            </a:r>
            <a:r>
              <a:rPr lang="sl-SI" baseline="0" dirty="0" smtClean="0"/>
              <a:t> time to </a:t>
            </a:r>
            <a:r>
              <a:rPr lang="sl-SI" baseline="0" dirty="0" err="1" smtClean="0"/>
              <a:t>repeat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mistakes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from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others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3E92-C15F-40FA-920E-82D098312A36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574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I </a:t>
            </a:r>
            <a:r>
              <a:rPr lang="sl-SI" dirty="0" err="1" smtClean="0"/>
              <a:t>beleive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there</a:t>
            </a:r>
            <a:r>
              <a:rPr lang="sl-SI" baseline="0" dirty="0" smtClean="0"/>
              <a:t>‘s </a:t>
            </a:r>
            <a:r>
              <a:rPr lang="sl-SI" baseline="0" dirty="0" err="1" smtClean="0"/>
              <a:t>plenty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creativity</a:t>
            </a:r>
            <a:r>
              <a:rPr lang="sl-SI" baseline="0" dirty="0" smtClean="0"/>
              <a:t> in BiH, </a:t>
            </a:r>
            <a:r>
              <a:rPr lang="sl-SI" baseline="0" dirty="0" err="1" smtClean="0"/>
              <a:t>perhaps</a:t>
            </a:r>
            <a:r>
              <a:rPr lang="sl-SI" baseline="0" dirty="0" smtClean="0"/>
              <a:t> it </a:t>
            </a:r>
            <a:r>
              <a:rPr lang="sl-SI" baseline="0" dirty="0" err="1" smtClean="0"/>
              <a:t>just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have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be</a:t>
            </a:r>
            <a:r>
              <a:rPr lang="sl-SI" baseline="0" dirty="0" smtClean="0"/>
              <a:t> more </a:t>
            </a:r>
            <a:r>
              <a:rPr lang="sl-SI" baseline="0" dirty="0" err="1" smtClean="0"/>
              <a:t>channeled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focused</a:t>
            </a:r>
            <a:endParaRPr lang="sl-SI" baseline="0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3E92-C15F-40FA-920E-82D098312A36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7302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I </a:t>
            </a:r>
            <a:r>
              <a:rPr lang="sl-SI" dirty="0" err="1" smtClean="0"/>
              <a:t>beleive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there</a:t>
            </a:r>
            <a:r>
              <a:rPr lang="sl-SI" baseline="0" dirty="0" smtClean="0"/>
              <a:t>‘s </a:t>
            </a:r>
            <a:r>
              <a:rPr lang="sl-SI" baseline="0" dirty="0" err="1" smtClean="0"/>
              <a:t>plenty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of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creativity</a:t>
            </a:r>
            <a:r>
              <a:rPr lang="sl-SI" baseline="0" dirty="0" smtClean="0"/>
              <a:t> in BiH, </a:t>
            </a:r>
            <a:r>
              <a:rPr lang="sl-SI" baseline="0" dirty="0" err="1" smtClean="0"/>
              <a:t>perhaps</a:t>
            </a:r>
            <a:r>
              <a:rPr lang="sl-SI" baseline="0" dirty="0" smtClean="0"/>
              <a:t> it </a:t>
            </a:r>
            <a:r>
              <a:rPr lang="sl-SI" baseline="0" dirty="0" err="1" smtClean="0"/>
              <a:t>just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have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be</a:t>
            </a:r>
            <a:r>
              <a:rPr lang="sl-SI" baseline="0" dirty="0" smtClean="0"/>
              <a:t> more </a:t>
            </a:r>
            <a:r>
              <a:rPr lang="sl-SI" baseline="0" dirty="0" err="1" smtClean="0"/>
              <a:t>channeled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focused</a:t>
            </a:r>
            <a:endParaRPr lang="sl-SI" baseline="0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3E92-C15F-40FA-920E-82D098312A36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730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B0F0-82BF-47D3-A2E4-DFC580B47C94}" type="datetimeFigureOut">
              <a:rPr lang="sl-SI" smtClean="0"/>
              <a:t>29.6.2014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AC27-569B-49C6-9CC2-55C4577CBD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932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B0F0-82BF-47D3-A2E4-DFC580B47C94}" type="datetimeFigureOut">
              <a:rPr lang="sl-SI" smtClean="0"/>
              <a:t>29.6.2014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AC27-569B-49C6-9CC2-55C4577CBD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75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B0F0-82BF-47D3-A2E4-DFC580B47C94}" type="datetimeFigureOut">
              <a:rPr lang="sl-SI" smtClean="0"/>
              <a:t>29.6.2014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AC27-569B-49C6-9CC2-55C4577CBD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50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-3174"/>
            <a:ext cx="9144000" cy="536574"/>
          </a:xfrm>
          <a:prstGeom prst="rect">
            <a:avLst/>
          </a:prstGeom>
          <a:gradFill flip="none" rotWithShape="1">
            <a:gsLst>
              <a:gs pos="0">
                <a:srgbClr val="1D7ABE"/>
              </a:gs>
              <a:gs pos="80000">
                <a:srgbClr val="1F6097"/>
              </a:gs>
              <a:gs pos="100000">
                <a:srgbClr val="064C7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132804"/>
            <a:ext cx="8334375" cy="4525963"/>
          </a:xfrm>
        </p:spPr>
        <p:txBody>
          <a:bodyPr/>
          <a:lstStyle>
            <a:lvl1pPr marL="288884" indent="-288884">
              <a:spcBef>
                <a:spcPts val="1500"/>
              </a:spcBef>
              <a:buFont typeface="Arial" pitchFamily="34" charset="0"/>
              <a:buChar char="•"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5864" indent="-225392">
              <a:buFont typeface="Arial" pitchFamily="34" charset="0"/>
              <a:buChar char="•"/>
              <a:defRPr sz="1900" b="0"/>
            </a:lvl2pPr>
            <a:lvl3pPr marL="914270" indent="-225392">
              <a:tabLst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6167" indent="-236504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9494" indent="-279360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999966" indent="-225392"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7474" y="161926"/>
            <a:ext cx="5795144" cy="710005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74" y="6356821"/>
            <a:ext cx="2133079" cy="365001"/>
          </a:xfrm>
          <a:prstGeom prst="rect">
            <a:avLst/>
          </a:prstGeom>
        </p:spPr>
        <p:txBody>
          <a:bodyPr wrap="square" lIns="91427" tIns="45713" rIns="91427" bIns="45713"/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DD475D-B72C-4758-B18B-632D810C7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1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381000" y="152400"/>
            <a:ext cx="8382000" cy="5410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10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B0F0-82BF-47D3-A2E4-DFC580B47C94}" type="datetimeFigureOut">
              <a:rPr lang="sl-SI" smtClean="0"/>
              <a:t>29.6.2014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AC27-569B-49C6-9CC2-55C4577CBD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99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B0F0-82BF-47D3-A2E4-DFC580B47C94}" type="datetimeFigureOut">
              <a:rPr lang="sl-SI" smtClean="0"/>
              <a:t>29.6.2014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AC27-569B-49C6-9CC2-55C4577CBD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489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B0F0-82BF-47D3-A2E4-DFC580B47C94}" type="datetimeFigureOut">
              <a:rPr lang="sl-SI" smtClean="0"/>
              <a:t>29.6.2014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AC27-569B-49C6-9CC2-55C4577CBD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73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B0F0-82BF-47D3-A2E4-DFC580B47C94}" type="datetimeFigureOut">
              <a:rPr lang="sl-SI" smtClean="0"/>
              <a:t>29.6.2014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AC27-569B-49C6-9CC2-55C4577CBD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71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B0F0-82BF-47D3-A2E4-DFC580B47C94}" type="datetimeFigureOut">
              <a:rPr lang="sl-SI" smtClean="0"/>
              <a:t>29.6.2014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AC27-569B-49C6-9CC2-55C4577CBD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34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B0F0-82BF-47D3-A2E4-DFC580B47C94}" type="datetimeFigureOut">
              <a:rPr lang="sl-SI" smtClean="0"/>
              <a:t>29.6.2014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AC27-569B-49C6-9CC2-55C4577CBD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560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B0F0-82BF-47D3-A2E4-DFC580B47C94}" type="datetimeFigureOut">
              <a:rPr lang="sl-SI" smtClean="0"/>
              <a:t>29.6.2014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AC27-569B-49C6-9CC2-55C4577CBD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772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B0F0-82BF-47D3-A2E4-DFC580B47C94}" type="datetimeFigureOut">
              <a:rPr lang="sl-SI" smtClean="0"/>
              <a:t>29.6.2014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AC27-569B-49C6-9CC2-55C4577CBD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887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B0F0-82BF-47D3-A2E4-DFC580B47C94}" type="datetimeFigureOut">
              <a:rPr lang="sl-SI" smtClean="0"/>
              <a:t>29.6.2014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AC27-569B-49C6-9CC2-55C4577CBD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656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.doc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wmf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D99C2D-0C74-4C45-B41B-D686998D765D}" type="slidenum">
              <a:rPr lang="en-US" smtClean="0">
                <a:ea typeface="Calibri" pitchFamily="34" charset="0"/>
                <a:sym typeface="Calibri" pitchFamily="34" charset="0"/>
              </a:rPr>
              <a:pPr/>
              <a:t>1</a:t>
            </a:fld>
            <a:endParaRPr lang="en-US" dirty="0" smtClean="0">
              <a:ea typeface="Calibri" pitchFamily="34" charset="0"/>
              <a:sym typeface="Calibri" pitchFamily="34" charset="0"/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553274" y="6356821"/>
            <a:ext cx="2133079" cy="3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r"/>
            <a:fld id="{A15DC559-3C7D-4C40-AB02-3D368BD75678}" type="slidenum">
              <a:rPr lang="en-US" sz="1200">
                <a:solidFill>
                  <a:srgbClr val="898989"/>
                </a:solidFill>
                <a:latin typeface="Arial" pitchFamily="34" charset="0"/>
              </a:rPr>
              <a:pPr algn="r"/>
              <a:t>1</a:t>
            </a:fld>
            <a:endParaRPr lang="en-US" sz="1200" dirty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19460" name="Slide Number Placeholder 5"/>
          <p:cNvSpPr txBox="1">
            <a:spLocks noGrp="1"/>
          </p:cNvSpPr>
          <p:nvPr/>
        </p:nvSpPr>
        <p:spPr bwMode="auto">
          <a:xfrm>
            <a:off x="6553274" y="6356821"/>
            <a:ext cx="2133079" cy="3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r"/>
            <a:fld id="{24D63D34-0373-40D7-8BF5-7A2CC4D19A1F}" type="slidenum">
              <a:rPr lang="en-US" sz="1200">
                <a:solidFill>
                  <a:srgbClr val="898989"/>
                </a:solidFill>
                <a:latin typeface="Arial" pitchFamily="34" charset="0"/>
              </a:rPr>
              <a:pPr algn="r"/>
              <a:t>1</a:t>
            </a:fld>
            <a:endParaRPr lang="en-US" sz="1200" dirty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19461" name="Slide Number Placeholder 5"/>
          <p:cNvSpPr txBox="1">
            <a:spLocks noGrp="1"/>
          </p:cNvSpPr>
          <p:nvPr/>
        </p:nvSpPr>
        <p:spPr bwMode="auto">
          <a:xfrm>
            <a:off x="6553274" y="6356821"/>
            <a:ext cx="2133079" cy="3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r"/>
            <a:fld id="{297D56DF-10D6-4106-9E77-849F689E04CD}" type="slidenum">
              <a:rPr lang="en-US" sz="1200">
                <a:solidFill>
                  <a:srgbClr val="898989"/>
                </a:solidFill>
                <a:latin typeface="Arial" pitchFamily="34" charset="0"/>
              </a:rPr>
              <a:pPr algn="r"/>
              <a:t>1</a:t>
            </a:fld>
            <a:endParaRPr lang="en-US" sz="1200" dirty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19462" name="Slide Number Placeholder 5"/>
          <p:cNvSpPr txBox="1">
            <a:spLocks noGrp="1"/>
          </p:cNvSpPr>
          <p:nvPr/>
        </p:nvSpPr>
        <p:spPr bwMode="auto">
          <a:xfrm>
            <a:off x="6553274" y="6356821"/>
            <a:ext cx="2133079" cy="3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r"/>
            <a:fld id="{ABF56348-62C2-4FD1-9F56-E267B6A8933F}" type="slidenum">
              <a:rPr lang="en-US" sz="1200">
                <a:solidFill>
                  <a:srgbClr val="898989"/>
                </a:solidFill>
                <a:latin typeface="Arial" pitchFamily="34" charset="0"/>
              </a:rPr>
              <a:pPr algn="r"/>
              <a:t>1</a:t>
            </a:fld>
            <a:endParaRPr lang="en-US" sz="1200" dirty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4288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D7ABE"/>
              </a:gs>
              <a:gs pos="50000">
                <a:srgbClr val="1F6097"/>
              </a:gs>
              <a:gs pos="92000">
                <a:srgbClr val="064C7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TextBox 8"/>
          <p:cNvSpPr txBox="1">
            <a:spLocks noChangeArrowheads="1"/>
          </p:cNvSpPr>
          <p:nvPr/>
        </p:nvSpPr>
        <p:spPr bwMode="auto">
          <a:xfrm>
            <a:off x="3657104" y="1933278"/>
            <a:ext cx="5472608" cy="301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Convergence</a:t>
            </a:r>
            <a:endParaRPr lang="en-US" sz="3600" b="1" dirty="0" smtClean="0"/>
          </a:p>
          <a:p>
            <a:endParaRPr lang="en-US" sz="2000" b="1" dirty="0" smtClean="0">
              <a:solidFill>
                <a:srgbClr val="404040"/>
              </a:solidFill>
            </a:endParaRPr>
          </a:p>
          <a:p>
            <a:r>
              <a:rPr lang="en-US" sz="2300" dirty="0" smtClean="0">
                <a:solidFill>
                  <a:srgbClr val="404040"/>
                </a:solidFill>
              </a:rPr>
              <a:t>Janez Kolar, Slovenia/EU</a:t>
            </a:r>
          </a:p>
          <a:p>
            <a:endParaRPr lang="en-US" sz="2000" b="1" dirty="0" smtClean="0">
              <a:solidFill>
                <a:srgbClr val="404040"/>
              </a:solidFill>
            </a:endParaRPr>
          </a:p>
          <a:p>
            <a:r>
              <a:rPr lang="en-US" sz="1900" b="1" dirty="0" smtClean="0">
                <a:solidFill>
                  <a:srgbClr val="404040"/>
                </a:solidFill>
              </a:rPr>
              <a:t>WASA - Sarajevo, July 1st, 2014</a:t>
            </a:r>
            <a:endParaRPr lang="en-US" sz="1900" b="1" dirty="0">
              <a:solidFill>
                <a:srgbClr val="40404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781473" y="3444628"/>
            <a:ext cx="2456780" cy="33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633" y="3116714"/>
            <a:ext cx="925079" cy="78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Kolar\Desktop\SLikce Za Predavanja\Po poti svoje vizij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0"/>
            <a:ext cx="37221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700512" y="1863417"/>
            <a:ext cx="5472608" cy="307775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r>
              <a:rPr lang="en-US" sz="2800" b="1" i="1" dirty="0" smtClean="0"/>
              <a:t>Knowledge and skills</a:t>
            </a:r>
            <a:r>
              <a:rPr lang="en-US" sz="2800" i="1" dirty="0" smtClean="0"/>
              <a:t> </a:t>
            </a:r>
            <a:r>
              <a:rPr lang="en-US" sz="2800" dirty="0" smtClean="0"/>
              <a:t>required by the </a:t>
            </a:r>
            <a:r>
              <a:rPr lang="en-US" sz="2800" b="1" i="1" dirty="0" smtClean="0"/>
              <a:t>local and global economy</a:t>
            </a:r>
            <a:endParaRPr lang="en-US" sz="2800" i="1" dirty="0" smtClean="0"/>
          </a:p>
          <a:p>
            <a:r>
              <a:rPr lang="en-US" sz="2800" dirty="0" smtClean="0"/>
              <a:t>and </a:t>
            </a:r>
            <a:r>
              <a:rPr lang="en-US" sz="2800" b="1" i="1" dirty="0" smtClean="0"/>
              <a:t>how</a:t>
            </a:r>
            <a:r>
              <a:rPr lang="en-US" sz="2800" i="1" dirty="0" smtClean="0"/>
              <a:t> </a:t>
            </a:r>
            <a:r>
              <a:rPr lang="en-US" sz="2800" dirty="0" smtClean="0"/>
              <a:t>can they used to </a:t>
            </a:r>
          </a:p>
          <a:p>
            <a:r>
              <a:rPr lang="en-US" sz="2800" b="1" i="1" dirty="0" smtClean="0"/>
              <a:t>increase</a:t>
            </a:r>
            <a:r>
              <a:rPr lang="en-US" sz="2800" i="1" dirty="0" smtClean="0"/>
              <a:t> </a:t>
            </a:r>
            <a:r>
              <a:rPr lang="en-US" sz="2800" dirty="0" smtClean="0"/>
              <a:t>employment </a:t>
            </a:r>
            <a:r>
              <a:rPr lang="en-US" sz="2800" dirty="0" smtClean="0"/>
              <a:t>rate</a:t>
            </a:r>
            <a:r>
              <a:rPr lang="sl-SI" sz="2800" dirty="0" smtClean="0"/>
              <a:t>.</a:t>
            </a:r>
            <a:endParaRPr lang="en-US" sz="2800" b="1" dirty="0" smtClean="0"/>
          </a:p>
          <a:p>
            <a:endParaRPr lang="en-US" sz="2000" b="1" dirty="0" smtClean="0">
              <a:solidFill>
                <a:srgbClr val="404040"/>
              </a:solidFill>
            </a:endParaRPr>
          </a:p>
          <a:p>
            <a:r>
              <a:rPr lang="en-US" sz="2300" dirty="0" smtClean="0">
                <a:solidFill>
                  <a:srgbClr val="404040"/>
                </a:solidFill>
              </a:rPr>
              <a:t>Janez Kolar, Slovenia/EU</a:t>
            </a:r>
          </a:p>
          <a:p>
            <a:endParaRPr lang="en-US" sz="2000" b="1" dirty="0" smtClean="0">
              <a:solidFill>
                <a:srgbClr val="404040"/>
              </a:solidFill>
            </a:endParaRPr>
          </a:p>
          <a:p>
            <a:r>
              <a:rPr lang="en-US" sz="1900" b="1" dirty="0" smtClean="0">
                <a:solidFill>
                  <a:srgbClr val="404040"/>
                </a:solidFill>
              </a:rPr>
              <a:t>WASA - Sarajevo, July 1st, 2014</a:t>
            </a:r>
            <a:endParaRPr lang="en-US" sz="19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12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 </a:t>
            </a:r>
            <a:r>
              <a:rPr lang="sl-SI" sz="4900" dirty="0" smtClean="0"/>
              <a:t>Ključna so vprašanja</a:t>
            </a:r>
            <a:endParaRPr lang="sl-SI" sz="4900" dirty="0"/>
          </a:p>
        </p:txBody>
      </p:sp>
      <p:sp>
        <p:nvSpPr>
          <p:cNvPr id="5" name="Pravokotnik 4"/>
          <p:cNvSpPr/>
          <p:nvPr/>
        </p:nvSpPr>
        <p:spPr>
          <a:xfrm>
            <a:off x="-180528" y="-315416"/>
            <a:ext cx="9865096" cy="84969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60" y="-27385"/>
            <a:ext cx="9180512" cy="614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/>
          <p:cNvSpPr/>
          <p:nvPr/>
        </p:nvSpPr>
        <p:spPr>
          <a:xfrm rot="21340892">
            <a:off x="3275856" y="1909175"/>
            <a:ext cx="2952328" cy="1915444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3673888" y="2188021"/>
            <a:ext cx="205024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full</a:t>
            </a:r>
            <a:r>
              <a:rPr lang="sl-SI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algn="ctr"/>
            <a:r>
              <a:rPr lang="sl-SI" sz="2800" b="1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employment</a:t>
            </a:r>
            <a:r>
              <a:rPr lang="sl-SI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algn="ctr"/>
            <a:r>
              <a:rPr lang="sl-SI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 </a:t>
            </a:r>
            <a:r>
              <a:rPr lang="sl-SI" sz="2800" b="1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Bosnia</a:t>
            </a:r>
            <a:endParaRPr lang="sl-SI" sz="28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-180528" y="-171400"/>
            <a:ext cx="9865096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04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90009001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288463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olar\Desktop\Janez\1_JK_poslovno\003 GEA\01 CVŠ\GEA OiM 2012_2013\GEA 2013\Play that lou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4" y="1124744"/>
            <a:ext cx="8350250" cy="532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51520" y="116632"/>
            <a:ext cx="76768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is art / art is management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Leva puščica 1"/>
          <p:cNvSpPr/>
          <p:nvPr/>
        </p:nvSpPr>
        <p:spPr>
          <a:xfrm>
            <a:off x="8172400" y="6021288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4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2008" y="89918"/>
            <a:ext cx="8964488" cy="81880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different, think BLUE</a:t>
            </a:r>
            <a:r>
              <a:rPr lang="sl-SI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ševen rob 5"/>
          <p:cNvSpPr/>
          <p:nvPr/>
        </p:nvSpPr>
        <p:spPr>
          <a:xfrm>
            <a:off x="7020272" y="2132856"/>
            <a:ext cx="1042416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blak 6"/>
          <p:cNvSpPr/>
          <p:nvPr/>
        </p:nvSpPr>
        <p:spPr>
          <a:xfrm>
            <a:off x="5602615" y="1122985"/>
            <a:ext cx="2842616" cy="936104"/>
          </a:xfrm>
          <a:prstGeom prst="cloudCallout">
            <a:avLst>
              <a:gd name="adj1" fmla="val -86101"/>
              <a:gd name="adj2" fmla="val 14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sl-SI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l-SI" sz="2000" dirty="0" smtClean="0">
              <a:solidFill>
                <a:schemeClr val="bg1"/>
              </a:solidFill>
            </a:endParaRPr>
          </a:p>
        </p:txBody>
      </p:sp>
      <p:sp>
        <p:nvSpPr>
          <p:cNvPr id="8" name="Oblak 7"/>
          <p:cNvSpPr/>
          <p:nvPr/>
        </p:nvSpPr>
        <p:spPr>
          <a:xfrm>
            <a:off x="4654658" y="186881"/>
            <a:ext cx="2842616" cy="936104"/>
          </a:xfrm>
          <a:prstGeom prst="cloudCallout">
            <a:avLst>
              <a:gd name="adj1" fmla="val -53001"/>
              <a:gd name="adj2" fmla="val 54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ocean?</a:t>
            </a:r>
            <a:endParaRPr lang="sl-SI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92" y="-27384"/>
            <a:ext cx="5795144" cy="710005"/>
          </a:xfrm>
        </p:spPr>
        <p:txBody>
          <a:bodyPr>
            <a:normAutofit fontScale="90000"/>
          </a:bodyPr>
          <a:lstStyle/>
          <a:p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map on  </a:t>
            </a:r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uščica dol 3"/>
          <p:cNvSpPr/>
          <p:nvPr/>
        </p:nvSpPr>
        <p:spPr>
          <a:xfrm>
            <a:off x="1712518" y="263691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143505" y="1790464"/>
            <a:ext cx="122629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creativity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83568" y="3140968"/>
            <a:ext cx="2192139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entrepreneurship</a:t>
            </a:r>
            <a:r>
              <a:rPr lang="sl-SI" dirty="0" smtClean="0"/>
              <a:t> </a:t>
            </a:r>
          </a:p>
          <a:p>
            <a:pPr algn="ctr"/>
            <a:r>
              <a:rPr lang="sl-SI" dirty="0" err="1" smtClean="0"/>
              <a:t>development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058286" y="4643844"/>
            <a:ext cx="1436482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networking</a:t>
            </a:r>
          </a:p>
        </p:txBody>
      </p:sp>
      <p:sp>
        <p:nvSpPr>
          <p:cNvPr id="14" name="Puščica dol 13"/>
          <p:cNvSpPr/>
          <p:nvPr/>
        </p:nvSpPr>
        <p:spPr>
          <a:xfrm>
            <a:off x="1712518" y="400506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444208" y="1772816"/>
            <a:ext cx="1914947" cy="646331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sl-SI" dirty="0" err="1" smtClean="0"/>
              <a:t>better</a:t>
            </a:r>
            <a:r>
              <a:rPr lang="sl-SI" dirty="0" smtClean="0"/>
              <a:t>/more/</a:t>
            </a:r>
            <a:r>
              <a:rPr lang="sl-SI" dirty="0" err="1" smtClean="0"/>
              <a:t>full</a:t>
            </a:r>
            <a:endParaRPr lang="sl-SI" dirty="0" smtClean="0"/>
          </a:p>
          <a:p>
            <a:pPr algn="ctr"/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486812" y="3140968"/>
            <a:ext cx="1757596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new business </a:t>
            </a:r>
          </a:p>
          <a:p>
            <a:pPr algn="ctr"/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6804980" y="4563480"/>
            <a:ext cx="1364155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organizing</a:t>
            </a:r>
            <a:endParaRPr lang="en-US" dirty="0"/>
          </a:p>
        </p:txBody>
      </p:sp>
      <p:sp>
        <p:nvSpPr>
          <p:cNvPr id="27" name="Puščica dol 26"/>
          <p:cNvSpPr/>
          <p:nvPr/>
        </p:nvSpPr>
        <p:spPr>
          <a:xfrm rot="10800000">
            <a:off x="7345357" y="263691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8" name="Puščica dol 27"/>
          <p:cNvSpPr/>
          <p:nvPr/>
        </p:nvSpPr>
        <p:spPr>
          <a:xfrm rot="10800000">
            <a:off x="7367195" y="407707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1907704" y="5284365"/>
            <a:ext cx="543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technology</a:t>
            </a:r>
            <a:r>
              <a:rPr lang="sl-SI" sz="2400" i="1" dirty="0" smtClean="0"/>
              <a:t> &amp;  </a:t>
            </a:r>
          </a:p>
          <a:p>
            <a:pPr algn="ctr"/>
            <a:r>
              <a:rPr lang="sl-SI" sz="2400" i="1" dirty="0" smtClean="0"/>
              <a:t>i</a:t>
            </a:r>
            <a:r>
              <a:rPr lang="en-US" sz="2400" i="1" dirty="0" err="1" smtClean="0"/>
              <a:t>nfrastructure</a:t>
            </a:r>
            <a:r>
              <a:rPr lang="sl-SI" sz="2400" i="1" dirty="0" smtClean="0"/>
              <a:t> &amp;</a:t>
            </a:r>
            <a:endParaRPr lang="en-US" sz="2400" i="1" dirty="0" smtClean="0"/>
          </a:p>
          <a:p>
            <a:pPr algn="ctr"/>
            <a:r>
              <a:rPr lang="sl-SI" sz="2400" i="1" dirty="0" smtClean="0"/>
              <a:t>  s</a:t>
            </a:r>
            <a:r>
              <a:rPr lang="en-US" sz="2400" i="1" dirty="0" err="1" smtClean="0"/>
              <a:t>ocial</a:t>
            </a:r>
            <a:r>
              <a:rPr lang="en-US" sz="2400" i="1" dirty="0" smtClean="0"/>
              <a:t> capital</a:t>
            </a:r>
            <a:endParaRPr lang="en-US" sz="2400" i="1" dirty="0"/>
          </a:p>
        </p:txBody>
      </p:sp>
      <p:sp>
        <p:nvSpPr>
          <p:cNvPr id="31" name="Dvojni zaviti oklepaj 30"/>
          <p:cNvSpPr/>
          <p:nvPr/>
        </p:nvSpPr>
        <p:spPr>
          <a:xfrm>
            <a:off x="2987824" y="5157192"/>
            <a:ext cx="3451282" cy="158417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Kotna puščica gor 31"/>
          <p:cNvSpPr/>
          <p:nvPr/>
        </p:nvSpPr>
        <p:spPr>
          <a:xfrm>
            <a:off x="7225295" y="5733256"/>
            <a:ext cx="285916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Kotna puščica gor 32"/>
          <p:cNvSpPr/>
          <p:nvPr/>
        </p:nvSpPr>
        <p:spPr>
          <a:xfrm rot="5400000">
            <a:off x="1764746" y="5734314"/>
            <a:ext cx="285916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Krof 1"/>
          <p:cNvSpPr/>
          <p:nvPr/>
        </p:nvSpPr>
        <p:spPr>
          <a:xfrm>
            <a:off x="395536" y="1196752"/>
            <a:ext cx="2952328" cy="1584176"/>
          </a:xfrm>
          <a:prstGeom prst="donut">
            <a:avLst>
              <a:gd name="adj" fmla="val 96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mtClean="0"/>
          </a:p>
        </p:txBody>
      </p:sp>
      <p:pic>
        <p:nvPicPr>
          <p:cNvPr id="54276" name="Picture 2" descr="C:\Users\JK\Downloads\Kaj se zgodi v 60s na sple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9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1931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    creativity, opportunities, …</a:t>
            </a:r>
            <a:endParaRPr lang="en-US" sz="3200" dirty="0"/>
          </a:p>
        </p:txBody>
      </p:sp>
      <p:pic>
        <p:nvPicPr>
          <p:cNvPr id="17410" name="Picture 2" descr="C:\Users\Kolar\Desktop\TERMINALNA LOČITEV z Mediona 9nov2013\JANEZ KOLAR SLO\1148813_642013062484076_137471143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443"/>
            <a:ext cx="9144000" cy="611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979712" y="5301208"/>
            <a:ext cx="5472608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Childhood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67544" y="5949280"/>
            <a:ext cx="820891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You know it‘s over, when in a puddle on your way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instead of </a:t>
            </a:r>
            <a:r>
              <a:rPr lang="en-US" sz="2400" b="1" i="1" dirty="0" smtClean="0">
                <a:solidFill>
                  <a:schemeClr val="bg1"/>
                </a:solidFill>
              </a:rPr>
              <a:t>OPPORTUNITY </a:t>
            </a:r>
            <a:r>
              <a:rPr lang="en-US" sz="2400" b="1" dirty="0" smtClean="0">
                <a:solidFill>
                  <a:schemeClr val="bg1"/>
                </a:solidFill>
              </a:rPr>
              <a:t>you see an </a:t>
            </a:r>
            <a:r>
              <a:rPr lang="en-US" sz="2400" b="1" i="1" dirty="0" smtClean="0">
                <a:solidFill>
                  <a:schemeClr val="bg1"/>
                </a:solidFill>
              </a:rPr>
              <a:t>OBSTACLE…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d05078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66838"/>
            <a:ext cx="5903913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80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And we definitely don‘t them want to fell like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8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92" y="-27384"/>
            <a:ext cx="5795144" cy="710005"/>
          </a:xfrm>
        </p:spPr>
        <p:txBody>
          <a:bodyPr>
            <a:normAutofit fontScale="90000"/>
          </a:bodyPr>
          <a:lstStyle/>
          <a:p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map on  </a:t>
            </a:r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uščica dol 3"/>
          <p:cNvSpPr/>
          <p:nvPr/>
        </p:nvSpPr>
        <p:spPr>
          <a:xfrm>
            <a:off x="1712518" y="263691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143505" y="1790464"/>
            <a:ext cx="122629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creativity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83568" y="3140968"/>
            <a:ext cx="2192139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entrepreneurship</a:t>
            </a:r>
            <a:r>
              <a:rPr lang="sl-SI" dirty="0" smtClean="0"/>
              <a:t> </a:t>
            </a:r>
          </a:p>
          <a:p>
            <a:pPr algn="ctr"/>
            <a:r>
              <a:rPr lang="sl-SI" dirty="0" err="1" smtClean="0"/>
              <a:t>development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058286" y="4643844"/>
            <a:ext cx="1436482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networking</a:t>
            </a:r>
          </a:p>
        </p:txBody>
      </p:sp>
      <p:sp>
        <p:nvSpPr>
          <p:cNvPr id="14" name="Puščica dol 13"/>
          <p:cNvSpPr/>
          <p:nvPr/>
        </p:nvSpPr>
        <p:spPr>
          <a:xfrm>
            <a:off x="1712518" y="400506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444208" y="1772816"/>
            <a:ext cx="1914947" cy="646331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sl-SI" dirty="0" err="1" smtClean="0"/>
              <a:t>better</a:t>
            </a:r>
            <a:r>
              <a:rPr lang="sl-SI" dirty="0" smtClean="0"/>
              <a:t>/more/</a:t>
            </a:r>
            <a:r>
              <a:rPr lang="sl-SI" dirty="0" err="1" smtClean="0"/>
              <a:t>full</a:t>
            </a:r>
            <a:endParaRPr lang="sl-SI" dirty="0" smtClean="0"/>
          </a:p>
          <a:p>
            <a:pPr algn="ctr"/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486812" y="3140968"/>
            <a:ext cx="1757596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new business </a:t>
            </a:r>
          </a:p>
          <a:p>
            <a:pPr algn="ctr"/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6804980" y="4563480"/>
            <a:ext cx="1364155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organizing</a:t>
            </a:r>
            <a:endParaRPr lang="en-US" dirty="0"/>
          </a:p>
        </p:txBody>
      </p:sp>
      <p:sp>
        <p:nvSpPr>
          <p:cNvPr id="27" name="Puščica dol 26"/>
          <p:cNvSpPr/>
          <p:nvPr/>
        </p:nvSpPr>
        <p:spPr>
          <a:xfrm rot="10800000">
            <a:off x="7345357" y="263691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8" name="Puščica dol 27"/>
          <p:cNvSpPr/>
          <p:nvPr/>
        </p:nvSpPr>
        <p:spPr>
          <a:xfrm rot="10800000">
            <a:off x="7367195" y="407707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1907704" y="5284365"/>
            <a:ext cx="543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technology</a:t>
            </a:r>
            <a:r>
              <a:rPr lang="sl-SI" sz="2400" i="1" dirty="0" smtClean="0"/>
              <a:t> &amp;  </a:t>
            </a:r>
          </a:p>
          <a:p>
            <a:pPr algn="ctr"/>
            <a:r>
              <a:rPr lang="sl-SI" sz="2400" i="1" dirty="0" smtClean="0"/>
              <a:t>i</a:t>
            </a:r>
            <a:r>
              <a:rPr lang="en-US" sz="2400" i="1" dirty="0" err="1" smtClean="0"/>
              <a:t>nfrastructure</a:t>
            </a:r>
            <a:r>
              <a:rPr lang="sl-SI" sz="2400" i="1" dirty="0" smtClean="0"/>
              <a:t> &amp;</a:t>
            </a:r>
            <a:endParaRPr lang="en-US" sz="2400" i="1" dirty="0" smtClean="0"/>
          </a:p>
          <a:p>
            <a:pPr algn="ctr"/>
            <a:r>
              <a:rPr lang="sl-SI" sz="2400" i="1" dirty="0" smtClean="0"/>
              <a:t>  s</a:t>
            </a:r>
            <a:r>
              <a:rPr lang="en-US" sz="2400" i="1" dirty="0" err="1" smtClean="0"/>
              <a:t>ocial</a:t>
            </a:r>
            <a:r>
              <a:rPr lang="en-US" sz="2400" i="1" dirty="0" smtClean="0"/>
              <a:t> capital</a:t>
            </a:r>
            <a:endParaRPr lang="en-US" sz="2400" i="1" dirty="0"/>
          </a:p>
        </p:txBody>
      </p:sp>
      <p:sp>
        <p:nvSpPr>
          <p:cNvPr id="31" name="Dvojni zaviti oklepaj 30"/>
          <p:cNvSpPr/>
          <p:nvPr/>
        </p:nvSpPr>
        <p:spPr>
          <a:xfrm>
            <a:off x="2987824" y="5157192"/>
            <a:ext cx="3451282" cy="158417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Kotna puščica gor 31"/>
          <p:cNvSpPr/>
          <p:nvPr/>
        </p:nvSpPr>
        <p:spPr>
          <a:xfrm>
            <a:off x="7225295" y="5733256"/>
            <a:ext cx="285916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Kotna puščica gor 32"/>
          <p:cNvSpPr/>
          <p:nvPr/>
        </p:nvSpPr>
        <p:spPr>
          <a:xfrm rot="5400000">
            <a:off x="1764746" y="5734314"/>
            <a:ext cx="285916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Krof 18"/>
          <p:cNvSpPr/>
          <p:nvPr/>
        </p:nvSpPr>
        <p:spPr>
          <a:xfrm>
            <a:off x="323528" y="2708920"/>
            <a:ext cx="2952328" cy="1584176"/>
          </a:xfrm>
          <a:prstGeom prst="donut">
            <a:avLst>
              <a:gd name="adj" fmla="val 96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130800" cy="4318000"/>
          </a:xfrm>
        </p:spPr>
      </p:pic>
      <p:sp>
        <p:nvSpPr>
          <p:cNvPr id="5" name="PoljeZBesedilom 4"/>
          <p:cNvSpPr txBox="1"/>
          <p:nvPr/>
        </p:nvSpPr>
        <p:spPr>
          <a:xfrm>
            <a:off x="282510" y="5445224"/>
            <a:ext cx="829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ENERGY </a:t>
            </a:r>
            <a:r>
              <a:rPr lang="en-US" sz="3600" b="1" i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flows where our </a:t>
            </a:r>
            <a:r>
              <a:rPr lang="en-US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FOCUS </a:t>
            </a:r>
            <a:r>
              <a:rPr lang="en-US" sz="3600" b="1" i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 goes… </a:t>
            </a:r>
            <a:endParaRPr lang="en-US" sz="3600" b="1" i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7" name="Picture 3" descr="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827584" y="260648"/>
            <a:ext cx="237626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don‘t </a:t>
            </a: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work?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4499992" y="980728"/>
            <a:ext cx="223224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didn‘t see 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coming...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89024" y="-27384"/>
            <a:ext cx="5795144" cy="710005"/>
          </a:xfrm>
        </p:spPr>
        <p:txBody>
          <a:bodyPr>
            <a:normAutofit/>
          </a:bodyPr>
          <a:lstStyle/>
          <a:p>
            <a:pPr algn="l"/>
            <a:r>
              <a:rPr lang="sl-SI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sl-SI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l-SI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29600" cy="401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7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solidFill>
            <a:srgbClr val="CC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 fontScale="90000"/>
          </a:bodyPr>
          <a:lstStyle/>
          <a:p>
            <a:pPr algn="l"/>
            <a:r>
              <a:rPr lang="sl-SI" sz="4400" b="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Change</a:t>
            </a:r>
            <a:r>
              <a:rPr lang="sl-SI" sz="4400" b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in </a:t>
            </a:r>
            <a:r>
              <a:rPr lang="sl-SI" sz="4400" b="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focus</a:t>
            </a:r>
            <a:r>
              <a:rPr lang="sl-SI" sz="4400" b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25" y="1711349"/>
            <a:ext cx="7044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4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j009012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5982717" cy="55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7544" y="1231587"/>
            <a:ext cx="8316416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 eaLnBrk="0" hangingPunct="0">
              <a:defRPr/>
            </a:pPr>
            <a:r>
              <a:rPr kumimoji="1" lang="en-US" sz="2600" dirty="0" smtClean="0">
                <a:solidFill>
                  <a:srgbClr val="002060"/>
                </a:solidFill>
                <a:latin typeface="Verdana" pitchFamily="34" charset="0"/>
              </a:rPr>
              <a:t>Purpose</a:t>
            </a:r>
          </a:p>
          <a:p>
            <a:pPr algn="ctr" eaLnBrk="0" hangingPunct="0">
              <a:defRPr/>
            </a:pPr>
            <a:endParaRPr kumimoji="1" lang="en-US" sz="26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 eaLnBrk="0" hangingPunct="0">
              <a:defRPr/>
            </a:pPr>
            <a:endParaRPr kumimoji="1" lang="en-US" sz="26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kumimoji="1" lang="en-US" sz="2600" dirty="0" smtClean="0">
                <a:solidFill>
                  <a:srgbClr val="002060"/>
                </a:solidFill>
                <a:latin typeface="Verdana" pitchFamily="34" charset="0"/>
              </a:rPr>
              <a:t>	          Beliefs/values</a:t>
            </a:r>
          </a:p>
          <a:p>
            <a:pPr algn="ctr" eaLnBrk="0" hangingPunct="0">
              <a:defRPr/>
            </a:pPr>
            <a:endParaRPr kumimoji="1" lang="en-US" sz="26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 eaLnBrk="0" hangingPunct="0">
              <a:defRPr/>
            </a:pPr>
            <a:endParaRPr kumimoji="1" lang="en-US" sz="26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kumimoji="1" lang="en-US" sz="2600" dirty="0" smtClean="0">
                <a:solidFill>
                  <a:srgbClr val="002060"/>
                </a:solidFill>
                <a:latin typeface="Verdana" pitchFamily="34" charset="0"/>
              </a:rPr>
              <a:t>			 Capabilities</a:t>
            </a:r>
          </a:p>
          <a:p>
            <a:pPr algn="ctr" eaLnBrk="0" hangingPunct="0">
              <a:defRPr/>
            </a:pPr>
            <a:endParaRPr kumimoji="1" lang="en-US" sz="26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 eaLnBrk="0" hangingPunct="0">
              <a:defRPr/>
            </a:pPr>
            <a:endParaRPr kumimoji="1" lang="en-US" sz="26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kumimoji="1" lang="en-US" sz="2600" dirty="0" smtClean="0">
                <a:solidFill>
                  <a:srgbClr val="002060"/>
                </a:solidFill>
                <a:latin typeface="Verdana" pitchFamily="34" charset="0"/>
              </a:rPr>
              <a:t>				 Behavior</a:t>
            </a:r>
          </a:p>
          <a:p>
            <a:pPr algn="ctr" eaLnBrk="0" hangingPunct="0">
              <a:defRPr/>
            </a:pPr>
            <a:endParaRPr kumimoji="1" lang="en-US" sz="26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 eaLnBrk="0" hangingPunct="0">
              <a:defRPr/>
            </a:pPr>
            <a:endParaRPr kumimoji="1" lang="en-US" sz="26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kumimoji="1" lang="en-US" sz="2600" dirty="0" smtClean="0">
                <a:solidFill>
                  <a:srgbClr val="002060"/>
                </a:solidFill>
                <a:latin typeface="Verdana" pitchFamily="34" charset="0"/>
              </a:rPr>
              <a:t>					         Environment</a:t>
            </a:r>
            <a:endParaRPr kumimoji="1" lang="en-US" sz="26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07504" y="44624"/>
            <a:ext cx="701480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do what we do… </a:t>
            </a:r>
          </a:p>
          <a:p>
            <a:r>
              <a:rPr lang="en-US" dirty="0" smtClean="0"/>
              <a:t>(NLP)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359" y="511175"/>
            <a:ext cx="8520113" cy="647700"/>
          </a:xfrm>
        </p:spPr>
        <p:txBody>
          <a:bodyPr>
            <a:noAutofit/>
          </a:bodyPr>
          <a:lstStyle/>
          <a:p>
            <a:pPr algn="l" eaLnBrk="1" hangingPunct="1"/>
            <a:r>
              <a:rPr lang="sl-SI" altLang="sl-SI" sz="4800" dirty="0" err="1"/>
              <a:t>e</a:t>
            </a:r>
            <a:r>
              <a:rPr lang="sl-SI" altLang="sl-SI" sz="4800" dirty="0" err="1" smtClean="0"/>
              <a:t>ntrepreneurial</a:t>
            </a:r>
            <a:r>
              <a:rPr lang="sl-SI" altLang="sl-SI" sz="4800" dirty="0" smtClean="0"/>
              <a:t> </a:t>
            </a:r>
            <a:r>
              <a:rPr lang="sl-SI" altLang="sl-SI" sz="4800" dirty="0" err="1" smtClean="0"/>
              <a:t>teaching</a:t>
            </a:r>
            <a:r>
              <a:rPr lang="sl-SI" altLang="sl-SI" sz="4800" dirty="0" smtClean="0"/>
              <a:t>/age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20337"/>
              </p:ext>
            </p:extLst>
          </p:nvPr>
        </p:nvGraphicFramePr>
        <p:xfrm>
          <a:off x="328613" y="1400175"/>
          <a:ext cx="8415337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Document" r:id="rId4" imgW="5833917" imgH="4171715" progId="Word.Document.8">
                  <p:embed/>
                </p:oleObj>
              </mc:Choice>
              <mc:Fallback>
                <p:oleObj name="Document" r:id="rId4" imgW="5833917" imgH="41717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1400175"/>
                        <a:ext cx="8415337" cy="600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315200" y="6248400"/>
            <a:ext cx="12811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sl-SI" altLang="sl-SI" sz="1000" dirty="0" err="1" smtClean="0">
                <a:latin typeface="Times New Roman" pitchFamily="18" charset="0"/>
              </a:rPr>
              <a:t>Source</a:t>
            </a:r>
            <a:r>
              <a:rPr lang="sl-SI" altLang="sl-SI" sz="1000" dirty="0" smtClean="0">
                <a:latin typeface="Times New Roman" pitchFamily="18" charset="0"/>
              </a:rPr>
              <a:t>: </a:t>
            </a:r>
            <a:r>
              <a:rPr lang="sl-SI" altLang="sl-SI" sz="1000" dirty="0" err="1">
                <a:latin typeface="Times New Roman" pitchFamily="18" charset="0"/>
              </a:rPr>
              <a:t>Timmons</a:t>
            </a:r>
            <a:endParaRPr lang="sl-SI" altLang="sl-SI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92" y="-27384"/>
            <a:ext cx="5795144" cy="710005"/>
          </a:xfrm>
        </p:spPr>
        <p:txBody>
          <a:bodyPr>
            <a:normAutofit fontScale="90000"/>
          </a:bodyPr>
          <a:lstStyle/>
          <a:p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map on  </a:t>
            </a:r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uščica dol 3"/>
          <p:cNvSpPr/>
          <p:nvPr/>
        </p:nvSpPr>
        <p:spPr>
          <a:xfrm>
            <a:off x="1712518" y="263691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143505" y="1790464"/>
            <a:ext cx="122629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creativity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83568" y="3140968"/>
            <a:ext cx="2192139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entrepreneurship</a:t>
            </a:r>
            <a:r>
              <a:rPr lang="sl-SI" dirty="0" smtClean="0"/>
              <a:t> </a:t>
            </a:r>
          </a:p>
          <a:p>
            <a:pPr algn="ctr"/>
            <a:r>
              <a:rPr lang="sl-SI" dirty="0" err="1" smtClean="0"/>
              <a:t>development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058286" y="4643844"/>
            <a:ext cx="1436482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networking</a:t>
            </a:r>
          </a:p>
        </p:txBody>
      </p:sp>
      <p:sp>
        <p:nvSpPr>
          <p:cNvPr id="14" name="Puščica dol 13"/>
          <p:cNvSpPr/>
          <p:nvPr/>
        </p:nvSpPr>
        <p:spPr>
          <a:xfrm>
            <a:off x="1712518" y="400506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444208" y="1772816"/>
            <a:ext cx="1914947" cy="646331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sl-SI" dirty="0" err="1" smtClean="0"/>
              <a:t>better</a:t>
            </a:r>
            <a:r>
              <a:rPr lang="sl-SI" dirty="0" smtClean="0"/>
              <a:t>/more/</a:t>
            </a:r>
            <a:r>
              <a:rPr lang="sl-SI" dirty="0" err="1" smtClean="0"/>
              <a:t>full</a:t>
            </a:r>
            <a:endParaRPr lang="sl-SI" dirty="0" smtClean="0"/>
          </a:p>
          <a:p>
            <a:pPr algn="ctr"/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486812" y="3140968"/>
            <a:ext cx="1757596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new business </a:t>
            </a:r>
          </a:p>
          <a:p>
            <a:pPr algn="ctr"/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6804980" y="4563480"/>
            <a:ext cx="1364155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organizing</a:t>
            </a:r>
            <a:endParaRPr lang="en-US" dirty="0"/>
          </a:p>
        </p:txBody>
      </p:sp>
      <p:sp>
        <p:nvSpPr>
          <p:cNvPr id="27" name="Puščica dol 26"/>
          <p:cNvSpPr/>
          <p:nvPr/>
        </p:nvSpPr>
        <p:spPr>
          <a:xfrm rot="10800000">
            <a:off x="7345357" y="263691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8" name="Puščica dol 27"/>
          <p:cNvSpPr/>
          <p:nvPr/>
        </p:nvSpPr>
        <p:spPr>
          <a:xfrm rot="10800000">
            <a:off x="7367195" y="407707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1907704" y="5284365"/>
            <a:ext cx="543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technology</a:t>
            </a:r>
            <a:r>
              <a:rPr lang="sl-SI" sz="2400" i="1" dirty="0" smtClean="0"/>
              <a:t> &amp;  </a:t>
            </a:r>
          </a:p>
          <a:p>
            <a:pPr algn="ctr"/>
            <a:r>
              <a:rPr lang="sl-SI" sz="2400" i="1" dirty="0" smtClean="0"/>
              <a:t>i</a:t>
            </a:r>
            <a:r>
              <a:rPr lang="en-US" sz="2400" i="1" dirty="0" err="1" smtClean="0"/>
              <a:t>nfrastructure</a:t>
            </a:r>
            <a:r>
              <a:rPr lang="sl-SI" sz="2400" i="1" dirty="0" smtClean="0"/>
              <a:t> &amp;</a:t>
            </a:r>
            <a:endParaRPr lang="en-US" sz="2400" i="1" dirty="0" smtClean="0"/>
          </a:p>
          <a:p>
            <a:pPr algn="ctr"/>
            <a:r>
              <a:rPr lang="sl-SI" sz="2400" i="1" dirty="0" smtClean="0"/>
              <a:t>  s</a:t>
            </a:r>
            <a:r>
              <a:rPr lang="en-US" sz="2400" i="1" dirty="0" err="1" smtClean="0"/>
              <a:t>ocial</a:t>
            </a:r>
            <a:r>
              <a:rPr lang="en-US" sz="2400" i="1" dirty="0" smtClean="0"/>
              <a:t> capital</a:t>
            </a:r>
            <a:endParaRPr lang="en-US" sz="2400" i="1" dirty="0"/>
          </a:p>
        </p:txBody>
      </p:sp>
      <p:sp>
        <p:nvSpPr>
          <p:cNvPr id="31" name="Dvojni zaviti oklepaj 30"/>
          <p:cNvSpPr/>
          <p:nvPr/>
        </p:nvSpPr>
        <p:spPr>
          <a:xfrm>
            <a:off x="2987824" y="5157192"/>
            <a:ext cx="3451282" cy="158417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Kotna puščica gor 31"/>
          <p:cNvSpPr/>
          <p:nvPr/>
        </p:nvSpPr>
        <p:spPr>
          <a:xfrm>
            <a:off x="7225295" y="5733256"/>
            <a:ext cx="285916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Kotna puščica gor 32"/>
          <p:cNvSpPr/>
          <p:nvPr/>
        </p:nvSpPr>
        <p:spPr>
          <a:xfrm rot="5400000">
            <a:off x="1764746" y="5734314"/>
            <a:ext cx="285916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Krof 18"/>
          <p:cNvSpPr/>
          <p:nvPr/>
        </p:nvSpPr>
        <p:spPr>
          <a:xfrm>
            <a:off x="323528" y="4077072"/>
            <a:ext cx="2952328" cy="1584176"/>
          </a:xfrm>
          <a:prstGeom prst="donut">
            <a:avLst>
              <a:gd name="adj" fmla="val 96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0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</a:t>
            </a:r>
            <a:r>
              <a:rPr lang="sl-SI" sz="4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</a:t>
            </a:r>
            <a:r>
              <a:rPr lang="sl-SI" sz="40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l-SI" sz="4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SUCCESS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524000"/>
            <a:ext cx="3168278" cy="49291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sl-SI" sz="2000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l-SI" altLang="sl-SI" b="1" dirty="0" err="1" smtClean="0"/>
              <a:t>What</a:t>
            </a:r>
            <a:r>
              <a:rPr lang="sl-SI" altLang="sl-SI" b="1" dirty="0" smtClean="0"/>
              <a:t> </a:t>
            </a:r>
            <a:r>
              <a:rPr lang="sl-SI" altLang="sl-SI" b="1" dirty="0" err="1" smtClean="0"/>
              <a:t>we</a:t>
            </a:r>
            <a:r>
              <a:rPr lang="sl-SI" altLang="sl-SI" b="1" dirty="0" smtClean="0"/>
              <a:t> </a:t>
            </a:r>
            <a:r>
              <a:rPr lang="sl-SI" altLang="sl-SI" b="1" dirty="0" err="1" smtClean="0"/>
              <a:t>can</a:t>
            </a:r>
            <a:endParaRPr lang="sl-SI" altLang="sl-SI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l-SI" altLang="sl-SI" dirty="0" err="1" smtClean="0"/>
              <a:t>capabilities</a:t>
            </a:r>
            <a:r>
              <a:rPr lang="en-US" altLang="sl-SI" dirty="0" smtClean="0"/>
              <a:t>	</a:t>
            </a:r>
            <a:endParaRPr lang="sl-SI" altLang="sl-SI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sl-SI" altLang="sl-SI" sz="20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sl-SI" altLang="sl-SI" sz="20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sl-SI" altLang="sl-SI" sz="20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sl-SI" sz="2000" dirty="0" smtClean="0"/>
              <a:t>		</a:t>
            </a:r>
          </a:p>
          <a:p>
            <a:pPr>
              <a:lnSpc>
                <a:spcPct val="80000"/>
              </a:lnSpc>
            </a:pPr>
            <a:r>
              <a:rPr lang="sl-SI" altLang="sl-SI" dirty="0" err="1" smtClean="0"/>
              <a:t>knowledge</a:t>
            </a:r>
            <a:r>
              <a:rPr lang="en-US" altLang="sl-SI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sl-SI" altLang="sl-SI" dirty="0" err="1" smtClean="0"/>
              <a:t>skills</a:t>
            </a:r>
            <a:endParaRPr lang="en-US" altLang="sl-SI" dirty="0" smtClean="0"/>
          </a:p>
          <a:p>
            <a:pPr>
              <a:lnSpc>
                <a:spcPct val="80000"/>
              </a:lnSpc>
            </a:pPr>
            <a:r>
              <a:rPr lang="sl-SI" altLang="sl-SI" dirty="0" err="1" smtClean="0"/>
              <a:t>ideas</a:t>
            </a:r>
            <a:endParaRPr lang="sl-SI" altLang="sl-SI" dirty="0" smtClean="0"/>
          </a:p>
          <a:p>
            <a:pPr>
              <a:lnSpc>
                <a:spcPct val="80000"/>
              </a:lnSpc>
            </a:pPr>
            <a:r>
              <a:rPr lang="sl-SI" altLang="sl-SI" dirty="0" err="1" smtClean="0"/>
              <a:t>energy</a:t>
            </a:r>
            <a:endParaRPr lang="sl-SI" altLang="sl-SI" dirty="0" smtClean="0"/>
          </a:p>
          <a:p>
            <a:pPr>
              <a:lnSpc>
                <a:spcPct val="80000"/>
              </a:lnSpc>
            </a:pPr>
            <a:r>
              <a:rPr lang="sl-SI" altLang="sl-SI" dirty="0" err="1" smtClean="0"/>
              <a:t>personality</a:t>
            </a:r>
            <a:r>
              <a:rPr lang="en-US" altLang="sl-SI" dirty="0" smtClean="0"/>
              <a:t>				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580112" y="1524000"/>
            <a:ext cx="2664421" cy="50006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l-SI" altLang="sl-SI" sz="2000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l-SI" altLang="sl-SI" b="1" dirty="0" err="1" smtClean="0"/>
              <a:t>What</a:t>
            </a:r>
            <a:r>
              <a:rPr lang="sl-SI" altLang="sl-SI" b="1" dirty="0" smtClean="0"/>
              <a:t> </a:t>
            </a:r>
            <a:r>
              <a:rPr lang="sl-SI" altLang="sl-SI" b="1" dirty="0" err="1" smtClean="0"/>
              <a:t>we</a:t>
            </a:r>
            <a:r>
              <a:rPr lang="sl-SI" altLang="sl-SI" b="1" dirty="0" smtClean="0"/>
              <a:t> </a:t>
            </a:r>
            <a:r>
              <a:rPr lang="sl-SI" altLang="sl-SI" b="1" dirty="0" err="1" smtClean="0"/>
              <a:t>want</a:t>
            </a:r>
            <a:endParaRPr lang="en-US" altLang="sl-SI" b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l-SI" altLang="sl-SI" dirty="0" err="1" smtClean="0"/>
              <a:t>motivation</a:t>
            </a:r>
            <a:endParaRPr lang="en-US" altLang="sl-SI" dirty="0" smtClean="0"/>
          </a:p>
          <a:p>
            <a:pPr>
              <a:lnSpc>
                <a:spcPct val="80000"/>
              </a:lnSpc>
            </a:pPr>
            <a:endParaRPr lang="sl-SI" altLang="sl-SI" sz="1400" dirty="0" smtClean="0"/>
          </a:p>
          <a:p>
            <a:pPr>
              <a:lnSpc>
                <a:spcPct val="80000"/>
              </a:lnSpc>
            </a:pPr>
            <a:endParaRPr lang="sl-SI" altLang="sl-SI" sz="1400" dirty="0" smtClean="0"/>
          </a:p>
          <a:p>
            <a:pPr>
              <a:lnSpc>
                <a:spcPct val="80000"/>
              </a:lnSpc>
            </a:pPr>
            <a:endParaRPr lang="sl-SI" altLang="sl-SI" sz="1400" dirty="0" smtClean="0"/>
          </a:p>
          <a:p>
            <a:pPr>
              <a:lnSpc>
                <a:spcPct val="80000"/>
              </a:lnSpc>
            </a:pPr>
            <a:endParaRPr lang="sl-SI" altLang="sl-SI" sz="1400" dirty="0" smtClean="0"/>
          </a:p>
          <a:p>
            <a:pPr>
              <a:lnSpc>
                <a:spcPct val="80000"/>
              </a:lnSpc>
            </a:pPr>
            <a:endParaRPr lang="sl-SI" altLang="sl-SI" sz="1400" dirty="0" smtClean="0"/>
          </a:p>
          <a:p>
            <a:pPr>
              <a:lnSpc>
                <a:spcPct val="80000"/>
              </a:lnSpc>
            </a:pPr>
            <a:endParaRPr lang="sl-SI" altLang="sl-SI" sz="1400" dirty="0" smtClean="0"/>
          </a:p>
          <a:p>
            <a:pPr>
              <a:lnSpc>
                <a:spcPct val="80000"/>
              </a:lnSpc>
            </a:pPr>
            <a:r>
              <a:rPr lang="sl-SI" altLang="sl-SI" dirty="0" err="1" smtClean="0"/>
              <a:t>needs</a:t>
            </a:r>
            <a:endParaRPr lang="sl-SI" altLang="sl-SI" dirty="0" smtClean="0"/>
          </a:p>
          <a:p>
            <a:pPr>
              <a:lnSpc>
                <a:spcPct val="80000"/>
              </a:lnSpc>
            </a:pPr>
            <a:r>
              <a:rPr lang="sl-SI" altLang="sl-SI" dirty="0" smtClean="0"/>
              <a:t>i</a:t>
            </a:r>
            <a:r>
              <a:rPr lang="en-US" altLang="sl-SI" dirty="0" err="1" smtClean="0"/>
              <a:t>nteres</a:t>
            </a:r>
            <a:r>
              <a:rPr lang="sl-SI" altLang="sl-SI" dirty="0" err="1" smtClean="0"/>
              <a:t>ts</a:t>
            </a:r>
            <a:endParaRPr lang="sl-SI" altLang="sl-SI" dirty="0" smtClean="0"/>
          </a:p>
          <a:p>
            <a:pPr>
              <a:lnSpc>
                <a:spcPct val="80000"/>
              </a:lnSpc>
            </a:pPr>
            <a:r>
              <a:rPr lang="sl-SI" altLang="sl-SI" dirty="0" err="1" smtClean="0"/>
              <a:t>expectations</a:t>
            </a:r>
            <a:endParaRPr lang="en-US" altLang="sl-SI" dirty="0" smtClean="0"/>
          </a:p>
          <a:p>
            <a:pPr>
              <a:lnSpc>
                <a:spcPct val="80000"/>
              </a:lnSpc>
            </a:pPr>
            <a:r>
              <a:rPr lang="sl-SI" altLang="sl-SI" dirty="0" err="1" smtClean="0"/>
              <a:t>habits</a:t>
            </a:r>
            <a:endParaRPr lang="en-US" altLang="sl-SI" dirty="0" smtClean="0"/>
          </a:p>
          <a:p>
            <a:pPr>
              <a:lnSpc>
                <a:spcPct val="80000"/>
              </a:lnSpc>
            </a:pPr>
            <a:r>
              <a:rPr lang="sl-SI" altLang="sl-SI" dirty="0" err="1" smtClean="0"/>
              <a:t>wishes</a:t>
            </a:r>
            <a:endParaRPr lang="en-US" altLang="sl-SI" dirty="0" smtClean="0"/>
          </a:p>
          <a:p>
            <a:pPr>
              <a:lnSpc>
                <a:spcPct val="80000"/>
              </a:lnSpc>
            </a:pPr>
            <a:endParaRPr lang="sl-SI" altLang="sl-SI" dirty="0" smtClean="0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2327275" y="3030538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6732588" y="3103563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3491880" y="2060848"/>
            <a:ext cx="2447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sl-SI" sz="3600" b="1" dirty="0" smtClean="0"/>
              <a:t>X</a:t>
            </a:r>
            <a:endParaRPr lang="sl-SI" altLang="sl-SI" sz="3600" b="1" dirty="0"/>
          </a:p>
        </p:txBody>
      </p: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323850" y="1700213"/>
            <a:ext cx="8569325" cy="1152525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68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 sz="4800" b="1" smtClean="0"/>
          </a:p>
        </p:txBody>
      </p:sp>
      <p:sp>
        <p:nvSpPr>
          <p:cNvPr id="7987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z="3600" b="1" smtClean="0"/>
          </a:p>
        </p:txBody>
      </p:sp>
      <p:pic>
        <p:nvPicPr>
          <p:cNvPr id="79876" name="Picture 6" descr="pisana_jaj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95536" y="3514650"/>
            <a:ext cx="1656184" cy="37702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>
              <a:defRPr/>
            </a:pPr>
            <a:r>
              <a:rPr lang="sl-SI" sz="2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5436096" y="3892986"/>
            <a:ext cx="1584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endParaRPr lang="sl-SI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3275856" y="2873385"/>
            <a:ext cx="1213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</a:t>
            </a:r>
            <a:endParaRPr lang="sl-SI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2051720" y="2287927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</a:t>
            </a:r>
            <a:endParaRPr lang="sl-SI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7067165" y="1804754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ambitions</a:t>
            </a:r>
            <a:endParaRPr lang="sl-SI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898128" y="1660738"/>
            <a:ext cx="84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endParaRPr lang="sl-SI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3854028" y="10527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sl-SI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5372876" y="1311151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sl-SI" sz="2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5436096" y="220578"/>
            <a:ext cx="2320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</a:t>
            </a:r>
            <a:r>
              <a:rPr lang="sl-SI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</a:t>
            </a:r>
            <a:endParaRPr lang="sl-SI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5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-107950" y="1052513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kumimoji="1" lang="en-US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kumimoji="1" lang="en-US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endParaRPr kumimoji="1" lang="en-US" sz="44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525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5575" y="898376"/>
            <a:ext cx="7648279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0" lvl="2" indent="-571500">
              <a:buFont typeface="Wingdings" pitchFamily="2" charset="2"/>
              <a:buNone/>
            </a:pPr>
            <a:r>
              <a:rPr lang="en-US" altLang="sl-SI" sz="4000" b="1" dirty="0" smtClean="0"/>
              <a:t>„managerial code“ PAEI</a:t>
            </a:r>
            <a:r>
              <a:rPr lang="en-US" altLang="sl-SI" b="1" dirty="0" smtClean="0"/>
              <a:t>	     (I. </a:t>
            </a:r>
            <a:r>
              <a:rPr lang="en-US" altLang="sl-SI" b="1" dirty="0" err="1" smtClean="0"/>
              <a:t>Adizes</a:t>
            </a:r>
            <a:r>
              <a:rPr lang="en-US" altLang="sl-SI" b="1" dirty="0" smtClean="0"/>
              <a:t>)</a:t>
            </a:r>
          </a:p>
          <a:p>
            <a:pPr marL="2857500" lvl="2" indent="-571500">
              <a:buFont typeface="Wingdings" pitchFamily="2" charset="2"/>
              <a:buNone/>
            </a:pPr>
            <a:r>
              <a:rPr lang="en-US" altLang="sl-SI" b="1" dirty="0" smtClean="0"/>
              <a:t>	</a:t>
            </a:r>
          </a:p>
          <a:p>
            <a:pPr marL="2857500" lvl="2" indent="-571500"/>
            <a:r>
              <a:rPr lang="en-US" altLang="sl-SI" b="1" dirty="0" smtClean="0"/>
              <a:t>P - Producer 		</a:t>
            </a:r>
            <a:r>
              <a:rPr lang="en-US" altLang="sl-SI" dirty="0" smtClean="0"/>
              <a:t>	</a:t>
            </a:r>
          </a:p>
          <a:p>
            <a:pPr marL="2857500" lvl="2" indent="-571500"/>
            <a:r>
              <a:rPr lang="en-US" altLang="sl-SI" b="1" dirty="0" smtClean="0"/>
              <a:t>A - Administrator 	</a:t>
            </a:r>
            <a:endParaRPr lang="en-US" altLang="sl-SI" dirty="0" smtClean="0"/>
          </a:p>
          <a:p>
            <a:pPr marL="2857500" lvl="2" indent="-571500"/>
            <a:r>
              <a:rPr lang="en-US" altLang="sl-SI" b="1" dirty="0" smtClean="0"/>
              <a:t>E – Entrepreneur	</a:t>
            </a:r>
            <a:endParaRPr lang="en-US" altLang="sl-SI" dirty="0" smtClean="0"/>
          </a:p>
          <a:p>
            <a:pPr marL="2857500" lvl="2" indent="-571500"/>
            <a:r>
              <a:rPr lang="en-US" altLang="sl-SI" b="1" dirty="0" smtClean="0"/>
              <a:t>I – Integrator		</a:t>
            </a:r>
            <a:endParaRPr lang="en-US" altLang="sl-SI" dirty="0" smtClean="0"/>
          </a:p>
          <a:p>
            <a:pPr marL="1524000" indent="-476250">
              <a:buFont typeface="Wingdings" pitchFamily="2" charset="2"/>
              <a:buNone/>
            </a:pPr>
            <a:endParaRPr lang="en-US" altLang="sl-SI" dirty="0" smtClean="0"/>
          </a:p>
        </p:txBody>
      </p:sp>
      <p:pic>
        <p:nvPicPr>
          <p:cNvPr id="5125" name="Picture 5" descr="C:\Users\Kolar\Desktop\Janez\1_JK_poslovno\Bosna AnK Kr\Ichak Adiz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14" y="3429000"/>
            <a:ext cx="3233936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5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5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7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92" y="-27384"/>
            <a:ext cx="5795144" cy="710005"/>
          </a:xfrm>
        </p:spPr>
        <p:txBody>
          <a:bodyPr>
            <a:normAutofit fontScale="90000"/>
          </a:bodyPr>
          <a:lstStyle/>
          <a:p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map on  </a:t>
            </a:r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</a:t>
            </a: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uščica dol 3"/>
          <p:cNvSpPr/>
          <p:nvPr/>
        </p:nvSpPr>
        <p:spPr>
          <a:xfrm>
            <a:off x="1712518" y="263691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143505" y="1790464"/>
            <a:ext cx="122629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creativity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83568" y="3140968"/>
            <a:ext cx="2192139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entrepreneurship</a:t>
            </a:r>
            <a:r>
              <a:rPr lang="sl-SI" dirty="0" smtClean="0"/>
              <a:t> </a:t>
            </a:r>
          </a:p>
          <a:p>
            <a:pPr algn="ctr"/>
            <a:r>
              <a:rPr lang="sl-SI" dirty="0" err="1" smtClean="0"/>
              <a:t>development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058286" y="4643844"/>
            <a:ext cx="1436482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networking</a:t>
            </a:r>
          </a:p>
        </p:txBody>
      </p:sp>
      <p:sp>
        <p:nvSpPr>
          <p:cNvPr id="14" name="Puščica dol 13"/>
          <p:cNvSpPr/>
          <p:nvPr/>
        </p:nvSpPr>
        <p:spPr>
          <a:xfrm>
            <a:off x="1712518" y="400506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444208" y="1772816"/>
            <a:ext cx="1914947" cy="646331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sl-SI" dirty="0" err="1" smtClean="0"/>
              <a:t>better</a:t>
            </a:r>
            <a:r>
              <a:rPr lang="sl-SI" dirty="0" smtClean="0"/>
              <a:t>/more/</a:t>
            </a:r>
            <a:r>
              <a:rPr lang="sl-SI" dirty="0" err="1" smtClean="0"/>
              <a:t>full</a:t>
            </a:r>
            <a:endParaRPr lang="sl-SI" dirty="0" smtClean="0"/>
          </a:p>
          <a:p>
            <a:pPr algn="ctr"/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486812" y="3140968"/>
            <a:ext cx="1757596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new business </a:t>
            </a:r>
          </a:p>
          <a:p>
            <a:pPr algn="ctr"/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6804980" y="4563480"/>
            <a:ext cx="1364155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organizing</a:t>
            </a:r>
            <a:endParaRPr lang="en-US" dirty="0"/>
          </a:p>
        </p:txBody>
      </p:sp>
      <p:sp>
        <p:nvSpPr>
          <p:cNvPr id="27" name="Puščica dol 26"/>
          <p:cNvSpPr/>
          <p:nvPr/>
        </p:nvSpPr>
        <p:spPr>
          <a:xfrm rot="10800000">
            <a:off x="7345357" y="263691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8" name="Puščica dol 27"/>
          <p:cNvSpPr/>
          <p:nvPr/>
        </p:nvSpPr>
        <p:spPr>
          <a:xfrm rot="10800000">
            <a:off x="7367195" y="407707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1907704" y="5284365"/>
            <a:ext cx="543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technology</a:t>
            </a:r>
            <a:r>
              <a:rPr lang="sl-SI" sz="2400" i="1" dirty="0" smtClean="0"/>
              <a:t> &amp;  </a:t>
            </a:r>
          </a:p>
          <a:p>
            <a:pPr algn="ctr"/>
            <a:r>
              <a:rPr lang="sl-SI" sz="2400" i="1" dirty="0" smtClean="0"/>
              <a:t>i</a:t>
            </a:r>
            <a:r>
              <a:rPr lang="en-US" sz="2400" i="1" dirty="0" err="1" smtClean="0"/>
              <a:t>nfrastructure</a:t>
            </a:r>
            <a:r>
              <a:rPr lang="sl-SI" sz="2400" i="1" dirty="0" smtClean="0"/>
              <a:t> &amp;</a:t>
            </a:r>
            <a:endParaRPr lang="en-US" sz="2400" i="1" dirty="0" smtClean="0"/>
          </a:p>
          <a:p>
            <a:pPr algn="ctr"/>
            <a:r>
              <a:rPr lang="sl-SI" sz="2400" i="1" dirty="0" smtClean="0"/>
              <a:t>  s</a:t>
            </a:r>
            <a:r>
              <a:rPr lang="en-US" sz="2400" i="1" dirty="0" err="1" smtClean="0"/>
              <a:t>ocial</a:t>
            </a:r>
            <a:r>
              <a:rPr lang="en-US" sz="2400" i="1" dirty="0" smtClean="0"/>
              <a:t> capital</a:t>
            </a:r>
            <a:endParaRPr lang="en-US" sz="2400" i="1" dirty="0"/>
          </a:p>
        </p:txBody>
      </p:sp>
      <p:sp>
        <p:nvSpPr>
          <p:cNvPr id="31" name="Dvojni zaviti oklepaj 30"/>
          <p:cNvSpPr/>
          <p:nvPr/>
        </p:nvSpPr>
        <p:spPr>
          <a:xfrm>
            <a:off x="2987824" y="5157192"/>
            <a:ext cx="3451282" cy="158417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Kotna puščica gor 31"/>
          <p:cNvSpPr/>
          <p:nvPr/>
        </p:nvSpPr>
        <p:spPr>
          <a:xfrm>
            <a:off x="7225295" y="5733256"/>
            <a:ext cx="285916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Kotna puščica gor 32"/>
          <p:cNvSpPr/>
          <p:nvPr/>
        </p:nvSpPr>
        <p:spPr>
          <a:xfrm rot="5400000">
            <a:off x="1764746" y="5734314"/>
            <a:ext cx="285916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Krof 18"/>
          <p:cNvSpPr/>
          <p:nvPr/>
        </p:nvSpPr>
        <p:spPr>
          <a:xfrm>
            <a:off x="2864235" y="4828510"/>
            <a:ext cx="3600400" cy="2092878"/>
          </a:xfrm>
          <a:prstGeom prst="donut">
            <a:avLst>
              <a:gd name="adj" fmla="val 96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1076"/>
            <a:ext cx="7127875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863600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sl-SI" sz="4400" dirty="0" smtClean="0"/>
              <a:t>technology? </a:t>
            </a:r>
            <a:endParaRPr lang="en-US" altLang="sl-SI" sz="4400" dirty="0"/>
          </a:p>
        </p:txBody>
      </p:sp>
    </p:spTree>
    <p:extLst>
      <p:ext uri="{BB962C8B-B14F-4D97-AF65-F5344CB8AC3E}">
        <p14:creationId xmlns:p14="http://schemas.microsoft.com/office/powerpoint/2010/main" val="12600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1" y="1052736"/>
            <a:ext cx="5124060" cy="5256584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000" b="1" i="1" dirty="0" smtClean="0"/>
              <a:t>„A good employee </a:t>
            </a:r>
          </a:p>
          <a:p>
            <a:pPr marL="0" indent="0" algn="ctr">
              <a:buNone/>
            </a:pPr>
            <a:r>
              <a:rPr lang="en-US" sz="4000" b="1" i="1" dirty="0" smtClean="0"/>
              <a:t>is someone </a:t>
            </a:r>
          </a:p>
          <a:p>
            <a:pPr marL="0" indent="0" algn="ctr">
              <a:buNone/>
            </a:pPr>
            <a:r>
              <a:rPr lang="en-US" sz="4000" b="1" i="1" dirty="0" smtClean="0"/>
              <a:t>who knows, </a:t>
            </a:r>
          </a:p>
          <a:p>
            <a:pPr marL="0" indent="0" algn="ctr">
              <a:buNone/>
            </a:pPr>
            <a:r>
              <a:rPr lang="en-US" sz="4000" b="1" i="1" dirty="0" smtClean="0"/>
              <a:t>what‘s to be </a:t>
            </a:r>
          </a:p>
          <a:p>
            <a:pPr marL="0" indent="0" algn="ctr">
              <a:buNone/>
            </a:pPr>
            <a:r>
              <a:rPr lang="en-US" sz="4000" b="1" i="1" dirty="0" smtClean="0"/>
              <a:t>done and does it.“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			Eduard de Bono</a:t>
            </a:r>
          </a:p>
          <a:p>
            <a:pPr marL="0" indent="0">
              <a:buNone/>
            </a:pPr>
            <a:r>
              <a:rPr lang="en-US" dirty="0" smtClean="0"/>
              <a:t>			(Ljubljana, 2012)</a:t>
            </a:r>
            <a:endParaRPr lang="en-US" dirty="0"/>
          </a:p>
        </p:txBody>
      </p:sp>
      <p:pic>
        <p:nvPicPr>
          <p:cNvPr id="45058" name="Picture 2" descr="C:\Users\Kolar\Desktop\Janez\1_JK_poslovno\003 GEA\01 CVŠ\GEA OiM 2012_2013\GEA 2013\SLikce za RAZVOJ, DELO PREDAVANJ in ZABAVO\De bono cl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4049475" cy="60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98" y="1168896"/>
            <a:ext cx="3243262" cy="243363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542" y="1096789"/>
            <a:ext cx="2735262" cy="620712"/>
          </a:xfrm>
        </p:spPr>
        <p:txBody>
          <a:bodyPr/>
          <a:lstStyle/>
          <a:p>
            <a:pPr eaLnBrk="1" hangingPunct="1">
              <a:defRPr/>
            </a:pPr>
            <a:r>
              <a:rPr lang="sl-SI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sl-SI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Ocean strategija</a:t>
            </a:r>
            <a:endParaRPr lang="sl-SI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9821"/>
            <a:ext cx="3671887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jeZBesedilom 2"/>
          <p:cNvSpPr txBox="1">
            <a:spLocks noChangeArrowheads="1"/>
          </p:cNvSpPr>
          <p:nvPr/>
        </p:nvSpPr>
        <p:spPr bwMode="auto">
          <a:xfrm>
            <a:off x="152400" y="4518025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sl-SI" altLang="sl-SI" sz="2400" b="1">
                <a:latin typeface="Times New Roman" pitchFamily="18" charset="0"/>
              </a:rPr>
              <a:t>BMG</a:t>
            </a: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3744913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Pravokotnik 4"/>
          <p:cNvSpPr>
            <a:spLocks noChangeArrowheads="1"/>
          </p:cNvSpPr>
          <p:nvPr/>
        </p:nvSpPr>
        <p:spPr bwMode="auto">
          <a:xfrm>
            <a:off x="6073026" y="3903663"/>
            <a:ext cx="17636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sl-SI" altLang="sl-SI" sz="2400" dirty="0" err="1" smtClean="0">
                <a:latin typeface="Times New Roman" pitchFamily="18" charset="0"/>
              </a:rPr>
              <a:t>Lean</a:t>
            </a:r>
            <a:r>
              <a:rPr kumimoji="0" lang="sl-SI" altLang="sl-SI" sz="2400" dirty="0" smtClean="0">
                <a:latin typeface="Times New Roman" pitchFamily="18" charset="0"/>
              </a:rPr>
              <a:t> </a:t>
            </a:r>
            <a:r>
              <a:rPr kumimoji="0" lang="sl-SI" altLang="sl-SI" sz="2400" dirty="0" err="1" smtClean="0">
                <a:latin typeface="Times New Roman" pitchFamily="18" charset="0"/>
              </a:rPr>
              <a:t>Startup</a:t>
            </a:r>
            <a:endParaRPr kumimoji="0" lang="sl-SI" altLang="sl-SI" sz="2400" dirty="0">
              <a:latin typeface="Times New Roman" pitchFamily="18" charset="0"/>
            </a:endParaRPr>
          </a:p>
        </p:txBody>
      </p:sp>
      <p:pic>
        <p:nvPicPr>
          <p:cNvPr id="9224" name="Picture 4" descr="j0090125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35" y="3653523"/>
            <a:ext cx="1655762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PoljeZBesedilom 10"/>
          <p:cNvSpPr txBox="1">
            <a:spLocks noChangeArrowheads="1"/>
          </p:cNvSpPr>
          <p:nvPr/>
        </p:nvSpPr>
        <p:spPr bwMode="auto">
          <a:xfrm>
            <a:off x="2843808" y="3935375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sl-SI" altLang="sl-SI" sz="2400" b="1" dirty="0">
                <a:latin typeface="Times New Roman" pitchFamily="18" charset="0"/>
              </a:rPr>
              <a:t>NLP</a:t>
            </a:r>
          </a:p>
        </p:txBody>
      </p:sp>
      <p:pic>
        <p:nvPicPr>
          <p:cNvPr id="28673" name="Picture 1" descr="C:\Users\Kolar\Desktop\Janez\1_JK_poslovno\Bosna AnK Kr\bsc publi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16" y="44624"/>
            <a:ext cx="4834880" cy="38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9389" y="188913"/>
            <a:ext cx="4022228" cy="863600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l-SI" altLang="sl-SI" sz="4400" dirty="0" err="1" smtClean="0"/>
              <a:t>tools</a:t>
            </a:r>
            <a:r>
              <a:rPr lang="sl-SI" altLang="sl-SI" sz="4400" dirty="0" smtClean="0"/>
              <a:t>? </a:t>
            </a:r>
            <a:endParaRPr lang="sl-SI" altLang="sl-SI" sz="4400" dirty="0"/>
          </a:p>
        </p:txBody>
      </p:sp>
    </p:spTree>
    <p:extLst>
      <p:ext uri="{BB962C8B-B14F-4D97-AF65-F5344CB8AC3E}">
        <p14:creationId xmlns:p14="http://schemas.microsoft.com/office/powerpoint/2010/main" val="10455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61950" y="1988840"/>
            <a:ext cx="8334375" cy="39604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l-SI" sz="5400" dirty="0" smtClean="0"/>
              <a:t>        </a:t>
            </a:r>
            <a:r>
              <a:rPr lang="sl-SI" sz="2400" b="1" dirty="0" smtClean="0"/>
              <a:t>SOCIAL CAPITAL</a:t>
            </a:r>
            <a:endParaRPr lang="sl-SI" sz="1800" b="1" dirty="0" smtClean="0"/>
          </a:p>
          <a:p>
            <a:pPr marL="0" indent="0" algn="ctr">
              <a:buNone/>
            </a:pPr>
            <a:endParaRPr lang="sl-SI" sz="5400" dirty="0" smtClean="0"/>
          </a:p>
          <a:p>
            <a:pPr marL="0" indent="0" algn="ctr">
              <a:buNone/>
            </a:pPr>
            <a:r>
              <a:rPr lang="sl-SI" sz="4000" dirty="0" err="1" smtClean="0"/>
              <a:t>strong</a:t>
            </a:r>
            <a:r>
              <a:rPr lang="sl-SI" sz="4000" dirty="0" smtClean="0"/>
              <a:t> </a:t>
            </a:r>
            <a:r>
              <a:rPr lang="sl-SI" sz="4000" dirty="0" err="1" smtClean="0"/>
              <a:t>ties</a:t>
            </a:r>
            <a:r>
              <a:rPr lang="sl-SI" sz="4000" dirty="0" smtClean="0"/>
              <a:t> /</a:t>
            </a:r>
            <a:r>
              <a:rPr lang="sl-SI" sz="4000" dirty="0" err="1" smtClean="0"/>
              <a:t>weak</a:t>
            </a:r>
            <a:r>
              <a:rPr lang="sl-SI" sz="4000" dirty="0" smtClean="0"/>
              <a:t> </a:t>
            </a:r>
            <a:r>
              <a:rPr lang="sl-SI" sz="4000" dirty="0" err="1" smtClean="0"/>
              <a:t>ties</a:t>
            </a:r>
            <a:endParaRPr lang="sl-SI" sz="4000" dirty="0" smtClean="0"/>
          </a:p>
          <a:p>
            <a:pPr marL="0" indent="0" algn="ctr">
              <a:buNone/>
            </a:pPr>
            <a:endParaRPr lang="sl-SI" sz="5400" dirty="0"/>
          </a:p>
          <a:p>
            <a:pPr marL="0" indent="0" algn="ctr">
              <a:buNone/>
            </a:pPr>
            <a:r>
              <a:rPr lang="sl-SI" sz="7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</a:t>
            </a:r>
            <a:endParaRPr lang="sl-SI" sz="7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8" name="Picture 4" descr="https://encrypted-tbn3.gstatic.com/images?q=tbn:ANd9GcQ1Pad4-MZLHy9LOstolWwrJEiEE2RmHXUzaH7ZenIY_mgQM8b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728"/>
            <a:ext cx="2376264" cy="252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esno ukrivljena puščica 3"/>
          <p:cNvSpPr/>
          <p:nvPr/>
        </p:nvSpPr>
        <p:spPr>
          <a:xfrm rot="1890218">
            <a:off x="3374169" y="2133248"/>
            <a:ext cx="523454" cy="132893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5" name="Levo ukrivljena puščica 4"/>
          <p:cNvSpPr/>
          <p:nvPr/>
        </p:nvSpPr>
        <p:spPr>
          <a:xfrm>
            <a:off x="6012160" y="2276872"/>
            <a:ext cx="1584176" cy="33123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uščica dol 3"/>
          <p:cNvSpPr/>
          <p:nvPr/>
        </p:nvSpPr>
        <p:spPr>
          <a:xfrm>
            <a:off x="1712518" y="263691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143505" y="1790464"/>
            <a:ext cx="122629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creativity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83568" y="3140968"/>
            <a:ext cx="2192139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entrepreneurship</a:t>
            </a:r>
            <a:r>
              <a:rPr lang="sl-SI" dirty="0" smtClean="0"/>
              <a:t> </a:t>
            </a:r>
          </a:p>
          <a:p>
            <a:pPr algn="ctr"/>
            <a:r>
              <a:rPr lang="sl-SI" dirty="0" err="1" smtClean="0"/>
              <a:t>development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058286" y="4643844"/>
            <a:ext cx="1436482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networking</a:t>
            </a:r>
          </a:p>
        </p:txBody>
      </p:sp>
      <p:sp>
        <p:nvSpPr>
          <p:cNvPr id="14" name="Puščica dol 13"/>
          <p:cNvSpPr/>
          <p:nvPr/>
        </p:nvSpPr>
        <p:spPr>
          <a:xfrm>
            <a:off x="1712518" y="400506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655130" y="1772816"/>
            <a:ext cx="1557029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486812" y="3140968"/>
            <a:ext cx="1757596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new business </a:t>
            </a:r>
          </a:p>
          <a:p>
            <a:pPr algn="ctr"/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6804980" y="4563480"/>
            <a:ext cx="1364155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organizing</a:t>
            </a:r>
            <a:endParaRPr lang="en-US" dirty="0"/>
          </a:p>
        </p:txBody>
      </p:sp>
      <p:sp>
        <p:nvSpPr>
          <p:cNvPr id="27" name="Puščica dol 26"/>
          <p:cNvSpPr/>
          <p:nvPr/>
        </p:nvSpPr>
        <p:spPr>
          <a:xfrm rot="10800000">
            <a:off x="7345357" y="263691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8" name="Puščica dol 27"/>
          <p:cNvSpPr/>
          <p:nvPr/>
        </p:nvSpPr>
        <p:spPr>
          <a:xfrm rot="10800000">
            <a:off x="7367195" y="407707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1907704" y="5284365"/>
            <a:ext cx="543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technology</a:t>
            </a:r>
            <a:r>
              <a:rPr lang="sl-SI" sz="2400" i="1" dirty="0" smtClean="0"/>
              <a:t>  </a:t>
            </a:r>
          </a:p>
          <a:p>
            <a:pPr algn="ctr"/>
            <a:r>
              <a:rPr lang="en-US" sz="2400" i="1" dirty="0" smtClean="0"/>
              <a:t>infrastructure</a:t>
            </a:r>
          </a:p>
          <a:p>
            <a:pPr algn="ctr"/>
            <a:r>
              <a:rPr lang="sl-SI" sz="2400" i="1" dirty="0" smtClean="0"/>
              <a:t>  s</a:t>
            </a:r>
            <a:r>
              <a:rPr lang="en-US" sz="2400" i="1" dirty="0" err="1" smtClean="0"/>
              <a:t>ocial</a:t>
            </a:r>
            <a:r>
              <a:rPr lang="en-US" sz="2400" i="1" dirty="0" smtClean="0"/>
              <a:t> capital</a:t>
            </a:r>
            <a:endParaRPr lang="en-US" sz="2400" i="1" dirty="0"/>
          </a:p>
        </p:txBody>
      </p:sp>
      <p:sp>
        <p:nvSpPr>
          <p:cNvPr id="31" name="Dvojni zaviti oklepaj 30"/>
          <p:cNvSpPr/>
          <p:nvPr/>
        </p:nvSpPr>
        <p:spPr>
          <a:xfrm>
            <a:off x="2987824" y="5157192"/>
            <a:ext cx="3451282" cy="158417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Kotna puščica gor 31"/>
          <p:cNvSpPr/>
          <p:nvPr/>
        </p:nvSpPr>
        <p:spPr>
          <a:xfrm>
            <a:off x="7225295" y="5733256"/>
            <a:ext cx="285916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Kotna puščica gor 32"/>
          <p:cNvSpPr/>
          <p:nvPr/>
        </p:nvSpPr>
        <p:spPr>
          <a:xfrm rot="5400000">
            <a:off x="1764746" y="5734314"/>
            <a:ext cx="285916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Krof 18"/>
          <p:cNvSpPr/>
          <p:nvPr/>
        </p:nvSpPr>
        <p:spPr>
          <a:xfrm>
            <a:off x="5940152" y="3892406"/>
            <a:ext cx="3024336" cy="1768842"/>
          </a:xfrm>
          <a:prstGeom prst="donut">
            <a:avLst>
              <a:gd name="adj" fmla="val 96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5" y="381000"/>
            <a:ext cx="7174523" cy="1143000"/>
          </a:xfrm>
          <a:noFill/>
        </p:spPr>
        <p:txBody>
          <a:bodyPr/>
          <a:lstStyle/>
          <a:p>
            <a:pPr algn="l">
              <a:buFontTx/>
              <a:buChar char="•"/>
            </a:pPr>
            <a:r>
              <a:rPr lang="sl-SI" altLang="sl-SI" sz="3600" dirty="0" smtClean="0"/>
              <a:t> </a:t>
            </a:r>
            <a:r>
              <a:rPr lang="sl-SI" altLang="sl-SI" sz="3600" b="1" dirty="0" err="1" smtClean="0"/>
              <a:t>Prioritising</a:t>
            </a:r>
            <a:endParaRPr lang="sl-SI" altLang="sl-SI" sz="3600" b="1" dirty="0" smtClean="0">
              <a:latin typeface="CG Times (WE)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7108" y="2254250"/>
            <a:ext cx="7455877" cy="43434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sl-SI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sl-SI" sz="5400" dirty="0" smtClean="0"/>
              <a:t>   (</a:t>
            </a:r>
            <a:r>
              <a:rPr lang="sl-SI" sz="5400" dirty="0" err="1" smtClean="0"/>
              <a:t>imporant</a:t>
            </a:r>
            <a:r>
              <a:rPr lang="sl-SI" sz="5400" dirty="0" smtClean="0"/>
              <a:t> </a:t>
            </a:r>
            <a:r>
              <a:rPr lang="sl-SI" sz="5400" dirty="0" err="1" smtClean="0"/>
              <a:t>and</a:t>
            </a:r>
            <a:r>
              <a:rPr lang="sl-SI" sz="5400" dirty="0" smtClean="0"/>
              <a:t> </a:t>
            </a:r>
            <a:r>
              <a:rPr lang="sl-SI" sz="5400" dirty="0" err="1" smtClean="0"/>
              <a:t>urgent</a:t>
            </a:r>
            <a:r>
              <a:rPr lang="sl-SI" sz="5400" dirty="0" smtClean="0"/>
              <a:t>)</a:t>
            </a:r>
          </a:p>
          <a:p>
            <a:pPr>
              <a:buFont typeface="Monotype Sorts" charset="2"/>
              <a:buNone/>
              <a:defRPr/>
            </a:pPr>
            <a:r>
              <a:rPr lang="sl-SI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sl-SI" sz="5400" dirty="0" smtClean="0"/>
              <a:t>   (</a:t>
            </a:r>
            <a:r>
              <a:rPr lang="sl-SI" sz="5400" dirty="0" err="1"/>
              <a:t>imporant</a:t>
            </a:r>
            <a:r>
              <a:rPr lang="sl-SI" sz="5400" dirty="0" smtClean="0"/>
              <a:t>)</a:t>
            </a:r>
          </a:p>
          <a:p>
            <a:pPr>
              <a:buFont typeface="Monotype Sorts" charset="2"/>
              <a:buNone/>
              <a:defRPr/>
            </a:pPr>
            <a:r>
              <a:rPr lang="sl-SI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sl-SI" sz="5400" dirty="0" smtClean="0"/>
              <a:t>   (</a:t>
            </a:r>
            <a:r>
              <a:rPr lang="sl-SI" sz="5400" dirty="0" err="1"/>
              <a:t>urgent</a:t>
            </a:r>
            <a:r>
              <a:rPr lang="sl-SI" sz="5400" dirty="0" smtClean="0"/>
              <a:t>)</a:t>
            </a:r>
          </a:p>
        </p:txBody>
      </p:sp>
      <p:graphicFrame>
        <p:nvGraphicFramePr>
          <p:cNvPr id="1024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03328" y="3829050"/>
          <a:ext cx="287801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Microsoft ClipArt Gallery" r:id="rId4" imgW="493703" imgH="420697" progId="MS_ClipArt_Gallery">
                  <p:embed/>
                </p:oleObj>
              </mc:Choice>
              <mc:Fallback>
                <p:oleObj name="Microsoft ClipArt Gallery" r:id="rId4" imgW="493703" imgH="420697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328" y="3829050"/>
                        <a:ext cx="2878015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953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K\Downloads\Transla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2367"/>
            <a:ext cx="8640960" cy="600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5496" y="-27384"/>
            <a:ext cx="8856984" cy="863600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l-SI" altLang="sl-SI" sz="4400" dirty="0" err="1"/>
              <a:t>u</a:t>
            </a:r>
            <a:r>
              <a:rPr lang="sl-SI" altLang="sl-SI" sz="4400" dirty="0" err="1" smtClean="0"/>
              <a:t>nderstanding</a:t>
            </a:r>
            <a:r>
              <a:rPr lang="sl-SI" altLang="sl-SI" sz="4400" dirty="0" smtClean="0"/>
              <a:t> </a:t>
            </a:r>
            <a:r>
              <a:rPr lang="sl-SI" altLang="sl-SI" sz="4400" dirty="0" err="1" smtClean="0"/>
              <a:t>other</a:t>
            </a:r>
            <a:r>
              <a:rPr lang="sl-SI" altLang="sl-SI" sz="4400" dirty="0" smtClean="0"/>
              <a:t> </a:t>
            </a:r>
            <a:r>
              <a:rPr lang="sl-SI" altLang="sl-SI" sz="4400" dirty="0" err="1" smtClean="0"/>
              <a:t>views</a:t>
            </a:r>
            <a:r>
              <a:rPr lang="sl-SI" altLang="sl-SI" sz="4400" dirty="0" smtClean="0"/>
              <a:t>… </a:t>
            </a:r>
            <a:endParaRPr lang="sl-SI" altLang="sl-SI" sz="4400" dirty="0"/>
          </a:p>
        </p:txBody>
      </p:sp>
    </p:spTree>
    <p:extLst>
      <p:ext uri="{BB962C8B-B14F-4D97-AF65-F5344CB8AC3E}">
        <p14:creationId xmlns:p14="http://schemas.microsoft.com/office/powerpoint/2010/main" val="35782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 dol 3"/>
          <p:cNvSpPr/>
          <p:nvPr/>
        </p:nvSpPr>
        <p:spPr>
          <a:xfrm>
            <a:off x="1712518" y="263691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143505" y="1790464"/>
            <a:ext cx="122629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creativity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83568" y="3140968"/>
            <a:ext cx="2192139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entrepreneurship</a:t>
            </a:r>
            <a:r>
              <a:rPr lang="sl-SI" dirty="0" smtClean="0"/>
              <a:t> </a:t>
            </a:r>
          </a:p>
          <a:p>
            <a:pPr algn="ctr"/>
            <a:r>
              <a:rPr lang="sl-SI" dirty="0" err="1" smtClean="0"/>
              <a:t>development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058286" y="4643844"/>
            <a:ext cx="1436482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networking</a:t>
            </a:r>
          </a:p>
        </p:txBody>
      </p:sp>
      <p:sp>
        <p:nvSpPr>
          <p:cNvPr id="14" name="Puščica dol 13"/>
          <p:cNvSpPr/>
          <p:nvPr/>
        </p:nvSpPr>
        <p:spPr>
          <a:xfrm>
            <a:off x="1712518" y="400506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655132" y="1772816"/>
            <a:ext cx="1557029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sl-SI" dirty="0" err="1" smtClean="0"/>
              <a:t>full</a:t>
            </a:r>
            <a:r>
              <a:rPr lang="sl-SI" dirty="0" smtClean="0"/>
              <a:t> </a:t>
            </a:r>
          </a:p>
          <a:p>
            <a:pPr algn="ctr"/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486812" y="3140968"/>
            <a:ext cx="1757596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new business </a:t>
            </a:r>
          </a:p>
          <a:p>
            <a:pPr algn="ctr"/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6804980" y="4563480"/>
            <a:ext cx="1364155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organizing</a:t>
            </a:r>
            <a:endParaRPr lang="en-US" dirty="0"/>
          </a:p>
        </p:txBody>
      </p:sp>
      <p:sp>
        <p:nvSpPr>
          <p:cNvPr id="27" name="Puščica dol 26"/>
          <p:cNvSpPr/>
          <p:nvPr/>
        </p:nvSpPr>
        <p:spPr>
          <a:xfrm rot="10800000">
            <a:off x="7345357" y="263691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8" name="Puščica dol 27"/>
          <p:cNvSpPr/>
          <p:nvPr/>
        </p:nvSpPr>
        <p:spPr>
          <a:xfrm rot="10800000">
            <a:off x="7367195" y="407707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1907704" y="5284365"/>
            <a:ext cx="543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technology</a:t>
            </a:r>
            <a:r>
              <a:rPr lang="sl-SI" sz="2400" i="1" dirty="0" smtClean="0"/>
              <a:t>  </a:t>
            </a:r>
          </a:p>
          <a:p>
            <a:pPr algn="ctr"/>
            <a:r>
              <a:rPr lang="en-US" sz="2400" i="1" dirty="0" smtClean="0"/>
              <a:t>infrastructure</a:t>
            </a:r>
          </a:p>
          <a:p>
            <a:pPr algn="ctr"/>
            <a:r>
              <a:rPr lang="sl-SI" sz="2400" i="1" dirty="0" smtClean="0"/>
              <a:t>  s</a:t>
            </a:r>
            <a:r>
              <a:rPr lang="en-US" sz="2400" i="1" dirty="0" err="1" smtClean="0"/>
              <a:t>ocial</a:t>
            </a:r>
            <a:r>
              <a:rPr lang="en-US" sz="2400" i="1" dirty="0" smtClean="0"/>
              <a:t> capital</a:t>
            </a:r>
            <a:endParaRPr lang="en-US" sz="2400" i="1" dirty="0"/>
          </a:p>
        </p:txBody>
      </p:sp>
      <p:sp>
        <p:nvSpPr>
          <p:cNvPr id="31" name="Dvojni zaviti oklepaj 30"/>
          <p:cNvSpPr/>
          <p:nvPr/>
        </p:nvSpPr>
        <p:spPr>
          <a:xfrm>
            <a:off x="2987824" y="5157192"/>
            <a:ext cx="3451282" cy="158417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Kotna puščica gor 31"/>
          <p:cNvSpPr/>
          <p:nvPr/>
        </p:nvSpPr>
        <p:spPr>
          <a:xfrm>
            <a:off x="7225295" y="5733256"/>
            <a:ext cx="285916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Kotna puščica gor 32"/>
          <p:cNvSpPr/>
          <p:nvPr/>
        </p:nvSpPr>
        <p:spPr>
          <a:xfrm rot="5400000">
            <a:off x="1764746" y="5734314"/>
            <a:ext cx="285916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Krof 18"/>
          <p:cNvSpPr/>
          <p:nvPr/>
        </p:nvSpPr>
        <p:spPr>
          <a:xfrm>
            <a:off x="5905197" y="2579712"/>
            <a:ext cx="3024336" cy="1768842"/>
          </a:xfrm>
          <a:prstGeom prst="donut">
            <a:avLst>
              <a:gd name="adj" fmla="val 96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xAPDw0PDw8PDw0PDwwODgwNDQ8PDg0NFREWFhQRFBQYHSggGBolHhUUJzEhJSorLi4uFx81ODMsNygtMCsBCgoKDg0OGxAQGy4kICYsMCwvMDQsNy8xNi0sLTc3LC8sLDc3LDAvLDIsNywrLiwwLCssLiwrLCwtLy8sLCssL//AABEIAOAA4QMBEQACEQEDEQH/xAAbAAEAAgMBAQAAAAAAAAAAAAAAAQIDBAUGB//EAEMQAAICAQEFBQQGBwQLAAAAAAABAgMRBAUSITFRBhNBYXEigZGxBzJSgqHBFCNCYpLR8DNEcuEWF0NTVGNzk7LC8f/EABoBAQACAwEAAAAAAAAAAAAAAAABBAIDBQb/xAA2EQEAAgECAwQGCQQDAAAAAAAAAQIDBBEFITESQVGhE3GBkbHRBhQVImHB4fDxMjNCUkOSov/aAAwDAQACEQMRAD8A+4gAAAAAAAAAAAAAAAAAAAAAAAAAAAAAAAAAAAAAAAAAAAAAAAAAAAAAAAAAAAAAAAAAAAAAAAAAAAAAAAAAAAAAAAAAAAAAAAAAAAAAAAAAAAAAAAhyS5tL1AkAAAAAAAAAAAAAAAAAAAAAAAAAAAAAAA1tbrI1KOecnhAcPbe0MxjbW/7OW5bHOd2M8bs/TKx7wOlsDWu2r2vrweH6Pk/66AbNm0K42d237Xsp+TfJfIDaAAAKuaXNr4gFNPk18QLAAAAAAAAAAAAAAAAAAAAAAAOBtPW1X1yhN7iz7Ni4yqkuUsePmumQPKPfTsrbSuUZQlx3q7K5x4NY+tBrDT9OTXAN/svq7aXDvUt7G7Zu8peaA3NLGVurUmmt65zSf2IvK/BID14EN44vl1A5l+v3niPCPXxkBSFgGVTAy16nHPivkBuJ54rkBIAAAAAAAAAAAAAAAAAAAAOHtrYfet2VcLOcoco2efkwPMR0MVbvNOFqW5JPKeM5xj3/AIgdGMEkB0thQ/XN9ISx65SA9ABytvarcjGC5zbz/hXh+KA5NdoGxC0DLG0C3eAb2zrs70enFeniBvAAOZtLa0aZKCWZYzLpFeC9QM718VCMpcG0m4/ZyuTAzaXURtipx5NtfADMAAAAAAAAAAAAAAAA0NqbMjes/VtS9mxfJ9UB5Scp1ylCaxKLw1+foBu6DUOMlJPiv6wB6fTahWRyufiujA872pni6vp3a/8AKQHNrtA2YXAZo2gWVoG7sezNv3JfNAdwCltihGUnyim36IDx1eZ2uyazmTk18l6cgNXUT1N08YVUMvdrS7y2a9OK93ED1Gwleli1SUFFKO+1vt+nggOsAAAAAAAAAAAAAAAAAczbWy1fHejhWxXsv7S+ywPK1zcJNNNNPDi+DT6AdrQ6vdakveuq6AV7WVb9VV8OKi3GXlGXJv0fD3gecpuA2Y2AZFaBbvgO72aqbU7XyfsR81zk/l8AO3OSSy3hdWBzdferI7nHcys/vY/IDlzlGPBcEAr0dlnGvfcZeLn3dfvxhzXrkDo7L2XOqSlKyOOP6uuOIv1f+QHWAAAAAAAAAAAAAAAAAAHI25snvl3leFcly5KxdH59H/SDzVFzhJxaaaeHFrDT6NAdvR6lOMoyW9XNNTg/FPhw8wPObY2TPTN2V5s0r4qxcXWuk14evy5BLUo1afiENiNgHQ2Vs+eolhZVaft2eC8l1YHrpzhRCMUsJLdhBc3/AF1A5118pvMvdHwiBqyslN7lUXOXjjlHzb8AN/Q7GjH2rmrJ/Z/2cfd4+8DqgAAAAAAARkCMgMgMgMgMgMgMgMgMgMgMgaG09lV3rL9mxcrYrj6NeKA83fVbppJWL2W/ZmuMJej6+TA6Oh13jF8fGL+rL1QGntzZ2lnXOyFE4alr2VRlJz8HJfV3erxkDn6HZk8LeWGB6erXd1TCEav1kUoqKWIZ+030/H5gazm1mdksz8W+S8l0QE1aK25+1mqrq/ryXkvD1YHb09Ea4qMEoxXxb6t+LAyZAZAZAZAZAZAZAZAgAAAAAAACAMeq1MKoTssnGFcIuU5yeIxiubZEzERvLKlLXtFaxvMvA636W9HCTjVRfdFPHePcrjLzSeXj1SKs6usdId3H9Hs9o3taI81tH9LWhm0ratTTn9rdhZFeuHn4ImNXSeqMn0f1FY3rMT5PX7H2/pNYs6bUV28MuEZYsiv3oPEl70b63rbpLk59LmwTtkrMfvxdEzV1ba4zi4ySlFrDi1lNAeV2rs16aSnW26ZPCzzrl9l9V0f9MlfT65Y9oIYdZ2g09P8AaWwi+jks/AwtkrX+qdljBpM+f+1SbeqHNXbzQ7yi7WuON512bvxwao1WKe9etwLXVjecfnHzer2VTG1RvypwaUqd1qUWvt58fL4m+J3cu1ZrM1tG0w6xLEAAAAAAAAZAZAjIDIDIDIDIDIDIAD519NW0XXpdNp02v0i2U5pftV1JcH5b04v7pU1dtqxHi9B9HsMWzWyT/jHnP6bvmOyuzWt1cd/T6W2yv/eKO7BvOGlJ4T5eBTrivbpD0ubX6fDPZyXiJ8FNpbA1mmTd+lvqiuc5VS7v+Pl+JFsd69YTi1mnzcqXifbz9zn02ShKM4SlCcXmM4ScZRfVNcUYxMx0b70reNrRvD6B2Y+lLUUbteti9VUuHfRwtRBfKfvw/MtY9VMcrc3B1nAMd/vYJ7M+Hd+j6Vou2Gzrq+9jrKIxX1lbYqrI+ThLD/n4FyM1Jjfd5zJw/VY7dmaTv+Eb+cPK9q/pK0XdW0adT1M5xcVYk66oSzwlmSy8PD4LDxzNN9VWOnN0dLwHPk55J7Me+f37XzPVdoNTbwlbKMfswe6vjzKl9Re3fs9FpeD6TDz7Panxnn5dPJo97/8ASrNXcrk2jaFJSyZRDXe/i+sfQxteU69Ro5PKp3bqfKEm1OPpvYf3mdDR35TWXjfpHpq1vXNXv5T7Onl8H0suvNAAAAAAAAACAJAAAKW2xhGU5yUYRTlKcmlGMVzbb5IiZ25ymtZtMVrG8y8/qu3WzKniWsrb/wCXGy1fGMWjTOpxR3unj4LrrxvGOY9cxHxmGr/rH2X/AMRL/sXfyI+tYvHybPsHXf6x/wBo+a8PpD2U/wC9Y9aNR+UR9axePkieBa6P8P8A1HzbX+m2zMZ/Tacffz8MZM/T4/FXnhesidvRy+Z9sdtVba2noNNp3KWnU66O93XFzdk13k0nxSSS5r9llXLaMt4iOjvaHBbQ6bJe/wDV190cvN9oophXCFdcVCuEYwhCKxGMEsJJF6I25PJ2tNpm1ucyu/w6EoeQ7SfR5otZvThH9F1Dy+9oilCT/fr5PnzWH5mjJp6X/CXW0nGNRp+Uz2q+E/lP8w+UdpOxus0Dbtr36Fy1NOZ1Y/e8Ye/HvKOTBanV6nR8U0+p5VnafCev6vPGl0Vq6pSzuxlLGG91N4WcZfQyisz0a75aY43vMR63X2V2b1GoaSjuR+1L+RvppbT15ORqOPYMfLHE2n3R7/0e62T9H2mgk75Tulzxndh8EWq6XHHXm4efjurycqz2Y/D5/wAPTabYWkrWIaeqK/6cW/ib4rEdIcrJlyZJ3vaZ9c7tvYWxaKdVZqKoRrnKl1TjCKUZpzjLeaXit38fIjsxvun01/R+i35b7vRmTUAAAAAAAAAAAAAAAfIfpB2TZrNW46DZln6vKu1sKZVw1Fj5qLeIyS+1zb8sZoZ6Te33a+16vhWqrp8O+fL16V332j4+x5xfR/tV/wBzl77qF/7mr6vk8HR+2dH/AL+U/Jjs7DbUjz0Vv3XXP5NkfV8ngyrxfRz/AMkebTt7LbRTw9BrPu6W6S+KWDH0V47pbftDS2j+5X3w9l9GfYfVVayGr1VUqK6VOVcbMKdlsouK9nmkst5eOOOfHFrBhtFu1aHD4rxDDbDOLFbeZ6+p9fLrzAB5urtdTXq7dDq5LT6iEl3Vk3ijU1yWYSjJ/VlhpNPhnOG+RqjLEW7Nuq/bQXthjPi51nr4xPf+/B6P5P8AFG1QeG7eWbL0Ffe2aHS26u3Pc09zCLm/Gc8L6q/Hl6V83o6RvMRu7PDo1eot2a5LRWOs7/B4jshqLNdfc7pJVVxjuaaqMatPXvSeN2qOEsJYzz6tmvTzNrTMrfGcdMGKta9ZnnM85nb8X0LSaaMEkkkXHnG4mELKQG1suX6x/wCGXzQHWAkCAAAAAAAAAEgAAAAAAAAAEAau09n16mqdN0XKuaw8ScZLo01xTItWLRtLZhy2xXi9OsPi3a36OtVo3KyhS1Wl4vfhHN1SzynBcX/iXDhxwc7Lp7V5xzh7DRcYw54it/u28p9U/lPm4Wyu1Wv0kdzT6u2EFwVbasriv3YzTS9xhXLevSVvPw/TZp3vSN/d8FtDptVtfVt2WuU3h3aq+WIU19X4LyiuZNa2y2asubBoMPKNo7o8Z/fe+uaHsxpNFpk9JiyW9DvtQ5qU7Fy444RWWuCOhjx1pHJ5HV63Lqbb5J5d0eDc000bFNtvTxl1i+sX+XIDR1e9U1vcYPlNcs9H0YG9sF705y8Ixx72/wDJgdsAAAAAIAAAIAAXAgAAAAAAAAAAAAOLtbsnoNW3K/S1Sm+LsjvVWSfnKDTfvNdsVLdYW8Ou1GGNqXnb3/F53VaDT6eUqNLVGqmDxuxy3Kf7UpSeXJ+HF+BlWsVjaGvNnyZrdrJO8tT2ovMW14PDxldGS1OhpNVn18USxdfSX5A3nBTi4yWYtYafiBm2XpY1QcYtt7zbb5+X4YA2wAAAAAAAAEAALAAAAAAAAQAAAAAGHWahVVzm/wBlcF1l4L4geKm8tt8W2231ZCWNxAoo4aaA6mhs4kodqmQGzVPDXR8GBtgAAAAAAAAAEASAAAAAAAAAgAAyAyBw+0t39nDwe9N/JfmB56yQDRVSssjBc5PHHkurAzazTTqeLIuPSX7MvRgTorPwYHb00wNly4AdCueUn1SYFgAAAAAAAAEgAIAZAZAZAARkBkBkCMgRvAN4DidpaW1CxcVHMZeWeT+f4AedmwO72a0bWbpLCw4158esvy+IHebXJ8V0YHM23Uu7jKKS3JeCS4Ph88AaekmBtOQHQ0U8wXllfiBsZAZAnIAABIAAAAZAjIEbwEbwFd4BvgN8B3gEb4FXMCrmBXfAh2eD4rxTCWk9BRnPdRz047v8PIDcVnw6eQEqwDX2i81WeifwaYHM0XMIdTcill8fICiufJPC6IDZqz4t/FgZ1LAGTIDIEgAJAAAIAgCGBVgVYFGwlDkBVyCFHMJUdgFJWgY3eEKS1ICOoAurQLxsArrH+rn6Ac3TywwN3vcgXqYG1GxICtutjHm0Bs6S3egn4ccZ8V1AzgAJAASAAgCGwKsCGEqsCjAq0BRoCkkBjkgMUogY5QCGGcWBiaYGSuTA2qmBnlBSi4vk1jgBoPZtifsuMl/CwLR0d3RfxIDPXorPGUF8ZfyAzrQZ+tZJ+UcRX5sDPTo64cVBZ+0/afxYGyAAkCQJAAAIAgJQBDAqwKsCMARugR3YDuwKuoIYpVAYZ1AYpVgV7sDJWBs1sDNECyAkCUwLJgSBIEgSBIACQIAgJQAwBGAGAIwAAgABAQhoDHKsDDOsDBKIGJyAmFwGxXcBnjagMiYEoCyAkCQJQEgSBIAAAAgJAAEAAIAgABAQjAACrQGKdQGtbUBp21sDDvtAZIahgbdV7A267AMyYFkwJQFkBIEgSAAAAAEAAASgABAAIQAAjAEYAjAFJQyBr2UAa89KBT9FAy10MDZrrAzJAWQFkBZASBIEgAJAgAAAAQAAgAAAARgCMAMARgCMAMAVcQG4A3QJ3QJSAnAE4AskBIACQ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data:image/jpeg;base64,/9j/4AAQSkZJRgABAQAAAQABAAD/2wCEAAkGBxAPDw0PDw8PDw0PDwwODgwNDQ8PDg0NFREWFhQRFBQYHSggGBolHhUUJzEhJSorLi4uFx81ODMsNygtMCsBCgoKDg0OGxAQGy4kICYsMCwvMDQsNy8xNi0sLTc3LC8sLDc3LDAvLDIsNywrLiwwLCssLiwrLCwtLy8sLCssL//AABEIAOAA4QMBEQACEQEDEQH/xAAbAAEAAgMBAQAAAAAAAAAAAAAAAQIDBAUGB//EAEMQAAICAQEFBQQGBwQLAAAAAAABAgMRBAUSITFRBhNBYXEigZGxBzJSgqHBFCNCYpLR8DNEcuEWF0NTVGNzk7LC8f/EABoBAQACAwEAAAAAAAAAAAAAAAABBAIDBQb/xAA2EQEAAgECAwQGCQQDAAAAAAAAAQIDBBEFITESQVGhE3GBkbHRBhQVImHB4fDxMjNCUkOSov/aAAwDAQACEQMRAD8A+4gAAAAAAAAAAAAAAAAAAAAAAAAAAAAAAAAAAAAAAAAAAAAAAAAAAAAAAAAAAAAAAAAAAAAAAAAAAAAAAAAAAAAAAAAAAAAAAAAAAAAAAAAAAAAAAAhyS5tL1AkAAAAAAAAAAAAAAAAAAAAAAAAAAAAAAA1tbrI1KOecnhAcPbe0MxjbW/7OW5bHOd2M8bs/TKx7wOlsDWu2r2vrweH6Pk/66AbNm0K42d237Xsp+TfJfIDaAAAKuaXNr4gFNPk18QLAAAAAAAAAAAAAAAAAAAAAAAOBtPW1X1yhN7iz7Ni4yqkuUsePmumQPKPfTsrbSuUZQlx3q7K5x4NY+tBrDT9OTXAN/svq7aXDvUt7G7Zu8peaA3NLGVurUmmt65zSf2IvK/BID14EN44vl1A5l+v3niPCPXxkBSFgGVTAy16nHPivkBuJ54rkBIAAAAAAAAAAAAAAAAAAAAOHtrYfet2VcLOcoco2efkwPMR0MVbvNOFqW5JPKeM5xj3/AIgdGMEkB0thQ/XN9ISx65SA9ABytvarcjGC5zbz/hXh+KA5NdoGxC0DLG0C3eAb2zrs70enFeniBvAAOZtLa0aZKCWZYzLpFeC9QM718VCMpcG0m4/ZyuTAzaXURtipx5NtfADMAAAAAAAAAAAAAAAA0NqbMjes/VtS9mxfJ9UB5Scp1ylCaxKLw1+foBu6DUOMlJPiv6wB6fTahWRyufiujA872pni6vp3a/8AKQHNrtA2YXAZo2gWVoG7sezNv3JfNAdwCltihGUnyim36IDx1eZ2uyazmTk18l6cgNXUT1N08YVUMvdrS7y2a9OK93ED1Gwleli1SUFFKO+1vt+nggOsAAAAAAAAAAAAAAAAAczbWy1fHejhWxXsv7S+ywPK1zcJNNNNPDi+DT6AdrQ6vdakveuq6AV7WVb9VV8OKi3GXlGXJv0fD3gecpuA2Y2AZFaBbvgO72aqbU7XyfsR81zk/l8AO3OSSy3hdWBzdferI7nHcys/vY/IDlzlGPBcEAr0dlnGvfcZeLn3dfvxhzXrkDo7L2XOqSlKyOOP6uuOIv1f+QHWAAAAAAAAAAAAAAAAAAHI25snvl3leFcly5KxdH59H/SDzVFzhJxaaaeHFrDT6NAdvR6lOMoyW9XNNTg/FPhw8wPObY2TPTN2V5s0r4qxcXWuk14evy5BLUo1afiENiNgHQ2Vs+eolhZVaft2eC8l1YHrpzhRCMUsJLdhBc3/AF1A5118pvMvdHwiBqyslN7lUXOXjjlHzb8AN/Q7GjH2rmrJ/Z/2cfd4+8DqgAAAAAAARkCMgMgMgMgMgMgMgMgMgMgMgaG09lV3rL9mxcrYrj6NeKA83fVbppJWL2W/ZmuMJej6+TA6Oh13jF8fGL+rL1QGntzZ2lnXOyFE4alr2VRlJz8HJfV3erxkDn6HZk8LeWGB6erXd1TCEav1kUoqKWIZ+030/H5gazm1mdksz8W+S8l0QE1aK25+1mqrq/ryXkvD1YHb09Ea4qMEoxXxb6t+LAyZAZAZAZAZAZAZAZAgAAAAAAACAMeq1MKoTssnGFcIuU5yeIxiubZEzERvLKlLXtFaxvMvA636W9HCTjVRfdFPHePcrjLzSeXj1SKs6usdId3H9Hs9o3taI81tH9LWhm0ratTTn9rdhZFeuHn4ImNXSeqMn0f1FY3rMT5PX7H2/pNYs6bUV28MuEZYsiv3oPEl70b63rbpLk59LmwTtkrMfvxdEzV1ba4zi4ySlFrDi1lNAeV2rs16aSnW26ZPCzzrl9l9V0f9MlfT65Y9oIYdZ2g09P8AaWwi+jks/AwtkrX+qdljBpM+f+1SbeqHNXbzQ7yi7WuON512bvxwao1WKe9etwLXVjecfnHzer2VTG1RvypwaUqd1qUWvt58fL4m+J3cu1ZrM1tG0w6xLEAAAAAAAAZAZAjIDIDIDIDIDIDIAD519NW0XXpdNp02v0i2U5pftV1JcH5b04v7pU1dtqxHi9B9HsMWzWyT/jHnP6bvmOyuzWt1cd/T6W2yv/eKO7BvOGlJ4T5eBTrivbpD0ubX6fDPZyXiJ8FNpbA1mmTd+lvqiuc5VS7v+Pl+JFsd69YTi1mnzcqXifbz9zn02ShKM4SlCcXmM4ScZRfVNcUYxMx0b70reNrRvD6B2Y+lLUUbteti9VUuHfRwtRBfKfvw/MtY9VMcrc3B1nAMd/vYJ7M+Hd+j6Vou2Gzrq+9jrKIxX1lbYqrI+ThLD/n4FyM1Jjfd5zJw/VY7dmaTv+Eb+cPK9q/pK0XdW0adT1M5xcVYk66oSzwlmSy8PD4LDxzNN9VWOnN0dLwHPk55J7Me+f37XzPVdoNTbwlbKMfswe6vjzKl9Re3fs9FpeD6TDz7Panxnn5dPJo97/8ASrNXcrk2jaFJSyZRDXe/i+sfQxteU69Ro5PKp3bqfKEm1OPpvYf3mdDR35TWXjfpHpq1vXNXv5T7Onl8H0suvNAAAAAAAAACAJAAAKW2xhGU5yUYRTlKcmlGMVzbb5IiZ25ymtZtMVrG8y8/qu3WzKniWsrb/wCXGy1fGMWjTOpxR3unj4LrrxvGOY9cxHxmGr/rH2X/AMRL/sXfyI+tYvHybPsHXf6x/wBo+a8PpD2U/wC9Y9aNR+UR9axePkieBa6P8P8A1HzbX+m2zMZ/Tacffz8MZM/T4/FXnhesidvRy+Z9sdtVba2noNNp3KWnU66O93XFzdk13k0nxSSS5r9llXLaMt4iOjvaHBbQ6bJe/wDV190cvN9oophXCFdcVCuEYwhCKxGMEsJJF6I25PJ2tNpm1ucyu/w6EoeQ7SfR5otZvThH9F1Dy+9oilCT/fr5PnzWH5mjJp6X/CXW0nGNRp+Uz2q+E/lP8w+UdpOxus0Dbtr36Fy1NOZ1Y/e8Ye/HvKOTBanV6nR8U0+p5VnafCev6vPGl0Vq6pSzuxlLGG91N4WcZfQyisz0a75aY43vMR63X2V2b1GoaSjuR+1L+RvppbT15ORqOPYMfLHE2n3R7/0e62T9H2mgk75Tulzxndh8EWq6XHHXm4efjurycqz2Y/D5/wAPTabYWkrWIaeqK/6cW/ib4rEdIcrJlyZJ3vaZ9c7tvYWxaKdVZqKoRrnKl1TjCKUZpzjLeaXit38fIjsxvun01/R+i35b7vRmTUAAAAAAAAAAAAAAAfIfpB2TZrNW46DZln6vKu1sKZVw1Fj5qLeIyS+1zb8sZoZ6Te33a+16vhWqrp8O+fL16V332j4+x5xfR/tV/wBzl77qF/7mr6vk8HR+2dH/AL+U/Jjs7DbUjz0Vv3XXP5NkfV8ngyrxfRz/AMkebTt7LbRTw9BrPu6W6S+KWDH0V47pbftDS2j+5X3w9l9GfYfVVayGr1VUqK6VOVcbMKdlsouK9nmkst5eOOOfHFrBhtFu1aHD4rxDDbDOLFbeZ6+p9fLrzAB5urtdTXq7dDq5LT6iEl3Vk3ijU1yWYSjJ/VlhpNPhnOG+RqjLEW7Nuq/bQXthjPi51nr4xPf+/B6P5P8AFG1QeG7eWbL0Ffe2aHS26u3Pc09zCLm/Gc8L6q/Hl6V83o6RvMRu7PDo1eot2a5LRWOs7/B4jshqLNdfc7pJVVxjuaaqMatPXvSeN2qOEsJYzz6tmvTzNrTMrfGcdMGKta9ZnnM85nb8X0LSaaMEkkkXHnG4mELKQG1suX6x/wCGXzQHWAkCAAAAAAAAAEgAAAAAAAAAEAau09n16mqdN0XKuaw8ScZLo01xTItWLRtLZhy2xXi9OsPi3a36OtVo3KyhS1Wl4vfhHN1SzynBcX/iXDhxwc7Lp7V5xzh7DRcYw54it/u28p9U/lPm4Wyu1Wv0kdzT6u2EFwVbasriv3YzTS9xhXLevSVvPw/TZp3vSN/d8FtDptVtfVt2WuU3h3aq+WIU19X4LyiuZNa2y2asubBoMPKNo7o8Z/fe+uaHsxpNFpk9JiyW9DvtQ5qU7Fy444RWWuCOhjx1pHJ5HV63Lqbb5J5d0eDc000bFNtvTxl1i+sX+XIDR1e9U1vcYPlNcs9H0YG9sF705y8Ixx72/wDJgdsAAAAAIAAAIAAXAgAAAAAAAAAAAAOLtbsnoNW3K/S1Sm+LsjvVWSfnKDTfvNdsVLdYW8Ou1GGNqXnb3/F53VaDT6eUqNLVGqmDxuxy3Kf7UpSeXJ+HF+BlWsVjaGvNnyZrdrJO8tT2ovMW14PDxldGS1OhpNVn18USxdfSX5A3nBTi4yWYtYafiBm2XpY1QcYtt7zbb5+X4YA2wAAAAAAAAEAALAAAAAAAAQAAAAAGHWahVVzm/wBlcF1l4L4geKm8tt8W2231ZCWNxAoo4aaA6mhs4kodqmQGzVPDXR8GBtgAAAAAAAAAEASAAAAAAAAAgAAyAyBw+0t39nDwe9N/JfmB56yQDRVSssjBc5PHHkurAzazTTqeLIuPSX7MvRgTorPwYHb00wNly4AdCueUn1SYFgAAAAAAAAEgAIAZAZAZAARkBkBkCMgRvAN4DidpaW1CxcVHMZeWeT+f4AedmwO72a0bWbpLCw4158esvy+IHebXJ8V0YHM23Uu7jKKS3JeCS4Ph88AaekmBtOQHQ0U8wXllfiBsZAZAnIAABIAAAAZAjIEbwEbwFd4BvgN8B3gEb4FXMCrmBXfAh2eD4rxTCWk9BRnPdRz047v8PIDcVnw6eQEqwDX2i81WeifwaYHM0XMIdTcill8fICiufJPC6IDZqz4t/FgZ1LAGTIDIEgAJAAAIAgCGBVgVYFGwlDkBVyCFHMJUdgFJWgY3eEKS1ICOoAurQLxsArrH+rn6Ac3TywwN3vcgXqYG1GxICtutjHm0Bs6S3egn4ccZ8V1AzgAJAASAAgCGwKsCGEqsCjAq0BRoCkkBjkgMUogY5QCGGcWBiaYGSuTA2qmBnlBSi4vk1jgBoPZtifsuMl/CwLR0d3RfxIDPXorPGUF8ZfyAzrQZ+tZJ+UcRX5sDPTo64cVBZ+0/afxYGyAAkCQJAAAIAgJQBDAqwKsCMARugR3YDuwKuoIYpVAYZ1AYpVgV7sDJWBs1sDNECyAkCUwLJgSBIEgSBIACQIAgJQAwBGAGAIwAAgABAQhoDHKsDDOsDBKIGJyAmFwGxXcBnjagMiYEoCyAkCQJQEgSBIAAAAgJAAEAAIAgABAQjAACrQGKdQGtbUBp21sDDvtAZIahgbdV7A267AMyYFkwJQFkBIEgSAAAAAEAAASgABAAIQAAjAEYAjAFJQyBr2UAa89KBT9FAy10MDZrrAzJAWQFkBZASBIEgAJAgAAAAQAAgAAAARgCMAMARgCMAMAVcQG4A3QJ3QJSAnAE4AskBIACQA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8" descr="data:image/jpeg;base64,/9j/4AAQSkZJRgABAQAAAQABAAD/2wCEAAkGBxAPDw0PDw8PDw0PDwwODgwNDQ8PDg0NFREWFhQRFBQYHSggGBolHhUUJzEhJSorLi4uFx81ODMsNygtMCsBCgoKDg0OGxAQGy4kICYsMCwvMDQsNy8xNi0sLTc3LC8sLDc3LDAvLDIsNywrLiwwLCssLiwrLCwtLy8sLCssL//AABEIAOAA4QMBEQACEQEDEQH/xAAbAAEAAgMBAQAAAAAAAAAAAAAAAQIDBAUGB//EAEMQAAICAQEFBQQGBwQLAAAAAAABAgMRBAUSITFRBhNBYXEigZGxBzJSgqHBFCNCYpLR8DNEcuEWF0NTVGNzk7LC8f/EABoBAQACAwEAAAAAAAAAAAAAAAABBAIDBQb/xAA2EQEAAgECAwQGCQQDAAAAAAAAAQIDBBEFITESQVGhE3GBkbHRBhQVImHB4fDxMjNCUkOSov/aAAwDAQACEQMRAD8A+4gAAAAAAAAAAAAAAAAAAAAAAAAAAAAAAAAAAAAAAAAAAAAAAAAAAAAAAAAAAAAAAAAAAAAAAAAAAAAAAAAAAAAAAAAAAAAAAAAAAAAAAAAAAAAAAAhyS5tL1AkAAAAAAAAAAAAAAAAAAAAAAAAAAAAAAA1tbrI1KOecnhAcPbe0MxjbW/7OW5bHOd2M8bs/TKx7wOlsDWu2r2vrweH6Pk/66AbNm0K42d237Xsp+TfJfIDaAAAKuaXNr4gFNPk18QLAAAAAAAAAAAAAAAAAAAAAAAOBtPW1X1yhN7iz7Ni4yqkuUsePmumQPKPfTsrbSuUZQlx3q7K5x4NY+tBrDT9OTXAN/svq7aXDvUt7G7Zu8peaA3NLGVurUmmt65zSf2IvK/BID14EN44vl1A5l+v3niPCPXxkBSFgGVTAy16nHPivkBuJ54rkBIAAAAAAAAAAAAAAAAAAAAOHtrYfet2VcLOcoco2efkwPMR0MVbvNOFqW5JPKeM5xj3/AIgdGMEkB0thQ/XN9ISx65SA9ABytvarcjGC5zbz/hXh+KA5NdoGxC0DLG0C3eAb2zrs70enFeniBvAAOZtLa0aZKCWZYzLpFeC9QM718VCMpcG0m4/ZyuTAzaXURtipx5NtfADMAAAAAAAAAAAAAAAA0NqbMjes/VtS9mxfJ9UB5Scp1ylCaxKLw1+foBu6DUOMlJPiv6wB6fTahWRyufiujA872pni6vp3a/8AKQHNrtA2YXAZo2gWVoG7sezNv3JfNAdwCltihGUnyim36IDx1eZ2uyazmTk18l6cgNXUT1N08YVUMvdrS7y2a9OK93ED1Gwleli1SUFFKO+1vt+nggOsAAAAAAAAAAAAAAAAAczbWy1fHejhWxXsv7S+ywPK1zcJNNNNPDi+DT6AdrQ6vdakveuq6AV7WVb9VV8OKi3GXlGXJv0fD3gecpuA2Y2AZFaBbvgO72aqbU7XyfsR81zk/l8AO3OSSy3hdWBzdferI7nHcys/vY/IDlzlGPBcEAr0dlnGvfcZeLn3dfvxhzXrkDo7L2XOqSlKyOOP6uuOIv1f+QHWAAAAAAAAAAAAAAAAAAHI25snvl3leFcly5KxdH59H/SDzVFzhJxaaaeHFrDT6NAdvR6lOMoyW9XNNTg/FPhw8wPObY2TPTN2V5s0r4qxcXWuk14evy5BLUo1afiENiNgHQ2Vs+eolhZVaft2eC8l1YHrpzhRCMUsJLdhBc3/AF1A5118pvMvdHwiBqyslN7lUXOXjjlHzb8AN/Q7GjH2rmrJ/Z/2cfd4+8DqgAAAAAAARkCMgMgMgMgMgMgMgMgMgMgMgaG09lV3rL9mxcrYrj6NeKA83fVbppJWL2W/ZmuMJej6+TA6Oh13jF8fGL+rL1QGntzZ2lnXOyFE4alr2VRlJz8HJfV3erxkDn6HZk8LeWGB6erXd1TCEav1kUoqKWIZ+030/H5gazm1mdksz8W+S8l0QE1aK25+1mqrq/ryXkvD1YHb09Ea4qMEoxXxb6t+LAyZAZAZAZAZAZAZAZAgAAAAAAACAMeq1MKoTssnGFcIuU5yeIxiubZEzERvLKlLXtFaxvMvA636W9HCTjVRfdFPHePcrjLzSeXj1SKs6usdId3H9Hs9o3taI81tH9LWhm0ratTTn9rdhZFeuHn4ImNXSeqMn0f1FY3rMT5PX7H2/pNYs6bUV28MuEZYsiv3oPEl70b63rbpLk59LmwTtkrMfvxdEzV1ba4zi4ySlFrDi1lNAeV2rs16aSnW26ZPCzzrl9l9V0f9MlfT65Y9oIYdZ2g09P8AaWwi+jks/AwtkrX+qdljBpM+f+1SbeqHNXbzQ7yi7WuON512bvxwao1WKe9etwLXVjecfnHzer2VTG1RvypwaUqd1qUWvt58fL4m+J3cu1ZrM1tG0w6xLEAAAAAAAAZAZAjIDIDIDIDIDIDIAD519NW0XXpdNp02v0i2U5pftV1JcH5b04v7pU1dtqxHi9B9HsMWzWyT/jHnP6bvmOyuzWt1cd/T6W2yv/eKO7BvOGlJ4T5eBTrivbpD0ubX6fDPZyXiJ8FNpbA1mmTd+lvqiuc5VS7v+Pl+JFsd69YTi1mnzcqXifbz9zn02ShKM4SlCcXmM4ScZRfVNcUYxMx0b70reNrRvD6B2Y+lLUUbteti9VUuHfRwtRBfKfvw/MtY9VMcrc3B1nAMd/vYJ7M+Hd+j6Vou2Gzrq+9jrKIxX1lbYqrI+ThLD/n4FyM1Jjfd5zJw/VY7dmaTv+Eb+cPK9q/pK0XdW0adT1M5xcVYk66oSzwlmSy8PD4LDxzNN9VWOnN0dLwHPk55J7Me+f37XzPVdoNTbwlbKMfswe6vjzKl9Re3fs9FpeD6TDz7Panxnn5dPJo97/8ASrNXcrk2jaFJSyZRDXe/i+sfQxteU69Ro5PKp3bqfKEm1OPpvYf3mdDR35TWXjfpHpq1vXNXv5T7Onl8H0suvNAAAAAAAAACAJAAAKW2xhGU5yUYRTlKcmlGMVzbb5IiZ25ymtZtMVrG8y8/qu3WzKniWsrb/wCXGy1fGMWjTOpxR3unj4LrrxvGOY9cxHxmGr/rH2X/AMRL/sXfyI+tYvHybPsHXf6x/wBo+a8PpD2U/wC9Y9aNR+UR9axePkieBa6P8P8A1HzbX+m2zMZ/Tacffz8MZM/T4/FXnhesidvRy+Z9sdtVba2noNNp3KWnU66O93XFzdk13k0nxSSS5r9llXLaMt4iOjvaHBbQ6bJe/wDV190cvN9oophXCFdcVCuEYwhCKxGMEsJJF6I25PJ2tNpm1ucyu/w6EoeQ7SfR5otZvThH9F1Dy+9oilCT/fr5PnzWH5mjJp6X/CXW0nGNRp+Uz2q+E/lP8w+UdpOxus0Dbtr36Fy1NOZ1Y/e8Ye/HvKOTBanV6nR8U0+p5VnafCev6vPGl0Vq6pSzuxlLGG91N4WcZfQyisz0a75aY43vMR63X2V2b1GoaSjuR+1L+RvppbT15ORqOPYMfLHE2n3R7/0e62T9H2mgk75Tulzxndh8EWq6XHHXm4efjurycqz2Y/D5/wAPTabYWkrWIaeqK/6cW/ib4rEdIcrJlyZJ3vaZ9c7tvYWxaKdVZqKoRrnKl1TjCKUZpzjLeaXit38fIjsxvun01/R+i35b7vRmTUAAAAAAAAAAAAAAAfIfpB2TZrNW46DZln6vKu1sKZVw1Fj5qLeIyS+1zb8sZoZ6Te33a+16vhWqrp8O+fL16V332j4+x5xfR/tV/wBzl77qF/7mr6vk8HR+2dH/AL+U/Jjs7DbUjz0Vv3XXP5NkfV8ngyrxfRz/AMkebTt7LbRTw9BrPu6W6S+KWDH0V47pbftDS2j+5X3w9l9GfYfVVayGr1VUqK6VOVcbMKdlsouK9nmkst5eOOOfHFrBhtFu1aHD4rxDDbDOLFbeZ6+p9fLrzAB5urtdTXq7dDq5LT6iEl3Vk3ijU1yWYSjJ/VlhpNPhnOG+RqjLEW7Nuq/bQXthjPi51nr4xPf+/B6P5P8AFG1QeG7eWbL0Ffe2aHS26u3Pc09zCLm/Gc8L6q/Hl6V83o6RvMRu7PDo1eot2a5LRWOs7/B4jshqLNdfc7pJVVxjuaaqMatPXvSeN2qOEsJYzz6tmvTzNrTMrfGcdMGKta9ZnnM85nb8X0LSaaMEkkkXHnG4mELKQG1suX6x/wCGXzQHWAkCAAAAAAAAAEgAAAAAAAAAEAau09n16mqdN0XKuaw8ScZLo01xTItWLRtLZhy2xXi9OsPi3a36OtVo3KyhS1Wl4vfhHN1SzynBcX/iXDhxwc7Lp7V5xzh7DRcYw54it/u28p9U/lPm4Wyu1Wv0kdzT6u2EFwVbasriv3YzTS9xhXLevSVvPw/TZp3vSN/d8FtDptVtfVt2WuU3h3aq+WIU19X4LyiuZNa2y2asubBoMPKNo7o8Z/fe+uaHsxpNFpk9JiyW9DvtQ5qU7Fy444RWWuCOhjx1pHJ5HV63Lqbb5J5d0eDc000bFNtvTxl1i+sX+XIDR1e9U1vcYPlNcs9H0YG9sF705y8Ixx72/wDJgdsAAAAAIAAAIAAXAgAAAAAAAAAAAAOLtbsnoNW3K/S1Sm+LsjvVWSfnKDTfvNdsVLdYW8Ou1GGNqXnb3/F53VaDT6eUqNLVGqmDxuxy3Kf7UpSeXJ+HF+BlWsVjaGvNnyZrdrJO8tT2ovMW14PDxldGS1OhpNVn18USxdfSX5A3nBTi4yWYtYafiBm2XpY1QcYtt7zbb5+X4YA2wAAAAAAAAEAALAAAAAAAAQAAAAAGHWahVVzm/wBlcF1l4L4geKm8tt8W2231ZCWNxAoo4aaA6mhs4kodqmQGzVPDXR8GBtgAAAAAAAAAEASAAAAAAAAAgAAyAyBw+0t39nDwe9N/JfmB56yQDRVSssjBc5PHHkurAzazTTqeLIuPSX7MvRgTorPwYHb00wNly4AdCueUn1SYFgAAAAAAAAEgAIAZAZAZAARkBkBkCMgRvAN4DidpaW1CxcVHMZeWeT+f4AedmwO72a0bWbpLCw4158esvy+IHebXJ8V0YHM23Uu7jKKS3JeCS4Ph88AaekmBtOQHQ0U8wXllfiBsZAZAnIAABIAAAAZAjIEbwEbwFd4BvgN8B3gEb4FXMCrmBXfAh2eD4rxTCWk9BRnPdRz047v8PIDcVnw6eQEqwDX2i81WeifwaYHM0XMIdTcill8fICiufJPC6IDZqz4t/FgZ1LAGTIDIEgAJAAAIAgCGBVgVYFGwlDkBVyCFHMJUdgFJWgY3eEKS1ICOoAurQLxsArrH+rn6Ac3TywwN3vcgXqYG1GxICtutjHm0Bs6S3egn4ccZ8V1AzgAJAASAAgCGwKsCGEqsCjAq0BRoCkkBjkgMUogY5QCGGcWBiaYGSuTA2qmBnlBSi4vk1jgBoPZtifsuMl/CwLR0d3RfxIDPXorPGUF8ZfyAzrQZ+tZJ+UcRX5sDPTo64cVBZ+0/afxYGyAAkCQJAAAIAgJQBDAqwKsCMARugR3YDuwKuoIYpVAYZ1AYpVgV7sDJWBs1sDNECyAkCUwLJgSBIEgSBIACQIAgJQAwBGAGAIwAAgABAQhoDHKsDDOsDBKIGJyAmFwGxXcBnjagMiYEoCyAkCQJQEgSBIAAAAgJAAEAAIAgABAQjAACrQGKdQGtbUBp21sDDvtAZIahgbdV7A267AMyYFkwJQFkBIEgSAAAAAEAAASgABAAIQAAjAEYAjAFJQyBr2UAa89KBT9FAy10MDZrrAzJAWQFkBZASBIEgAJAgAAAAQAAgAAAARgCMAMARgCMAMAVcQG4A3QJ3QJSAnAE4AskBIACQA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4042" name="Picture 10" descr="http://kristiholl.net/writers-blog/wp-content/uploads/2013/10/Finish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1848214" cy="18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vo ukrivljena puščica 8"/>
          <p:cNvSpPr/>
          <p:nvPr/>
        </p:nvSpPr>
        <p:spPr>
          <a:xfrm rot="10198455">
            <a:off x="4315920" y="1978372"/>
            <a:ext cx="1632602" cy="2164775"/>
          </a:xfrm>
          <a:prstGeom prst="curvedLeftArrow">
            <a:avLst>
              <a:gd name="adj1" fmla="val 25000"/>
              <a:gd name="adj2" fmla="val 50000"/>
              <a:gd name="adj3" fmla="val 43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39552" y="548680"/>
            <a:ext cx="79928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laugh often and much; to win the respect of intelligent people and the affection of children</a:t>
            </a:r>
            <a:r>
              <a:rPr lang="en-US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sl-SI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leave the world a better place</a:t>
            </a:r>
            <a:r>
              <a:rPr lang="en-US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sl-SI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 even one life has breathed easier because you have lived. </a:t>
            </a:r>
            <a:endParaRPr lang="sl-SI" sz="36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to have succeeded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Ralph </a:t>
            </a:r>
            <a:r>
              <a:rPr lang="sl-SI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Waldo</a:t>
            </a:r>
            <a:r>
              <a:rPr lang="sl-SI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Emerson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upload.wikimedia.org/wikipedia/commons/thumb/8/8c/Statue_of_Ralph_Waldo_Emerson.png/220px-Statue_of_Ralph_Waldo_Em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10776"/>
            <a:ext cx="2256029" cy="30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7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58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Janez Kolar</a:t>
            </a:r>
            <a:endParaRPr lang="sl-SI" dirty="0"/>
          </a:p>
        </p:txBody>
      </p:sp>
      <p:pic>
        <p:nvPicPr>
          <p:cNvPr id="2052" name="Picture 4" descr="https://encrypted-tbn2.gstatic.com/images?q=tbn:ANd9GcQEnOxiocxOHksj3ycO2k-pnlC6kTTHm5q38qyDFN07yEZGP7H3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61" y="5368038"/>
            <a:ext cx="2016223" cy="13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58029"/>
            <a:ext cx="2841611" cy="106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outsidemagazine.typepad.com/.a/6a00d83453140969e2012875979e3c970c-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26136"/>
            <a:ext cx="1696201" cy="153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67544" y="532219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1.</a:t>
            </a:r>
            <a:endParaRPr lang="sl-SI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3203848" y="535242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2.</a:t>
            </a:r>
            <a:endParaRPr lang="sl-SI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5796136" y="536392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sl-SI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7" name="Picture 9" descr="Aerodrom Ljublj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0" y="1009592"/>
            <a:ext cx="3235482" cy="69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data:image/jpeg;base64,/9j/4AAQSkZJRgABAQAAAQABAAD/2wCEAAkGBxQSEBUUExIWFhUTGRUVGBgWFRYVGRQZGBgWGBgaGxghKCkgGRslGxcUITIhJSkrLi8uHCAzODMtNygtOisBCgoKDAwMDwwNDywZFBksKysrKywsKyssKysrKysrKysrKys3KysrKysrKysrKysrKysrKysrKysrKysrKysrK//AABEIAIEBhQMBIgACEQEDEQH/xAAcAAEAAgIDAQAAAAAAAAAAAAAABwgFBgIDBAH/xABSEAABAwICBAcHEAkCBQUAAAABAAIDBBESIQUGBzETFUFRYZPRFBciU1RxlAgjMjVCUlVyc3SBkbKz0+IWMzRiZIKSobFj0iQlJkPBNoSio/D/xAAVAQEBAAAAAAAAAAAAAAAAAAAAAf/EABQRAQAAAAAAAAAAAAAAAAAAAAD/2gAMAwEAAhEDEQA/AJxREQEREBERAREQEREBERAREQEREBERAREQEREBERAREQEREBERAREQEREBERAREQEREBERAREQEREBERAREQEREBEXF7wBckAdOSDki4Mla7c4HzEFc0BERARcHytG9wHnIC+seCLggjozQckXwlRdrptihpy6Kia2okFwZCTwLD0WzlPmIH7yCUkVYpNZNL6UkLY5aiTPNlMHRsb0OLLAD47l6WbJNKS+G+BgcfGzsLvpIxf5QWURVmm1M0zQjEyKoa1vLTTYh/TG7F/8V69AbW9IUzsMzhUsBs5sowSDoDwLg/GDkFjkWt6m6602kmEwuLZGi74n2D2dNtzm/vC48xWyICLg+QN3kDzkBce6We/b/UEHai6u6We/b/UE7pZ79v8AUEHai62ztO5zT9IXYgIi4ueBvIHnyQckXXw7ffN+sLorazBG5zAJHAeCwPa3EeQYibAdP+UHrRRQ7UOsrKh1RX6VMWLdBSSOa1jR7Foechb4puc7reNB6ApKQetuLne/lnfM7z+ESG/ygIM+i6hUM9+3+oLtQEREBFxe8AXJAHTkuAqGH3bfrCDtREQERcXyBu8gec2QckXFjwdxB8xuuSAiIgIiICIiAiIgIiICj7boP+TyfKwfeBSCo/25+07/AJWD7wINR9Tm0CWusLeDTf5nU3KEvU6/ra74tN/mdTagL4Svq07avpSWDRsjYGSPlqPWW8GxzywOBxu8EXFmYgDzkIIS1jmk03pkiLwuFeIYSRcMhZfwz0WxyHz25lZDQeio6Snjp4W2jiaGjp5yeck3JPOSo62H6nGnhdVzMLZZhgja5pa6OIHM2OYL3C/ma3nK3vXDS/cdBUVA9lFG4tvuLzkwH+YtQRNtn19c+R9BTPIjZ4NQ9pzkdyxA+9Huuc5bgb4rZfs17vAqKnE2lBIa0EtdOQbHPe2MG4uMyb2ta60vV3RbqythgxEmeQBzifCsTikdfldhDz51bSjpWRRsjjaGsjaGNaMg1rRYAfQEHDR9BFBG2OGNscbcg1jQ0D6By9K9KIgLVNdtQqXSLCXtEc4HgzsAxjmDvft6D9BBW1ogqZW0tVoquw3MVRA67XN3OB3OHvmOHIekHMFWQ1C1pbpKjbMAGyA4JWD3EgAvb90ghw6Dz3WpbedXxLRNq2j1ylcA4gZuikIaR9Dix3QMXOtK2E6YMWkjAT4FVG4W/wBSO72n+nhR9KDY/VFtBio7j3c32WKP9T9nFTpKF80Bp2tZIYiJXPa7EGsebBrHC1nt5edSD6or9VR/Hm+yxZH1PftbP86f9zToNK7xtf7+i6yb8JO8bX+/ousm/CVhUQV0qtiukY24mimkIzwxyuDj5sbGi/0rF6E1y0joucxufJaN1pKecucPML3LMsw5uW45jfZ9QT6oaFgq6VwA4R0UgfzlrXN4O/0ukQTHq3puOtpY6mK+CUXsd7SCQ5p6Q4EfQtJ2+i+im38oi+zIun1PzncWzA3wipfh83Bwk26MRP03Xft89qm/OIvsyIIe1F1HdpSSVkckcRhaxxL2F18RcMrfFW494afyuDqn9q7vU7/tNZ8nD9qRTkggfvDT+VwdU/tTvDT+VwdU/tU8IghDRexCeKeKU1UJEUkchAieCcDg6wN+Wym9EQERa/r3rI3R9DJObF/sImn3cjsmjzDNx6GlBEu3bWnh6htDGbx05DpeZ0pGTekNafrdztUZS0T4eDeWOjL2iWJ1sJLbkNe0/GabHoWY1R0HJpLSDIS5x4RzpZn8oZfFI8nnJNh0uCmna9qe2fRzXwRgPoW3ja0b4QAHxgdDWggfu25UGw7PNZhpGgjmNuFb63MBySNAvlyBwIcOhwWyqteyDWruKvDHutBVYYn8zX39af8AWcJ6HX5FZRAUReqKF6akv45/3ZUuqI/VE/s1J8s/7soPV6nkW0dPbyp/3MClJRd6nv2un+dO+5gUooCIiAiIgIiICIiAiIgKP9uftO/5WD7wKQFH+3P2nf8AKwfeBBqXqdf1td8Wm/zOptUJep1/W13xab/M6m1AREQFo22q/Es9vfQX83DRreVhtc9EGr0fU049lLG4MvuxjwmX/mDUFf8AY4Rx1TX5p8Pn4GT/AMYlOWvYqiymbRl4c+oa2QtcWAR8FMTjeGvwNxBnhYTnYcqrTq/pR1JVw1AacUEjXFu42BtI23IS0uarbUNWyaJksbg5kjWva4bi1wuD9SDSdZBpSOipoIHOlq7Oklma1rWkRAkNJNm3c90QtkXNa8gDka4VVdM2kfRxzsxwVEskecTmvEcbo2PJY7C/EXgNIAJuLrfUQaxBLUl2jLmRwcx5qXcEYwXcBcGRlvWzj5DbPJYzV+rrTpWVsoqHQkz5ujMUcYDhwQzaWyZXs6OS5vdw5t6RBrW0kjiitxbuAl+vCcP97KANl1+OaO2/hHfVwUl/7XUn7etZGx0raJjvXKgtfIBvbEx1xfmxPaAOcNctS2DaGMukH1BHgUzCL/6kvgtA8zOEJ8450Gw+qK/VUfx5vssWqbO9pDdF00kJpjLjldLiEgZa7I2WtY+LvfpW1+qK/VUfx5vssXTsU1Xo6ugmkqaaKV7ah7A57QSGiKBwF+a7nH6Sg7O/s3yB3Xj/AGp39m+QO68f7Vvne90Z5BB/QFwqNnGjHsc3uGFuIEYmtwubcb2uG4jnQaBV7dXYfWqEB3IXzXA+gNufNcLRKelr9O1peBwj3Wa6SxbFAwbhf3IFyQ3Nxz3kkrxa46tS6Oq3QSZj2UUlhaVl8nW3XG5zefoIvYLZhrJBW0TeCjZC+GzJYY2hjWOtkWtHuHWJH0jeCgzOqugY6CkjporlsYN3He9ziXPcfO4k25MhyLTdvntU35xF9mRSQo32+e1TfnEX2ZEEN6na1VOj3yPpWscZWta7HG6SwaSRbCRbeVtPff0r4qD0eX/esj6nf9prPk4ftSKckFfO+/pXxUHo8v8AvWU1W2o6SqK2nhljiEcsrGOIgkaQCc7EuICm9EBERAVcdsutPdlcYmOvDSYmCxyfJ/3HfQRhHmdzqW9qutXcFA4sdaee8UXO0keFJ/K3Pzlo5VWaOQNc0kNcAQcL7kOsQbOzBIO458qCwuxPVbuWi7okbaars7PeyIX4MdF7l5+MByKR1Xgbba8ZBlGAP9KX8RO/fpD3lH1cv4iDC7T9VuL697GttBNeWHmDSfCYPiHK3MWqa9kutXd9AA9156e0Ut97svAk/maM/wB4OUI63bQajSUbI6hlMODdja6Nj2vabWIuXkYSN4tyDmXHZxrOdH17JSfWZPWphyYHH2XnYbO82IcqC0yiP1RP7NSfLP8Auypba4EXBuDmCOVRJ6on9mpPln/dlB6/U9+10/zp33MClFRd6nv2un+dO+5gUooCIiAiIgIiICIiAiIgKP8Abn7Tv+Vg+8CkBa9r3q1xjRupuF4LE6N2LDjtgcHWtcb7c6CKtgWkIoZKwzSxx4m09uEe1mKxmva5F7XH1qYv0ko/LKfr4+1RUdhB8vHo/wCdO8P/AB49H/OglX9JKPyyn6+PtT9JKPyyn6+PtUVd4f8Ajx6P+dO8P/Hj0f8AOglX9JKPyyn6+PtWSjeHAFpBBAIINwQdxB5QoXdsGy/bx6P+dTDoyl4GCKK9+DYxl7WvhaG3tybkEIbZtRHQyvrqdl4ZDima0fqnnfJb3jjmeY3O45Y7ZftIOj/+HqAXUpJLSM3QFxuSB7phJJIGYJJF72ViHNBBBFwciDmCFFWuOxmKYukoXiB5zMTgTCT+7bwo/ouOYBBJejNJRVMYlglZLG7c5jg4ebLcejeF61WOTVDTGjpC+OGoYfGUrjIHAbrhhJI6HN+hepmv+m4/BMk9x7+kZf8AvGgsktF162mU1A10cZbPU7hG112xnnlcPY/F9kejeIfqNJacrhhJrZGu5GRPiYeglrWtI85WV1c2M1sxBqCylj5RcSSW6GtOEecuy5kGnxx1WlK02vNUVDrk7gBkLnkZG0WHQAArL6lasx6Oo2QMzd7KR9rcJIbYnebIADkAAX3VPVKm0dFgp2Zutjkd4UkhHvnc3QLAcgWdQQ96or9VR/Hm+yxZH1PftbP86f8Ac06z+0bUfjVsLeH4HgS936vhMWINHOLbl6NnmqPFdNJDw3C45XS4sGC12Rsta5v+rvfpQbSiIg1rX3VGPSVKYnWbIy7oZLewf0/uncR9O8BV40Dpep0RXl2EtkicY5ojkJG3GJp84sWu8xzG+1i0baFs4i0m9kok4GZgwueGYxIzkDhcZg7jfcSOawbXoTS0VXTsnhdijkFweUchBHI4G4I5CFou3z2qb84i+zIsjs91Hm0WZG92CaGTwjGYizC/IY2uxG1wLEWzsObPJa/6q8Z0gg4XgrSNkxYMfsQ4Wtce+50EUbBtJQwVFUZpo4g6OIAyPawOIdJe2Ii+8KZf0qofLqX0iLtUW94g+Xj0f86d4g+Xj0f86CUv0qofLqX0iLtT9KqHy6l9Ii7VFveIPl49H/OneIPl49H/ADoJTj1nonEAVtMS4gACeIkkmwAF8ySsqTbM8ih/R+xAxTRSd3A8FJHJbue18Dg618eV7WUl61aLkqqSWnim4EyjAX4MZDD7MAXGZFxe+V0FcdpetPGFe+Rp9ZivFDzYGnN9ud5ufNhHIpo2Z6kR0tAzuiFjp5vXZMbGuLMQGGPO9sLbX6cSwWr+xVkFVFNLVcKyJwfwfA4A4tzbc4jkHYTa2drcqllBj+I6byaHqmdicR03k0PVM7FkEQY/iOm8mh6pnYq/bYNVBRV3CRttBVXewAWDH/8AcZ0C5xAcziPcqyKwOu2rDNJUbqd7sBuHsfbEY3t3G2Vxa4IuMiUGp7ENae6aM00jry0lgL73wn2B/lzZ5g0nesb6on9mpPln/dlezVLZRJQVkdTHX3wXDm8BYSMdk5pOPLkIPIQDyLYdo2pXGkULOH4Hgnl9+Dx4rtLbWuLb0Go7CNKwQ0E7ZZ4o3GpcQHyMYSOBgF7E7rg59BUk/pJR+WU/Xx9qio7Bz5ePR/zp3h/48ej/AJ0Eq/pJR+WU/Xx9qfpJR+WU/Xx9qirvD/x49H/OneH/AI8ej/nQSszWGkJAFXTkkgACaMkk5AAXzKyah7R2xAxTRS93A8FJHJbue18Dg618eV7WuphQEREBERAREQFruvmsp0dROqRFwpa5jcJdgvjcG3xWO6/MtiUf7c/ad/ysH3gQavBtvme7CzRmNx9yyZz3G2/IR3Xq77tZ8CzfXN+EtK2K+3MPxJvsFZbSmidNGeUsr3BhkkLRxkG2aXuLRhx5WFhbkQZWfbhLG7C/RmB1r4XzOY63PYxg2XWdu7/g9vpJ/DWN1v0hh0KKauqoqqvEwfHwb2zPp2eDcPkHKWh4z34m77XUXTexPmP+EE4ja9WfAs31zfhLpqdtNRGLyaKdGDld8kjATzXMYXs2k0GkpJ4DRVLooxAwOaKsU934nZ4cQvlbNePVltdQvc/TNbH3HJG8GKedtQ6c2FhG03Lt+YBzvuzQefv7v+D2+kn8NfRt2fcDi9tzkB3QbkncAODzKiGdzS9xYC1hc4tB3taScIPSBYLe9U3dxaGqdIxtaap0zaWJ5aHcA0hhe5oOQcQ52fQ3kuCG5y7WK5rMbtCTtZvxOM4aBz4jFayxw27v+D2+kn8NRtT6110cvCtrajHe93TPeD8ZriWuHQRZZ/adSxnuKtjjbGdIU/DSMaLNEgDC5wH73Cf2vvJQbfT7b5pHYY9GF7rXwsme82G82EZNt2a9PfdrPgWb65vwlqewj23/APbzfaiX2eOvxO/6iphmcuNJhbPda2SDYqjbdNG7DJowsda9nzPYbG9jYxg2yOfQuMW3KVzg1ujg5xyAbO5xJ5gBHclRdrFJKahwmqhVPYGt4Zszp2ObbEA2R2ZALiLchxL37O/bai+WZ/5QSb33az4Fm+ub8JddRtlqY24pNEPY3difJKwXO7MxALwa6wVvGFQY9N08DC/wYn6TdC6MYW5GP3PKbdK0jWqarY1sc+k2VbJLnDFWuqmtLC22MbmnPLzHmQb5393/AAe30k/hr1Ue2WpmBMWiHygZExySSAHmu2IqFD/+5P7qatKaSGk4admidJtozGwM7jLzSuJ5A1zc3WGVhdvKg66nbbNG7DJossdvs+Z7D9RjBXV393/B7fST+Go81ypq+OoDdI8IZQ3Cx0jg/EwE2wvGThcnpzzWK0bMxk8T5WcJGySNz2ZeuMa9pe3PLNoIz50VMlLthq5W4otDySN98x8r2/1CIheabbjKxxa/RuFw3tdO5pHnBjuF3awzT6TlbJonTDQAxtqMSupXswjOzRYu/mFhz2UUayRVTaqQVokFR4OPhLFxs0NabjJwwtABGWSIlCPbpI4gN0cCSbACocSSdwAEdyehfZtuMrHFr9G4XDe107muHLmDHcZEFRrqV7Z0Xzmn+8asntZ9uqz40X3EKDdO/u/4Pb6Sfw176Ta5WStxxaFmkYfdRume0/zCIhR/sq0PFVaSaJm444Y5KgsOYkLMIa0jlF3g25bW3LGaW1yramUyuqZmXN2MilfGyJvuWta0gZCwvvKCRpducjXFrtHBrm5Frp3Nc09IMdwvg27POQ0e25/iDn/9awE9Q7SWgp56jwqnR0sbWTG2OSKQsBY93urYic+UN6b6Lo39fD8rF9tqKl2o23TRuwyaMLHWvhfM9hsdxsYwbZHPoSn23zSOwx6Mxu34WTPect+QjJXr2g1dLW6Qk0dV2hkaI3UlVb2D3sBMcnO1zvoPQQCtZ2WaHmo9YBBUMwSMim6Q4ECzmn3TTbI/RkQQiMuduz/g9vpB/DXbBttnkvg0WX4Rd2CZ78IzzdaM2GR38xUP1362T48n2ipF2N17qeHSszLY4adkjQ4XBLBO4XHNcIMqNu7/AIPb6Sfw12nbfNgD+LDgJsH8M/ASL3AdwdicjlfkK1bT+g4dIQO0ho1mFzc6ujGboXHMyRgeyYczkOQkWIIHZpQ/9KUXzuX/ADUoNg7+7/g9vpJ/DXsj2wVbgHN0NK4EAgh0xBBzBBEViDzqElM+scVSdG6I7n0lFRgUceIS1hpOE9agsQB7O2fmxdKD0Ha9WfAs31zfhLwjbu/4Pb6Sfw1q2k5NIRROkOnYZQ0Zsh0o+WR1yBZrPdb/AKrrRwEEzDbdNgMnFhwA4S/hn4Acsi/g7A5jK/KF1d/d/wAHt9JP4awej/8A0lVfPGf5plHSCatHbbnyzxRmhaOFkjjv3QTbG4NvbBna6mNVB1f/AGym+Xp/vWK3yAiIgIiICIiAo+26H/k0nysH3gUgrrnga8YXta4czgHD6igq1s41igodIx1E7jwbGyA4RiN3NIGXnWA0rURyVE0gtaSWV4va9nPc4X6bEK3nFMHiIurZ2JxTB4iLq2diCnYkbzj6wvkkgIIxDMHlCuLxTB4iLq2dicUweIi6tnYgrXtQ1nptIVMMkBJbHA2I42hpxBzybDmsQu3VvXGndSOoNJYpKa14ZGWdLSvG7Dzt325sxYtNhY/imDxEXVs7E4pg8RF1bOxBT+d7A5wbIHtBIa62HEOQ4T7G45ORbHqprTDDBPSVTDJSVWFzuDc0SRSNthkjvkT4Lcj70dINneKYPERdWzsTimDxEXVs7EFZY6PQ7XYn6SnkjGfBMpDHK793hHOwA9Nl5NcdaRXTMc1rYoYGCGCIEHg427rnlcbC/mAztc2l4pg8RF1bOxOKYPERdWzsQVo2Yaz09BX8PO44OCkj8AYjic6MjLm8ErVZp2lziHDMk7xyklXB4pg8RF1bOxOKYPERdWzsQU84Vvvh9YWW1S0tFTV9NPI7wIZGvdhzNhfcOVWt4pg8RF1bOxOKYPERdWzsQV21krNEVdXNUmtqWGZ2ItFM0huQG8uz3LA6Vh0a2ImnrJ5JfBwtkgbG0i4xXdiNrC5Vp+KYPERdWzsTimDxEXVs7EFO3Si2Th9a21tHoRwBOkKtoyuw0zXO6QHjwf8AKsvxTB4iLq2dicUweIi6tnYgrZtE10irzTRwNc2GjY6NjpnB0smIRglxueSNvKSSSStSp5I8bcbrMxNxlti4NuMWEHLFa9r8quBxTB4iLq2dicUweIi6tnYgrdTQ6EZIyTu+rcGODxGKcNku03A4T2IPSLedeTaJri3SdZwzWcGxjBEwOLS8gFzruIyuS45Amys5xTB4iLq2dicUweIi6tnYgqbq5pKOCsp5nu8CKaKR1rE4WPDjYcpsF7de9OQ1mkqiohd63KWFuLwT4MUbDccmbSrS8UweIi6tnYnFMHiIurZ2IKo6r6xuoKuOpiLSWXBaTYSMdk5pPJccvIQDnZZitj0PO8yx1s1IHkuMD6Yz4CcyGPY62Hfa6stxTB4iLq2dicUweIi6tnYgrPpzWembQjR9CHiAvEs0s2ESVLxbD4IyYwENIG/wW9N9Zo6lrZY3Fws17HHMbmuBP9grfcUweIi6tnYnFMHiIurZ2IKxbSNYYK7SMlRC48G9sbRjGE+C2xyW06hbUIYcDdIAyOpw4QVDRjka1ws6N+d3C1rHoF8wCp04pg8RF1bOxOKYPERdWzsQVAqahrpHuDhZznOGY3FxIWz6lazQUtNpGOVxxVdPwUeEYhitKPCPIPDbmrMcUweIi6tnYnFMHiIurZ2IKl6A0/LRTtnp5Q2RnTdr28rHj3TTbd9IsQCtz1514oqzRsMFPGYZBNw8kdhwbXObLjwu3EF777hv3BWB4pg8RF1bOxOKYPERdWzsQU84Vvvh9YUhaa0/outpNHxTVM8T6KnZC7BAHhzsETXZkjIGNWB4pg8RF1bOxOKYPERdWzsQVk7l0P8ACFV6K3/ctWEo5x9YVxOKYPERdWzsTimDxEXVs7EFddXtY6HiaWgqppI3Sz8NijjElgOCI5RndhWO7l0P8IVXorf9ys3xTB4iLq2dicUweIi6tnYgqZq/I3u2msQf+Ig+9YrfryN0XADcQRAjMetty/svWgIiICIiAiIgIiICIiAiIgIiICIiAiIgIiICIiAiIgIiICIiAiIgIiICI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9" y="1772816"/>
            <a:ext cx="1996629" cy="66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https://encrypted-tbn3.gstatic.com/images?q=tbn:ANd9GcR2-bPnY1-elpjwWhcoH4o8s5fIrCuSCVDWNsueelVyqY2DcvLh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9" y="2564904"/>
            <a:ext cx="1714705" cy="8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actioil.com/simogeo-Filemanager-99c5318/userfiles/img/logo-volvo-truck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016" y="1079996"/>
            <a:ext cx="1602096" cy="6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 descr="data:image/jpeg;base64,/9j/4AAQSkZJRgABAQAAAQABAAD/2wCEAAkGBxIPEhUQEBMVFRURFBUUFhUVFRIUFxUYFRcYFhQUFRQZHiggGBolHRUVITEhJSkrLi4uFx8zODMsNygtLisBCgoKDg0OGxAQGywkICYvLCwsLCw0LCwsLC8sLCwsLCwsLCwsLCwsLCwsLCwsLCwsLCwsLCwsLCwsLCwsLCwsLP/AABEIAIQBfwMBEQACEQEDEQH/xAAbAAEBAAMBAQEAAAAAAAAAAAAABgEEBQMCB//EAEMQAAIBAgMEBQgGCAYDAAAAAAABAgMRBAUSBiExUUFhcYGxEyIyNHKRocEWQlJzstEjM2JjkqPi8BQVJFOiwoLS4f/EABoBAQEAAwEBAAAAAAAAAAAAAAAFAQQGAwL/xAA0EQACAgECAwQJBAMBAQEAAAAAAQIDBAUREiExE0FRcRUiMjM0YYGRoRRSweEjJLFi8EL/2gAMAwEAAhEDEQA/AP3EAAAAAAAAAAAAAAAAAAAAAAAAAAAAAAAAAAAAAAAAAAAAAAAAAAAAAAAAAAAAAAAAAAAAAAAAAAAAAAAAAAAAAAAAAAAAAAAAAAAAAAAAAAAAAAAAAAAAAAAAAAAAAAAAAAAAAAAAAAAAAAAAAAAAAAAAAAAAAAAAAAAAAAAAAAAAAAAAAAAAAAAAw2YQNWOY0nLQqsHK9tOqN78rX4nkr629t+Z9uqaW+3I2XI9dz4NejmFKb0wqQk+UZJv3JnlC+uTSTPR1TjzaNlHqtzzMmQAAAAAAAAAAAAAAAAAAAAAAAAAAAAAAAAAAAAAAAAAAAAAAAAAAAAAAAAAAAAAAAfLAZ+fYJf6xffy/Gzk6fjF5s6S74T6F9X9GXsvwOpn7D8jnI+0iF2SX+pj7MvA5jS/iF9TotS9x9i+R1RzhkAAAAAAAAAAAAAAAAAAAAAAAAAAAAAAAAAAAAAAAAAAAAAAAAAAAAAAAAAAAAAAAA+TAPz/BeuL7+X4mcpT8avNnSXfCfT+C9r+jLsfgdTP2Gc7H2kQ2yPrMfZl4HM6V8SvJnQ6l7h+aL1HUnOGQAAAAAAAAAAAAAAAAAAAAAAAAAALgC4AG4AAAMXAMgGLgbmQAAABcAXMboAyDFwDNwAAYuBuZAFwBcAAAAxcDoZuAfJgH5/gvXF9/L8TOUp+NXmzpLvhPp/Be1/Rl2PwOpn7DOdj7SIbZH1mPsy8DmdK+JXkzodS9w/NF6jqDnDNzIA3Bi4BkAAGLgGbgGLgGbgC4AuAABcxuAZAAAAAAB8zlbe+CPlvbmx15Ijs42mnJuFB6Yrdq6X2ckQMvU5uTjU+XiW8XT47cViOFLFVG7uc2/akSndNvdyZS7KCWyijo5Xn9Wi0pSc4dKbu11xb6TcxtRure0nyNXIwK5reHJnnWzuvqemrK13bhwvu6OR8z1C5zfDJ7H3DBqUVxRW5V7MYidWgpVJOT1SV32l3TrZWUcc+pFz6413bQ6Hxn2erD+ZBaqjV7dEVzf5HxnZ6o5R5y/wCGcTCd73fJEhiMzrVX51SW/oTcV3JEGeVfY+ci5DGprXJI81iKsHfVUjy3yR8dpdXz3f1Prgpny2R3Mn2mnFqFd6ovdrtvj223NFHE1SSajaT8rTU05VfYsFK+9HQp78yI1sczPM3jho85y9GPzfUaeZmRx479X4Gzi4ssiXgkRmMzatVd51H2Rbil3I523MvtfN7eRfqxKa+kfueVDHVYO8ak0/ab+D3HlDItg94yZ6Tx6p+1FHUxO0lWdOKUnCpGW9x4SVnz4b7G9bqc51bRbUvkaNenRjZu1ujGTZrXnXpxlVk05Wadt+59QxMy6d0YuTa7z6ysSmNMpRS5FwdKznkTOd7S6G6dCza3Ob3pPpUV09pFzdT4H2dXN+JWxNO41x2cvkcenSxuI85eVkn06tC7rtbuw0FDNv5ri289jecsSnly/wCmJVcXhXeTqR9p6ovq6UHPLxub3/6ZUcW/ktixyTGSr0Y1JJJu97cNza+R0OJdK6pSl1IWRVGqxxRqZ5nscP5kVqqPo6I9cvyNbMz40PhXU9sTCldzfQmliMZim3F1JL9nzIrqvuXxI6tzMh8t/pyRVdeJQtnt9ROjjcP5z8rFLpUtS77NhwzaefrL8mYzxLeXL7HXyPaXW1Tr2u9ymtyfJSXQ+vgUMPU+N8FvJ+Jo5encC46+ngU5ZJTPz/BeuL7+X4mcpT8avNnSXfCfT+C9r+jLsfgdTP2Gc7H2kQ2yPrMfZl4HM6V8SvJnQ6l7h+aLmtWjTi5ydlFXb6jppzjBcUuhzsYuT2RGZltHVrS00bwi3ZWXny/vkjncjUbbpcFfJfkvUYFdceKzm/weKy7Gta7Vefp7/dqufH6fNa4uf3Prt8RPh5fY9MBn9ehLRVvKKdmpLzl2P8z6oz7qZcNvNfk+bsGq6PFXyf4LXC141IqcHeMldM6OuyNkVKPQhTg4S4ZdTxzPHxw8HUn2JLjJ9CR55F8aYcbPuqmVsuGJFYjN8TiZaYOSvwhTv8Wt7Odnm35Mv8e6+SLsMSiiO9m2/wAz6WW42HnqNRdk037tRn9Nmx5819dx+ow5cuX2PentHV8nOlUup6bRmlaV+Ulz6z19JW9nOufKXczyen1uyNkOce9G7shjalWdRVJylaMWru9t7PfSr7LJSU3vtseOpUV1xi4rbc7uZ5hHDwc59iXTJ8kVMnIhRDikTaKJXS4ERtfNsTiZ6YOSvwhTuve/nwOdszL8iXDHfyRdhi0UR3nt9RLAY2mtdqqtynq+CdzLozK1xcxG7Em+Hl9jfyXaWSkoV3dPdr4NP9rmus2sTU58XBb/AGa2VpseHiq+3cV0S8vEi+Z9GTIAAAAOFtfi3To6VxqvT3LfL5LvJeq3cFPD4lDTquO7fwIinByajFXcmkl1vgc3GLnJRXU6CcowTci1y7ZqlTivKLXPpvfSupL8zpMfTKa4rjXE2c9fqNs5eq9kZzHZqlUi/JrRK2619LfJr8hk6XVOPqrZijUbYP1nuiJqU3FuMlZxbT7VxObnBwk4vuOghJSipLvLXZWWnC6n0Sm/cdJpktsbifzZA1CO+Rt5Ebia7qylUlxk2/yRzttjsk5+JeprVcVHwKLZurhqMNdSpDykr8eMV0JFjBli1Q4ptb/Mk5qyLZ7RXI6+IzbCVIuM6kGnxTN+eVi2Lhk09zSjj5Fb4kmiIxtOMZyjTlqin5r5rivE5m+MY2NQ6dx0VEpyrTn17yz2TxXlKCT402493GPwdu46PTbuKjyIGo1cFz+ZI5ti3Wqzm+F7R6orcv76yBl3drc2W8WpV1JG9s9kv+JbnO6pxdt3GT5LkjZwMHtvWn7Jr52Y6fUh1Kj/ACHD20+Sj277+/iXP0GPttwkb9bkb7uRLbQZN/hmpRd4S3K/GL5PmQs7BVD44vkWsLM7f1ZdTWyH1il7fyZ44Pv4s9c33Miw2kxjo0JOO6UvMT5X4v3XOh1C51UvbqyHhVKy1J9ETuymVxrSdSavGnay6HLr52/Ik6Ziq2bsl3cinqOQ64quHeW6R0iRBPitSjNOMkmnxTPmUYyWzMxk4vdGnTpRwlGVr6YKclfrbla/fY8FGOPU9u7dnq3K+xJ9XsReV4Z4uvab4tzm+rpXgjnMer9XftLp1L+TYsan1fI/QKFJQSjFJJKyS3HVRgo8kc25OT3Z9sy1ujCIjazLI0ZKpBWjUvdLgpLfu7fkc5qmKq58a6Mu6bkOyLjLquhQ7N4x1qEXJ3lF6W+duD9zRW0+7taU33E3Op7K1pEpgvXF9/L8TINHxi82WbvhPp/Be1/Rl2PwOpn7DOdj7SIbZH1mPsy8DmNK+JXkzodS9w/NHW21xTUYUl9duUuyNrL3v4FDVrnGEYeJoaZTvJz8Dw2V8hTi6tScFNuyTkk4rsfSzz0xUwh2k36x66k7ZT4Ip7FD/mtD/ep/xRK36un96Jf6e39rOHtQ6FaGuFSDqQ5SV5R6V18yZqPYWQ4ovmUMB3V2cLT2GxOJbU6T+raS79z+PiY0a5uMq33H1q1e0lNd5obX4tzraOimvi7NvwNbVbJTu4F0RsabUo1cfiU2QZcsPTSt50knJ9b6OxFjBx41VrZc31JWXkO6x+C6HSN01Sb2vy5Sh5eK86FtXXFu2/sI+qYqcFYu4p6bkOM+zfRmnsR+sqezHxZq6L7yfkv5NnVvYh9TW2vxTnW0dFNJd7V38vceeq28d3D3JHpptXDVx97Z28jqYbD0kvK09TSc3qje/LuKeHKimtLdbk7LV1tjezOj/mtD/ep/xxNr9TT14kav6e39rJPamnSc1Vozg9d1JRae/nZc/kQtUjXxKdbW76lvTZWJcE09ij2ZxTq0I33uN4N+zw+DRY0+3tKU/oSs6rs7mvqdc3jUAAAABKbdJ/oeXn/9SFrXSBY0nrM4mQzUcRScuGr4tNL42JuFJLIjuUM1N0SS8D9FR15ywYDPznPpp4iq48NXgkn8UzkM2Sd8tjqMOL7CO5RZEr4GduNqvgV8H4N7fMl5nxS3+RHI51dDoGue53MHs3UqwjUjOFpK6vqv4FSrS7JwUlJEyzU4Qk4tM9volW+3D/l+R9+h7P3I+PS0O6LH0Srfbh/y/Iz6Ht/ch6Vr/azs5BlU8NGcZSi9TurX5W6ShhYkqK5JvqT8vJjfJNLoQnaczLr892dGuiLrZKaeHilxjKSfa5N+DR02luLx1FHOajur22dsoo0jhbYzSw9nxco27nd/BE3Vmuwa7zf01Pt0yWyH1il7fyZCwueRWWMz3Eyj21j+ig+VTf3xaLOrrepeZK0vla9/AzsVJeRlHpVRv3pW8Bo7XZNfPczqqfbb/IoyuTDABz8/i3h6qX2Gauam6JJGxiNK6LZNbGTSrSXOG7uav4kbR5JWNfIq6tH1Ey0R0RCPoyCc21kvJQXS57u5O5H1dpUpfMp6Wm7m/BGNiovyU3zqO38MbmdHT7F797Mar73kcHBeuL7+X4mS6fjV5spXfCfT+C9r+jLsfgdRP2Gc7H2kQ2yXrMfZl4HMaX8SvJnQ6l7h+aNzbdfpKb/Yfwf/ANNnWd+OPkeGk+zLzPLLNm/L041fK21X3aL2s7cdR8Y+mK6HacWxm/UnVY4KPI2vod++/l/1Hv6F/wDf4/s8vS7/AGfn+h9Dv338v+ox6F5cp/j+zPpb/wAfn+joZJkX+Gm5+U1Xjptpt0p3vd8jdw8B48nJvfc08rN7dKO22xM7Q7sTUb+0n3WTImd8U2/FFfC2/TJfJn6BTd1ddKOqg04po5t7ptM+zLBzNopJYerfpi13vcjUzntRPyNjDTd0Tg7D/rKnsx8WSdF9uf0/kqat7EPqcvaHdiKt/tX+CZqagv8AYkn4o2sF/wCumdeOyF1fy3H9j+o3/Qu/Pj/H9ml6Wae3B+f6M/Q799/L/qM+hf8A3+P7Mel3+z8/0Pof++/l/wBRhaJt/wDv8f2PS7/Z+f6O1keW/wCGg4atV5OV7W4pK3F8iniY36eHBvuT8rI7efGdM2zXAAAABxdqcE61FuKu6b1Jc1a0l7vAn6lju2r1eq5m5gXKq31uj5EImctvs911Omcd1zKXLdq3CKjWi5W+tG132plrG1ZRjwzRHv0tylvWzOZbV6ouNGLjdW1StddiXT2mMjVuJbVr7mKNM2e9jJm5Gbbe7LCWxb7JK+GS5yn4nS6XH/W2+bOe1J7ZH0JLNME6FSVN8E/NfOL4MhZdLqnKL/8AvItYt3a1qSOxs7n8aMfJVb6U24yW+13dprtZQwNRVcVXNGhm4Mpy46/qdfE7TYeKvGTm+hKMl8XuRQt1OmK9V7s0YafdJ80TctosQ5OSnZN+jaLS6ldEWWpX8bkpfQrx0+hR2aK/JKtWpSU61tUt6SVt3RfxOhxJWyrTu6kLJhXCxxr6EbtDgXRrS3ebNuUX28V3P5HOZ9Dotfgy9gXq2tLvR55Rms8NK8d6l6UXwfX1M+MXLljy5c0z7ycWN8Uu9dCi+l9O36ud+Xm+Nyx6YqUd9mSvRVu/VE5muZzxMtUtyXoxXBfmyPk5cr2pPkitjYsaFsubM5D6xS9v5Mzg/EQ8zGb7mRc5tglXpSp9LV11Nb0dPlU9rU4HO49vZWKZFZTj5YOq9advRnHp6mutfM5zGyHiWNSXLoX8ilZVacepb4TM6VVXhOL6r2a7U96OkqyarFvFkCyiyt7SR4ZjndGineSlLojF3b/LvPK/NqqXN8/A+6cSy19OXiYyTEvE0ddRLznNWXBK7VvcMS1308Ul4mcqpU28KfgSFelUwOIuvqu8W+Eo8vduZz84zxMjiRajKGXTt3lhl2dUayupKMumMnZr8+46CjNqtXXZkS7FsrezR74rM6VJXnUiu+77kt562ZNVa3lJHnCiyb2SInNsfLGVUoJ29GEenfxb7d3ZY5vKvll2qMO78l/Hpji1tzfXqWmU4LyFKNPkt75t72zo8alVVqC7iDfb2ljmReC9cX38vxM5uj41ebL9y/1Pp/Be1/Rl7L8DqZ+wznI+0iG2S9Zj7MvA5jS/iF5HQ6l7h+aKDarL3Vpaoq8qV3bmn6Xgn3FjUqHZXvHqiVp96rs59GcXZnOY0L06noSd1Ljpb436uBN03MVP+Kz7lDPxJWf5IfYsIYum1qU4tc9SL/bVvnxIiOqae2xPbRbQR0ulRldvdKceCXJPn1knP1FL/HU+fiUsPAb9ezp4G3srVrTp6qrvH6jfpNdLv0o2NMldKG9j5dx46hGqNm1a28Tn7Y5e7qvFbmlGfV9l/L3Gnq2O9+2X1NrS717p/Q9dnc/goKlWelx3Rk+DXQm+hnrgahDgULOXzPPNwZqTnBcignjqaWpzglz1IqO+tLfiRN7Ke+2zJDaTO1XtTpegndv7TXC3UiDqOarlwQ6LnuW8HCdX+SfXuPfYf9ZV9mPiz60X25/T+T51b2IfUztjgGpKvFbmtMuprg/75H1q+PtLtEuXefOl3rbs5de42tnM+hoVKtJRlHcpPhJdG/oZ74GoQceCx7M8c7BmpOcFuju1MZTitTnFLnqRTldCK4m1sTlVNvZJkjn2fyqyUaEmowd9SunJ9Hd1dJCzc+VslGotYeDGEXK37FVlDq+Si61tb42Vuy/WW8btOzXadSReocb4OhumweIAAAAPlmHt3gnM22YVRudFqLe9xfot81yJGVpcZviq5FPG1GVa4Z8zivZvErdoXapRsTfRmR0aKC1DH8Tp5Vss01Ku1u36Fd39p/I3sbSXylazTydU4lw1omsV6c7fbl4si28rJeG5Xq34I7+BabH+rr25+J0mlfDp/NkDU/f/AEN/NMrp4mOma3rhJcV/fI2sjGhfHhmjXx8idEt4Etitla0X5jjNdul+57viQrdJui/Ue6K9eqVv2t0zXjs3iX9RLrco/I8lpd/fHY9XqNC6M7WVbLKDU6zU2t6ir6e+/EpY2lRg07OZoZOpSmtoLZFGkV9iWa2Y5fDER0TXY+lPmmeN2PC6HBPoetN06pbxJPF7LVov9G4zXbpfue74kK3SLYv/AB7NFmrU6pL1+R40dmcRJ2cVFc3JfK55w0u9vnyPSWpUx5x5nVxOy36KMKclr1XlKV1fc1ZWvZbzds0ldnwxfPxNKvUn2vHNcvBHnlmzNWlVhUlODUJXaWq/DsMY+lzrtjNyXI+79RhZW4KL5lXYuEc5ua5JTxO+XmyXCa49/NGnk4Vd/N8mbOPlWU8l0JyvsjVXoyhJdepPwZInpFq9mW6KkdVrfWPM9MJshNv9JOMVyjdv3tJI+69Hk2uJ7eXU+bNVSXqL79CpwODjQgqcNyXN3e/i7lummNUVGJIttlZJykfOYZfTrx01Ffk+DXWn0Hzfj13x4ZozTdOp7xZMYrZCa/VzjJftXT96TRGt0aW+8GvqVoatFr14nnQ2Rqt+dKEV1apPwR8R0eyT9bY+parWl6sSjynJaeG3x3yfGT49i5Ir42FXQuXXxJeRl2XdengdKxtmsTlDZmUayreUVlUc7aX0tu179ZJr0yUb1bxd7ZTnqClV2e3cUM4XTXNNFVrdbE1PZ7nByfZyWHqqo6ilZNW0tcV2kvF0102KbluUcnPV0OHbYoLFYmk/muy8Krc6b0SfFWvF93QSsrS4WvePJ/go4+ozrW0uaOO9k69+NPtvL/1ND0RcuXLY3vSdT58J0sv2TjF6q0tVvqq6j3vpXUbePpEYPex7+RqXanKS2gtikjFRVkrJFhJJbIlvnzZ5V5wd4zcd6s02uD5pnnOUOcZNH1FS6oncfsmm9VGaSf1ZXa7pcbEm7SIt71vbzKtOqSS2sW5p09kazfnSppc1qb91kay0iyT9aSPd6rX3RN/F5LTw2GqtedNxs5vjxW5LoRt24cMfHskub26s1K8ueRfFS6bmrsR6dX2Y+LNfRl68/obGq+zD6lbVpKacZJNNWae9MvygpLhfQixk4viXUmMfsld3ozt+zK7XdLj7yLfpG73re3yZVp1PhW019TShslXvvdNdd5P/AKmstJub6o2PSdXXZ7nbynZunQanJ65rhdWS7Fz62UsXTa6nxS5s0MnULLlsuSO4kUzQMgAAAAA5G09Kbot03JODUvNbTaXFbv73GjqCn2W8G9zbwpQVqU1yIhY+rx8pP+KX5nNLKu68TOheNV02RbZXn1KrFapqE7edGTS3803xR0mNnVWQW8uZz+RhWVyfLdHzmmf0qUXokpztuUXdX5trgjGRnVVwai92MfCtsfNbIhG772cu25c34nSpKP2P0PIMK6VCEZKztqfU5b7fE63Cp7OmMWctlW9pa5HSNs1zDQAsDAQMmQAAYsY2Q5ixkchYwkAZBkAAGDHMAAyZAAMMAWMAyZAAAAAAAAABixgGTIMMwCI2ywumsp23VI/GO5/Bo5zVq5K1S7upe0ycZVuLKbIsfGvSi0/OSSkulNFnDyFbUn3knKpddj3R0GzaNbcnNscco01RT86bTa5RW/f2uxJ1bJiq+BdX1KumUOVnG+i/6Y2JwzUJ1GvTaS61Hi/e2u4+NIqajKT7xqlic1FdxTFolmLAADYyAAAAAAAADEjD+YJLOdmZXc8Orp73Dg17LfgQszTJOXFV9ixiajFLhs+5PVcHUhulTmu2MvEkSx7V1gyrG+t9JIzQwNWbtCnN/wDi/F7hHGtlyUGYnkVQ5uRS5Hs24NVK9rreoLek+cufYWsLTXCSnb9CRl56muCrp3lQi2SjIAAAAAAAAAAAAAAAAAAAAAAAAAAAAAAAAAAAAAAAAANLNcvjiIeTn2p9MXzRr5OPG+HBI9qL5UzUokbXyrFYaWqClu4Tp3d11pb+5nOyxMnGlvD8FyOXj3raX2Yea42Xm6qndTV/wmXl5kuXP7f0Fi4q5vb7/wBnvl2ztatLXWvCLd25O85d3zZ60addbPjs5Hndn1Vw4K+ZZ0KMacVCKsoqyR0MYKEeGJDlJzbkz1Ps+QAAAAAAAAAAAAAADDMNAGQZAAAAAAAAAAAAAAAAAAAAAAAAAAAAAAAAAAAAAAAAAAAAAAABixjZDcyZAAAAAAAAAAAAAAAAAAAAAAAAAAAAAAAAAAAAAAAAAAAAAAAAAAAAAAAAAAAAAAAAAAAAAAAAAAAAAAAAAAAAAAAAAAAAAAAAAAAAAAAAAAAAAAAAAAAAAA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71" name="Picture 23" descr="https://encrypted-tbn1.gstatic.com/images?q=tbn:ANd9GcS4A_4zTfQArL7JjggM6luQtyHBMyNU-ZgSX3XDRPAQoH30iyo9a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18192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anez\Desktop\JK JJ12 Maj 20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10" y="2276872"/>
            <a:ext cx="2238885" cy="27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5" descr="data:image/jpeg;base64,/9j/4AAQSkZJRgABAQAAAQABAAD/2wCEAAkGBggSDw8TEggKDxIRDRsWGRgWDRoeFBcaJiEZHxwcJRwbJyYqIyUrJRcaHzAsLzIpLC4sHCAxNTA2QSYsLikBCQoKDQwNFw4OGTUkHiQ1NTU2NTI1NTUqKTU1NTU0KzU1NTU1KzUsLi01Mi01NTU1NTY1LDQsNTAsNTYsMjUuNv/AABEIADEAfgMBIgACEQEDEQH/xAAbAAEAAgMBAQAAAAAAAAAAAAAAAQUCBAYHA//EADQQAAEDAgMDCwQCAwEAAAAAAAEAAgMEEQUSIQYTMRYiNFFVYXSBlLLRBzJBcZGhFCNSF//EABkBAQADAQEAAAAAAAAAAAAAAAABAgMFBP/EACIRAQADAAIBAwUAAAAAAAAAAAABAhEDMSESYfAEBZGhwf/aAAwDAQACEQMRAD8A9TwLA8MdS0xdh1G4mmjJJgYSTlFzey3uT+E9mUXp2fCbP9DpfCx+1qsEFfyfwnsyi9Oz4Tk/hPZlF6dnwrBEFfyfwnsyi9Oz4Tk/hPZlF6dnwrBEFfyfwnsyi9Oz4Tk/hPZlF6dnwrBEFfyfwnsyi9Oz4Tk/hPZlF6dnwrBEFfyfwnsyi9Oz4Tk/hPZlF6dnwrBEFfyfwnsyi9Oz4Tk/hPZlF6dnwow7HqOeWoijc/PTyZH3bYX14dfBWKiJ1a9LUnLRkq/k/hPZlF6dnwuW+omFUMdLGY6KmjJqWi7YWg2yv0uB3BdyuQ+pvQ4/FN9silVf7P8AQ6XwkftaqwbSVLi0NbSRuMLXgSPI3hIvZp4acL66/hWez/Q6XwkftatCXAKrdGIVMT4zG1hD4MxbYWLm62BPUb669yAzaSZ0ksLIGb1kxGruaxgDbvd5uIAHErTk2wqGvk/1UhDKrdbveHfuFwLhv5438ittuzDgXObUuZJvc7H2u5mjG5TrzgQzXrv3XWHJVxzO37Wy/wCUZmvDPtJOreOrSLjz7kGdbtSWVLYxAHQgsbI++rHvvlFvIX/a03bXVZqZYg3DmBlRuxvJyHO7wLa9X7WcmxLJGzZ6iTeSOL8wcQ0OvzeZexDbAC6xh2UxBkkj210J3koe7NTNOo6iTpdBr0u38hFTnpGN3cbnMs484h2Wx/kf2vh/6DWZY70lKxz5XtOaUhrbZeJt3lbDdgj/AK71IO7ndJ9n3AkHJx7uPfwWMmwU92ubXNDmyukF4QRd1tLE20t5oM3ba1hMMbKajkmlubtmJhDdbc63HQ36rLKr22rIom73CnR1D5Moa53MI051/O1lL9jKo7t4rmsnivZ4haGkfgZBppc6/m+qSbDyyQhsmITOlbIXiRxvqbc2xP26fyg29n9qpJp5YJqZkUsf/LrtPWP7CnaLFdoopGimweGojLAS50waQ65uLX6gP5WGB7KSQzPmkqDLI83LrW7+HkulUTGteLkilvVNYt7TufqYeR7O4ptEysxF8WDQSSOqLyNM4AY7naA31/K9KwKurZYQaikbBLc5mh12jU21/VitLBtmXU9XVz/5GcVUue2W2TjpxN+PcssVwbFXyudFi8sTTbmBug0Hf5pw8cdWtnz2ej7p9ZHJO8PHE9eY8T157nMjperkPqb0OPxTfbIrLCsLxaOTNJiT525bZSNBw1Vb9Tehx+Kb7ZFpesVnInXO47WtXbVz8fzV/s/0Ol8LH7WqwVfs/wBDpfCx+1q37qjRKKLpdBKKLpdBKKLpdBKKLpdBKKLpdBjK1xa4B2Ulpseo9a0sFp66OPJPU794J5+W2bXq7uC37pdFfTG6lch9Tehx+Kb7ZF111yP1M6HH4pvtkRZ5mzgP0skRAREQEREBERAREQEREBERAXyqOHmiI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96" y="2728913"/>
            <a:ext cx="12001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" y="3356992"/>
            <a:ext cx="1957029" cy="67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 descr="http://razvedrilo.dnevnik.si/media/uploads/_custom/pahljaca_razvedri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1882137" cy="96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8" descr="data:image/jpeg;base64,/9j/4AAQSkZJRgABAQAAAQABAAD/2wCEAAkGBxQTEhUUExQWFhUWGBgYGBgYGBgYFxwcGBgXFxcXGBccHSggGBwlHBcXITEhJSkrLi4uGB8zODMsNygtLisBCgoKDg0OGxAQGjQkICQsLCwsLywsLCwsLCwtLCwsLCwsLCwsLC4sLCwsLCwsLCwsLCwsNCwsLCwsLCwsLCwsLP/AABEIALcBFAMBIgACEQEDEQH/xAAbAAABBQEBAAAAAAAAAAAAAAADAAIEBQYBB//EADoQAAEDAgQEBAUDBAIBBQEAAAEAAhEDIQQSMUEFUWFxEyKBkTKhscHwBkLhFFLR8SNiFTOCkqKyB//EABsBAAIDAQEBAAAAAAAAAAAAAAMEAAECBQYH/8QALhEAAgIBAwEFCAMBAQAAAAAAAAECEQMEEiExEyJBUWEFMnGBkbHB8BSh8eHR/9oADAMBAAIRAxEAPwDQNr3uuf1PIlRWpFei2I+Z9rMmf1JKacQeZ91Fb1UigybX6T6m309FNqQWM5S4sncPe3MM2ivMFXLZGozXKzdMc7K5wFUAZTMGNEtnjZ1dBladGmY8ajdHBVNhK1/krajUkdVzZxo9JiybkGBTgmNTggsbiOCcmJwKo2dSSSUIJJJJQgkwpEppKhDjkB70ZxUeoUSKF8jAvIKjVEWogPcQmIoVkwDyo70eootRHihabBVHlAqPT3vUbEG0piKE8k+ANYAqG9qO5yjuKagqObklbBOQKjkdzkGq1GiKzfBHJXCV0hNRRdCATHi/5zTjqEwg5j7KmaQWTtokgPqjdJZs1sZZB8gEHUeo7p7FVYCrBjUEDMQCQLQD/wBRMhWz2ltjYhJxnaB5cbizhCLReq08TbnDRJncERtft1U4FaTTM1KDVlm2XNLiJIgTN+UH5XVlw4NIuYO3L1VHTqEXGqmYSqeR6oOSPB09PmSmmaCk6DtBG3MKbTrQQdOffmqvDFpiDH5qrRgltxJ5jVITR6DBJtcE+lWBRwVT0qxCsqNYETKWnCjoYcqlww0roTV1DGUx0rspsrmZUWPlcJTJXCVdFWOJQ3FIuTHOWkgc5Ia56A9yc9yA8osUKykNeUB7k9zkF7kZIDJgKiBVKLUso9RyPFCs2AqqHWJCmVHKFXTMDn52Ac7mgvCI9AcYTMUISkBqlAc5SHlRqiMhWb5GE8kwk3SqTC55oVspI4+oJv8AmqHVeRF1yZJPf+EFzeZWGwsYoMyOYSQJXFVm9pS08WQGjaIExOsm8WuVcUOO56QpvjOCQHumzTtz1nbdZ7A0w+IJLry0kDsWk79OnojVarWPc1wzDaTs4SDI3/wuQpI6k8SdqiwrUi0lwOnL6yr3heNNSGnWNtVQ8MrNJYBcXbflrfQGL+ydgahbU0jX05fMI8JcieXFuTjLwNbT2uVIoTa5ken0Vfg6hLbmTueam0Xpl8o58HtdMtcNiMpuRFh6yrSlxHKeX5yWeL7I9Gq4uANhOvTeyWnjT6nTwauUOEainimuuR7KTSrNn/KpGVGixcCRaNz1CkUngmx99UnLGdnHqGXtOsZgo2e8QqlleN5UtmJzaBLygdDHnXSyXK5KjiuIBMel04VJVbQnaINKY5yGXpjnq1EzLIPNRCc9CNRML0RRAuYR1RCe9Mc9BqYho1K2ogpZEup15QXuSNUHQygvKMogZTOueotZOqPBtKq6mYuu4FoOg6I8ICOfPtXCsLVrKOXH/SZ4hc43Hp/tMM9APzdMqNHMllcuRzioeIqQjucZUStU81wixQDJIZVf0QTVjZPcZNvmgkmdluwSV9RGSdUKq8yYRPBOspoMd+1lRtUAewgX9ExGqVieiAXKmFjYnBJNJSVBKMhTpw6zoPJSm1jdhe0WkTJ00HRApPblBzTz2j05JuLc1oDhcdu/dcWzttbnTLHhWMdOXRpg6WkGQVZVKwLZuSDrYQ0zruZ+yy9PEl1gTGysDVADRrbcSJ0nuiwlwAzafvWaPCcTcDAkjqr+lVkA/nZYGlWutPwfGeSLZSTMgmI0I9xomoTOXqtMkrRdipKmUqllAYn50aSs58ZuLJ9OsRJ6Az9fzqp+GxNgdQfuqmlVUhtTRAnEcw52uUy4GK6qTSxFtVnhiNAdeX8qZRxJAibboMsQ/i1nPJctxAB1KkMxh6Ec4uO6pWEOOsd9PdD/AKjK7yuPdDeKxtaxx58DRf1YO3tuul6qKTyeUa3tPaUXxgN3j6LHZ0NR1Nq2TXvQDXvBBH580w5joflbskCYub9laRbyN9BpxTZI07hCFccjB3hNxVYAXaSOm3dRamLbM54G4dPy6osYWKzz7XTf4+4V7WE+UkTu3T12QatR7bZc3WYPsunEhw8ozi+hHzlRa1O8hswBYz97FFivMWyZOLh/X+NMY54BnzAnWx9tPohB4DdInn8pTKuZxLnnKOXTqogIJs0mOZsmYxOdPK7/AH7BW1RuR6LjjMkH7hMqV2xlLSB2QXugWIy+oKIkBcjmY6l1uyFNpP2lDe8GwshtbdasxV9Trqg694SAbEn2THPg2TGNc8wASeQEqm65YSMW+EcqVuVgEJ7yrJnA6pu4Bg/7H7CSo+OwQpx5wSTGhS0tbgi6c0Ox0Oer2OiEuJ9SiRfbmLj3Q5RozUlcXaBuLi6ZwpJSkrIeeMrltlyriC4AX/lDDST91MwtHY2Oy4h6mW2PI3CmLKZTg6lQC+D1Uqg697rcWByLxLOm4tIJG/dXdLiQJl1myABAFoh0xBWedV2RqbiQYaTa51jqeSNuo5+TEpcs3PCuItqtLDDXsaXZiTBbOmm0j2KqeJYxzjYy2TEct/oqbIQW6tkWNoImCrFlZ2j4MRBB1Ewb9La3W4zfSxGWCMZbki94TjmuaG6EQI5zpCsfEPNZLJ4b/KZNjb3EK9wWKz3Jg/2iN9D9vdMQlfDEc+Hb3o9Cy8bnsj08SDfZQQ5c8UW7x6rbiheM5Inf1Cc2vKgMPsnFym1F9rIsXYkR1HW3sinG2sSOkyPSbqpzJByz2aNrUzRdni793dLR9P8ASCMcLhri0HUnX0jTtKqcy4XKLFE09XlfVlxSxoFg97jzDflBKdX4q20Cec2VIKhBkWPRdq1i65iewHvCnZKzS1mRRpP9+bLKrjnQf/TA1ixPbvug0s37nODde/O+yXDaJeQMrcpm7p2EkCL6KfxehSoUXVaxc8AWaPK3pYXj1WJZIQe0YxYM2Zb/AA9f37FXisTOwdH7lFbio2EqdjHUzml4Y2k0PcG+Xyluaba3DufJZ79P8XGImaRHnIFpAbGYBxkXA36+qxDWQabp8DWb2TnhTtNsn/1Tt7oVR8nSEOrxChnLfO2I2nXSx19CUY4fMJpva8cgYPsiw1eKXjXx4FMmizY33kBceSZnt9113I2K0vC+Esa1lQvIOsRZw2DmvbLftCrVauOnjb5b6BtDoZ6qe2PCXV+RX8M4SCZeR5SMwc1+UtInykQHGNwYEjVTMdxujhxkYA2dp/CqH9V/q3I402uuLE/YERGyxTsTUqklrXOneCfnC4GTJm1L7z48kegSw6RbcKt+Mn+/Y1/FP1TPwnuT9FlOJ/qJxsNzdx3uDAtYGPkkzhFV4k5WnbMT9GyjYngWYAeIRHICNIuN1vHoJt+79eBd62O7vzv4f8KlvHajLy4GZzAhzXf9YjQ3tyWnweK8RgfETqOR5LL1P0/Wa7yZCNZ5kaSCLdgrvguBdRYQ5wcS7NabSAI66LoaPDkxz6UvEDrpYpwUoyVlnmSQ8y6urRyqMEKg1B1OiaaxmE51EiYNvzRMpUyey4Z6lbeogC4iApFN/PVPoMbBDj2I0QWOvHRWjDe7gmUW5jbVHbUdTdYTztI6g80DCiHRBkj6qe1ju55kIjYrkdOn0JD8UypAIDLkjKI1ABt6aI2Bo6PLiabrEiJHp6BVfikgBziWt20Inl6qRQxrWwAARYwZttNtVSdC88bqolxVoGpmLSA+nHln4miAMvuDBUjgVduYhxA8sifcj2VfxXEtPhVaJOVzQHAzIc0AObO4NiFGwFQGpJnKTt+aI2OfiLSwuWNpm1p2Fp9TKfTMDWep1QabwQI0OicSugcJphGvm8mCk93qhhy5+aqEoOai5mQgeSaakKibQ+dMLk3MmkqyKI/MuByZKbKs0oj6PGTSxNBhbIeW0wb6Od5gI3mJ5jstPwWk+o6qTUfNxtlkH4mgjy7iOXss0/DsyZ6hiCHUxvmYQQ/o0ERPotDwvjmHY7O6o1gqCfM4CSNRE7Lia2SjJqP+Hr/Y3egt/FLj1RiOKY95dVp1iGvLiHh1muGsgxvuI+qIXmlTpUWHwvFyOp1GyaTiXEGm4iCLkTblNtdPj6GExVUVQC4mwcIAdGsZiM3cKdjKQFNjclMtaWENqOi7SC0iAZIiY3ulpalOKSXxH1pmpOW74GSpYNtcuY1oAZ8JzCoYDnU2kvBgk5HOtETeSTNFVc/D1SS2TJEGRJjQwQCPnPKVtME+hh/K1uQVH5spJdGYjMZItMCBOyr/ANSYBzmmq0E+ZpeAGyAWghwP/Ux6HpKXyZLl6DeHHGUaKbA8TNV4Y7MGvm8i20Nc4c7fFuFp8ZiDTw0saGEMyfED5R8JMWm5KouHcAkU6omxJLd9iJ2kEadArviYlsEmewmTGkbd/ZZk+0lGPggUsawxm4qmzI4HhrbveA4uIcJGnTreT7KyJSxwFKq2mAcrmy0zN92k89D7ppK9LpZQljTj8/ieQ1WOccrjP5fARKG5PKDXqBpAOpTDaXUClfQ4SuSlmB0Mri0mao6ElyUlZswoxOdoEaXPVBa4iYTMI6InRHrMNyBbYLg3Z6ZpRdLoKJbmnTXkkKg+Lf5aJlJ8CDMFFdR3aenyURTpcMe2sWwQdd7qYzHXmddev86qteCNRohNC0zDxRl1JOIry+0wpDKzmwQYLTIUdtEAX30KexsiNwoVJRqjQYfiuYFhPkqGXgyASQNR3Ez1UnD8PZlDxUIYSPNlnKeT9Fm6dWBO4++6tcLVfcDyBwM3sbf5utxaEMuHb7ro0+HxZbDXXj9wk9lLw2KD5jbaRKzODq1ajHEBzg1rQQNRO/Mjb1CfRx7acWcXX3AH5rZNQztfA5mTSW3XX0NRPuuysRV4gS4k6krQ0OJwGh0E2BgyRyJRo54vqCy6KcEvEtsyaT26LkpI4pR1rk5jS4wASeQEn2RsPRb+/NOZrQxoJJzAm5/bYSpoDxlDS2iyagdoHm0MImT1+e8BPPrcWHhvkf03s3Ln5S4IL8I8RIgkwBImR0md0MtynzNcf+oBk8h0HVdo4eg9z6QqnNTGQVC/4i/K57gZ5Et7SgYrCObIpPe8vaGgCoW02ZA3V06kgf8A21ST9rQ5i1R04+wZKmpJlRx7iTiCagiD5WlvlsLDT0EWhZMY8PcS4QST5oAHryVjxsVQXNc/M02mINiI1vMNj39KR1oaN517EpaU4zXdHI46uMuptcJx+kGAFjswAGYuJkdC0t8MdAD6lR8dxSiCHMb5uZdVfrzDyPqsTQmHAOhsSLwZvEffsn0fEdYaa+k841QWkgzhJcbvwaXh3EX1a7MxzRdsmwtd0dBN9ZW84oabmeFmc+oT8DbSQ6PNALiBcwLQL6LM/wD854IHOfVqTA8oNtd9jzC2HEWseRcgMs2LGNwSLxM+5SuXLBfI6GljthfmR6GK8OGFweJLS4QB5Yg3Op5azGsrvFMSGDMZHrcH8PzUPEZW+Z0PaRlJcxpcG7QflzErO8W4kJIpuc0bjX/9CRZXhlFq0Y1ep2Kn1A8XxpdUbHxkgDuY+yuC28SJ78uuirODYS/iHzVL5RE5QYvG5PPZNxmJaDkFyPiNjuJj82Xb0reNP1PK6iXbZKXh+/QPXxL2uOUGBpa06jvohh7iCfKIuZuTYkd5gqNicYag87+W2kWAAGygVsU4uzaXFhYCNh2RXJmoYG10LerUqOMCzREmA2NTJGun0R8PiWiHOiL9e0jqqB+KLidpPrck3O6PxHEi8j4g2IiBlBF1SySS4Lenuo/YmtxYN5A9D9klWYWo1wlwJPftZdW1nkjTwxTrn+jJ0naGFOwFQEwTE9bWUAO5FDa8gykE6PRTx700W1WOXa2y4Hz6IPik3dp/j7pwfsND7rdi20kYmmA2RETfn3KEwtj7H7KXh6NMfEfK+3mtBESD1/wgYzCNaMzTMRbXXeVbBxkvdOnEZhl5XE625ILNzMWSriYy67pjXSRfeI/lZTCRjxwXHDRSddxcMouAAZ6jS4+87KxwNfDNc55dUgXy5GRyOpIJ9vss0KZmdvqihwAaO8/nqoLTwqT69TWVaZqu/wCJ73Q0kEtmaWWQ2JGlxER9FT8SZo4GRABInXrKFw97yDkdYebkQZAN/b5Ln9SCXNNpvYSDf5aoifmLxxuMuPAbTjTcqYZFxc6CPf8AwotCiW7iN/zdSXZQ7WQQL7ieXNaUjU6b4NHwbFB+YycxiQdLCJA2lScfjRSbP7jIA9Ln6e/RMoMYIcBfLltpAvEfwo/G8E57QWXI5HUd9k1lnLsWsb5ONHY8ybVL1IGK49VLYdUyi5OSWk9TFyrDA8PAALzmJE9BN/UqiocGqufD2lrZJzGNOWtytULQBtb2S2h0iVynH6jetzukoysb/Ts/sb/8QsfisRUZUqBpLW53WEgayLBbNyhYzhzKhk2PMapnWaV5YrbVoX0moWKT3eJk61V7xJubnc++5UOvhs3OBOlpMa+4WjxPBnj4YcB6FQH4aoLeGY5gSPkuNkx5cfDidbHqYvmLRVeFF4Em8bduiMxykjDOmIM8ov7aqZR4VUO0dyB/KWWLJkfdTYSeeK95kvA8edRoimwGdztfWP5Tz+pHf2/NcpcHH7ne38ofEeFhrBkMEnV2kb6C3siv2Zlrc0VD2m01FS9BzeLVKhhrS5505DsPuUCthTTd5xLzqI059yhZnUXA3BtDgJbcaFTmYhrxmn0HM79UTSYscX3l3vUDqNRlnTfMSS3HhlIg2daHczpBjkBuqarWa4WaQ7nNtLkjvdaThHBjniq9rSKfikPYXZGkiX5SILy1pgbdwuNxGCdXbTouqsFVzJNnE3PkytuydbgjQph5km6B48O25JGTbVtC6K0NcIJLt7et1quN/pyiyXUxVZTaCfEqFjg8xLWMAyyexKzuOxBe8U2AZRDW2ueukiSZRFkUuga03SXxOYWlGYtBeW6xpG5PSVMZQbVFR7yLAAF3lAtA35x81JwLqdJ5Y2TpJG8Tc/MoXGq1NxdzDBJboDLYb6X91qxV5JTnST+P0KuniqTbEExuIj0SVd4c6Liqh/sY+b+pSUuXNTBSEi2mqiMff1Uxp3A/wgI6mWwDjrf0TDVjRdc25IFjuhtKhpJFlRxpf5XjMLbXtvKFi6RY4tJMajqNkwUrddksSZOt43/Lq2BSSl3egbDVbi9t506qTWpAWtMA7+ip3vU2jiSQBE/kK0ysmJ+8glV1rfVKiZNz7/NcLWnfe+5C54Ikh1jsY+cdVDHFUWXjFoERr+3l1RmAUzeLjWSHAm4PJw6aeqq6dB8kCXRsBy6KQ2uXEEmY36KWxeWPyLZwhozASZi/P+7khDCvsWgiLzeI7pU3+d0+Zogs1km0Dnb7arQY3H1WU6ThLTofKADvExfr2ErVpMSlKUKSXUm8MpzSEtLQRq4w4nUkCbTyKZ/UFjstiNSWzF9umyr3cUe2pLvM0gEMcPKA4AiBoDB11VjVpAU2OpU3ODwfhJJbuSXQQDIi4Fh0W+02nPlhd8+JIeRqNDpOv2TcyicHZTa6a9Rtz5QPhNwCXkCLAajnqpGLBaSWFhAI1JMNInXfnm02umYa1dGgcsDjwmEXMqhsxMGMwcOYKk3TkckZKwcouIi1NenReJCE58KPJEi5GikAXEABxvKflMTc9kOq8b+w1J2CZSxE8xA021+RQe0jHiK4CVJqwsxM2sT7CVWuNSrEzezR2jQcrqTiHOqllJjbk8/r0Auj4rH0sJlZ8b3Wcf3ARIGXRoJiOfoEpqNRQxixy6pcnX4Xw2N8So1sG4JLiZ08rQYgXUThlfDHEvdUbLdQ1vlmDAOUEXhBrcTIp5XQHOEONr6QAZttbf6Zvi2MgAR+6DFjp0vukJZW2N6XSyna8X9DR/qD9TZgRTaG5vLYXcBAGY69zPosuyuWEOD8pLhcahw3naFHOYAmCNwTc/wi0cJ5pdDhBJBG5sCfefRYgkdXs4Y41Zs+LY52KdRpscx5a1jQGunzEAvJBcb5puVzAcOIqhhGasJc3Kc4LYhwzNEamcziAPVVnCTTwr2PLAX5SWn9rQW2JgSSQeYVnwMZatKuweIQ6Ya6GtJlplxudCIHLVVG4s5uWvl5lhT/AE9iHMeRSIc693sEbAkE6X7rEcRwrqby1xaXD4g0zBN4PW+0jqt3+pv1s9pLWOYG5Ww9r5fmlhEgQADG0jXmsbg+DuqEtzAvBMg5pMDXTfrCYjkbdM1h2405N8HMJSaB59Z59klLHDHNJFrHYpIlGHki3e4xVN4tZTGv5e23dVkqQ2qQEKzvzhY57rmNE2m8ckPxCmh0GyllqPFE9lSY59EOubzFxqhtq2nQ7oZqmdVLMRhyOLhN0VrzAjRRHFPpVIUTNyjwT2tDgTmhGo1AARJc4/bl6KvdWJGmgiylYci0bGZHxK7F5wdcmn4Q6mGEOID4mTMkxIjSdLX9U91WgXtqPNvhcAAPNzECchHSbKvpHZ2clu4DTlkSJkRHczIRP/I0ngmqxrgILROQ7gtLmxpI72VOZy3huTlzz5fg1OCbRJeKYDQLNfnABMWyl1wNrC87LLYrGPzOpucQA4kyZIMRAmToAPRC4pxRr3DwsrWAWYPiE3ImL3SGMFQQGvLhdwDruyiBJjbkqVEx6dw5a6/19Q1Gq/LDhF/KYgExcE7/AMrQ8Kruc3wnPhpvAIG4MQdW2JiRrqspiuOVoDSLN+EH9o2At5YFoCranEXkyXEdtB6q9yCPSTyeSPQeGNLqtSoafiBpyjMfKT/c4kGbRYf3dFZcL4pH/H4VIPDpB8wGVwvkAhxF3WvEzHLz2vxl+RsVnANAgAwBaLBBw3HHZgS8yCCHbgjT6BYsx/Dm1aN+3hwY51QM/wCNwnKdP/Y75ZTdRBxHMYYTMm0ea+wGih/+VdWYHCoS9ty0mx0zR/j2QTjQyqKrWhzomACYJtNrA/7R45WlQm9MpSuRZV21JzZSQNXCXRbeNLLj3tHmzT0/yoXEOIOLMzmlriZIuIJMyC0221UHD48lhJdEGC43Jkkkd/RX/IrqT+LKi1pB1iDAIiT8z0TxiDTBBMkW5x1B0N1SYs+K8HM0jLOh36WA0+SIHmmLOzW+EjfkN/RSOfcXLT8c/SvyWbMUQCGkhzp84FxIIgHbVVjeG021AahLyBmgmZgizhfyzHLVG8cloLwY07WnnZV+NxdOXBrYtEmbkkH2tOuyHlaa9Q2CE06XHnQsZjw59spIBIBsBzIOg1VXUqP8QF7AbAAi831+ai0jFRxBJB3/AJ2vH4EVuIcD8QEbQHW5zNilTqxxrHxHy9S8pNtznY6INWoaUEwZOgtIOgnooP8AXEGBf6n5aLmJqhwAJJ3IEQY2ce8K4oXWKW7vdCT/AFOZxD3eRuwJudgI1hWo465tPKXWg5clo5m4gR/rpRHHktNwBGgtootUk3gweX+Rst1RqeBZX3lVGo/Tr6T3F9VgexjZyuAymxFxbbbdWuD4pTODfUex76j3vLnABpaCfI0PBlouDcGw7FZLD41rKeQRmIgE6jUGD2n3UgEOyMNS2pY2RAsbxqTA1jZXHpQtPF3na4/CNFQxzqTQ0UQdyTJMnWY9F1U54rUpeVhIB8xDQ8iTb3gBJH3Cn8NS5239f/TDSuFyZKUpez1VBA5clMlKVLJQQlczJkpSpZKCF0olKmT+QgseRcJOqE6lSymn4Fg0vbECR8k/C1Q14IEHX/arm4ghdOIPNXuBPFfBfv4gwk7F29o/3ZVVaoHQJ0JOluihNqQk56zZUcCi+ArpBkH2T2Ykg6nvKjZlyVA21PqXBxLHDzFxc607Dr1UYuyjL+FQcyRerbsGsKRY0MmU2l2xv9FHfTG2vJR21IXXVZ2UstQafUuqPEBTYAwjaTvz7x3U/C8Sm9nB13Tb8hZSU9tcgQqRiWnTNRWx865baXnffogHiLS0tIuCYIDQCTqY5rPCuU3xFHyZWmRoaVcD4XSSJM6f7RWYmJcXGSRIm/Xus2a5XfHKpKinpkzRYjGnQmWi99C7t9yq7EcRMmTmn29FXOrkoZerNxwJdSa2uNrD78yg+Jrz2QA5LMqoKoJEhlXrHZdNcclGBSzKybESmVynMqHf6qHmSzq7KeNBnvM/T7I9PGloMHzHdQsyUqi3BNUyazFHdx+aSgykrsrsonEkklQQSSSShBJJJKEEkkkoQSSSShBJJJKEEkkkoQSSSShBJJJKEEkkkoQSSSShBJJJKEEkkkoQSSSShBJJJKEEkkkoQSSSShBJJJKE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11" y="1038876"/>
            <a:ext cx="2301551" cy="152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1" descr="data:image/jpeg;base64,/9j/4AAQSkZJRgABAQAAAQABAAD/2wCEAAkGBxQTEhUUExQVFRUXGBcVGBcYFRoYHBcWGBUWFxcYGhgYHCggGBolHBUXITEiJSkrLi4uFx8zODMsNygtLisBCgoKDg0OGhAQGywkHyQsLCwsLCwsLCwsLCwsLCwsLCwsLCwsLCwsLCwsLCwsLCwsLCwsLCwsLCwsLCwsLCwsLP/AABEIAMIBAwMBIgACEQEDEQH/xAAbAAACAgMBAAAAAAAAAAAAAAAEBQIDAAEGB//EAEMQAAEDAgMFBQYDBgQFBQAAAAEAAhEDIQQSMQVBUWFxEyKBkaEGMrHB0fBCUuEUFSNikvEHcoLSFjNTorJDVGPC4v/EABkBAAMBAQEAAAAAAAAAAAAAAAECAwAEBf/EACoRAAICAgICAgEEAQUAAAAAAAABAhEDEiExQVEEExQiYZHw0SNScYHh/9oADAMBAAIRAxEAPwBWVvtIT3C7CaGF9QkSO6OfOPFK6mznFpeBDRNyeBuvWTTPKcJIjmB4Id1JUsrxqr31CACRZ2h4wY+IT6i3ZSxp3LMTRGq0cQo1MTITagtC6swHVLcXQ8U0c4IWuFnGxGxE5kcVRXd1TDENQdSlK55wOjHO+wK6m3miKbImQqXhTL7WRBMrb2rYW4Wo1kabr3UyJUmU1PIjqK5FEKxriFZ2a2KSbUVzREvlRlWdms7NbQGyKyzeCtA8Vaaazs0dDbFbm8FEWVwYtli2ptioknepsmFjacrpNgezjq17xpodUria74Qiw2Cc82HijnbIgSSvRW+zWRoAgb5hC1vZ8G5WVBcJHBDDAaCVhwpO5dlW2U1ugQdXCJ0kRaaOU/Yypspkbk9q4aEK+mnpCNyF4WI4UgtLULbPRhVe8REx8eSCxzXZYI3RCbtqZXS0/f3Khiy0kOjfPj9FJM7mrRymN2TUaQ5wEET4DohcZiSQAdG2HJdRtBpI73AG8i2vkuWx9MA20XTje3Zy5I69ARqqDnqio6Coior6nNsWuVDyrWvVb2oOIdgSqEK5iOeFS9qjJDxlQHUCHyI51KVZTwyi4FlkSF4olWU8OmRoLbKKZQA8zBGUVLsUe2gpCim1JuTAm0go9mmIoKHYJlEW2AOprXZph2Ch2K1B2YF2a0aaMNJaNJajbMCNNa7NGiiUXg9mueRZBjKTfRDYWzjUqBoaTvMCSBMTwXruxNh5GCQRvglb9iPZ1tOlOUZjq6Olrj4Lq+wXFlyW6R6ODDStievhgLJVjaSf4liTY1qSLKzRzmJpJbWYnOLSXEvXRFnHMBrlLKr+CLxT5QowxKqjnZRm+7LSMGF+4WLC0dk3GTKmcQIM8LeaTCqq3V4BQ0L/AGjLGYkOFzp8EkxTJMLeIq2QzHuJtJ9VaEaIznsRdgW5STcn0G9K8QwA20TOvieKAqwTI0Vo35ISoGDla0yqXFYCmFL3UbKLMNKJwbMyZNw8BSmVirFbMKpnDpmaYAVGbcNFOrG4QEMOptwya08Mr24VAOoobhuSl+zwnAw4Wn0EbNqKXUVDskxfSUBQRsFABpKt1FNOzWn0huWs1Ck0lJmGJTBmFJK6fZGwbAnelnkURoY3J8HO4LYhMWXaez3s/luQm+z9lAJ/hsOGrjyZm+DvxfHUeWEYdkNAFoAUnwFA1IQeIxBKgddlOKeEkxpTDEPSvE3TpEpsS4xJsTRJXQVqMqs4G2isnRyyjZz1HZ8q/EUQ0QEzqADRQo4XtCjsLp4Qi7IcFieOwCxHdC/UxA56pqVFOqCg6jl0o42ywvlba4Nkzcj5/wBkNnhRY9OLsbr096EcUS5CuCrERsrIVlOlKtZQR+Fw0arN0FKy3BUQ0XRkiFWxqnkUWyy4BqhJVlGir2UVayktsZIuwthCvayVPA4UncjW4U7hb7KjKReMXQtcxR7PyTY7Pc4SBxlQr4INaOMXQ3QXBiN7Fkq2s1Sw+GLpO4XJT2ifkGDFPs0a/DATeYuhMyF30GqGmw8BndcW3/RdrhMOGgCEl9mMIWUc5/GbboAm6bsqkkAaDU8d+q5Msrkd2GKjFDakIW31VqlTJsiDhNw1UDpoX1as2CoeUfWwgaLnittwOhKNoFMR1bqg0psmVWj340ut4ymKJBMI7COIAzBAdULi2gK3DY5rqsFwAJgKPtFhiGd3j6LXyI61tCVrGucW6nXp4pns2iJfysl2CwHZPD3GxFuZO774J1s0NJfDpJ1TSkJjXsX1NT9Viatwzd8T981iFofRnC7SwRbrHgkVdi7DaVIaSSZMeAXN18I47pvFt913wkedmh6ErytNVuJoOBMgiNbGyqaFY5GqNlyvwuFzLeEwpcV0OFwcNWc6HhDYX08Kr6WG6o+nhpRrMNClKZZQFQw6maV0zqUFAYfik2G1AqdJE4XBko3CYUu90eKbDDBjCHakghJLJRSELBqVEMZGhKvw1fuzFvdE8Z18kux2KgQBJ1nz+qQYrFvNiTbQSkpyNkzrGdbsms8VsppkicuYOHjruEbkx21sN7hLC0cBv46+KTezbqeHJq1aglzYa2TIvP2ENjfbJ2cwJYHAwTE20tu5Jak3+kdZYRh/qPsj/wANVAWio6CT1t8P7Le3sVTw4NJrTEXI4216/IpofbHDnK5zjOX3QCYMX3eC4z2j202rGWdTM+Q9EVs3yRy5MUIP63yCYLaDe3HaGGHukyTA426eq6LZ2xWV4dSry06iAXNn833vC4Nwlei/4V4QFleoJJBYyNAAQTm5mZt9U+R6q0R+K9pqLOvxTYADRED03AKWBpeZ9FsmTH3ZHbMoS7kLrkvg9pLkbYXD5RdSNplWnRC4h6jZQjhW5ySdAfArNp1MrZmFPZvunqUu247NmbpA56rC3wECi05HWk970mVxvtDiy4lp0k8zA3pngca4sqAukiA3SdAIiZi4uke1qhBDcs5rzIgakjhpGvFPEjlncTn4EkDrqfCEa/2gqNZld3t0kX8/mg5BMxBGo/lsZ4DfZCbSZLba6dbfqrdnCnKKbRt/tVFi0kab91hIJ0Tz2C2qyrUe0U8jon3pkfX9F55iN/XT733V2y9pmi8PZLagPdcIhw0hwO+JHOYKeWNVwTx/IkppyPY6tASbnwCxc7s7aD69NtUxLxNw5u8jS9rcVihqz0lkT5GtTAZxDRcq3BbMp0jmN3bjGnLor3YkDS1kNisXb08Fe2ZqK5Att4q5IaBaIgH71XMYnBseHaBziDblMfEpjjn5ihaFEk3V48I48j2ZRgMFATFtGbK6nSRlGhF0HI0YgtPDwrBRkozspTTZOzs8GLKbnQ8YW6E9TCGYHL4I3C7JEd4SuirbOAMhRxNMBsbxdTeQusCXYPh8Ky5EADj0+soGq0VHd3SLHjzHJKNt40lwYTDQJIH4t0JT+/3U3GILbxFgG7hzhZQb6Iz+TCDpjbaGAhpAG6evKfJc3jMFku5dTs/Hds0EmQYkabyWx5aapD7RNJqwZyCDYbp1TQk7oj8iMXDZCt2HdwgJfiKZvyXV0trUa2clpZDTfUNmAC6NOp5pJVxVOk3snsLiTmL2uHhltcKsZv0cmXFCr24E3Yk3sBxJhVGlxc0ePyCux1ENMZgdPwkT5oRoKquTkSouqspj8bnaaMj4uXpP+FzB+yVywwTUiJvZreHIry944r1n/D+mGYUNtmcZ7t5BIIJ5wY8FHPxE9D4POX/o6DDUIknomuzmjLzn0S6q2Ad3ordk1CZEWO/9Vxvo9pDqbIHEORgCCxamMy3BO7pAlCbQaMs7wIn1WYKtBI3LMe3umFvIPBwj8SaVQkbxBHETwj7hbqDPTDg4RBsIOo92eOnnyVe2WmXcz0j74ofYDj2mtgJ0tAMXnwVfBxN/q1Ba1CGGdQZngYmPl5pXWqZmE8y2YiTf5Lo8dT7rnDSNOu/74rmMZ3aUxqSfkAni7IZFQjxjef3f9fVAElp4fqndWgGNzPsXaDefDVKKjxmNpvyjwsrrk5Omdrsn2ibRospBubKIJaMwJ1MOm4knS3BYuFL5usW+tFV8ia4PZ2viTF9yU4mqZuur2hgw1lrlcljqJBP36IQaZ3ZU0Ckzf0THB0ZBQ2GoSnuHwsADxKaUicI2D0qG9F06E7jc/fz8kbg8LmM7gj6VIA9Dp0Akeqk5llACw+CiARxMT0+XwTzA0g0T5fFLapIM8jHyUzjjk52HpqpStlI0hpXqjLI0uucxFV5MyA3fPDX4qWH2yMpaYiC6RN4iZnquXxm3C5zwD/DIIHd/Fbed08ovqjGDJZfkwSVs3t/aEx2eS9nWkjeNbahIX4J1SoBYczabTvPw3BUYio8umS3nN/vkoYmsXCHGQNPsrpS1R4+TKssm2hvjquGFNlFtctewlzqgYXAuknLLb2ndI1SDE4moHENqufr7pcAZ1OUgfeqrrPPP75KFKs0mHjU+8LEE9FktVYssm8q6/n/06/ZOzC3B1HVHsaHBxdNwJBABcHETYTEWsuMAzglxM84jWxjcJtaybYqnUc4ioXvaLy0CWkDe1ouIm404EJftjCVKeUOOZsfw3DTLJdHIy4nx8kxy577LZ1wqXCKjhSWTM6eO4fBEY/B5cmUS5wGkyALaeGq1srBF13EgMMzvI3tA4kwFVjce55tAAsN4j/Vr1Vk23wRqKjb8lAwxF/SfoF1+w8bVIDhUOZuhzEgW3ZtLLkabnnQ+Qj6Lpti12ZYe1xI3iTPmUuZcFvjv9XB32yGVnszVnzeBb1lM8GC226dOZ06rnvZ2nmNjUiLNLiBPgurbROWYjlqevJcb4Pbx8xCsPVBtN1mIaCLqGDpRu1K3iApFBc0AOhSxFWVXUp63VYHFPQBBtfDF9mjVD4LBCmMo952p5cAm+KbBSyvVgENtxP6rEJJJ2A7UrHLkbvP6R0A+C57aGHJhjSGhoEnf4DjbX7DmliG55u4DUxqdco5QCSeASvauOzvdYDKCTbxaD8+QCpC7OfLTXJy20cS0ghugkTqXGYzOJv8A3SyqIAG/5bkVWIu6IAJgHf8Afz5IMy48SV2pUjz+2RAPNYrC0CxN+QkeaxAbk94xOPMXjqkeIBcSeKIquMrTGKC4PTm2yzAYcSLJ9h8JPeIgfFD7KweYg7t6dYkxbgEkpFIRpArzAygRa3iYVFB2p4zKmROmt1S92Rt9b2++iUxHFOM8tEoq4jvEs7wFiDbdY8+Hih9qbRI0ud3LmkdLML5jN99r66JoRbOPP8hRdIKxuKBDQL3Ji/GwJ36JdiaxcZK29UOKtVdHE3t2VVAhqoRDyqaqPIjoDxGiW13onEvjVL2g1Xhjd/oN5TdIklvI7HYm13UmsquktGUO5032I5lphw6BMfanAjsc7CDTLmvYRcAOs4D+WS0jqdyRbTLWURTmTLQW/lgB0E8YieGYLpfY/Dmth2see4H2ixDWkOifHVcutVNez0YtzvC/RRgMI0YQmofeMi9yBxjdquSxYcScohs7mwJ+Er0LbuHIZmaGjW50AHLeLaLzfaWLLnGXl3oPILpxJvkj8la1H0VB7xvHmPmnOzNvVaUDKxw1sGnWPym2i5ovlWMcRxHh9VSUU+yEJOLtHp2zvbcgQWBo5Aj4Ap/Q9sRAlo8HCfWF5JhsRVtD/wCofROcLjK8AGmxw5R8Ny5J40eji+TPyeoUvalhF2uHhPwlV1vainGrh1Y76Lzv95Ob/wCgZ/ym/iLLBth//TjzP6qehf8AJO1qe0dHTveDH/MJozF020w5z2tJuBmExzG4rzD9vqH8I8j8wpNruOrvAafNbUy+QdfjdtM3S7pp5lIsVVc/3jDeA+fFBNedw8T93QFfE1Khy0r7ibAA7+9eT08kVESeWw57ps3cN3x++HSVW1KwY0sJu6S+Of4Rx0A/sUU54w7O8Zcd/wAA0bz9ZPPnMTiC4lzuus2+/NWxxtnNll/IJjHk6iOX3uVFWRE2ndy4oplIl2Y2n3QbyeguTyg8NU02d7Ouc51SqHPBcBThwAqEnUyCQ0cYg8YVZTUUJDG5MQMdb3fVYvVqOyYaJoMmLw1mvksXN+VE6vwpDirRI1CuwWFLt1k2xOCLj3RrvV+BoZLHVDY7Pr5CsHSDGgKjHVUdWFgltdl0ljyXFAYr5SgdqV8xOUorENSzEECxc1viEyITTqhFXdeSVS9wRG0exA/5g81zmIx7Qe66el1eMrPJy43F2NXvCGqvCVfvMmYaSqauNcRwTkrGL6sJbjdpgWF+iCrVHHio0cNJGaY3wJMb4m0rClLKdSu8NaCSfsk8Au02PsI4dv8ADAqV3QA7KS1o3xxj1MHQJh7JbKbVDmUm5BbO8w4xIEARfXfA5L0fD7GptAAEjnrN7rnnPnk9T4/xrjZwFH/DwuGerWJJ1AvcnXNvN7wNei6bZ+z2YWkGglwaDrqZ6ddI4cEP7S440XZGDM6DxytGt73J3RGnn59iva/HYep/EyODgS3MwQWkm4yOBHnKKTkirWLC+Fz7HHtntquyxaxg3BxBdHSbFee1MVmMm6s2ntI13FzmMDiZJGYT5uKBFM9PVdkFqjzsn65NsOo1G8AfRH0arfykffItCUUqBP1Hz4IylQeNPLf5HXwlaUl5JqLT4Ol2fRY73S0nWBYx4xPgUecIz8QcOZaT9Z4rkqVUgxEEeB/3eiZ4fazhaXSP9R8AHSuacfR1Y8i8ofspM0Do13DyVNXDOAs5rvITrrB6bksG17xmI6m/k8EozDY6R7zT4T6iApNMspRZhw7t4Gu5pIRdGid0z/l+qj+3PFgKZ8L+j5WVsXUIsGjz+ZHzS8jJIm6gz8Zk7wbgdYtHUqjE7RYzusEnQW/8WiJ9BzKVYurV94mBuPu/9zjHkBKBFF7rEkgmIaIDjv4F53wJTqPsRz8JA+0MTmcS4yToJzHhFrf6RHgnfs17N55qV2SIbkbJF5u50fijdz5BQ2ds7sXZ3NjKfxHKRu0iW6/qFvafthkeezc2oQA0G4a0jgABIsNSE0nKS1gbHCEXtP8AgeHZOGpPbUqPHdnKwua1maNQ2BMDiSq8Z7W4Vh7rg90CQ1pgdCBGm4FecbS2y+q7NUdmP34DwS6pijut98Sl/HXc3ZX7muIKj0LE+29TMcjRl3ZnkHxEGPNYvOBVKxN9OP0Lvl/3HtFLa2NFm1HAA2OUCDwl4jwQ+L2xjKcPqMrGTZ2UgHmDABCUHEstNUGBbK9rSDxjL6eqt/e0zDmREGcrusmJ+Cf616H2fthdbbmMBIBqNIMCCHt8wCPWOarxO2cQ7/m1a3QWN/8AK7TwVZ2kwtAbWDiJkS0DkBDjbrxUXbYYQJqttoQQw3uJjXylb616Fb/ctdiKhFmuPDMXX53IQ78NU3sZJuJzXExIk3FtVXU2y0GO1zA3JDpHU3uq6e1acyY/mOeCd8yAeSP1iOn5KMRsyo4wQxvMNHyuqP3JUG/N0A+so47VZPG/Ddw91UVNrsBsbb9J8A1nDiios55Y4ewT9hfNm1PLL6ustOwbhq0jq9g/+ysqbdvLWCOevpoonbhg92/HMQPIBPpP0R0h7IimToGjnu8xKP2Zst9SoGl+USAcrSbdXCCeV0ixGOe4yXHwJHxMqk13aZnRwkrfVIEVFO2rPedj1cPg2Fr6tOncEmpUa0utwJHTRVbQ/wAQ8BTsKpeRupsc71MNPmvBSVolT/GV8s7fzZJVFJHb+0Xt+Kgf2DHA1LF1RosJsAGuPrpzXC4rFvqGaji48T9NAsJUCFRQ16JSyyn2VyrGVyFW4hQLucJk6BVjPD44DUeIMH9U2w+OYbZumZsH0suUz81ttQj8QWaTCotdHZ9mC2IMdJaPQhUnAuI7pBHCbcu6ZH/aFz2H2rVbGU6cyB4gEIpm3awN2U3cnMB/VTcH4HpPsYuoPAIIsN0RfowtEKoYYzBpuHS3xafiq2e0NW00qZ6Zh6Ax6Kv9/OmQxo3xcj1+qGkgaoPbhXahj/NzvpwRLKFciA4jfo5pA4EkwlTdvn8Q46SNd+pVVbbLyO6xrf5i2T5v+S31yCqQ8OEnvVTHF2cfHfv3lU4nbFJg/hzI0ykjzcb8dOK5qrVe8y9xJ5kn9VQ+p4n0HgEyxLyG/QbtPaz6vvG3ACJ5niUqfUVpovdu8TYeqtGy3nT4/omdLhBVeQGCoujxTpns88xLwDwEH5qFT2fi5eAOcD4lSbQ9oTgrE6GyqP8A1mD/AFt+ixDkOyIVC+/unfH8Q7tbyqS1+pIHQFtvABX/ALQ6eP8ApHzWhXnUD76rqSRzubKsvMHzPxVlO2jvIQtmOCi6OiamI5Nl7cv81+Y/2lTa8AGJ85+CEtuK33hpdFf8CtBDqnFRn7hU9vxBCmKgOhHwTWmDVkw7iFLLwJVc8Vg8R6ogo2QQszH+62Xc/RbbCxiJctEqwgKJajSMmipaLVMjotZfsJHEYqfTPNVGkUWKR3T5KX7M/wDK/wDpKDih1JgDqR4KPZHh6pm/CVAbtI6w0+q32TuLf6gT6JdUNuxWMOeCm3Dk7gm9PBPdoAd8APNuOiNo7Le7QOHg1v8A5OnxhK9UbeTEbcG7iB4IrD4AHVxNug6aFO27OLLufTEbjVYI/pAUcRh3thxe3vTEVS4ekkFK5rwFKXkXGjSFmjM6NBmN43zZDYms7eMk6CzLcuSJxGHcYh7CBzceR/CSso9swHIKQHENZ8TdazUhdUokwSWtGl956nVXUdnu17zRpLabo6h0XCNdiq4bbKANcroB6gFUPxOIfqXFvAPJA6SChbDaLqGzqkiGVHyYGbMONuAV7dlV3Pyk0qE27zgXeV3E9AEtr4pxgFptbQietlQ9x1AcB0/RJTNdMcYjY5zFv7W9x/lYYngYfZUDYtKkT2xLydL5Rzu1xnzQTHONjB5l0HpMqTaLnuDWyTw/QQZS6v2U+xeENaWCogACkT1e+fiFpLzhIsWOnfqtIa/uDYqkhQLhyWmu+wVPKOAXYc1UQhVljtzvNEtHJWsA/LPQkfos0DagGHb2z0WNcBuI8D8k3pUaZ95tSeT2fMSp08HTm7qsax2cW65iPRDZIa7FTag4jx/VbLJ3DwTIYBjvdqEHcHUz8Wyp/u0RPatzToWuAjeZi/SE6yLyDV+BU1nIjw+isaDx8x+iZP2dAEVGk8IdHgQCT4gKoYWDDntbuvm/2o7xFakChh5eYCk0cQPNFUy1urmvvpLm/KY8VKmWx7zOneJWcgUwNwH3/ZRyfd01w+JymQ6kOUOnrM281f27pB7Si3eDDJHW5IKR5H6GUP3E1JhOgJ6SfkrOwcbBjvI6cU4q450ty4inyIDW+JbBhEl7/wD3NF54Zo9QRPkpvM1/X/gdYk/6v8iAYWoTGV39Llc3A1DqfE5k3ZWe0GKpPEQ6PNk5h4hBYmmyZLrk3s7U6zmdPlxQ+1sP1JIpbs3i8eXzkIhlBrIJDI/mEAx1KCrYJpHdcx4O7MQfmqGbBtfKJvPaXA4XHyKzbfk0YpeAuvtVl+/lH5WQB4RKExO1mERmeRv0v5lTo7AYSZJsdA4XHUiFg2A0khrX2/M5sx0kSeQCC1HqxbUxQOjCepB9A35oepV/+MeI+icP2GBfIXDfepPkG9VlDYOZwhsWnvVMo3fmuNd6bZGSSFf7SdC1seXwUZJ0LG9L/GSnf/D5zAZqev8A1CY5EhsSo1vZmqNGtI3y6fI5SttEKX7Cjv76jxwlpI9VMVCLF48j8QbK6tsV7DcNngXH/aFV+xO3Cn/SfiWocGdFdXEAfiPgXH4FUOxQ/M4+LvmVdV2c8bwPh8FS7Auj3m+A/wDygGOnspbiZ3nwW3Y5w90HqpDDkan4fNSdQP5j6BCh7gaGPq/zraKZh2x7z/T/AHrEKQu0fSK3CynTKxYukiy2iVZKxYgyTDdnCc03t81eWjMLblixJ5Y66JUhdCucZ1O/4lYsQM+i3FOMMvrrz1VOEqHPEmOErFi3gz7CKm7omezcMwgSxp11aCsWJJdFIrkAq0x2jhAi1o5Kyqwd2w14c1ixGwexltumG4cZQBfcI3ckhxDYDY4fRYsQxBzkWuOTXehyZ1WLFSPZzvoxziBYqdM2HVbWIsVEn1CIgkePJTwdZxfdxvM3N7LFiR9Fl2XOrug952/eeK32pyi514rFiQp5Lcx4m5vz0V7DcjcAY5LFiRlEVFxzESY1jmrsO0F9wDprdaWIBQPtuk0PENA00AS6rXd+Z3mVtYmXSJT7ZW2oZBkzxlBuqmdTfW+vVYsTIXwF0xZYsWLEz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91" y="29622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6343491" y="256490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MORJE</a:t>
            </a:r>
            <a:endParaRPr lang="sl-SI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6372200" y="4797152"/>
            <a:ext cx="1683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VETER + VALOVI</a:t>
            </a:r>
          </a:p>
          <a:p>
            <a:endParaRPr lang="sl-SI" dirty="0"/>
          </a:p>
        </p:txBody>
      </p:sp>
      <p:cxnSp>
        <p:nvCxnSpPr>
          <p:cNvPr id="14" name="Raven povezovalnik 13"/>
          <p:cNvCxnSpPr/>
          <p:nvPr/>
        </p:nvCxnSpPr>
        <p:spPr>
          <a:xfrm>
            <a:off x="275013" y="5157192"/>
            <a:ext cx="8617467" cy="0"/>
          </a:xfrm>
          <a:prstGeom prst="line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9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encrypted-tbn0.gstatic.com/images?q=tbn:ANd9GcRnBp9MgnPG0kB3hhZF2N_LqZ5uuL7BhZUDJH7MwOT2CSmOL0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8" y="548680"/>
            <a:ext cx="784087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228184" y="260648"/>
            <a:ext cx="280831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 extrusionH="31750" contourW="50800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sl-SI" sz="3600" i="1" dirty="0" err="1" smtClean="0">
                <a:solidFill>
                  <a:schemeClr val="tx2"/>
                </a:solidFill>
              </a:rPr>
              <a:t>full</a:t>
            </a:r>
            <a:r>
              <a:rPr lang="sl-SI" sz="3600" i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sl-SI" sz="3600" i="1" dirty="0" err="1" smtClean="0">
                <a:solidFill>
                  <a:schemeClr val="tx2"/>
                </a:solidFill>
              </a:rPr>
              <a:t>employment</a:t>
            </a:r>
            <a:endParaRPr lang="sl-SI" sz="3600" i="1" dirty="0">
              <a:solidFill>
                <a:schemeClr val="tx2"/>
              </a:solidFill>
            </a:endParaRPr>
          </a:p>
        </p:txBody>
      </p:sp>
      <p:pic>
        <p:nvPicPr>
          <p:cNvPr id="22538" name="Picture 10" descr="http://upload.wikimedia.org/wikipedia/commons/c/c3/Mines_BiH_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21845"/>
            <a:ext cx="2323246" cy="2494282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4" name="Rectangle 6"/>
          <p:cNvSpPr>
            <a:spLocks noChangeArrowheads="1"/>
          </p:cNvSpPr>
          <p:nvPr/>
        </p:nvSpPr>
        <p:spPr bwMode="auto">
          <a:xfrm>
            <a:off x="827584" y="1835150"/>
            <a:ext cx="777825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sl-SI" dirty="0" smtClean="0">
                <a:solidFill>
                  <a:schemeClr val="folHlink"/>
                </a:solidFill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altLang="sl-SI" sz="60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OBJECTIVE</a:t>
            </a:r>
            <a:r>
              <a:rPr lang="en-US" altLang="sl-SI" sz="3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 want to accomplish.</a:t>
            </a:r>
            <a:endParaRPr lang="en-US" altLang="sl-SI" sz="36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089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584028"/>
              </p:ext>
            </p:extLst>
          </p:nvPr>
        </p:nvGraphicFramePr>
        <p:xfrm>
          <a:off x="4427538" y="3759200"/>
          <a:ext cx="4268787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Clip" r:id="rId3" imgW="4268260" imgH="2765464" progId="MS_ClipArt_Gallery.2">
                  <p:embed/>
                </p:oleObj>
              </mc:Choice>
              <mc:Fallback>
                <p:oleObj name="Clip" r:id="rId3" imgW="4268260" imgH="276546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759200"/>
                        <a:ext cx="4268787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8937" name="Rectangle 9"/>
          <p:cNvSpPr>
            <a:spLocks noChangeArrowheads="1"/>
          </p:cNvSpPr>
          <p:nvPr/>
        </p:nvSpPr>
        <p:spPr bwMode="auto">
          <a:xfrm>
            <a:off x="381000" y="6096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eaLnBrk="0" hangingPunct="0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eaLnBrk="0" hangingPunct="0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eaLnBrk="0" hangingPunct="0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eaLnBrk="0" hangingPunct="0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>
              <a:defRPr/>
            </a:pPr>
            <a:r>
              <a:rPr lang="en-US" altLang="sl-SI" dirty="0" smtClean="0">
                <a:solidFill>
                  <a:schemeClr val="bg1">
                    <a:lumMod val="85000"/>
                  </a:schemeClr>
                </a:solidFill>
              </a:rPr>
              <a:t>before organizing we need to know an</a:t>
            </a:r>
          </a:p>
        </p:txBody>
      </p:sp>
    </p:spTree>
    <p:extLst>
      <p:ext uri="{BB962C8B-B14F-4D97-AF65-F5344CB8AC3E}">
        <p14:creationId xmlns:p14="http://schemas.microsoft.com/office/powerpoint/2010/main" val="40580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8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8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0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179512" y="1132804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to fill the gap between creativity &amp; full employment?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CREATIVITY                                                                  FULL</a:t>
            </a:r>
          </a:p>
          <a:p>
            <a:pPr marL="0" indent="0">
              <a:buNone/>
            </a:pPr>
            <a:r>
              <a:rPr lang="en-US" b="1" dirty="0" smtClean="0"/>
              <a:t>						           EMPLOYMENT</a:t>
            </a:r>
            <a:endParaRPr lang="en-US" b="1" dirty="0"/>
          </a:p>
        </p:txBody>
      </p:sp>
      <p:pic>
        <p:nvPicPr>
          <p:cNvPr id="43010" name="Picture 2" descr="https://encrypted-tbn2.gstatic.com/images?q=tbn:ANd9GcSY6SajExXRet2XzHUWdU8mOkuAm4MjyJHSBdwpi2D2Eelb-_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52" y="2996952"/>
            <a:ext cx="3387516" cy="220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92" y="-27384"/>
            <a:ext cx="5795144" cy="71000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 map on  road to increased employment…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uščica dol 3"/>
          <p:cNvSpPr/>
          <p:nvPr/>
        </p:nvSpPr>
        <p:spPr>
          <a:xfrm>
            <a:off x="1712518" y="263691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143505" y="1790464"/>
            <a:ext cx="122629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creativity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83568" y="3140968"/>
            <a:ext cx="2192139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entrepreneurship </a:t>
            </a:r>
          </a:p>
          <a:p>
            <a:pPr algn="ctr"/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058286" y="4643844"/>
            <a:ext cx="1436482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networking</a:t>
            </a:r>
          </a:p>
        </p:txBody>
      </p:sp>
      <p:sp>
        <p:nvSpPr>
          <p:cNvPr id="14" name="Puščica dol 13"/>
          <p:cNvSpPr/>
          <p:nvPr/>
        </p:nvSpPr>
        <p:spPr>
          <a:xfrm>
            <a:off x="1712518" y="400506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444208" y="1772816"/>
            <a:ext cx="1914947" cy="646331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better/more/full</a:t>
            </a:r>
          </a:p>
          <a:p>
            <a:pPr algn="ctr"/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486812" y="3140968"/>
            <a:ext cx="1757596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new business </a:t>
            </a:r>
          </a:p>
          <a:p>
            <a:pPr algn="ctr"/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6804980" y="4563480"/>
            <a:ext cx="1364155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sl-SI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en-US" dirty="0" smtClean="0"/>
              <a:t>organizing</a:t>
            </a:r>
            <a:endParaRPr lang="en-US" dirty="0"/>
          </a:p>
        </p:txBody>
      </p:sp>
      <p:sp>
        <p:nvSpPr>
          <p:cNvPr id="27" name="Puščica dol 26"/>
          <p:cNvSpPr/>
          <p:nvPr/>
        </p:nvSpPr>
        <p:spPr>
          <a:xfrm rot="10800000">
            <a:off x="7345357" y="263691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8" name="Puščica dol 27"/>
          <p:cNvSpPr/>
          <p:nvPr/>
        </p:nvSpPr>
        <p:spPr>
          <a:xfrm rot="10800000">
            <a:off x="7367195" y="407707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1907704" y="5284365"/>
            <a:ext cx="543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technology &amp;  </a:t>
            </a:r>
          </a:p>
          <a:p>
            <a:pPr algn="ctr"/>
            <a:r>
              <a:rPr lang="en-US" sz="2400" i="1" dirty="0" smtClean="0"/>
              <a:t>infrastructure &amp;</a:t>
            </a:r>
          </a:p>
          <a:p>
            <a:pPr algn="ctr"/>
            <a:r>
              <a:rPr lang="en-US" sz="2400" i="1" dirty="0" smtClean="0"/>
              <a:t>  social capital</a:t>
            </a:r>
            <a:endParaRPr lang="en-US" sz="2400" i="1" dirty="0"/>
          </a:p>
        </p:txBody>
      </p:sp>
      <p:sp>
        <p:nvSpPr>
          <p:cNvPr id="31" name="Dvojni zaviti oklepaj 30"/>
          <p:cNvSpPr/>
          <p:nvPr/>
        </p:nvSpPr>
        <p:spPr>
          <a:xfrm>
            <a:off x="2987824" y="5157192"/>
            <a:ext cx="3451282" cy="158417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Kotna puščica gor 31"/>
          <p:cNvSpPr/>
          <p:nvPr/>
        </p:nvSpPr>
        <p:spPr>
          <a:xfrm>
            <a:off x="7225295" y="5733256"/>
            <a:ext cx="285916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Kotna puščica gor 32"/>
          <p:cNvSpPr/>
          <p:nvPr/>
        </p:nvSpPr>
        <p:spPr>
          <a:xfrm rot="5400000">
            <a:off x="1764746" y="5734314"/>
            <a:ext cx="285916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nez\Desktop\JANEZ KOLAR SLO\Modri zapisi\_44370264_wave416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1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9512" y="558755"/>
            <a:ext cx="7704856" cy="710005"/>
          </a:xfrm>
        </p:spPr>
        <p:txBody>
          <a:bodyPr>
            <a:noAutofit/>
          </a:bodyPr>
          <a:lstStyle/>
          <a:p>
            <a:pPr algn="l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 </a:t>
            </a: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late for reading instructions</a:t>
            </a:r>
            <a:endParaRPr lang="en-US" sz="2800" dirty="0"/>
          </a:p>
        </p:txBody>
      </p:sp>
      <p:pic>
        <p:nvPicPr>
          <p:cNvPr id="19458" name="Picture 2" descr="http://intelligentlife.troop1379.org/instru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90465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5062</TotalTime>
  <Words>770</Words>
  <Application>Microsoft Office PowerPoint</Application>
  <PresentationFormat>Diaprojekcija na zaslonu (4:3)</PresentationFormat>
  <Paragraphs>265</Paragraphs>
  <Slides>38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3</vt:i4>
      </vt:variant>
      <vt:variant>
        <vt:lpstr>Naslovi diapozitivov</vt:lpstr>
      </vt:variant>
      <vt:variant>
        <vt:i4>38</vt:i4>
      </vt:variant>
    </vt:vector>
  </HeadingPairs>
  <TitlesOfParts>
    <vt:vector size="42" baseType="lpstr">
      <vt:lpstr>Officeova tema</vt:lpstr>
      <vt:lpstr>Clip</vt:lpstr>
      <vt:lpstr>Document</vt:lpstr>
      <vt:lpstr>Microsoft ClipArt Gallery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Route map on  road to increased employment…</vt:lpstr>
      <vt:lpstr>PowerPointova predstavitev</vt:lpstr>
      <vt:lpstr>…a little too late for reading instructions</vt:lpstr>
      <vt:lpstr> Ključna so vprašanja</vt:lpstr>
      <vt:lpstr>PowerPointova predstavitev</vt:lpstr>
      <vt:lpstr>PowerPointova predstavitev</vt:lpstr>
      <vt:lpstr>think different, think BLUE…                                         </vt:lpstr>
      <vt:lpstr>Route map on  road to increased employment…</vt:lpstr>
      <vt:lpstr>PowerPointova predstavitev</vt:lpstr>
      <vt:lpstr>    creativity, opportunities, …</vt:lpstr>
      <vt:lpstr>And we definitely don‘t them want to fell like</vt:lpstr>
      <vt:lpstr>Route map on  road to increased employment…</vt:lpstr>
      <vt:lpstr>PowerPointova predstavitev</vt:lpstr>
      <vt:lpstr>Who?</vt:lpstr>
      <vt:lpstr>Change in focus…</vt:lpstr>
      <vt:lpstr>PowerPointova predstavitev</vt:lpstr>
      <vt:lpstr>entrepreneurial teaching/age</vt:lpstr>
      <vt:lpstr>Route map on  road to increased employment…</vt:lpstr>
      <vt:lpstr>Basic Model of SUCCESS</vt:lpstr>
      <vt:lpstr>PowerPointova predstavitev</vt:lpstr>
      <vt:lpstr>PowerPointova predstavitev</vt:lpstr>
      <vt:lpstr>Route map on  road to increased employment…</vt:lpstr>
      <vt:lpstr>PowerPointova predstavitev</vt:lpstr>
      <vt:lpstr>Blue Ocean strategija</vt:lpstr>
      <vt:lpstr>PowerPointova predstavitev</vt:lpstr>
      <vt:lpstr>PowerPointova predstavitev</vt:lpstr>
      <vt:lpstr> Prioritising</vt:lpstr>
      <vt:lpstr>PowerPointova predstavitev</vt:lpstr>
      <vt:lpstr>PowerPointova predstavitev</vt:lpstr>
      <vt:lpstr>PowerPointova predstavitev</vt:lpstr>
      <vt:lpstr>PowerPointova predstavitev</vt:lpstr>
      <vt:lpstr>Janez Kolar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Kolar</dc:creator>
  <cp:lastModifiedBy>Kolar</cp:lastModifiedBy>
  <cp:revision>83</cp:revision>
  <dcterms:created xsi:type="dcterms:W3CDTF">2014-06-26T08:40:02Z</dcterms:created>
  <dcterms:modified xsi:type="dcterms:W3CDTF">2014-06-29T21:25:49Z</dcterms:modified>
</cp:coreProperties>
</file>