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61" r:id="rId3"/>
    <p:sldId id="325" r:id="rId4"/>
    <p:sldId id="326" r:id="rId5"/>
    <p:sldId id="328" r:id="rId6"/>
    <p:sldId id="330" r:id="rId7"/>
    <p:sldId id="331" r:id="rId8"/>
    <p:sldId id="332" r:id="rId9"/>
    <p:sldId id="333" r:id="rId10"/>
    <p:sldId id="334" r:id="rId11"/>
    <p:sldId id="327" r:id="rId12"/>
    <p:sldId id="30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y A. Sterner" initials="ka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282" y="-43"/>
      </p:cViewPr>
      <p:guideLst>
        <p:guide orient="horz" pos="2160"/>
        <p:guide pos="2880"/>
      </p:guideLst>
    </p:cSldViewPr>
  </p:slideViewPr>
  <p:notesTextViewPr>
    <p:cViewPr>
      <p:scale>
        <a:sx n="1" d="1"/>
        <a:sy n="1" d="1"/>
      </p:scale>
      <p:origin x="0" y="0"/>
    </p:cViewPr>
  </p:notesTextViewPr>
  <p:sorterViewPr>
    <p:cViewPr>
      <p:scale>
        <a:sx n="100" d="100"/>
        <a:sy n="100" d="100"/>
      </p:scale>
      <p:origin x="0" y="44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A0D722-5BB6-4468-BAB5-03F537D9DFA2}" type="datetimeFigureOut">
              <a:rPr lang="en-US" smtClean="0"/>
              <a:t>7/6/2014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E6F68B-F398-4840-A19C-73E48951560F}" type="slidenum">
              <a:rPr lang="en-US" smtClean="0"/>
              <a:t>‹#›</a:t>
            </a:fld>
            <a:endParaRPr lang="en-US" dirty="0"/>
          </a:p>
        </p:txBody>
      </p:sp>
    </p:spTree>
    <p:extLst>
      <p:ext uri="{BB962C8B-B14F-4D97-AF65-F5344CB8AC3E}">
        <p14:creationId xmlns:p14="http://schemas.microsoft.com/office/powerpoint/2010/main" val="412024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7"/>
          <p:cNvSpPr>
            <a:spLocks noGrp="1" noChangeArrowheads="1"/>
          </p:cNvSpPr>
          <p:nvPr>
            <p:ph type="sldNum" sz="quarter" idx="5"/>
          </p:nvPr>
        </p:nvSpPr>
        <p:spPr>
          <a:noFill/>
        </p:spPr>
        <p:txBody>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fld id="{B4D7D414-27BA-469E-8612-323C7644566B}" type="slidenum">
              <a:rPr lang="en-US" altLang="en-US" sz="1200">
                <a:solidFill>
                  <a:prstClr val="black"/>
                </a:solidFill>
              </a:rPr>
              <a:pPr/>
              <a:t>1</a:t>
            </a:fld>
            <a:endParaRPr lang="en-US" altLang="en-US" sz="1200" dirty="0">
              <a:solidFill>
                <a:prstClr val="black"/>
              </a:solidFill>
            </a:endParaRPr>
          </a:p>
        </p:txBody>
      </p:sp>
      <p:sp>
        <p:nvSpPr>
          <p:cNvPr id="247811" name="Rectangle 2"/>
          <p:cNvSpPr>
            <a:spLocks noGrp="1" noRot="1" noChangeAspect="1" noChangeArrowheads="1" noTextEdit="1"/>
          </p:cNvSpPr>
          <p:nvPr>
            <p:ph type="sldImg"/>
          </p:nvPr>
        </p:nvSpPr>
        <p:spPr>
          <a:ln/>
        </p:spPr>
      </p:sp>
      <p:sp>
        <p:nvSpPr>
          <p:cNvPr id="247812" name="Rectangle 3"/>
          <p:cNvSpPr>
            <a:spLocks noGrp="1" noChangeArrowheads="1"/>
          </p:cNvSpPr>
          <p:nvPr>
            <p:ph type="body" idx="1"/>
          </p:nvPr>
        </p:nvSpPr>
        <p:spPr>
          <a:noFill/>
        </p:spPr>
        <p:txBody>
          <a:bodyPr/>
          <a:lstStyle/>
          <a:p>
            <a:endParaRPr lang="en-US"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7E6F68B-F398-4840-A19C-73E48951560F}" type="slidenum">
              <a:rPr lang="en-US" smtClean="0"/>
              <a:t>10</a:t>
            </a:fld>
            <a:endParaRPr lang="en-US" dirty="0"/>
          </a:p>
        </p:txBody>
      </p:sp>
    </p:spTree>
    <p:extLst>
      <p:ext uri="{BB962C8B-B14F-4D97-AF65-F5344CB8AC3E}">
        <p14:creationId xmlns:p14="http://schemas.microsoft.com/office/powerpoint/2010/main" val="823519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7E6F68B-F398-4840-A19C-73E48951560F}" type="slidenum">
              <a:rPr lang="en-US" smtClean="0"/>
              <a:t>11</a:t>
            </a:fld>
            <a:endParaRPr lang="en-US" dirty="0"/>
          </a:p>
        </p:txBody>
      </p:sp>
    </p:spTree>
    <p:extLst>
      <p:ext uri="{BB962C8B-B14F-4D97-AF65-F5344CB8AC3E}">
        <p14:creationId xmlns:p14="http://schemas.microsoft.com/office/powerpoint/2010/main" val="823519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E6F68B-F398-4840-A19C-73E48951560F}" type="slidenum">
              <a:rPr lang="en-US" smtClean="0"/>
              <a:t>2</a:t>
            </a:fld>
            <a:endParaRPr lang="en-US" dirty="0"/>
          </a:p>
        </p:txBody>
      </p:sp>
    </p:spTree>
    <p:extLst>
      <p:ext uri="{BB962C8B-B14F-4D97-AF65-F5344CB8AC3E}">
        <p14:creationId xmlns:p14="http://schemas.microsoft.com/office/powerpoint/2010/main" val="823519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E6F68B-F398-4840-A19C-73E48951560F}" type="slidenum">
              <a:rPr lang="en-US" smtClean="0"/>
              <a:t>3</a:t>
            </a:fld>
            <a:endParaRPr lang="en-US" dirty="0"/>
          </a:p>
        </p:txBody>
      </p:sp>
    </p:spTree>
    <p:extLst>
      <p:ext uri="{BB962C8B-B14F-4D97-AF65-F5344CB8AC3E}">
        <p14:creationId xmlns:p14="http://schemas.microsoft.com/office/powerpoint/2010/main" val="823519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E6F68B-F398-4840-A19C-73E48951560F}" type="slidenum">
              <a:rPr lang="en-US" smtClean="0"/>
              <a:t>4</a:t>
            </a:fld>
            <a:endParaRPr lang="en-US" dirty="0"/>
          </a:p>
        </p:txBody>
      </p:sp>
    </p:spTree>
    <p:extLst>
      <p:ext uri="{BB962C8B-B14F-4D97-AF65-F5344CB8AC3E}">
        <p14:creationId xmlns:p14="http://schemas.microsoft.com/office/powerpoint/2010/main" val="823519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E6F68B-F398-4840-A19C-73E48951560F}" type="slidenum">
              <a:rPr lang="en-US" smtClean="0"/>
              <a:t>5</a:t>
            </a:fld>
            <a:endParaRPr lang="en-US" dirty="0"/>
          </a:p>
        </p:txBody>
      </p:sp>
    </p:spTree>
    <p:extLst>
      <p:ext uri="{BB962C8B-B14F-4D97-AF65-F5344CB8AC3E}">
        <p14:creationId xmlns:p14="http://schemas.microsoft.com/office/powerpoint/2010/main" val="823519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7E6F68B-F398-4840-A19C-73E48951560F}" type="slidenum">
              <a:rPr lang="en-US" smtClean="0"/>
              <a:t>6</a:t>
            </a:fld>
            <a:endParaRPr lang="en-US" dirty="0"/>
          </a:p>
        </p:txBody>
      </p:sp>
    </p:spTree>
    <p:extLst>
      <p:ext uri="{BB962C8B-B14F-4D97-AF65-F5344CB8AC3E}">
        <p14:creationId xmlns:p14="http://schemas.microsoft.com/office/powerpoint/2010/main" val="823519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7E6F68B-F398-4840-A19C-73E48951560F}" type="slidenum">
              <a:rPr lang="en-US" smtClean="0"/>
              <a:t>7</a:t>
            </a:fld>
            <a:endParaRPr lang="en-US" dirty="0"/>
          </a:p>
        </p:txBody>
      </p:sp>
    </p:spTree>
    <p:extLst>
      <p:ext uri="{BB962C8B-B14F-4D97-AF65-F5344CB8AC3E}">
        <p14:creationId xmlns:p14="http://schemas.microsoft.com/office/powerpoint/2010/main" val="823519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7E6F68B-F398-4840-A19C-73E48951560F}" type="slidenum">
              <a:rPr lang="en-US" smtClean="0"/>
              <a:t>8</a:t>
            </a:fld>
            <a:endParaRPr lang="en-US" dirty="0"/>
          </a:p>
        </p:txBody>
      </p:sp>
    </p:spTree>
    <p:extLst>
      <p:ext uri="{BB962C8B-B14F-4D97-AF65-F5344CB8AC3E}">
        <p14:creationId xmlns:p14="http://schemas.microsoft.com/office/powerpoint/2010/main" val="823519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7E6F68B-F398-4840-A19C-73E48951560F}" type="slidenum">
              <a:rPr lang="en-US" smtClean="0"/>
              <a:t>9</a:t>
            </a:fld>
            <a:endParaRPr lang="en-US" dirty="0"/>
          </a:p>
        </p:txBody>
      </p:sp>
    </p:spTree>
    <p:extLst>
      <p:ext uri="{BB962C8B-B14F-4D97-AF65-F5344CB8AC3E}">
        <p14:creationId xmlns:p14="http://schemas.microsoft.com/office/powerpoint/2010/main" val="823519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9121" name="Rectangle 33"/>
          <p:cNvSpPr>
            <a:spLocks noGrp="1" noChangeArrowheads="1"/>
          </p:cNvSpPr>
          <p:nvPr>
            <p:ph type="ctrTitle"/>
          </p:nvPr>
        </p:nvSpPr>
        <p:spPr>
          <a:xfrm>
            <a:off x="1676400" y="1905000"/>
            <a:ext cx="7239000" cy="1905000"/>
          </a:xfrm>
        </p:spPr>
        <p:txBody>
          <a:bodyPr/>
          <a:lstStyle>
            <a:lvl1pPr algn="l">
              <a:defRPr/>
            </a:lvl1pPr>
          </a:lstStyle>
          <a:p>
            <a:pPr lvl="0"/>
            <a:r>
              <a:rPr lang="en-US" noProof="0" smtClean="0"/>
              <a:t>Click to edit Master title style</a:t>
            </a:r>
          </a:p>
        </p:txBody>
      </p:sp>
      <p:sp>
        <p:nvSpPr>
          <p:cNvPr id="89122" name="Rectangle 34"/>
          <p:cNvSpPr>
            <a:spLocks noGrp="1" noChangeArrowheads="1"/>
          </p:cNvSpPr>
          <p:nvPr>
            <p:ph type="subTitle" idx="1"/>
          </p:nvPr>
        </p:nvSpPr>
        <p:spPr>
          <a:xfrm>
            <a:off x="1676400" y="4572000"/>
            <a:ext cx="6400800" cy="1679575"/>
          </a:xfrm>
        </p:spPr>
        <p:txBody>
          <a:bodyPr anchor="ctr"/>
          <a:lstStyle>
            <a:lvl1pPr marL="0" indent="0" algn="ctr">
              <a:buFontTx/>
              <a:buNone/>
              <a:defRPr/>
            </a:lvl1pPr>
          </a:lstStyle>
          <a:p>
            <a:pPr lvl="0"/>
            <a:r>
              <a:rPr lang="en-US" noProof="0" smtClean="0"/>
              <a:t>Click to edit Master subtitle style</a:t>
            </a:r>
          </a:p>
        </p:txBody>
      </p:sp>
      <p:sp>
        <p:nvSpPr>
          <p:cNvPr id="4" name="Rectangle 35"/>
          <p:cNvSpPr>
            <a:spLocks noGrp="1" noChangeArrowheads="1"/>
          </p:cNvSpPr>
          <p:nvPr>
            <p:ph type="dt" sz="half" idx="10"/>
          </p:nvPr>
        </p:nvSpPr>
        <p:spPr>
          <a:xfrm>
            <a:off x="685800" y="6324600"/>
            <a:ext cx="1905000" cy="457200"/>
          </a:xfrm>
        </p:spPr>
        <p:txBody>
          <a:bodyPr/>
          <a:lstStyle>
            <a:lvl1pPr eaLnBrk="0" hangingPunct="0">
              <a:defRPr/>
            </a:lvl1pPr>
          </a:lstStyle>
          <a:p>
            <a:pPr>
              <a:defRPr/>
            </a:pPr>
            <a:endParaRPr lang="en-US" dirty="0"/>
          </a:p>
        </p:txBody>
      </p:sp>
      <p:sp>
        <p:nvSpPr>
          <p:cNvPr id="5" name="Rectangle 36"/>
          <p:cNvSpPr>
            <a:spLocks noGrp="1" noChangeArrowheads="1"/>
          </p:cNvSpPr>
          <p:nvPr>
            <p:ph type="ftr" sz="quarter" idx="11"/>
          </p:nvPr>
        </p:nvSpPr>
        <p:spPr>
          <a:xfrm>
            <a:off x="3124200" y="6324600"/>
            <a:ext cx="2895600" cy="457200"/>
          </a:xfrm>
        </p:spPr>
        <p:txBody>
          <a:bodyPr/>
          <a:lstStyle>
            <a:lvl1pPr algn="l" eaLnBrk="0" hangingPunct="0">
              <a:defRPr/>
            </a:lvl1pPr>
          </a:lstStyle>
          <a:p>
            <a:pPr>
              <a:defRPr/>
            </a:pPr>
            <a:endParaRPr lang="en-US" dirty="0"/>
          </a:p>
        </p:txBody>
      </p:sp>
      <p:sp>
        <p:nvSpPr>
          <p:cNvPr id="6" name="Rectangle 37"/>
          <p:cNvSpPr>
            <a:spLocks noGrp="1" noChangeArrowheads="1"/>
          </p:cNvSpPr>
          <p:nvPr>
            <p:ph type="sldNum" sz="quarter" idx="12"/>
          </p:nvPr>
        </p:nvSpPr>
        <p:spPr>
          <a:xfrm>
            <a:off x="6553200" y="6324600"/>
            <a:ext cx="1905000" cy="457200"/>
          </a:xfrm>
        </p:spPr>
        <p:txBody>
          <a:bodyPr/>
          <a:lstStyle>
            <a:lvl1pPr eaLnBrk="0" hangingPunct="0">
              <a:defRPr/>
            </a:lvl1pPr>
          </a:lstStyle>
          <a:p>
            <a:pPr>
              <a:defRPr/>
            </a:pPr>
            <a:fld id="{5148B498-C493-4181-BE53-8C25A2AD65DD}" type="slidenum">
              <a:rPr lang="en-US"/>
              <a:pPr>
                <a:defRPr/>
              </a:pPr>
              <a:t>‹#›</a:t>
            </a:fld>
            <a:endParaRPr lang="en-US" dirty="0"/>
          </a:p>
        </p:txBody>
      </p:sp>
    </p:spTree>
    <p:extLst>
      <p:ext uri="{BB962C8B-B14F-4D97-AF65-F5344CB8AC3E}">
        <p14:creationId xmlns:p14="http://schemas.microsoft.com/office/powerpoint/2010/main" val="3703208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5"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6" name="Rectangle 34"/>
          <p:cNvSpPr>
            <a:spLocks noGrp="1" noChangeArrowheads="1"/>
          </p:cNvSpPr>
          <p:nvPr>
            <p:ph type="sldNum" sz="quarter" idx="12"/>
          </p:nvPr>
        </p:nvSpPr>
        <p:spPr/>
        <p:txBody>
          <a:bodyPr/>
          <a:lstStyle>
            <a:lvl1pPr eaLnBrk="0" hangingPunct="0">
              <a:defRPr/>
            </a:lvl1pPr>
          </a:lstStyle>
          <a:p>
            <a:pPr>
              <a:defRPr/>
            </a:pPr>
            <a:fld id="{6A48A801-EAA0-4635-8CCD-362CE2C34B90}" type="slidenum">
              <a:rPr lang="en-US"/>
              <a:pPr>
                <a:defRPr/>
              </a:pPr>
              <a:t>‹#›</a:t>
            </a:fld>
            <a:endParaRPr lang="en-US" dirty="0"/>
          </a:p>
        </p:txBody>
      </p:sp>
    </p:spTree>
    <p:extLst>
      <p:ext uri="{BB962C8B-B14F-4D97-AF65-F5344CB8AC3E}">
        <p14:creationId xmlns:p14="http://schemas.microsoft.com/office/powerpoint/2010/main" val="2798004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65138"/>
            <a:ext cx="1943100" cy="56308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65138"/>
            <a:ext cx="5676900" cy="56308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5"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6" name="Rectangle 34"/>
          <p:cNvSpPr>
            <a:spLocks noGrp="1" noChangeArrowheads="1"/>
          </p:cNvSpPr>
          <p:nvPr>
            <p:ph type="sldNum" sz="quarter" idx="12"/>
          </p:nvPr>
        </p:nvSpPr>
        <p:spPr/>
        <p:txBody>
          <a:bodyPr/>
          <a:lstStyle>
            <a:lvl1pPr eaLnBrk="0" hangingPunct="0">
              <a:defRPr/>
            </a:lvl1pPr>
          </a:lstStyle>
          <a:p>
            <a:pPr>
              <a:defRPr/>
            </a:pPr>
            <a:fld id="{4AD4BC4B-7A80-4E94-BB95-FE2BFA89F83B}" type="slidenum">
              <a:rPr lang="en-US"/>
              <a:pPr>
                <a:defRPr/>
              </a:pPr>
              <a:t>‹#›</a:t>
            </a:fld>
            <a:endParaRPr lang="en-US" dirty="0"/>
          </a:p>
        </p:txBody>
      </p:sp>
    </p:spTree>
    <p:extLst>
      <p:ext uri="{BB962C8B-B14F-4D97-AF65-F5344CB8AC3E}">
        <p14:creationId xmlns:p14="http://schemas.microsoft.com/office/powerpoint/2010/main" val="1438848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5"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6" name="Rectangle 34"/>
          <p:cNvSpPr>
            <a:spLocks noGrp="1" noChangeArrowheads="1"/>
          </p:cNvSpPr>
          <p:nvPr>
            <p:ph type="sldNum" sz="quarter" idx="12"/>
          </p:nvPr>
        </p:nvSpPr>
        <p:spPr/>
        <p:txBody>
          <a:bodyPr/>
          <a:lstStyle>
            <a:lvl1pPr eaLnBrk="0" hangingPunct="0">
              <a:defRPr/>
            </a:lvl1pPr>
          </a:lstStyle>
          <a:p>
            <a:pPr>
              <a:defRPr/>
            </a:pPr>
            <a:fld id="{D3767B73-20B5-46BB-A4F7-50AB1BFF7866}" type="slidenum">
              <a:rPr lang="en-US"/>
              <a:pPr>
                <a:defRPr/>
              </a:pPr>
              <a:t>‹#›</a:t>
            </a:fld>
            <a:endParaRPr lang="en-US" dirty="0"/>
          </a:p>
        </p:txBody>
      </p:sp>
    </p:spTree>
    <p:extLst>
      <p:ext uri="{BB962C8B-B14F-4D97-AF65-F5344CB8AC3E}">
        <p14:creationId xmlns:p14="http://schemas.microsoft.com/office/powerpoint/2010/main" val="979641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5"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6" name="Rectangle 34"/>
          <p:cNvSpPr>
            <a:spLocks noGrp="1" noChangeArrowheads="1"/>
          </p:cNvSpPr>
          <p:nvPr>
            <p:ph type="sldNum" sz="quarter" idx="12"/>
          </p:nvPr>
        </p:nvSpPr>
        <p:spPr/>
        <p:txBody>
          <a:bodyPr/>
          <a:lstStyle>
            <a:lvl1pPr eaLnBrk="0" hangingPunct="0">
              <a:defRPr/>
            </a:lvl1pPr>
          </a:lstStyle>
          <a:p>
            <a:pPr>
              <a:defRPr/>
            </a:pPr>
            <a:fld id="{7590A41C-A621-47AE-9C3C-1FAA292679F0}" type="slidenum">
              <a:rPr lang="en-US"/>
              <a:pPr>
                <a:defRPr/>
              </a:pPr>
              <a:t>‹#›</a:t>
            </a:fld>
            <a:endParaRPr lang="en-US" dirty="0"/>
          </a:p>
        </p:txBody>
      </p:sp>
    </p:spTree>
    <p:extLst>
      <p:ext uri="{BB962C8B-B14F-4D97-AF65-F5344CB8AC3E}">
        <p14:creationId xmlns:p14="http://schemas.microsoft.com/office/powerpoint/2010/main" val="2100937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6"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7" name="Rectangle 34"/>
          <p:cNvSpPr>
            <a:spLocks noGrp="1" noChangeArrowheads="1"/>
          </p:cNvSpPr>
          <p:nvPr>
            <p:ph type="sldNum" sz="quarter" idx="12"/>
          </p:nvPr>
        </p:nvSpPr>
        <p:spPr/>
        <p:txBody>
          <a:bodyPr/>
          <a:lstStyle>
            <a:lvl1pPr eaLnBrk="0" hangingPunct="0">
              <a:defRPr/>
            </a:lvl1pPr>
          </a:lstStyle>
          <a:p>
            <a:pPr>
              <a:defRPr/>
            </a:pPr>
            <a:fld id="{CCE02AE3-6824-4364-89D1-82A628C02103}" type="slidenum">
              <a:rPr lang="en-US"/>
              <a:pPr>
                <a:defRPr/>
              </a:pPr>
              <a:t>‹#›</a:t>
            </a:fld>
            <a:endParaRPr lang="en-US" dirty="0"/>
          </a:p>
        </p:txBody>
      </p:sp>
    </p:spTree>
    <p:extLst>
      <p:ext uri="{BB962C8B-B14F-4D97-AF65-F5344CB8AC3E}">
        <p14:creationId xmlns:p14="http://schemas.microsoft.com/office/powerpoint/2010/main" val="2168219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8"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9" name="Rectangle 34"/>
          <p:cNvSpPr>
            <a:spLocks noGrp="1" noChangeArrowheads="1"/>
          </p:cNvSpPr>
          <p:nvPr>
            <p:ph type="sldNum" sz="quarter" idx="12"/>
          </p:nvPr>
        </p:nvSpPr>
        <p:spPr/>
        <p:txBody>
          <a:bodyPr/>
          <a:lstStyle>
            <a:lvl1pPr eaLnBrk="0" hangingPunct="0">
              <a:defRPr/>
            </a:lvl1pPr>
          </a:lstStyle>
          <a:p>
            <a:pPr>
              <a:defRPr/>
            </a:pPr>
            <a:fld id="{751BCE8F-8B04-49EA-89EB-F6EAC4EAF627}" type="slidenum">
              <a:rPr lang="en-US"/>
              <a:pPr>
                <a:defRPr/>
              </a:pPr>
              <a:t>‹#›</a:t>
            </a:fld>
            <a:endParaRPr lang="en-US" dirty="0"/>
          </a:p>
        </p:txBody>
      </p:sp>
    </p:spTree>
    <p:extLst>
      <p:ext uri="{BB962C8B-B14F-4D97-AF65-F5344CB8AC3E}">
        <p14:creationId xmlns:p14="http://schemas.microsoft.com/office/powerpoint/2010/main" val="3644019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4"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5" name="Rectangle 34"/>
          <p:cNvSpPr>
            <a:spLocks noGrp="1" noChangeArrowheads="1"/>
          </p:cNvSpPr>
          <p:nvPr>
            <p:ph type="sldNum" sz="quarter" idx="12"/>
          </p:nvPr>
        </p:nvSpPr>
        <p:spPr/>
        <p:txBody>
          <a:bodyPr/>
          <a:lstStyle>
            <a:lvl1pPr eaLnBrk="0" hangingPunct="0">
              <a:defRPr/>
            </a:lvl1pPr>
          </a:lstStyle>
          <a:p>
            <a:pPr>
              <a:defRPr/>
            </a:pPr>
            <a:fld id="{4626BC33-C2B7-4647-912C-83FA26E4A80A}" type="slidenum">
              <a:rPr lang="en-US"/>
              <a:pPr>
                <a:defRPr/>
              </a:pPr>
              <a:t>‹#›</a:t>
            </a:fld>
            <a:endParaRPr lang="en-US" dirty="0"/>
          </a:p>
        </p:txBody>
      </p:sp>
    </p:spTree>
    <p:extLst>
      <p:ext uri="{BB962C8B-B14F-4D97-AF65-F5344CB8AC3E}">
        <p14:creationId xmlns:p14="http://schemas.microsoft.com/office/powerpoint/2010/main" val="1460506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3"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4" name="Rectangle 34"/>
          <p:cNvSpPr>
            <a:spLocks noGrp="1" noChangeArrowheads="1"/>
          </p:cNvSpPr>
          <p:nvPr>
            <p:ph type="sldNum" sz="quarter" idx="12"/>
          </p:nvPr>
        </p:nvSpPr>
        <p:spPr/>
        <p:txBody>
          <a:bodyPr/>
          <a:lstStyle>
            <a:lvl1pPr eaLnBrk="0" hangingPunct="0">
              <a:defRPr/>
            </a:lvl1pPr>
          </a:lstStyle>
          <a:p>
            <a:pPr>
              <a:defRPr/>
            </a:pPr>
            <a:fld id="{35F73B6B-1FD3-4AB5-82A8-263317E0B8BC}" type="slidenum">
              <a:rPr lang="en-US"/>
              <a:pPr>
                <a:defRPr/>
              </a:pPr>
              <a:t>‹#›</a:t>
            </a:fld>
            <a:endParaRPr lang="en-US" dirty="0"/>
          </a:p>
        </p:txBody>
      </p:sp>
    </p:spTree>
    <p:extLst>
      <p:ext uri="{BB962C8B-B14F-4D97-AF65-F5344CB8AC3E}">
        <p14:creationId xmlns:p14="http://schemas.microsoft.com/office/powerpoint/2010/main" val="4006230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6"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7" name="Rectangle 34"/>
          <p:cNvSpPr>
            <a:spLocks noGrp="1" noChangeArrowheads="1"/>
          </p:cNvSpPr>
          <p:nvPr>
            <p:ph type="sldNum" sz="quarter" idx="12"/>
          </p:nvPr>
        </p:nvSpPr>
        <p:spPr/>
        <p:txBody>
          <a:bodyPr/>
          <a:lstStyle>
            <a:lvl1pPr eaLnBrk="0" hangingPunct="0">
              <a:defRPr/>
            </a:lvl1pPr>
          </a:lstStyle>
          <a:p>
            <a:pPr>
              <a:defRPr/>
            </a:pPr>
            <a:fld id="{AD68F3E2-7CD9-42EC-AC66-3B30B41EE3A8}" type="slidenum">
              <a:rPr lang="en-US"/>
              <a:pPr>
                <a:defRPr/>
              </a:pPr>
              <a:t>‹#›</a:t>
            </a:fld>
            <a:endParaRPr lang="en-US" dirty="0"/>
          </a:p>
        </p:txBody>
      </p:sp>
    </p:spTree>
    <p:extLst>
      <p:ext uri="{BB962C8B-B14F-4D97-AF65-F5344CB8AC3E}">
        <p14:creationId xmlns:p14="http://schemas.microsoft.com/office/powerpoint/2010/main" val="4149716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2"/>
          <p:cNvSpPr>
            <a:spLocks noGrp="1" noChangeArrowheads="1"/>
          </p:cNvSpPr>
          <p:nvPr>
            <p:ph type="dt" sz="half" idx="10"/>
          </p:nvPr>
        </p:nvSpPr>
        <p:spPr/>
        <p:txBody>
          <a:bodyPr/>
          <a:lstStyle>
            <a:lvl1pPr eaLnBrk="0" hangingPunct="0">
              <a:defRPr/>
            </a:lvl1pPr>
          </a:lstStyle>
          <a:p>
            <a:pPr>
              <a:defRPr/>
            </a:pPr>
            <a:endParaRPr lang="en-US" dirty="0"/>
          </a:p>
        </p:txBody>
      </p:sp>
      <p:sp>
        <p:nvSpPr>
          <p:cNvPr id="6" name="Rectangle 33"/>
          <p:cNvSpPr>
            <a:spLocks noGrp="1" noChangeArrowheads="1"/>
          </p:cNvSpPr>
          <p:nvPr>
            <p:ph type="ftr" sz="quarter" idx="11"/>
          </p:nvPr>
        </p:nvSpPr>
        <p:spPr/>
        <p:txBody>
          <a:bodyPr/>
          <a:lstStyle>
            <a:lvl1pPr algn="l" eaLnBrk="0" hangingPunct="0">
              <a:defRPr/>
            </a:lvl1pPr>
          </a:lstStyle>
          <a:p>
            <a:pPr>
              <a:defRPr/>
            </a:pPr>
            <a:endParaRPr lang="en-US" dirty="0"/>
          </a:p>
        </p:txBody>
      </p:sp>
      <p:sp>
        <p:nvSpPr>
          <p:cNvPr id="7" name="Rectangle 34"/>
          <p:cNvSpPr>
            <a:spLocks noGrp="1" noChangeArrowheads="1"/>
          </p:cNvSpPr>
          <p:nvPr>
            <p:ph type="sldNum" sz="quarter" idx="12"/>
          </p:nvPr>
        </p:nvSpPr>
        <p:spPr/>
        <p:txBody>
          <a:bodyPr/>
          <a:lstStyle>
            <a:lvl1pPr eaLnBrk="0" hangingPunct="0">
              <a:defRPr/>
            </a:lvl1pPr>
          </a:lstStyle>
          <a:p>
            <a:pPr>
              <a:defRPr/>
            </a:pPr>
            <a:fld id="{9F77B189-5DF6-44E1-BFC8-96D630657495}" type="slidenum">
              <a:rPr lang="en-US"/>
              <a:pPr>
                <a:defRPr/>
              </a:pPr>
              <a:t>‹#›</a:t>
            </a:fld>
            <a:endParaRPr lang="en-US" dirty="0"/>
          </a:p>
        </p:txBody>
      </p:sp>
    </p:spTree>
    <p:extLst>
      <p:ext uri="{BB962C8B-B14F-4D97-AF65-F5344CB8AC3E}">
        <p14:creationId xmlns:p14="http://schemas.microsoft.com/office/powerpoint/2010/main" val="2469854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FF66"/>
        </a:solidFill>
        <a:effectLst/>
      </p:bgPr>
    </p:bg>
    <p:spTree>
      <p:nvGrpSpPr>
        <p:cNvPr id="1" name=""/>
        <p:cNvGrpSpPr/>
        <p:nvPr/>
      </p:nvGrpSpPr>
      <p:grpSpPr>
        <a:xfrm>
          <a:off x="0" y="0"/>
          <a:ext cx="0" cy="0"/>
          <a:chOff x="0" y="0"/>
          <a:chExt cx="0" cy="0"/>
        </a:xfrm>
      </p:grpSpPr>
      <p:sp>
        <p:nvSpPr>
          <p:cNvPr id="1026" name="Rectangle 30"/>
          <p:cNvSpPr>
            <a:spLocks noGrp="1" noChangeArrowheads="1"/>
          </p:cNvSpPr>
          <p:nvPr>
            <p:ph type="title"/>
          </p:nvPr>
        </p:nvSpPr>
        <p:spPr bwMode="auto">
          <a:xfrm>
            <a:off x="685800" y="465138"/>
            <a:ext cx="77724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altLang="en-US" smtClean="0"/>
              <a:t>Click to edit Master title style</a:t>
            </a:r>
          </a:p>
        </p:txBody>
      </p:sp>
      <p:sp>
        <p:nvSpPr>
          <p:cNvPr id="1027" name="Rectangle 31"/>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8096" name="Rectangle 32"/>
          <p:cNvSpPr>
            <a:spLocks noGrp="1" noChangeArrowheads="1"/>
          </p:cNvSpPr>
          <p:nvPr>
            <p:ph type="dt" sz="half" idx="2"/>
          </p:nvPr>
        </p:nvSpPr>
        <p:spPr bwMode="auto">
          <a:xfrm>
            <a:off x="712788" y="6313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400">
                <a:solidFill>
                  <a:srgbClr val="000000"/>
                </a:solidFill>
                <a:latin typeface="+mn-lt"/>
              </a:defRPr>
            </a:lvl1pPr>
          </a:lstStyle>
          <a:p>
            <a:pPr fontAlgn="base">
              <a:spcBef>
                <a:spcPct val="0"/>
              </a:spcBef>
              <a:spcAft>
                <a:spcPct val="0"/>
              </a:spcAft>
              <a:defRPr/>
            </a:pPr>
            <a:endParaRPr lang="en-US" dirty="0"/>
          </a:p>
        </p:txBody>
      </p:sp>
      <p:sp>
        <p:nvSpPr>
          <p:cNvPr id="88097" name="Rectangle 33"/>
          <p:cNvSpPr>
            <a:spLocks noGrp="1" noChangeArrowheads="1"/>
          </p:cNvSpPr>
          <p:nvPr>
            <p:ph type="ftr" sz="quarter" idx="3"/>
          </p:nvPr>
        </p:nvSpPr>
        <p:spPr bwMode="auto">
          <a:xfrm>
            <a:off x="3151188" y="63134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solidFill>
                  <a:srgbClr val="000000"/>
                </a:solidFill>
                <a:latin typeface="+mn-lt"/>
              </a:defRPr>
            </a:lvl1pPr>
          </a:lstStyle>
          <a:p>
            <a:pPr fontAlgn="base">
              <a:spcBef>
                <a:spcPct val="0"/>
              </a:spcBef>
              <a:spcAft>
                <a:spcPct val="0"/>
              </a:spcAft>
              <a:defRPr/>
            </a:pPr>
            <a:endParaRPr lang="en-US" dirty="0"/>
          </a:p>
        </p:txBody>
      </p:sp>
      <p:sp>
        <p:nvSpPr>
          <p:cNvPr id="88098" name="Rectangle 34"/>
          <p:cNvSpPr>
            <a:spLocks noGrp="1" noChangeArrowheads="1"/>
          </p:cNvSpPr>
          <p:nvPr>
            <p:ph type="sldNum" sz="quarter" idx="4"/>
          </p:nvPr>
        </p:nvSpPr>
        <p:spPr bwMode="auto">
          <a:xfrm>
            <a:off x="6580188" y="6313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solidFill>
                  <a:srgbClr val="000000"/>
                </a:solidFill>
                <a:latin typeface="+mn-lt"/>
              </a:defRPr>
            </a:lvl1pPr>
          </a:lstStyle>
          <a:p>
            <a:pPr fontAlgn="base">
              <a:spcBef>
                <a:spcPct val="0"/>
              </a:spcBef>
              <a:spcAft>
                <a:spcPct val="0"/>
              </a:spcAft>
              <a:defRPr/>
            </a:pPr>
            <a:fld id="{6BC23272-D913-439A-8A0C-CAA75229A5BF}" type="slidenum">
              <a:rPr lang="en-US"/>
              <a:pPr fontAlgn="base">
                <a:spcBef>
                  <a:spcPct val="0"/>
                </a:spcBef>
                <a:spcAft>
                  <a:spcPct val="0"/>
                </a:spcAft>
                <a:defRPr/>
              </a:pPr>
              <a:t>‹#›</a:t>
            </a:fld>
            <a:endParaRPr lang="en-US" dirty="0"/>
          </a:p>
        </p:txBody>
      </p:sp>
    </p:spTree>
    <p:extLst>
      <p:ext uri="{BB962C8B-B14F-4D97-AF65-F5344CB8AC3E}">
        <p14:creationId xmlns:p14="http://schemas.microsoft.com/office/powerpoint/2010/main" val="564304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Black" pitchFamily="34" charset="0"/>
        </a:defRPr>
      </a:lvl2pPr>
      <a:lvl3pPr algn="ctr" rtl="0" eaLnBrk="0" fontAlgn="base" hangingPunct="0">
        <a:spcBef>
          <a:spcPct val="0"/>
        </a:spcBef>
        <a:spcAft>
          <a:spcPct val="0"/>
        </a:spcAft>
        <a:defRPr sz="4400">
          <a:solidFill>
            <a:schemeClr val="tx2"/>
          </a:solidFill>
          <a:latin typeface="Arial Black" pitchFamily="34" charset="0"/>
        </a:defRPr>
      </a:lvl3pPr>
      <a:lvl4pPr algn="ctr" rtl="0" eaLnBrk="0" fontAlgn="base" hangingPunct="0">
        <a:spcBef>
          <a:spcPct val="0"/>
        </a:spcBef>
        <a:spcAft>
          <a:spcPct val="0"/>
        </a:spcAft>
        <a:defRPr sz="4400">
          <a:solidFill>
            <a:schemeClr val="tx2"/>
          </a:solidFill>
          <a:latin typeface="Arial Black" pitchFamily="34" charset="0"/>
        </a:defRPr>
      </a:lvl4pPr>
      <a:lvl5pPr algn="ctr" rtl="0" eaLnBrk="0" fontAlgn="base" hangingPunct="0">
        <a:spcBef>
          <a:spcPct val="0"/>
        </a:spcBef>
        <a:spcAft>
          <a:spcPct val="0"/>
        </a:spcAft>
        <a:defRPr sz="4400">
          <a:solidFill>
            <a:schemeClr val="tx2"/>
          </a:solidFill>
          <a:latin typeface="Arial Black" pitchFamily="34" charset="0"/>
        </a:defRPr>
      </a:lvl5pPr>
      <a:lvl6pPr marL="457200" algn="ctr" rtl="0" fontAlgn="base">
        <a:spcBef>
          <a:spcPct val="0"/>
        </a:spcBef>
        <a:spcAft>
          <a:spcPct val="0"/>
        </a:spcAft>
        <a:defRPr sz="4400">
          <a:solidFill>
            <a:schemeClr val="tx2"/>
          </a:solidFill>
          <a:latin typeface="Arial Black" pitchFamily="34" charset="0"/>
        </a:defRPr>
      </a:lvl6pPr>
      <a:lvl7pPr marL="914400" algn="ctr" rtl="0" fontAlgn="base">
        <a:spcBef>
          <a:spcPct val="0"/>
        </a:spcBef>
        <a:spcAft>
          <a:spcPct val="0"/>
        </a:spcAft>
        <a:defRPr sz="4400">
          <a:solidFill>
            <a:schemeClr val="tx2"/>
          </a:solidFill>
          <a:latin typeface="Arial Black" pitchFamily="34" charset="0"/>
        </a:defRPr>
      </a:lvl7pPr>
      <a:lvl8pPr marL="1371600" algn="ctr" rtl="0" fontAlgn="base">
        <a:spcBef>
          <a:spcPct val="0"/>
        </a:spcBef>
        <a:spcAft>
          <a:spcPct val="0"/>
        </a:spcAft>
        <a:defRPr sz="4400">
          <a:solidFill>
            <a:schemeClr val="tx2"/>
          </a:solidFill>
          <a:latin typeface="Arial Black" pitchFamily="34" charset="0"/>
        </a:defRPr>
      </a:lvl8pPr>
      <a:lvl9pPr marL="1828800" algn="ctr" rtl="0" fontAlgn="base">
        <a:spcBef>
          <a:spcPct val="0"/>
        </a:spcBef>
        <a:spcAft>
          <a:spcPct val="0"/>
        </a:spcAft>
        <a:defRPr sz="4400">
          <a:solidFill>
            <a:schemeClr val="tx2"/>
          </a:solidFill>
          <a:latin typeface="Arial Black" pitchFamily="34" charset="0"/>
        </a:defRPr>
      </a:lvl9pPr>
    </p:titleStyle>
    <p:bodyStyle>
      <a:lvl1pPr marL="342900" indent="-342900" algn="l" rtl="0" eaLnBrk="0" fontAlgn="base" hangingPunct="0">
        <a:spcBef>
          <a:spcPct val="20000"/>
        </a:spcBef>
        <a:spcAft>
          <a:spcPct val="0"/>
        </a:spcAft>
        <a:buSzPct val="85000"/>
        <a:buBlip>
          <a:blip r:embed="rId13"/>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accent1"/>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accent2"/>
        </a:buClr>
        <a:buSzPct val="6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1730" name="Rectangle 2"/>
          <p:cNvSpPr>
            <a:spLocks noGrp="1" noChangeArrowheads="1"/>
          </p:cNvSpPr>
          <p:nvPr>
            <p:ph type="ctrTitle"/>
          </p:nvPr>
        </p:nvSpPr>
        <p:spPr>
          <a:xfrm>
            <a:off x="0" y="1791704"/>
            <a:ext cx="9143999" cy="1687000"/>
          </a:xfrm>
        </p:spPr>
        <p:txBody>
          <a:bodyPr/>
          <a:lstStyle/>
          <a:p>
            <a:pPr marL="0" marR="0" algn="ctr">
              <a:lnSpc>
                <a:spcPct val="115000"/>
              </a:lnSpc>
              <a:spcBef>
                <a:spcPts val="0"/>
              </a:spcBef>
              <a:spcAft>
                <a:spcPts val="1000"/>
              </a:spcAft>
            </a:pPr>
            <a:r>
              <a:rPr lang="en-US" altLang="en-US" sz="3200" b="1" dirty="0" smtClean="0">
                <a:solidFill>
                  <a:schemeClr val="tx1"/>
                </a:solidFill>
              </a:rPr>
              <a:t>Youth Employment Forum</a:t>
            </a:r>
            <a:r>
              <a:rPr lang="en-US" altLang="en-US" sz="3200" b="1" dirty="0">
                <a:solidFill>
                  <a:schemeClr val="tx1"/>
                </a:solidFill>
              </a:rPr>
              <a:t/>
            </a:r>
            <a:br>
              <a:rPr lang="en-US" altLang="en-US" sz="3200" b="1" dirty="0">
                <a:solidFill>
                  <a:schemeClr val="tx1"/>
                </a:solidFill>
              </a:rPr>
            </a:br>
            <a:r>
              <a:rPr lang="en-US" sz="2800" dirty="0">
                <a:solidFill>
                  <a:srgbClr val="222222"/>
                </a:solidFill>
                <a:latin typeface="arial"/>
              </a:rPr>
              <a:t> </a:t>
            </a:r>
            <a:r>
              <a:rPr lang="en-US" altLang="en-US" sz="2800" dirty="0" smtClean="0">
                <a:solidFill>
                  <a:schemeClr val="tx1"/>
                </a:solidFill>
              </a:rPr>
              <a:t/>
            </a:r>
            <a:br>
              <a:rPr lang="en-US" altLang="en-US" sz="2800" dirty="0" smtClean="0">
                <a:solidFill>
                  <a:schemeClr val="tx1"/>
                </a:solidFill>
              </a:rPr>
            </a:br>
            <a:endParaRPr lang="en-US" altLang="en-US" sz="3200" b="1" i="1" dirty="0" smtClean="0">
              <a:solidFill>
                <a:schemeClr val="bg2"/>
              </a:solidFill>
            </a:endParaRPr>
          </a:p>
        </p:txBody>
      </p:sp>
      <p:sp>
        <p:nvSpPr>
          <p:cNvPr id="5123" name="Rectangle 3"/>
          <p:cNvSpPr>
            <a:spLocks noGrp="1" noChangeArrowheads="1"/>
          </p:cNvSpPr>
          <p:nvPr>
            <p:ph type="subTitle" idx="1"/>
          </p:nvPr>
        </p:nvSpPr>
        <p:spPr>
          <a:xfrm>
            <a:off x="0" y="2590800"/>
            <a:ext cx="9144000" cy="4267200"/>
          </a:xfrm>
        </p:spPr>
        <p:txBody>
          <a:bodyPr rtlCol="0">
            <a:noAutofit/>
          </a:bodyPr>
          <a:lstStyle/>
          <a:p>
            <a:pPr eaLnBrk="1" fontAlgn="auto" hangingPunct="1">
              <a:lnSpc>
                <a:spcPct val="80000"/>
              </a:lnSpc>
              <a:spcAft>
                <a:spcPts val="0"/>
              </a:spcAft>
              <a:defRPr/>
            </a:pPr>
            <a:endParaRPr lang="en-US" sz="2400" b="1" dirty="0" smtClean="0">
              <a:solidFill>
                <a:srgbClr val="000000"/>
              </a:solidFill>
            </a:endParaRPr>
          </a:p>
          <a:p>
            <a:pPr eaLnBrk="1" fontAlgn="auto" hangingPunct="1">
              <a:lnSpc>
                <a:spcPct val="80000"/>
              </a:lnSpc>
              <a:spcAft>
                <a:spcPts val="0"/>
              </a:spcAft>
              <a:defRPr/>
            </a:pPr>
            <a:r>
              <a:rPr lang="en-US" sz="2400" b="1" i="1" dirty="0" smtClean="0">
                <a:solidFill>
                  <a:srgbClr val="000000"/>
                </a:solidFill>
              </a:rPr>
              <a:t>Co-Chairs</a:t>
            </a:r>
            <a:r>
              <a:rPr lang="en-US" sz="2400" b="1" dirty="0" smtClean="0">
                <a:solidFill>
                  <a:srgbClr val="000000"/>
                </a:solidFill>
              </a:rPr>
              <a:t>:</a:t>
            </a:r>
            <a:endParaRPr lang="en-US" sz="2400" b="1" dirty="0">
              <a:solidFill>
                <a:srgbClr val="000000"/>
              </a:solidFill>
            </a:endParaRPr>
          </a:p>
          <a:p>
            <a:pPr eaLnBrk="1" fontAlgn="auto" hangingPunct="1">
              <a:lnSpc>
                <a:spcPct val="80000"/>
              </a:lnSpc>
              <a:spcAft>
                <a:spcPts val="0"/>
              </a:spcAft>
              <a:defRPr/>
            </a:pPr>
            <a:endParaRPr lang="en-US" sz="2400" b="1" dirty="0" smtClean="0">
              <a:solidFill>
                <a:srgbClr val="000000"/>
              </a:solidFill>
            </a:endParaRPr>
          </a:p>
          <a:p>
            <a:pPr eaLnBrk="1" fontAlgn="auto" hangingPunct="1">
              <a:lnSpc>
                <a:spcPct val="80000"/>
              </a:lnSpc>
              <a:spcAft>
                <a:spcPts val="0"/>
              </a:spcAft>
              <a:defRPr/>
            </a:pPr>
            <a:r>
              <a:rPr lang="en-US" sz="2400" b="1" dirty="0" smtClean="0">
                <a:solidFill>
                  <a:srgbClr val="000000"/>
                </a:solidFill>
              </a:rPr>
              <a:t>Zbigniew Bochniarz</a:t>
            </a:r>
          </a:p>
          <a:p>
            <a:pPr eaLnBrk="1" fontAlgn="auto" hangingPunct="1">
              <a:lnSpc>
                <a:spcPct val="80000"/>
              </a:lnSpc>
              <a:spcAft>
                <a:spcPts val="0"/>
              </a:spcAft>
              <a:defRPr/>
            </a:pPr>
            <a:r>
              <a:rPr lang="en-US" sz="2400" b="1" dirty="0" smtClean="0">
                <a:solidFill>
                  <a:srgbClr val="000000"/>
                </a:solidFill>
              </a:rPr>
              <a:t>Anto Domazet</a:t>
            </a:r>
          </a:p>
          <a:p>
            <a:pPr eaLnBrk="1" fontAlgn="auto" hangingPunct="1">
              <a:lnSpc>
                <a:spcPct val="80000"/>
              </a:lnSpc>
              <a:spcAft>
                <a:spcPts val="0"/>
              </a:spcAft>
              <a:defRPr/>
            </a:pPr>
            <a:endParaRPr lang="en-US" sz="2400" b="1" dirty="0">
              <a:solidFill>
                <a:srgbClr val="000000"/>
              </a:solidFill>
            </a:endParaRPr>
          </a:p>
          <a:p>
            <a:pPr eaLnBrk="1" fontAlgn="auto" hangingPunct="1">
              <a:lnSpc>
                <a:spcPct val="80000"/>
              </a:lnSpc>
              <a:spcAft>
                <a:spcPts val="0"/>
              </a:spcAft>
              <a:defRPr/>
            </a:pPr>
            <a:r>
              <a:rPr lang="en-US" sz="2400" b="1" i="1" dirty="0" smtClean="0">
                <a:solidFill>
                  <a:srgbClr val="000000"/>
                </a:solidFill>
              </a:rPr>
              <a:t>Keynote Speaker</a:t>
            </a:r>
            <a:r>
              <a:rPr lang="en-US" sz="2400" b="1" dirty="0" smtClean="0">
                <a:solidFill>
                  <a:srgbClr val="000000"/>
                </a:solidFill>
              </a:rPr>
              <a:t>:</a:t>
            </a:r>
          </a:p>
          <a:p>
            <a:pPr eaLnBrk="1" fontAlgn="auto" hangingPunct="1">
              <a:lnSpc>
                <a:spcPct val="80000"/>
              </a:lnSpc>
              <a:spcAft>
                <a:spcPts val="0"/>
              </a:spcAft>
              <a:defRPr/>
            </a:pPr>
            <a:endParaRPr lang="en-US" sz="2400" b="1" dirty="0">
              <a:solidFill>
                <a:srgbClr val="000000"/>
              </a:solidFill>
            </a:endParaRPr>
          </a:p>
          <a:p>
            <a:pPr eaLnBrk="1" fontAlgn="auto" hangingPunct="1">
              <a:lnSpc>
                <a:spcPct val="80000"/>
              </a:lnSpc>
              <a:spcAft>
                <a:spcPts val="0"/>
              </a:spcAft>
              <a:defRPr/>
            </a:pPr>
            <a:r>
              <a:rPr lang="en-US" sz="2400" b="1" dirty="0" smtClean="0">
                <a:solidFill>
                  <a:srgbClr val="000000"/>
                </a:solidFill>
              </a:rPr>
              <a:t>Ziga Vavpotic</a:t>
            </a:r>
          </a:p>
          <a:p>
            <a:pPr eaLnBrk="1" fontAlgn="auto" hangingPunct="1">
              <a:lnSpc>
                <a:spcPct val="80000"/>
              </a:lnSpc>
              <a:spcAft>
                <a:spcPts val="0"/>
              </a:spcAft>
              <a:defRPr/>
            </a:pPr>
            <a:endParaRPr lang="en-US" sz="2400" dirty="0">
              <a:solidFill>
                <a:srgbClr val="000000"/>
              </a:solidFill>
            </a:endParaRPr>
          </a:p>
          <a:p>
            <a:pPr eaLnBrk="1" fontAlgn="auto" hangingPunct="1">
              <a:lnSpc>
                <a:spcPct val="80000"/>
              </a:lnSpc>
              <a:spcAft>
                <a:spcPts val="0"/>
              </a:spcAft>
              <a:defRPr/>
            </a:pPr>
            <a:r>
              <a:rPr lang="en-US" sz="2400" b="1" dirty="0" smtClean="0"/>
              <a:t>Sarajevo, Bosnia i Herzegovina, July 1, 2014</a:t>
            </a:r>
            <a:endParaRPr lang="en-US" sz="2400" b="1" dirty="0"/>
          </a:p>
          <a:p>
            <a:pPr eaLnBrk="1" fontAlgn="auto" hangingPunct="1">
              <a:lnSpc>
                <a:spcPct val="80000"/>
              </a:lnSpc>
              <a:spcAft>
                <a:spcPts val="0"/>
              </a:spcAft>
              <a:defRPr/>
            </a:pPr>
            <a:endParaRPr lang="en-US" sz="2400" b="1"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1905000" y="1"/>
            <a:ext cx="5638800" cy="1066799"/>
          </a:xfrm>
          <a:prstGeom prst="rect">
            <a:avLst/>
          </a:prstGeom>
          <a:noFill/>
          <a:ln>
            <a:noFill/>
          </a:ln>
        </p:spPr>
      </p:pic>
      <p:pic>
        <p:nvPicPr>
          <p:cNvPr id="5" name="Picture 4"/>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1904999" cy="1066800"/>
          </a:xfrm>
          <a:prstGeom prst="rect">
            <a:avLst/>
          </a:prstGeom>
          <a:noFill/>
          <a:ln>
            <a:noFill/>
          </a:ln>
        </p:spPr>
      </p:pic>
      <p:pic>
        <p:nvPicPr>
          <p:cNvPr id="6" name="Picture 5"/>
          <p:cNvPicPr/>
          <p:nvPr/>
        </p:nvPicPr>
        <p:blipFill>
          <a:blip r:embed="rId5">
            <a:extLst>
              <a:ext uri="{28A0092B-C50C-407E-A947-70E740481C1C}">
                <a14:useLocalDpi xmlns:a14="http://schemas.microsoft.com/office/drawing/2010/main" val="0"/>
              </a:ext>
            </a:extLst>
          </a:blip>
          <a:srcRect/>
          <a:stretch>
            <a:fillRect/>
          </a:stretch>
        </p:blipFill>
        <p:spPr bwMode="auto">
          <a:xfrm>
            <a:off x="7467600" y="1"/>
            <a:ext cx="1676400" cy="1066799"/>
          </a:xfrm>
          <a:prstGeom prst="rect">
            <a:avLst/>
          </a:prstGeom>
          <a:noFill/>
          <a:ln>
            <a:noFill/>
          </a:ln>
        </p:spPr>
      </p:pic>
    </p:spTree>
    <p:extLst>
      <p:ext uri="{BB962C8B-B14F-4D97-AF65-F5344CB8AC3E}">
        <p14:creationId xmlns:p14="http://schemas.microsoft.com/office/powerpoint/2010/main" val="608251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6781800"/>
          </a:xfrm>
        </p:spPr>
        <p:txBody>
          <a:bodyPr>
            <a:normAutofit fontScale="90000"/>
          </a:bodyPr>
          <a:lstStyle/>
          <a:p>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4. Conclusions &amp; Recommendations: </a:t>
            </a:r>
            <a:r>
              <a:rPr lang="en-US" sz="2700" b="1" dirty="0" smtClean="0"/>
              <a:t>Details</a:t>
            </a:r>
            <a:br>
              <a:rPr lang="en-US" sz="2700" b="1" dirty="0" smtClean="0"/>
            </a:br>
            <a:r>
              <a:rPr lang="en-US" sz="2200" b="1" dirty="0" smtClean="0"/>
              <a:t>D</a:t>
            </a:r>
            <a:r>
              <a:rPr lang="en-US" sz="2200" b="1" dirty="0"/>
              <a:t>. </a:t>
            </a:r>
            <a:r>
              <a:rPr lang="en-US" sz="2700" b="1" dirty="0"/>
              <a:t>Support endogenous, high value added organic agriculture by removing existing barriers </a:t>
            </a:r>
            <a:br>
              <a:rPr lang="en-US" sz="2700" b="1" dirty="0"/>
            </a:br>
            <a:r>
              <a:rPr lang="en-US" sz="2700" b="1" dirty="0"/>
              <a:t/>
            </a:r>
            <a:br>
              <a:rPr lang="en-US" sz="2700" b="1" dirty="0"/>
            </a:br>
            <a:r>
              <a:rPr lang="en-US" sz="2200" b="1" dirty="0" smtClean="0"/>
              <a:t>a. Convert subsidies for big commercial farms producing mainly industrial crops (cotton, corn &amp; soya) to support education and training for individual and cooperative farmers needed for developing their high-value-added organic production.</a:t>
            </a:r>
            <a:br>
              <a:rPr lang="en-US" sz="2200" b="1" dirty="0" smtClean="0"/>
            </a:br>
            <a:r>
              <a:rPr lang="en-US" sz="2200" b="1" dirty="0" smtClean="0"/>
              <a:t/>
            </a:r>
            <a:br>
              <a:rPr lang="en-US" sz="2200" b="1" dirty="0" smtClean="0"/>
            </a:br>
            <a:r>
              <a:rPr lang="en-US" sz="2200" b="1" dirty="0" smtClean="0"/>
              <a:t>b. Harmonize with EU the agricultural and food production standards to facilitate export development.</a:t>
            </a:r>
            <a:br>
              <a:rPr lang="en-US" sz="2200" b="1" dirty="0" smtClean="0"/>
            </a:br>
            <a:r>
              <a:rPr lang="en-US" sz="2200" b="1" dirty="0"/>
              <a:t/>
            </a:r>
            <a:br>
              <a:rPr lang="en-US" sz="2200" b="1" dirty="0"/>
            </a:br>
            <a:r>
              <a:rPr lang="en-US" sz="2200" b="1" dirty="0"/>
              <a:t>c</a:t>
            </a:r>
            <a:r>
              <a:rPr lang="en-US" sz="2200" b="1" dirty="0" smtClean="0"/>
              <a:t>. Remove barriers of land ownership transfer, particularly for the new highly-educated labor interested in moving to the countryside.</a:t>
            </a:r>
            <a:br>
              <a:rPr lang="en-US" sz="2200" b="1" dirty="0" smtClean="0"/>
            </a:br>
            <a:r>
              <a:rPr lang="en-US" sz="2200" b="1" dirty="0"/>
              <a:t/>
            </a:r>
            <a:br>
              <a:rPr lang="en-US" sz="2200" b="1" dirty="0"/>
            </a:br>
            <a:r>
              <a:rPr lang="en-US" sz="2200" b="1" dirty="0" smtClean="0"/>
              <a:t>d. Attract investors to food processing industry to take advantage of fast growing organic agricultural production.</a:t>
            </a:r>
            <a:br>
              <a:rPr lang="en-US" sz="2200" b="1" dirty="0" smtClean="0"/>
            </a:br>
            <a:r>
              <a:rPr lang="en-US" sz="2700" b="1" dirty="0"/>
              <a:t/>
            </a:r>
            <a:br>
              <a:rPr lang="en-US" sz="2700" b="1" dirty="0"/>
            </a:br>
            <a:r>
              <a:rPr lang="en-US" dirty="0"/>
              <a:t/>
            </a:r>
            <a:br>
              <a:rPr lang="en-US" dirty="0"/>
            </a:br>
            <a:r>
              <a:rPr lang="en-US" dirty="0" smtClean="0"/>
              <a:t> </a:t>
            </a: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a:xfrm>
            <a:off x="8686800" y="6477000"/>
            <a:ext cx="457200" cy="304800"/>
          </a:xfrm>
        </p:spPr>
        <p:txBody>
          <a:bodyPr/>
          <a:lstStyle/>
          <a:p>
            <a:endParaRPr lang="en-US" dirty="0" smtClean="0"/>
          </a:p>
          <a:p>
            <a:r>
              <a:rPr lang="en-US" dirty="0" smtClean="0"/>
              <a:t>.</a:t>
            </a:r>
            <a:endParaRPr lang="en-US" dirty="0"/>
          </a:p>
        </p:txBody>
      </p:sp>
    </p:spTree>
    <p:extLst>
      <p:ext uri="{BB962C8B-B14F-4D97-AF65-F5344CB8AC3E}">
        <p14:creationId xmlns:p14="http://schemas.microsoft.com/office/powerpoint/2010/main" val="2058273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6781800"/>
          </a:xfrm>
        </p:spPr>
        <p:txBody>
          <a:bodyPr>
            <a:normAutofit fontScale="90000"/>
          </a:bodyPr>
          <a:lstStyle/>
          <a:p>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4. Conclusions &amp; Recommendations: </a:t>
            </a:r>
            <a:r>
              <a:rPr lang="en-US" sz="3100" b="1" dirty="0">
                <a:solidFill>
                  <a:srgbClr val="333333"/>
                </a:solidFill>
              </a:rPr>
              <a:t> </a:t>
            </a:r>
            <a:r>
              <a:rPr lang="en-US" sz="2700" b="1" dirty="0">
                <a:solidFill>
                  <a:srgbClr val="333333"/>
                </a:solidFill>
              </a:rPr>
              <a:t>Details</a:t>
            </a:r>
            <a:r>
              <a:rPr lang="en-US" sz="3100" b="1" dirty="0" smtClean="0"/>
              <a:t/>
            </a:r>
            <a:br>
              <a:rPr lang="en-US" sz="3100" b="1" dirty="0" smtClean="0"/>
            </a:br>
            <a:r>
              <a:rPr lang="en-US" sz="2200" b="1" dirty="0" smtClean="0"/>
              <a:t>E. Reform relations between universities and business</a:t>
            </a:r>
            <a:r>
              <a:rPr lang="en-US" sz="3100" b="1" dirty="0" smtClean="0"/>
              <a:t>:</a:t>
            </a:r>
            <a:br>
              <a:rPr lang="en-US" sz="3100" b="1" dirty="0" smtClean="0"/>
            </a:br>
            <a:r>
              <a:rPr lang="en-US" sz="2200" b="1" dirty="0" smtClean="0"/>
              <a:t>a. Support the local talent development and retain them in BiH by opening possibilities for new sources of funding for cutting-edge inventions.</a:t>
            </a:r>
            <a:br>
              <a:rPr lang="en-US" sz="2200" b="1" dirty="0" smtClean="0"/>
            </a:br>
            <a:r>
              <a:rPr lang="en-US" sz="2200" b="1" dirty="0"/>
              <a:t/>
            </a:r>
            <a:br>
              <a:rPr lang="en-US" sz="2200" b="1" dirty="0"/>
            </a:br>
            <a:r>
              <a:rPr lang="en-US" sz="2200" b="1" dirty="0"/>
              <a:t>b</a:t>
            </a:r>
            <a:r>
              <a:rPr lang="en-US" sz="2200" b="1" dirty="0" smtClean="0"/>
              <a:t>. Open BiH universities for cooperation with industries, particularly with IT by letting them to share with their newest technologies.</a:t>
            </a:r>
            <a:br>
              <a:rPr lang="en-US" sz="2200" b="1" dirty="0" smtClean="0"/>
            </a:br>
            <a:r>
              <a:rPr lang="en-US" sz="2200" b="1" dirty="0"/>
              <a:t/>
            </a:r>
            <a:br>
              <a:rPr lang="en-US" sz="2200" b="1" dirty="0"/>
            </a:br>
            <a:r>
              <a:rPr lang="en-US" sz="2200" b="1" dirty="0"/>
              <a:t>c</a:t>
            </a:r>
            <a:r>
              <a:rPr lang="en-US" sz="2200" b="1" dirty="0" smtClean="0"/>
              <a:t>. Revise time allocated for Knowledge, Skills &amp; Attitude Building in favor of the last two, including more soft-skills.</a:t>
            </a:r>
            <a:br>
              <a:rPr lang="en-US" sz="2200" b="1" dirty="0" smtClean="0"/>
            </a:br>
            <a:r>
              <a:rPr lang="en-US" sz="2200" b="1" dirty="0"/>
              <a:t/>
            </a:r>
            <a:br>
              <a:rPr lang="en-US" sz="2200" b="1" dirty="0"/>
            </a:br>
            <a:r>
              <a:rPr lang="en-US" sz="2200" b="1" dirty="0" smtClean="0"/>
              <a:t>d. Collaborate closely with organizations from business, public or NGO sectors to get students involved in team work and solving real world problems.   </a:t>
            </a:r>
            <a:br>
              <a:rPr lang="en-US" sz="2200" b="1" dirty="0" smtClean="0"/>
            </a:br>
            <a:r>
              <a:rPr lang="en-US" sz="2200" b="1" dirty="0" smtClean="0"/>
              <a:t/>
            </a:r>
            <a:br>
              <a:rPr lang="en-US" sz="2200" b="1" dirty="0" smtClean="0"/>
            </a:br>
            <a:r>
              <a:rPr lang="en-US" sz="2200" b="1" dirty="0" smtClean="0"/>
              <a:t>e.  Take advantage of alumni associations to learn about needed knowledge and skills in their industries.</a:t>
            </a:r>
            <a:br>
              <a:rPr lang="en-US" sz="2200" b="1" dirty="0" smtClean="0"/>
            </a:br>
            <a:r>
              <a:rPr lang="en-US" sz="2200" b="1" dirty="0"/>
              <a:t>f</a:t>
            </a:r>
            <a:r>
              <a:rPr lang="en-US" sz="2200" b="1" dirty="0" smtClean="0"/>
              <a:t>.  Introduce incentives for faculty to focus on more 	practical problem solving </a:t>
            </a:r>
            <a:r>
              <a:rPr lang="en-US" sz="2200" b="1" smtClean="0"/>
              <a:t>for student diploma </a:t>
            </a:r>
            <a:r>
              <a:rPr lang="en-US" sz="2200" b="1" dirty="0" smtClean="0"/>
              <a:t>works</a:t>
            </a:r>
            <a:r>
              <a:rPr lang="en-US" sz="2700" b="1" dirty="0" smtClean="0"/>
              <a:t>. </a:t>
            </a:r>
            <a:br>
              <a:rPr lang="en-US" sz="2700" b="1" dirty="0" smtClean="0"/>
            </a:br>
            <a:r>
              <a:rPr lang="en-US" sz="3100" b="1" dirty="0" smtClean="0"/>
              <a:t/>
            </a:r>
            <a:br>
              <a:rPr lang="en-US" sz="3100" b="1" dirty="0" smtClean="0"/>
            </a:br>
            <a:r>
              <a:rPr lang="en-US" sz="3100" b="1" dirty="0" smtClean="0"/>
              <a:t>  </a:t>
            </a:r>
            <a:r>
              <a:rPr lang="en-US" dirty="0" smtClean="0"/>
              <a:t/>
            </a:r>
            <a:br>
              <a:rPr lang="en-US" dirty="0" smtClean="0"/>
            </a:br>
            <a:r>
              <a:rPr lang="en-US" dirty="0"/>
              <a:t/>
            </a:r>
            <a:br>
              <a:rPr lang="en-US" dirty="0"/>
            </a:br>
            <a:r>
              <a:rPr lang="en-US" dirty="0" smtClean="0"/>
              <a:t> </a:t>
            </a: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dirty="0" smtClean="0"/>
          </a:p>
          <a:p>
            <a:r>
              <a:rPr lang="en-US" dirty="0" smtClean="0"/>
              <a:t>.</a:t>
            </a:r>
            <a:endParaRPr lang="en-US" dirty="0"/>
          </a:p>
        </p:txBody>
      </p:sp>
    </p:spTree>
    <p:extLst>
      <p:ext uri="{BB962C8B-B14F-4D97-AF65-F5344CB8AC3E}">
        <p14:creationId xmlns:p14="http://schemas.microsoft.com/office/powerpoint/2010/main" val="3588465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
            <a:ext cx="9144000" cy="5509200"/>
          </a:xfrm>
          <a:prstGeom prst="rect">
            <a:avLst/>
          </a:prstGeom>
        </p:spPr>
        <p:txBody>
          <a:bodyPr wrap="square">
            <a:spAutoFit/>
          </a:bodyPr>
          <a:lstStyle/>
          <a:p>
            <a:endParaRPr lang="en-US" sz="4400" b="1" dirty="0" smtClean="0"/>
          </a:p>
          <a:p>
            <a:endParaRPr lang="en-US" sz="4400" b="1" dirty="0"/>
          </a:p>
          <a:p>
            <a:endParaRPr lang="en-US" sz="4400" b="1" dirty="0" smtClean="0"/>
          </a:p>
          <a:p>
            <a:r>
              <a:rPr lang="en-US" sz="4400" b="1" dirty="0" smtClean="0"/>
              <a:t>Thank </a:t>
            </a:r>
            <a:r>
              <a:rPr lang="en-US" sz="4400" b="1" dirty="0"/>
              <a:t>you for your </a:t>
            </a:r>
            <a:r>
              <a:rPr lang="en-US" sz="4400" b="1" dirty="0" smtClean="0"/>
              <a:t>participation!</a:t>
            </a:r>
            <a:endParaRPr lang="en-US" sz="4400" dirty="0"/>
          </a:p>
          <a:p>
            <a:endParaRPr lang="en-US" sz="4400" b="1" dirty="0" smtClean="0"/>
          </a:p>
          <a:p>
            <a:r>
              <a:rPr lang="en-US" sz="4400" b="1" dirty="0"/>
              <a:t> </a:t>
            </a:r>
            <a:endParaRPr lang="en-US" sz="4400" dirty="0"/>
          </a:p>
          <a:p>
            <a:endParaRPr lang="en-US" sz="4400" b="1" dirty="0"/>
          </a:p>
          <a:p>
            <a:endParaRPr lang="en-US" sz="4400" b="1" dirty="0" smtClean="0"/>
          </a:p>
        </p:txBody>
      </p:sp>
    </p:spTree>
    <p:extLst>
      <p:ext uri="{BB962C8B-B14F-4D97-AF65-F5344CB8AC3E}">
        <p14:creationId xmlns:p14="http://schemas.microsoft.com/office/powerpoint/2010/main" val="3338339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6781800"/>
          </a:xfrm>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smtClean="0"/>
              <a:t>Introduction</a:t>
            </a:r>
            <a:r>
              <a:rPr lang="en-US" dirty="0" smtClean="0"/>
              <a:t/>
            </a:r>
            <a:br>
              <a:rPr lang="en-US" dirty="0" smtClean="0"/>
            </a:br>
            <a:r>
              <a:rPr lang="en-US" sz="3100" dirty="0" smtClean="0"/>
              <a:t/>
            </a:r>
            <a:br>
              <a:rPr lang="en-US" sz="3100" dirty="0" smtClean="0"/>
            </a:br>
            <a:r>
              <a:rPr lang="en-US" sz="3100" b="1" dirty="0" smtClean="0"/>
              <a:t>1. Untapped </a:t>
            </a:r>
            <a:r>
              <a:rPr lang="en-US" sz="3100" b="1" dirty="0"/>
              <a:t>Opportunities &amp; Success </a:t>
            </a:r>
            <a:r>
              <a:rPr lang="en-US" sz="3100" b="1" dirty="0" smtClean="0"/>
              <a:t>Stories:</a:t>
            </a:r>
            <a:br>
              <a:rPr lang="en-US" sz="3100" b="1" dirty="0" smtClean="0"/>
            </a:br>
            <a:r>
              <a:rPr lang="en-US" sz="3100" b="1" dirty="0"/>
              <a:t>	</a:t>
            </a:r>
            <a:r>
              <a:rPr lang="en-US" sz="3100" b="1" i="1" dirty="0" smtClean="0"/>
              <a:t>Almir Jazvin, Vesna Milosevic Zupancic</a:t>
            </a:r>
            <a:r>
              <a:rPr lang="en-US" sz="3100" b="1" dirty="0" smtClean="0"/>
              <a:t/>
            </a:r>
            <a:br>
              <a:rPr lang="en-US" sz="3100" b="1" dirty="0" smtClean="0"/>
            </a:br>
            <a:r>
              <a:rPr lang="en-US" sz="3100" b="1" dirty="0" smtClean="0"/>
              <a:t/>
            </a:r>
            <a:br>
              <a:rPr lang="en-US" sz="3100" b="1" dirty="0" smtClean="0"/>
            </a:br>
            <a:r>
              <a:rPr lang="en-US" sz="3100" b="1" dirty="0" smtClean="0"/>
              <a:t>2</a:t>
            </a:r>
            <a:r>
              <a:rPr lang="en-US" sz="3100" b="1" dirty="0"/>
              <a:t>. </a:t>
            </a:r>
            <a:r>
              <a:rPr lang="en-US" sz="3100" b="1" dirty="0" smtClean="0"/>
              <a:t>Promoting </a:t>
            </a:r>
            <a:r>
              <a:rPr lang="en-US" sz="3100" b="1" dirty="0"/>
              <a:t>Entrepreneurship and </a:t>
            </a:r>
            <a:r>
              <a:rPr lang="en-US" sz="3100" b="1" dirty="0" smtClean="0"/>
              <a:t>Self-</a:t>
            </a:r>
            <a:r>
              <a:rPr lang="en-US" sz="3100" b="1" dirty="0"/>
              <a:t>	</a:t>
            </a:r>
            <a:r>
              <a:rPr lang="en-US" sz="3100" b="1" dirty="0" smtClean="0"/>
              <a:t>employment: </a:t>
            </a:r>
            <a:r>
              <a:rPr lang="en-US" sz="3100" b="1" i="1" dirty="0" smtClean="0"/>
              <a:t>Nermin Kadric</a:t>
            </a: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a:t>3. </a:t>
            </a:r>
            <a:r>
              <a:rPr lang="en-US" sz="3100" b="1" dirty="0" smtClean="0"/>
              <a:t>Enhancing Performance </a:t>
            </a:r>
            <a:r>
              <a:rPr lang="en-US" sz="3100" b="1" dirty="0"/>
              <a:t>of </a:t>
            </a:r>
            <a:r>
              <a:rPr lang="en-US" sz="3100" b="1" dirty="0" smtClean="0"/>
              <a:t>Existing 	Businesses: </a:t>
            </a:r>
            <a:r>
              <a:rPr lang="en-US" sz="3100" b="1" i="1" dirty="0" smtClean="0"/>
              <a:t>Kenanan Salihbegovic</a:t>
            </a:r>
            <a:r>
              <a:rPr lang="en-US" sz="3100" b="1" dirty="0" smtClean="0"/>
              <a:t/>
            </a:r>
            <a:br>
              <a:rPr lang="en-US" sz="3100" b="1" dirty="0" smtClean="0"/>
            </a:br>
            <a:r>
              <a:rPr lang="en-US" sz="3100" b="1" dirty="0" smtClean="0"/>
              <a:t/>
            </a:r>
            <a:br>
              <a:rPr lang="en-US" sz="3100" b="1" dirty="0" smtClean="0"/>
            </a:br>
            <a:r>
              <a:rPr lang="en-US" sz="3100" b="1" dirty="0"/>
              <a:t/>
            </a:r>
            <a:br>
              <a:rPr lang="en-US" sz="3100" b="1" dirty="0"/>
            </a:br>
            <a:r>
              <a:rPr lang="en-US" sz="3100" b="1" dirty="0" smtClean="0"/>
              <a:t>4. Conclusions for the BiH Youth</a:t>
            </a:r>
            <a:br>
              <a:rPr lang="en-US" sz="3100" b="1" dirty="0" smtClean="0"/>
            </a:br>
            <a:r>
              <a:rPr lang="en-US" sz="3100" b="1" dirty="0" smtClean="0"/>
              <a:t>  </a:t>
            </a:r>
            <a:r>
              <a:rPr lang="en-US" dirty="0" smtClean="0"/>
              <a:t/>
            </a:r>
            <a:br>
              <a:rPr lang="en-US" dirty="0" smtClean="0"/>
            </a:br>
            <a:r>
              <a:rPr lang="en-US" dirty="0"/>
              <a:t/>
            </a:r>
            <a:br>
              <a:rPr lang="en-US" dirty="0"/>
            </a:br>
            <a:r>
              <a:rPr lang="en-US" dirty="0" smtClean="0"/>
              <a:t> </a:t>
            </a: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a:xfrm>
            <a:off x="7696200" y="6096000"/>
            <a:ext cx="381000" cy="155575"/>
          </a:xfrm>
        </p:spPr>
        <p:txBody>
          <a:bodyPr/>
          <a:lstStyle/>
          <a:p>
            <a:endParaRPr lang="en-US" dirty="0" smtClean="0"/>
          </a:p>
          <a:p>
            <a:r>
              <a:rPr lang="en-US" dirty="0" smtClean="0"/>
              <a:t>.</a:t>
            </a:r>
            <a:endParaRPr lang="en-US" dirty="0"/>
          </a:p>
        </p:txBody>
      </p:sp>
    </p:spTree>
    <p:extLst>
      <p:ext uri="{BB962C8B-B14F-4D97-AF65-F5344CB8AC3E}">
        <p14:creationId xmlns:p14="http://schemas.microsoft.com/office/powerpoint/2010/main" val="762933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6781800"/>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a:t/>
            </a:r>
            <a:br>
              <a:rPr lang="en-US" b="1" dirty="0"/>
            </a:br>
            <a:r>
              <a:rPr lang="en-US" sz="3100" b="1" dirty="0" smtClean="0"/>
              <a:t>1. Untapped Opportunities &amp; Success Stories</a:t>
            </a:r>
            <a:r>
              <a:rPr lang="en-US" sz="3100" b="1" dirty="0"/>
              <a:t/>
            </a:r>
            <a:br>
              <a:rPr lang="en-US" sz="3100" b="1" dirty="0"/>
            </a:br>
            <a:r>
              <a:rPr lang="en-US" sz="2700" dirty="0" smtClean="0"/>
              <a:t>•</a:t>
            </a:r>
            <a:r>
              <a:rPr lang="en-US" sz="2700" dirty="0"/>
              <a:t>	What are the most significant success stories in the past decade that have potential for further growth, replication or imitation?</a:t>
            </a:r>
            <a:br>
              <a:rPr lang="en-US" sz="2700" dirty="0"/>
            </a:br>
            <a:r>
              <a:rPr lang="en-US" sz="2700" dirty="0"/>
              <a:t>•	What success stories have been achieved in other countries that can be extended, replicated or imitated in BiH?</a:t>
            </a:r>
            <a:br>
              <a:rPr lang="en-US" sz="2700" dirty="0"/>
            </a:br>
            <a:r>
              <a:rPr lang="en-US" sz="2700" dirty="0"/>
              <a:t>•	Which sectors, industries and businesses in BiH have the largest potential for growth?</a:t>
            </a:r>
            <a:br>
              <a:rPr lang="en-US" sz="2700" dirty="0"/>
            </a:br>
            <a:r>
              <a:rPr lang="en-US" sz="2700" dirty="0"/>
              <a:t>•	What domestic and international markets offer the greatest potential for growth?</a:t>
            </a:r>
            <a:br>
              <a:rPr lang="en-US" sz="2700" dirty="0"/>
            </a:br>
            <a:r>
              <a:rPr lang="en-US" sz="2700" dirty="0"/>
              <a:t>•	What practical measures can be introduced to tap these opportunities?</a:t>
            </a:r>
            <a:br>
              <a:rPr lang="en-US" sz="2700" dirty="0"/>
            </a:br>
            <a:r>
              <a:rPr lang="en-US" sz="2700" dirty="0"/>
              <a:t>•	Which countries or regions offer viable models that can be replicated in BiH?</a:t>
            </a:r>
            <a:br>
              <a:rPr lang="en-US" sz="2700" dirty="0"/>
            </a:br>
            <a:r>
              <a:rPr lang="en-US" sz="2700" dirty="0"/>
              <a:t>•	What obstacles retard development of these opportunities?</a:t>
            </a:r>
            <a:br>
              <a:rPr lang="en-US" sz="2700" dirty="0"/>
            </a:br>
            <a:r>
              <a:rPr lang="en-US" sz="3100" b="1" dirty="0" smtClean="0"/>
              <a:t/>
            </a:r>
            <a:br>
              <a:rPr lang="en-US" sz="3100" b="1" dirty="0" smtClean="0"/>
            </a:br>
            <a:r>
              <a:rPr lang="en-US" sz="3100" b="1" dirty="0" smtClean="0"/>
              <a:t>  </a:t>
            </a:r>
            <a:r>
              <a:rPr lang="en-US" dirty="0" smtClean="0"/>
              <a:t/>
            </a:r>
            <a:br>
              <a:rPr lang="en-US" dirty="0" smtClean="0"/>
            </a:br>
            <a:r>
              <a:rPr lang="en-US" dirty="0" smtClean="0"/>
              <a:t/>
            </a:r>
            <a:br>
              <a:rPr lang="en-US" dirty="0" smtClean="0"/>
            </a:br>
            <a:r>
              <a:rPr lang="en-US" dirty="0" smtClean="0"/>
              <a:t>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dirty="0" smtClean="0"/>
          </a:p>
          <a:p>
            <a:r>
              <a:rPr lang="en-US" dirty="0" smtClean="0"/>
              <a:t>.</a:t>
            </a:r>
            <a:endParaRPr lang="en-US" dirty="0"/>
          </a:p>
        </p:txBody>
      </p:sp>
    </p:spTree>
    <p:extLst>
      <p:ext uri="{BB962C8B-B14F-4D97-AF65-F5344CB8AC3E}">
        <p14:creationId xmlns:p14="http://schemas.microsoft.com/office/powerpoint/2010/main" val="3937636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6781800"/>
          </a:xfrm>
        </p:spPr>
        <p:txBody>
          <a:bodyPr>
            <a:normAutofit fontScale="90000"/>
          </a:bodyPr>
          <a:lstStyle/>
          <a:p>
            <a:r>
              <a:rPr lang="en-US" b="1" dirty="0" smtClean="0"/>
              <a:t/>
            </a:r>
            <a:br>
              <a:rPr lang="en-US" b="1" dirty="0" smtClean="0"/>
            </a:br>
            <a:r>
              <a:rPr lang="en-US" sz="3100" b="1" dirty="0" smtClean="0"/>
              <a:t>2</a:t>
            </a:r>
            <a:r>
              <a:rPr lang="en-US" sz="3100" b="1" dirty="0"/>
              <a:t>. </a:t>
            </a:r>
            <a:r>
              <a:rPr lang="en-US" sz="3100" b="1" dirty="0" smtClean="0"/>
              <a:t>Promoting </a:t>
            </a:r>
            <a:r>
              <a:rPr lang="en-US" sz="3100" b="1" dirty="0"/>
              <a:t>Entrepreneurship and </a:t>
            </a:r>
            <a:r>
              <a:rPr lang="en-US" sz="3100" b="1" dirty="0" smtClean="0"/>
              <a:t>Self-</a:t>
            </a:r>
            <a:r>
              <a:rPr lang="en-US" sz="3100" b="1" dirty="0"/>
              <a:t>	employment</a:t>
            </a:r>
            <a:br>
              <a:rPr lang="en-US" sz="3100" b="1" dirty="0"/>
            </a:br>
            <a:r>
              <a:rPr lang="en-US" sz="3100" b="1" dirty="0" smtClean="0"/>
              <a:t>  </a:t>
            </a:r>
            <a:r>
              <a:rPr lang="en-US" sz="3100" dirty="0" smtClean="0"/>
              <a:t/>
            </a:r>
            <a:br>
              <a:rPr lang="en-US" sz="3100" dirty="0" smtClean="0"/>
            </a:br>
            <a:r>
              <a:rPr lang="en-US" sz="3100" dirty="0"/>
              <a:t>•	What steps can be taken to promote entrepreneurship and self-employment</a:t>
            </a:r>
            <a:r>
              <a:rPr lang="en-US" sz="3100" dirty="0" smtClean="0"/>
              <a:t>?</a:t>
            </a:r>
            <a:br>
              <a:rPr lang="en-US" sz="3100" dirty="0" smtClean="0"/>
            </a:br>
            <a:r>
              <a:rPr lang="en-US" sz="3100" dirty="0"/>
              <a:t/>
            </a:r>
            <a:br>
              <a:rPr lang="en-US" sz="3100" dirty="0"/>
            </a:br>
            <a:r>
              <a:rPr lang="en-US" sz="3100" dirty="0"/>
              <a:t>•	How can the start-up of new businesses be facilitated and accelerated?</a:t>
            </a:r>
            <a:br>
              <a:rPr lang="en-US" sz="3100" dirty="0"/>
            </a:br>
            <a:r>
              <a:rPr lang="en-US" sz="3100" dirty="0" smtClean="0"/>
              <a:t/>
            </a:r>
            <a:br>
              <a:rPr lang="en-US" sz="3100" dirty="0" smtClean="0"/>
            </a:br>
            <a:r>
              <a:rPr lang="en-US" sz="3100" dirty="0" smtClean="0"/>
              <a:t>•</a:t>
            </a:r>
            <a:r>
              <a:rPr lang="en-US" sz="3100" dirty="0"/>
              <a:t>	How can the failure rate of new business start-ups be reduced?</a:t>
            </a:r>
            <a:br>
              <a:rPr lang="en-US" sz="3100" dirty="0"/>
            </a:br>
            <a:r>
              <a:rPr lang="en-US" dirty="0"/>
              <a:t/>
            </a:r>
            <a:br>
              <a:rPr lang="en-US" dirty="0"/>
            </a:br>
            <a:r>
              <a:rPr lang="en-US" dirty="0" smtClean="0"/>
              <a:t> </a:t>
            </a: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dirty="0" smtClean="0"/>
          </a:p>
          <a:p>
            <a:r>
              <a:rPr lang="en-US" dirty="0" smtClean="0"/>
              <a:t>.</a:t>
            </a:r>
            <a:endParaRPr lang="en-US" dirty="0"/>
          </a:p>
        </p:txBody>
      </p:sp>
    </p:spTree>
    <p:extLst>
      <p:ext uri="{BB962C8B-B14F-4D97-AF65-F5344CB8AC3E}">
        <p14:creationId xmlns:p14="http://schemas.microsoft.com/office/powerpoint/2010/main" val="1375622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6781800"/>
          </a:xfrm>
        </p:spPr>
        <p:txBody>
          <a:bodyPr>
            <a:normAutofit fontScale="90000"/>
          </a:bodyPr>
          <a:lstStyle/>
          <a:p>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smtClean="0"/>
              <a:t/>
            </a:r>
            <a:br>
              <a:rPr lang="en-US" sz="3100" b="1" dirty="0" smtClean="0"/>
            </a:br>
            <a:r>
              <a:rPr lang="en-US" sz="3100" b="1" dirty="0" smtClean="0"/>
              <a:t>3</a:t>
            </a:r>
            <a:r>
              <a:rPr lang="en-US" sz="3100" b="1" dirty="0"/>
              <a:t>. </a:t>
            </a:r>
            <a:r>
              <a:rPr lang="en-US" sz="3100" b="1" dirty="0" smtClean="0"/>
              <a:t>Enhancing Performance </a:t>
            </a:r>
            <a:r>
              <a:rPr lang="en-US" sz="3100" b="1" dirty="0"/>
              <a:t>of </a:t>
            </a:r>
            <a:r>
              <a:rPr lang="en-US" sz="3100" b="1" dirty="0" smtClean="0"/>
              <a:t>Existing 	Businesses</a:t>
            </a:r>
            <a:br>
              <a:rPr lang="en-US" sz="3100" b="1" dirty="0" smtClean="0"/>
            </a:br>
            <a:r>
              <a:rPr lang="en-US" sz="3100" b="1" dirty="0"/>
              <a:t/>
            </a:r>
            <a:br>
              <a:rPr lang="en-US" sz="3100" b="1" dirty="0"/>
            </a:br>
            <a:r>
              <a:rPr lang="en-US" sz="3100" b="1" dirty="0" smtClean="0"/>
              <a:t>•</a:t>
            </a:r>
            <a:r>
              <a:rPr lang="en-US" sz="3100" b="1" dirty="0"/>
              <a:t>	</a:t>
            </a:r>
            <a:r>
              <a:rPr lang="en-US" sz="3100" b="1" dirty="0" smtClean="0"/>
              <a:t>How </a:t>
            </a:r>
            <a:r>
              <a:rPr lang="en-US" sz="3100" b="1" dirty="0"/>
              <a:t>can existing enterprises become more efficient and competitive?</a:t>
            </a:r>
            <a:br>
              <a:rPr lang="en-US" sz="3100" b="1" dirty="0"/>
            </a:br>
            <a:r>
              <a:rPr lang="en-US" sz="3100" b="1" dirty="0" smtClean="0"/>
              <a:t/>
            </a:r>
            <a:br>
              <a:rPr lang="en-US" sz="3100" b="1" dirty="0" smtClean="0"/>
            </a:br>
            <a:r>
              <a:rPr lang="en-US" sz="3100" b="1" dirty="0" smtClean="0"/>
              <a:t>•</a:t>
            </a:r>
            <a:r>
              <a:rPr lang="en-US" sz="3100" b="1" dirty="0"/>
              <a:t>	How can agricultural extension services be improved to raise crop yields &amp; quality?</a:t>
            </a:r>
            <a:br>
              <a:rPr lang="en-US" sz="3100" b="1" dirty="0"/>
            </a:br>
            <a:r>
              <a:rPr lang="en-US" sz="3100" b="1" dirty="0" smtClean="0"/>
              <a:t/>
            </a:r>
            <a:br>
              <a:rPr lang="en-US" sz="3100" b="1" dirty="0" smtClean="0"/>
            </a:br>
            <a:r>
              <a:rPr lang="en-US" sz="3100" b="1" dirty="0" smtClean="0"/>
              <a:t>•</a:t>
            </a:r>
            <a:r>
              <a:rPr lang="en-US" sz="3100" b="1" dirty="0"/>
              <a:t>	How can transparency be increased to facilitate the functioning of businesses?</a:t>
            </a:r>
            <a:br>
              <a:rPr lang="en-US" sz="3100" b="1" dirty="0"/>
            </a:br>
            <a:r>
              <a:rPr lang="en-US" sz="3100" b="1" dirty="0" smtClean="0"/>
              <a:t/>
            </a:r>
            <a:br>
              <a:rPr lang="en-US" sz="3100" b="1" dirty="0" smtClean="0"/>
            </a:br>
            <a:r>
              <a:rPr lang="en-US" sz="3100" b="1" dirty="0" smtClean="0"/>
              <a:t>•</a:t>
            </a:r>
            <a:r>
              <a:rPr lang="en-US" sz="3100" b="1" dirty="0"/>
              <a:t>	What systems or organizational innovations can be introduced to improve the functioning of the business and the economy?</a:t>
            </a:r>
            <a:br>
              <a:rPr lang="en-US" sz="3100" b="1" dirty="0"/>
            </a:br>
            <a:r>
              <a:rPr lang="en-US" dirty="0" smtClean="0"/>
              <a:t/>
            </a:r>
            <a:br>
              <a:rPr lang="en-US" dirty="0" smtClean="0"/>
            </a:br>
            <a:r>
              <a:rPr lang="en-US" dirty="0"/>
              <a:t/>
            </a:r>
            <a:br>
              <a:rPr lang="en-US" dirty="0"/>
            </a:br>
            <a:r>
              <a:rPr lang="en-US" dirty="0" smtClean="0"/>
              <a:t> </a:t>
            </a: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dirty="0" smtClean="0"/>
          </a:p>
          <a:p>
            <a:r>
              <a:rPr lang="en-US" dirty="0" smtClean="0"/>
              <a:t>.</a:t>
            </a:r>
            <a:endParaRPr lang="en-US" dirty="0"/>
          </a:p>
        </p:txBody>
      </p:sp>
    </p:spTree>
    <p:extLst>
      <p:ext uri="{BB962C8B-B14F-4D97-AF65-F5344CB8AC3E}">
        <p14:creationId xmlns:p14="http://schemas.microsoft.com/office/powerpoint/2010/main" val="494577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6781800"/>
          </a:xfrm>
        </p:spPr>
        <p:txBody>
          <a:bodyPr>
            <a:normAutofit fontScale="90000"/>
          </a:bodyPr>
          <a:lstStyle/>
          <a:p>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smtClean="0"/>
              <a:t>4. Conclusions &amp; Recommendations: </a:t>
            </a:r>
            <a:r>
              <a:rPr lang="en-US" sz="2700" b="1" dirty="0" smtClean="0"/>
              <a:t>Summary</a:t>
            </a:r>
            <a:br>
              <a:rPr lang="en-US" sz="2700" b="1" dirty="0" smtClean="0"/>
            </a:br>
            <a:r>
              <a:rPr lang="en-US" sz="2700" b="1" dirty="0" smtClean="0"/>
              <a:t>A. Support the Social Entrepreneurship through introducing good conditions for NGOs and non-profit organizations – they create jobs, contribute to GDP, build </a:t>
            </a:r>
            <a:r>
              <a:rPr lang="en-US" sz="2700" b="1" dirty="0"/>
              <a:t>S</a:t>
            </a:r>
            <a:r>
              <a:rPr lang="en-US" sz="2700" b="1" dirty="0" smtClean="0"/>
              <a:t>ocial Capital.</a:t>
            </a:r>
            <a:br>
              <a:rPr lang="en-US" sz="2700" b="1" dirty="0" smtClean="0"/>
            </a:br>
            <a:r>
              <a:rPr lang="en-US" sz="2700" b="1" dirty="0"/>
              <a:t/>
            </a:r>
            <a:br>
              <a:rPr lang="en-US" sz="2700" b="1" dirty="0"/>
            </a:br>
            <a:r>
              <a:rPr lang="en-US" sz="2700" b="1" dirty="0" smtClean="0"/>
              <a:t>B. Brake out existing barriers for student jobs and establish necessary legislative base for converting students jobs into permanent jobs after graduation.   </a:t>
            </a:r>
            <a:br>
              <a:rPr lang="en-US" sz="2700" b="1" dirty="0" smtClean="0"/>
            </a:br>
            <a:r>
              <a:rPr lang="en-US" sz="2700" b="1" dirty="0" smtClean="0"/>
              <a:t/>
            </a:r>
            <a:br>
              <a:rPr lang="en-US" sz="2700" b="1" dirty="0" smtClean="0"/>
            </a:br>
            <a:r>
              <a:rPr lang="en-US" sz="2700" b="1" dirty="0" smtClean="0"/>
              <a:t>C. Open enormous potential for job creations by opening market for solid FDI</a:t>
            </a:r>
            <a:br>
              <a:rPr lang="en-US" sz="2700" b="1" dirty="0" smtClean="0"/>
            </a:br>
            <a:r>
              <a:rPr lang="en-US" sz="2700" b="1" dirty="0"/>
              <a:t/>
            </a:r>
            <a:br>
              <a:rPr lang="en-US" sz="2700" b="1" dirty="0"/>
            </a:br>
            <a:r>
              <a:rPr lang="en-US" sz="2700" b="1" dirty="0" smtClean="0"/>
              <a:t>D. Support endogenous, high value added organic agriculture by removing existing barriers </a:t>
            </a:r>
            <a:br>
              <a:rPr lang="en-US" sz="2700" b="1" dirty="0" smtClean="0"/>
            </a:br>
            <a:r>
              <a:rPr lang="en-US" sz="2700" b="1" dirty="0"/>
              <a:t/>
            </a:r>
            <a:br>
              <a:rPr lang="en-US" sz="2700" b="1" dirty="0"/>
            </a:br>
            <a:r>
              <a:rPr lang="en-US" sz="2700" b="1" dirty="0" smtClean="0"/>
              <a:t>E. Open universities for the inflows of new knowledge and skills coming from industries.</a:t>
            </a:r>
            <a:br>
              <a:rPr lang="en-US" sz="2700" b="1" dirty="0" smtClean="0"/>
            </a:br>
            <a:r>
              <a:rPr lang="en-US" sz="3100" b="1" dirty="0" smtClean="0"/>
              <a:t>  </a:t>
            </a:r>
            <a:r>
              <a:rPr lang="en-US" dirty="0" smtClean="0"/>
              <a:t/>
            </a:r>
            <a:br>
              <a:rPr lang="en-US" dirty="0" smtClean="0"/>
            </a:br>
            <a:r>
              <a:rPr lang="en-US" dirty="0"/>
              <a:t/>
            </a:r>
            <a:br>
              <a:rPr lang="en-US" dirty="0"/>
            </a:br>
            <a:r>
              <a:rPr lang="en-US" dirty="0" smtClean="0"/>
              <a:t> </a:t>
            </a: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dirty="0" smtClean="0"/>
          </a:p>
          <a:p>
            <a:r>
              <a:rPr lang="en-US" dirty="0" smtClean="0"/>
              <a:t>.</a:t>
            </a:r>
            <a:endParaRPr lang="en-US" dirty="0"/>
          </a:p>
        </p:txBody>
      </p:sp>
    </p:spTree>
    <p:extLst>
      <p:ext uri="{BB962C8B-B14F-4D97-AF65-F5344CB8AC3E}">
        <p14:creationId xmlns:p14="http://schemas.microsoft.com/office/powerpoint/2010/main" val="45999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6781800"/>
          </a:xfrm>
        </p:spPr>
        <p:txBody>
          <a:bodyPr>
            <a:normAutofit fontScale="90000"/>
          </a:bodyPr>
          <a:lstStyle/>
          <a:p>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4. Conclusions &amp; Recommendations: </a:t>
            </a:r>
            <a:r>
              <a:rPr lang="en-US" sz="2700" b="1" dirty="0" smtClean="0"/>
              <a:t>Details</a:t>
            </a:r>
            <a:br>
              <a:rPr lang="en-US" sz="2700" b="1" dirty="0" smtClean="0"/>
            </a:br>
            <a:r>
              <a:rPr lang="en-US" sz="2700" b="1" dirty="0" smtClean="0"/>
              <a:t>A</a:t>
            </a:r>
            <a:r>
              <a:rPr lang="en-US" sz="2700" b="1" dirty="0"/>
              <a:t>. </a:t>
            </a:r>
            <a:r>
              <a:rPr lang="en-US" sz="2200" b="1" dirty="0"/>
              <a:t>Support the Social Entrepreneurship through introducing good conditions for NGOs and non-profit organizations – they create jobs, contribute to GDP, build Social </a:t>
            </a:r>
            <a:r>
              <a:rPr lang="en-US" sz="2200" b="1" dirty="0" smtClean="0"/>
              <a:t>Capital:</a:t>
            </a:r>
            <a:br>
              <a:rPr lang="en-US" sz="2200" b="1" dirty="0" smtClean="0"/>
            </a:br>
            <a:r>
              <a:rPr lang="en-US" sz="2200" b="1" dirty="0" smtClean="0"/>
              <a:t/>
            </a:r>
            <a:br>
              <a:rPr lang="en-US" sz="2200" b="1" dirty="0" smtClean="0"/>
            </a:br>
            <a:r>
              <a:rPr lang="en-US" sz="2200" b="1" dirty="0" smtClean="0"/>
              <a:t>a. Eliminate barriers for development of the 3</a:t>
            </a:r>
            <a:r>
              <a:rPr lang="en-US" sz="2200" b="1" baseline="30000" dirty="0" smtClean="0"/>
              <a:t>rd</a:t>
            </a:r>
            <a:r>
              <a:rPr lang="en-US" sz="2200" b="1" dirty="0" smtClean="0"/>
              <a:t> Sector (NGO &amp; non-profit) and let them to contribute to local/regional wealth.</a:t>
            </a:r>
            <a:br>
              <a:rPr lang="en-US" sz="2200" b="1" dirty="0" smtClean="0"/>
            </a:br>
            <a:r>
              <a:rPr lang="en-US" sz="2200" b="1" dirty="0"/>
              <a:t/>
            </a:r>
            <a:br>
              <a:rPr lang="en-US" sz="2200" b="1" dirty="0"/>
            </a:br>
            <a:r>
              <a:rPr lang="en-US" sz="2200" b="1" dirty="0" smtClean="0"/>
              <a:t>b. Utilize untapped knowledge and experiences of the inactive, particularly numerous older generations through collaborative networks with young generations by facilitating support from EU Social Fund and this way converting BiH liability into valuable assets.</a:t>
            </a:r>
            <a:br>
              <a:rPr lang="en-US" sz="2200" b="1" dirty="0" smtClean="0"/>
            </a:br>
            <a:r>
              <a:rPr lang="en-US" sz="2200" b="1" dirty="0"/>
              <a:t/>
            </a:r>
            <a:br>
              <a:rPr lang="en-US" sz="2200" b="1" dirty="0"/>
            </a:br>
            <a:r>
              <a:rPr lang="en-US" sz="2200" b="1" dirty="0" smtClean="0"/>
              <a:t>c. Invest in development of the tele-communication, particularly in broadband network country-wide.   </a:t>
            </a:r>
            <a:br>
              <a:rPr lang="en-US" sz="2200" b="1" dirty="0" smtClean="0"/>
            </a:br>
            <a:r>
              <a:rPr lang="en-US" sz="2200" b="1" dirty="0" smtClean="0"/>
              <a:t> </a:t>
            </a:r>
            <a:br>
              <a:rPr lang="en-US" sz="2200" b="1" dirty="0" smtClean="0"/>
            </a:br>
            <a:r>
              <a:rPr lang="en-US" sz="2200" b="1" dirty="0" smtClean="0"/>
              <a:t>d. In order to scale-up a potential project to become a national network, project leaders should offer an inclusive, win-win approach for the all interested organizations in BiH.</a:t>
            </a:r>
            <a:r>
              <a:rPr lang="en-US" sz="2200" dirty="0" smtClean="0"/>
              <a:t/>
            </a:r>
            <a:br>
              <a:rPr lang="en-US" sz="2200" dirty="0" smtClean="0"/>
            </a:br>
            <a:r>
              <a:rPr lang="en-US" dirty="0"/>
              <a:t/>
            </a:r>
            <a:br>
              <a:rPr lang="en-US" dirty="0"/>
            </a:br>
            <a:r>
              <a:rPr lang="en-US" dirty="0" smtClean="0"/>
              <a:t> </a:t>
            </a: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a:xfrm>
            <a:off x="8686800" y="6477000"/>
            <a:ext cx="457200" cy="304800"/>
          </a:xfrm>
        </p:spPr>
        <p:txBody>
          <a:bodyPr/>
          <a:lstStyle/>
          <a:p>
            <a:endParaRPr lang="en-US" dirty="0" smtClean="0"/>
          </a:p>
          <a:p>
            <a:r>
              <a:rPr lang="en-US" dirty="0" smtClean="0"/>
              <a:t>.</a:t>
            </a:r>
            <a:endParaRPr lang="en-US" dirty="0"/>
          </a:p>
        </p:txBody>
      </p:sp>
    </p:spTree>
    <p:extLst>
      <p:ext uri="{BB962C8B-B14F-4D97-AF65-F5344CB8AC3E}">
        <p14:creationId xmlns:p14="http://schemas.microsoft.com/office/powerpoint/2010/main" val="613771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6781800"/>
          </a:xfrm>
        </p:spPr>
        <p:txBody>
          <a:bodyPr>
            <a:normAutofit fontScale="90000"/>
          </a:bodyPr>
          <a:lstStyle/>
          <a:p>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4. Conclusions &amp; Recommendations: </a:t>
            </a:r>
            <a:r>
              <a:rPr lang="en-US" sz="2700" b="1" dirty="0" smtClean="0"/>
              <a:t>Details</a:t>
            </a:r>
            <a:br>
              <a:rPr lang="en-US" sz="2700" b="1" dirty="0" smtClean="0"/>
            </a:br>
            <a:r>
              <a:rPr lang="en-US" sz="2700" b="1" dirty="0" smtClean="0"/>
              <a:t>B. Brake out existing barriers for student jobs and establish necessary legislative base for converting students jobs into permanent jobs after graduation:</a:t>
            </a:r>
            <a:br>
              <a:rPr lang="en-US" sz="2700" b="1" dirty="0" smtClean="0"/>
            </a:br>
            <a:r>
              <a:rPr lang="en-US" sz="2700" b="1" dirty="0" smtClean="0"/>
              <a:t/>
            </a:r>
            <a:br>
              <a:rPr lang="en-US" sz="2700" b="1" dirty="0" smtClean="0"/>
            </a:br>
            <a:r>
              <a:rPr lang="en-US" sz="2700" b="1" dirty="0" smtClean="0"/>
              <a:t>a. Invest in student job opportunities during their schooling years to give them the 1</a:t>
            </a:r>
            <a:r>
              <a:rPr lang="en-US" sz="2700" b="1" baseline="30000" dirty="0" smtClean="0"/>
              <a:t>st</a:t>
            </a:r>
            <a:r>
              <a:rPr lang="en-US" sz="2700" b="1" dirty="0" smtClean="0"/>
              <a:t> contact with the labor market and to acquire 1</a:t>
            </a:r>
            <a:r>
              <a:rPr lang="en-US" sz="2700" b="1" baseline="30000" dirty="0" smtClean="0"/>
              <a:t>st</a:t>
            </a:r>
            <a:r>
              <a:rPr lang="en-US" sz="2700" b="1" dirty="0" smtClean="0"/>
              <a:t> working experience.</a:t>
            </a:r>
            <a:br>
              <a:rPr lang="en-US" sz="2700" b="1" dirty="0" smtClean="0"/>
            </a:br>
            <a:r>
              <a:rPr lang="en-US" sz="2700" b="1" dirty="0"/>
              <a:t/>
            </a:r>
            <a:br>
              <a:rPr lang="en-US" sz="2700" b="1" dirty="0"/>
            </a:br>
            <a:r>
              <a:rPr lang="en-US" sz="2700" b="1" dirty="0" smtClean="0"/>
              <a:t>b. Support student jobs that develop their soft skills – crucial for their future employability.</a:t>
            </a:r>
            <a:br>
              <a:rPr lang="en-US" sz="2700" b="1" dirty="0" smtClean="0"/>
            </a:br>
            <a:r>
              <a:rPr lang="en-US" sz="2700" b="1" dirty="0"/>
              <a:t/>
            </a:r>
            <a:br>
              <a:rPr lang="en-US" sz="2700" b="1" dirty="0"/>
            </a:br>
            <a:r>
              <a:rPr lang="en-US" sz="2700" b="1" dirty="0" smtClean="0"/>
              <a:t>c. Record and recognize student jobs for their future regular jobs as the ILO-awarded practice </a:t>
            </a:r>
            <a:r>
              <a:rPr lang="en-US" sz="2700" b="1" i="1" dirty="0" smtClean="0"/>
              <a:t>My Experience </a:t>
            </a:r>
            <a:r>
              <a:rPr lang="en-US" sz="2700" b="1" dirty="0" smtClean="0"/>
              <a:t>indicates.  </a:t>
            </a:r>
            <a:br>
              <a:rPr lang="en-US" sz="2700" b="1" dirty="0" smtClean="0"/>
            </a:br>
            <a:r>
              <a:rPr lang="en-US" sz="2700" b="1" dirty="0" smtClean="0"/>
              <a:t/>
            </a:r>
            <a:br>
              <a:rPr lang="en-US" sz="2700" b="1" dirty="0" smtClean="0"/>
            </a:br>
            <a:r>
              <a:rPr lang="en-US" sz="2700" b="1" dirty="0" smtClean="0"/>
              <a:t>d. Treat student jobs as a </a:t>
            </a:r>
            <a:r>
              <a:rPr lang="en-US" sz="2700" b="1" i="1" dirty="0" smtClean="0"/>
              <a:t>stepping stone</a:t>
            </a:r>
            <a:r>
              <a:rPr lang="en-US" sz="2700" b="1" dirty="0" smtClean="0"/>
              <a:t> for regular jobs.</a:t>
            </a:r>
            <a:r>
              <a:rPr lang="en-US" dirty="0" smtClean="0"/>
              <a:t/>
            </a:r>
            <a:br>
              <a:rPr lang="en-US" dirty="0" smtClean="0"/>
            </a:br>
            <a:r>
              <a:rPr lang="en-US" dirty="0"/>
              <a:t/>
            </a:r>
            <a:br>
              <a:rPr lang="en-US" dirty="0"/>
            </a:br>
            <a:r>
              <a:rPr lang="en-US" dirty="0" smtClean="0"/>
              <a:t> </a:t>
            </a: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a:xfrm>
            <a:off x="8686800" y="6477000"/>
            <a:ext cx="457200" cy="304800"/>
          </a:xfrm>
        </p:spPr>
        <p:txBody>
          <a:bodyPr/>
          <a:lstStyle/>
          <a:p>
            <a:endParaRPr lang="en-US" dirty="0" smtClean="0"/>
          </a:p>
          <a:p>
            <a:r>
              <a:rPr lang="en-US" dirty="0" smtClean="0"/>
              <a:t>.</a:t>
            </a:r>
            <a:endParaRPr lang="en-US" dirty="0"/>
          </a:p>
        </p:txBody>
      </p:sp>
    </p:spTree>
    <p:extLst>
      <p:ext uri="{BB962C8B-B14F-4D97-AF65-F5344CB8AC3E}">
        <p14:creationId xmlns:p14="http://schemas.microsoft.com/office/powerpoint/2010/main" val="3818752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6781800"/>
          </a:xfrm>
        </p:spPr>
        <p:txBody>
          <a:bodyPr>
            <a:normAutofit fontScale="90000"/>
          </a:bodyPr>
          <a:lstStyle/>
          <a:p>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a:t/>
            </a:r>
            <a:br>
              <a:rPr lang="en-US" sz="3100" b="1" dirty="0"/>
            </a:br>
            <a:r>
              <a:rPr lang="en-US" sz="3100" b="1" dirty="0" smtClean="0"/>
              <a:t>4. Conclusions &amp; Recommendations: </a:t>
            </a:r>
            <a:r>
              <a:rPr lang="en-US" sz="2700" b="1" dirty="0" smtClean="0"/>
              <a:t>Details</a:t>
            </a:r>
            <a:br>
              <a:rPr lang="en-US" sz="2700" b="1" dirty="0" smtClean="0"/>
            </a:br>
            <a:r>
              <a:rPr lang="en-US" sz="2700" b="1" dirty="0" smtClean="0"/>
              <a:t>C</a:t>
            </a:r>
            <a:r>
              <a:rPr lang="en-US" sz="2700" b="1" dirty="0"/>
              <a:t>. </a:t>
            </a:r>
            <a:r>
              <a:rPr lang="en-US" sz="2200" b="1" dirty="0"/>
              <a:t>Open enormous potential for job creations by opening market for solid </a:t>
            </a:r>
            <a:r>
              <a:rPr lang="en-US" sz="2200" b="1" dirty="0" smtClean="0"/>
              <a:t>FDI and connect them with the BiH SME:</a:t>
            </a:r>
            <a:br>
              <a:rPr lang="en-US" sz="2200" b="1" dirty="0" smtClean="0"/>
            </a:br>
            <a:r>
              <a:rPr lang="en-US" sz="2200" b="1" dirty="0" smtClean="0"/>
              <a:t/>
            </a:r>
            <a:br>
              <a:rPr lang="en-US" sz="2200" b="1" dirty="0" smtClean="0"/>
            </a:br>
            <a:r>
              <a:rPr lang="en-US" sz="2200" b="1" dirty="0" smtClean="0"/>
              <a:t>a. Stop costly subsidizing few but largest BiH firms, with  their semi-monopolistic positions preventing often development of SME, entrepreneurship, innovation and thus keeping BiH competitive.</a:t>
            </a:r>
            <a:br>
              <a:rPr lang="en-US" sz="2200" b="1" dirty="0" smtClean="0"/>
            </a:br>
            <a:r>
              <a:rPr lang="en-US" sz="2200" b="1" dirty="0"/>
              <a:t/>
            </a:r>
            <a:br>
              <a:rPr lang="en-US" sz="2200" b="1" dirty="0"/>
            </a:br>
            <a:r>
              <a:rPr lang="en-US" sz="2200" b="1" dirty="0" smtClean="0"/>
              <a:t>b. Support development of SME and their clustering activities that proved to be a successful strategy for knowledge dissemination, innovation spillover and improving competitiveness in the most advanced countries.</a:t>
            </a:r>
            <a:br>
              <a:rPr lang="en-US" sz="2200" b="1" dirty="0" smtClean="0"/>
            </a:br>
            <a:r>
              <a:rPr lang="en-US" sz="2200" b="1" dirty="0"/>
              <a:t/>
            </a:r>
            <a:br>
              <a:rPr lang="en-US" sz="2200" b="1" dirty="0"/>
            </a:br>
            <a:r>
              <a:rPr lang="en-US" sz="2200" b="1" dirty="0"/>
              <a:t>c</a:t>
            </a:r>
            <a:r>
              <a:rPr lang="en-US" sz="2200" b="1" dirty="0" smtClean="0"/>
              <a:t>. Reduce the burden of taxes by eliminating some of them and by introducing transparency and full accountability of spending the tax revenues.</a:t>
            </a:r>
            <a:br>
              <a:rPr lang="en-US" sz="2200" b="1" dirty="0" smtClean="0"/>
            </a:br>
            <a:r>
              <a:rPr lang="en-US" sz="2200" b="1" dirty="0"/>
              <a:t/>
            </a:r>
            <a:br>
              <a:rPr lang="en-US" sz="2200" b="1" dirty="0"/>
            </a:br>
            <a:r>
              <a:rPr lang="en-US" sz="2200" b="1" dirty="0" smtClean="0"/>
              <a:t>d. BiH should take advantage of the proximity of the world largest EU market by opening its economy and promoting competitive exports.  </a:t>
            </a:r>
            <a:br>
              <a:rPr lang="en-US" sz="2200" b="1" dirty="0" smtClean="0"/>
            </a:br>
            <a:r>
              <a:rPr lang="en-US" sz="2700" b="1" dirty="0"/>
              <a:t/>
            </a:r>
            <a:br>
              <a:rPr lang="en-US" sz="2700" b="1" dirty="0"/>
            </a:br>
            <a:r>
              <a:rPr lang="en-US" dirty="0"/>
              <a:t/>
            </a:r>
            <a:br>
              <a:rPr lang="en-US" dirty="0"/>
            </a:br>
            <a:r>
              <a:rPr lang="en-US" dirty="0" smtClean="0"/>
              <a:t> </a:t>
            </a: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a:xfrm>
            <a:off x="8686800" y="6477000"/>
            <a:ext cx="457200" cy="304800"/>
          </a:xfrm>
        </p:spPr>
        <p:txBody>
          <a:bodyPr/>
          <a:lstStyle/>
          <a:p>
            <a:endParaRPr lang="en-US" dirty="0" smtClean="0"/>
          </a:p>
          <a:p>
            <a:r>
              <a:rPr lang="en-US" dirty="0" smtClean="0"/>
              <a:t>.</a:t>
            </a:r>
            <a:endParaRPr lang="en-US" dirty="0"/>
          </a:p>
        </p:txBody>
      </p:sp>
    </p:spTree>
    <p:extLst>
      <p:ext uri="{BB962C8B-B14F-4D97-AF65-F5344CB8AC3E}">
        <p14:creationId xmlns:p14="http://schemas.microsoft.com/office/powerpoint/2010/main" val="3971629465"/>
      </p:ext>
    </p:extLst>
  </p:cSld>
  <p:clrMapOvr>
    <a:masterClrMapping/>
  </p:clrMapOvr>
</p:sld>
</file>

<file path=ppt/theme/theme1.xml><?xml version="1.0" encoding="utf-8"?>
<a:theme xmlns:a="http://schemas.openxmlformats.org/drawingml/2006/main" name="5_Network Blitz">
  <a:themeElements>
    <a:clrScheme name="Network Blitz 1">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fontScheme name="Network Blitz">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Network Blitz 1">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3150</TotalTime>
  <Words>51</Words>
  <Application>Microsoft Office PowerPoint</Application>
  <PresentationFormat>On-screen Show (4:3)</PresentationFormat>
  <Paragraphs>59</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5_Network Blitz</vt:lpstr>
      <vt:lpstr>Youth Employment Forum   </vt:lpstr>
      <vt:lpstr>     Introduction  1. Untapped Opportunities &amp; Success Stories:  Almir Jazvin, Vesna Milosevic Zupancic  2. Promoting Entrepreneurship and Self- employment: Nermin Kadric   3. Enhancing Performance of Existing  Businesses: Kenanan Salihbegovic   4. Conclusions for the BiH Youth        </vt:lpstr>
      <vt:lpstr>     1. Untapped Opportunities &amp; Success Stories • What are the most significant success stories in the past decade that have potential for further growth, replication or imitation? • What success stories have been achieved in other countries that can be extended, replicated or imitated in BiH? • Which sectors, industries and businesses in BiH have the largest potential for growth? • What domestic and international markets offer the greatest potential for growth? • What practical measures can be introduced to tap these opportunities? • Which countries or regions offer viable models that can be replicated in BiH? • What obstacles retard development of these opportunities?         </vt:lpstr>
      <vt:lpstr> 2. Promoting Entrepreneurship and Self- employment    • What steps can be taken to promote entrepreneurship and self-employment?  • How can the start-up of new businesses be facilitated and accelerated?  • How can the failure rate of new business start-ups be reduced?     </vt:lpstr>
      <vt:lpstr>       3. Enhancing Performance of Existing  Businesses  • How can existing enterprises become more efficient and competitive?  • How can agricultural extension services be improved to raise crop yields &amp; quality?  • How can transparency be increased to facilitate the functioning of businesses?  • What systems or organizational innovations can be introduced to improve the functioning of the business and the economy?      </vt:lpstr>
      <vt:lpstr>       4. Conclusions &amp; Recommendations: Summary A. Support the Social Entrepreneurship through introducing good conditions for NGOs and non-profit organizations – they create jobs, contribute to GDP, build Social Capital.  B. Brake out existing barriers for student jobs and establish necessary legislative base for converting students jobs into permanent jobs after graduation.     C. Open enormous potential for job creations by opening market for solid FDI  D. Support endogenous, high value added organic agriculture by removing existing barriers   E. Open universities for the inflows of new knowledge and skills coming from industries.        </vt:lpstr>
      <vt:lpstr>      4. Conclusions &amp; Recommendations: Details A. Support the Social Entrepreneurship through introducing good conditions for NGOs and non-profit organizations – they create jobs, contribute to GDP, build Social Capital:  a. Eliminate barriers for development of the 3rd Sector (NGO &amp; non-profit) and let them to contribute to local/regional wealth.  b. Utilize untapped knowledge and experiences of the inactive, particularly numerous older generations through collaborative networks with young generations by facilitating support from EU Social Fund and this way converting BiH liability into valuable assets.  c. Invest in development of the tele-communication, particularly in broadband network country-wide.      d. In order to scale-up a potential project to become a national network, project leaders should offer an inclusive, win-win approach for the all interested organizations in BiH.     </vt:lpstr>
      <vt:lpstr>      4. Conclusions &amp; Recommendations: Details B. Brake out existing barriers for student jobs and establish necessary legislative base for converting students jobs into permanent jobs after graduation:  a. Invest in student job opportunities during their schooling years to give them the 1st contact with the labor market and to acquire 1st working experience.  b. Support student jobs that develop their soft skills – crucial for their future employability.  c. Record and recognize student jobs for their future regular jobs as the ILO-awarded practice My Experience indicates.    d. Treat student jobs as a stepping stone for regular jobs.     </vt:lpstr>
      <vt:lpstr>      4. Conclusions &amp; Recommendations: Details C. Open enormous potential for job creations by opening market for solid FDI and connect them with the BiH SME:  a. Stop costly subsidizing few but largest BiH firms, with  their semi-monopolistic positions preventing often development of SME, entrepreneurship, innovation and thus keeping BiH competitive.  b. Support development of SME and their clustering activities that proved to be a successful strategy for knowledge dissemination, innovation spillover and improving competitiveness in the most advanced countries.  c. Reduce the burden of taxes by eliminating some of them and by introducing transparency and full accountability of spending the tax revenues.  d. BiH should take advantage of the proximity of the world largest EU market by opening its economy and promoting competitive exports.        </vt:lpstr>
      <vt:lpstr>      4. Conclusions &amp; Recommendations: Details D. Support endogenous, high value added organic agriculture by removing existing barriers   a. Convert subsidies for big commercial farms producing mainly industrial crops (cotton, corn &amp; soya) to support education and training for individual and cooperative farmers needed for developing their high-value-added organic production.  b. Harmonize with EU the agricultural and food production standards to facilitate export development.  c. Remove barriers of land ownership transfer, particularly for the new highly-educated labor interested in moving to the countryside.  d. Attract investors to food processing industry to take advantage of fast growing organic agricultural production.      </vt:lpstr>
      <vt:lpstr>        4. Conclusions &amp; Recommendations:  Details E. Reform relations between universities and business: a. Support the local talent development and retain them in BiH by opening possibilities for new sources of funding for cutting-edge inventions.  b. Open BiH universities for cooperation with industries, particularly with IT by letting them to share with their newest technologies.  c. Revise time allocated for Knowledge, Skills &amp; Attitude Building in favor of the last two, including more soft-skills.  d. Collaborate closely with organizations from business, public or NGO sectors to get students involved in team work and solving real world problems.     e.  Take advantage of alumni associations to learn about needed knowledge and skills in their industries. f.  Introduce incentives for faculty to focus on more  practical problem solving for student diploma works.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Zbigniew</dc:creator>
  <cp:lastModifiedBy>Zbigniew</cp:lastModifiedBy>
  <cp:revision>162</cp:revision>
  <dcterms:created xsi:type="dcterms:W3CDTF">2014-03-24T17:30:27Z</dcterms:created>
  <dcterms:modified xsi:type="dcterms:W3CDTF">2014-07-06T12:08:55Z</dcterms:modified>
</cp:coreProperties>
</file>