
<file path=[Content_Types].xml><?xml version="1.0" encoding="utf-8"?>
<Types xmlns="http://schemas.openxmlformats.org/package/2006/content-types">
  <Default Extension="png" ContentType="image/png"/>
  <Default Extension="jpeg" ContentType="image/jpeg"/>
  <Default Extension="wmf" ContentType="image/x-wmf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slides/slide24.xml" ContentType="application/vnd.openxmlformats-officedocument.presentationml.slide+xml"/>
  <Override PartName="/ppt/slides/slide25.xml" ContentType="application/vnd.openxmlformats-officedocument.presentationml.slide+xml"/>
  <Override PartName="/ppt/slides/slide26.xml" ContentType="application/vnd.openxmlformats-officedocument.presentationml.slide+xml"/>
  <Override PartName="/ppt/slides/slide27.xml" ContentType="application/vnd.openxmlformats-officedocument.presentationml.slide+xml"/>
  <Override PartName="/ppt/slides/slide28.xml" ContentType="application/vnd.openxmlformats-officedocument.presentationml.slide+xml"/>
  <Override PartName="/ppt/slides/slide29.xml" ContentType="application/vnd.openxmlformats-officedocument.presentationml.slide+xml"/>
  <Override PartName="/ppt/slides/slide30.xml" ContentType="application/vnd.openxmlformats-officedocument.presentationml.slide+xml"/>
  <Override PartName="/ppt/slides/slide31.xml" ContentType="application/vnd.openxmlformats-officedocument.presentationml.slide+xml"/>
  <Override PartName="/ppt/slides/slide32.xml" ContentType="application/vnd.openxmlformats-officedocument.presentationml.slide+xml"/>
  <Override PartName="/ppt/slides/slide33.xml" ContentType="application/vnd.openxmlformats-officedocument.presentationml.slide+xml"/>
  <Override PartName="/ppt/slides/slide34.xml" ContentType="application/vnd.openxmlformats-officedocument.presentationml.slide+xml"/>
  <Override PartName="/ppt/slides/slide35.xml" ContentType="application/vnd.openxmlformats-officedocument.presentationml.slide+xml"/>
  <Override PartName="/ppt/slides/slide36.xml" ContentType="application/vnd.openxmlformats-officedocument.presentationml.slide+xml"/>
  <Override PartName="/ppt/slides/slide37.xml" ContentType="application/vnd.openxmlformats-officedocument.presentationml.slide+xml"/>
  <Override PartName="/ppt/slides/slide38.xml" ContentType="application/vnd.openxmlformats-officedocument.presentationml.slide+xml"/>
  <Override PartName="/ppt/slides/slide39.xml" ContentType="application/vnd.openxmlformats-officedocument.presentationml.slide+xml"/>
  <Override PartName="/ppt/notesMasters/notesMaster1.xml" ContentType="application/vnd.openxmlformats-officedocument.presentationml.notesMaster+xml"/>
  <Override PartName="/ppt/commentAuthors.xml" ContentType="application/vnd.openxmlformats-officedocument.presentationml.commentAuthor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notesSlides/notesSlide13.xml" ContentType="application/vnd.openxmlformats-officedocument.presentationml.notesSlide+xml"/>
  <Override PartName="/ppt/notesSlides/notesSlide14.xml" ContentType="application/vnd.openxmlformats-officedocument.presentationml.notesSlide+xml"/>
  <Override PartName="/ppt/notesSlides/notesSlide15.xml" ContentType="application/vnd.openxmlformats-officedocument.presentationml.notesSlide+xml"/>
  <Override PartName="/ppt/notesSlides/notesSlide16.xml" ContentType="application/vnd.openxmlformats-officedocument.presentationml.notesSlide+xml"/>
  <Override PartName="/ppt/notesSlides/notesSlide17.xml" ContentType="application/vnd.openxmlformats-officedocument.presentationml.notesSlide+xml"/>
  <Override PartName="/ppt/notesSlides/notesSlide18.xml" ContentType="application/vnd.openxmlformats-officedocument.presentationml.notesSlide+xml"/>
  <Override PartName="/ppt/notesSlides/notesSlide19.xml" ContentType="application/vnd.openxmlformats-officedocument.presentationml.notesSlide+xml"/>
  <Override PartName="/ppt/notesSlides/notesSlide20.xml" ContentType="application/vnd.openxmlformats-officedocument.presentationml.notesSlide+xml"/>
  <Override PartName="/ppt/notesSlides/notesSlide21.xml" ContentType="application/vnd.openxmlformats-officedocument.presentationml.notesSlide+xml"/>
  <Override PartName="/ppt/notesSlides/notesSlide22.xml" ContentType="application/vnd.openxmlformats-officedocument.presentationml.notesSlide+xml"/>
  <Override PartName="/ppt/notesSlides/notesSlide23.xml" ContentType="application/vnd.openxmlformats-officedocument.presentationml.notesSlide+xml"/>
  <Override PartName="/ppt/notesSlides/notesSlide24.xml" ContentType="application/vnd.openxmlformats-officedocument.presentationml.notesSlide+xml"/>
  <Override PartName="/ppt/notesSlides/notesSlide25.xml" ContentType="application/vnd.openxmlformats-officedocument.presentationml.notesSlide+xml"/>
  <Override PartName="/ppt/notesSlides/notesSlide26.xml" ContentType="application/vnd.openxmlformats-officedocument.presentationml.notesSlide+xml"/>
  <Override PartName="/ppt/notesSlides/notesSlide27.xml" ContentType="application/vnd.openxmlformats-officedocument.presentationml.notesSlide+xml"/>
  <Override PartName="/ppt/notesSlides/notesSlide28.xml" ContentType="application/vnd.openxmlformats-officedocument.presentationml.notesSlide+xml"/>
  <Override PartName="/ppt/notesSlides/notesSlide29.xml" ContentType="application/vnd.openxmlformats-officedocument.presentationml.notesSlide+xml"/>
  <Override PartName="/ppt/notesSlides/notesSlide30.xml" ContentType="application/vnd.openxmlformats-officedocument.presentationml.notesSlide+xml"/>
  <Override PartName="/ppt/notesSlides/notesSlide3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  <p:sldMasterId id="2147483674" r:id="rId2"/>
  </p:sldMasterIdLst>
  <p:notesMasterIdLst>
    <p:notesMasterId r:id="rId42"/>
  </p:notesMasterIdLst>
  <p:sldIdLst>
    <p:sldId id="370" r:id="rId3"/>
    <p:sldId id="395" r:id="rId4"/>
    <p:sldId id="414" r:id="rId5"/>
    <p:sldId id="416" r:id="rId6"/>
    <p:sldId id="385" r:id="rId7"/>
    <p:sldId id="371" r:id="rId8"/>
    <p:sldId id="372" r:id="rId9"/>
    <p:sldId id="373" r:id="rId10"/>
    <p:sldId id="417" r:id="rId11"/>
    <p:sldId id="435" r:id="rId12"/>
    <p:sldId id="396" r:id="rId13"/>
    <p:sldId id="375" r:id="rId14"/>
    <p:sldId id="398" r:id="rId15"/>
    <p:sldId id="377" r:id="rId16"/>
    <p:sldId id="381" r:id="rId17"/>
    <p:sldId id="387" r:id="rId18"/>
    <p:sldId id="380" r:id="rId19"/>
    <p:sldId id="399" r:id="rId20"/>
    <p:sldId id="379" r:id="rId21"/>
    <p:sldId id="391" r:id="rId22"/>
    <p:sldId id="409" r:id="rId23"/>
    <p:sldId id="411" r:id="rId24"/>
    <p:sldId id="354" r:id="rId25"/>
    <p:sldId id="412" r:id="rId26"/>
    <p:sldId id="413" r:id="rId27"/>
    <p:sldId id="436" r:id="rId28"/>
    <p:sldId id="418" r:id="rId29"/>
    <p:sldId id="431" r:id="rId30"/>
    <p:sldId id="421" r:id="rId31"/>
    <p:sldId id="422" r:id="rId32"/>
    <p:sldId id="423" r:id="rId33"/>
    <p:sldId id="424" r:id="rId34"/>
    <p:sldId id="425" r:id="rId35"/>
    <p:sldId id="426" r:id="rId36"/>
    <p:sldId id="427" r:id="rId37"/>
    <p:sldId id="429" r:id="rId38"/>
    <p:sldId id="434" r:id="rId39"/>
    <p:sldId id="428" r:id="rId40"/>
    <p:sldId id="408" r:id="rId41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+mn-cs"/>
      </a:defRPr>
    </a:lvl9pPr>
  </p:defaultTextStyle>
</p:presentation>
</file>

<file path=ppt/commentAuthors.xml><?xml version="1.0" encoding="utf-8"?>
<p:cmAuthorLst xmlns:a="http://schemas.openxmlformats.org/drawingml/2006/main" xmlns:r="http://schemas.openxmlformats.org/officeDocument/2006/relationships" xmlns:p="http://schemas.openxmlformats.org/presentationml/2006/main">
  <p:cmAuthor id="0" name="Suzanne Olivier" initials="" lastIdx="3" clrIdx="0"/>
  <p:cmAuthor id="1" name="Jaap Vink" initials="" lastIdx="2" clrIdx="1"/>
  <p:cmAuthor id="2" name="Zaan" initials="Z" lastIdx="15" clrIdx="2"/>
  <p:cmAuthor id="3" name="Mendel" initials="M" lastIdx="3" clrIdx="3"/>
</p:cm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8CB635"/>
    <a:srgbClr val="984807"/>
    <a:srgbClr val="CC6600"/>
    <a:srgbClr val="0D0D35"/>
    <a:srgbClr val="FFCC66"/>
    <a:srgbClr val="EDEDDC"/>
    <a:srgbClr val="F6F4EA"/>
    <a:srgbClr val="F4F2EA"/>
    <a:srgbClr val="EBEED6"/>
    <a:srgbClr val="405918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1551" autoAdjust="0"/>
    <p:restoredTop sz="91954" autoAdjust="0"/>
  </p:normalViewPr>
  <p:slideViewPr>
    <p:cSldViewPr>
      <p:cViewPr>
        <p:scale>
          <a:sx n="67" d="100"/>
          <a:sy n="67" d="100"/>
        </p:scale>
        <p:origin x="-1638" y="-21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0" y="3786"/>
    </p:cViewPr>
  </p:outlin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6.xml"/><Relationship Id="rId13" Type="http://schemas.openxmlformats.org/officeDocument/2006/relationships/slide" Target="slides/slide11.xml"/><Relationship Id="rId18" Type="http://schemas.openxmlformats.org/officeDocument/2006/relationships/slide" Target="slides/slide16.xml"/><Relationship Id="rId26" Type="http://schemas.openxmlformats.org/officeDocument/2006/relationships/slide" Target="slides/slide24.xml"/><Relationship Id="rId39" Type="http://schemas.openxmlformats.org/officeDocument/2006/relationships/slide" Target="slides/slide37.xml"/><Relationship Id="rId3" Type="http://schemas.openxmlformats.org/officeDocument/2006/relationships/slide" Target="slides/slide1.xml"/><Relationship Id="rId21" Type="http://schemas.openxmlformats.org/officeDocument/2006/relationships/slide" Target="slides/slide19.xml"/><Relationship Id="rId34" Type="http://schemas.openxmlformats.org/officeDocument/2006/relationships/slide" Target="slides/slide32.xml"/><Relationship Id="rId42" Type="http://schemas.openxmlformats.org/officeDocument/2006/relationships/notesMaster" Target="notesMasters/notesMaster1.xml"/><Relationship Id="rId47" Type="http://schemas.openxmlformats.org/officeDocument/2006/relationships/tableStyles" Target="tableStyles.xml"/><Relationship Id="rId7" Type="http://schemas.openxmlformats.org/officeDocument/2006/relationships/slide" Target="slides/slide5.xml"/><Relationship Id="rId12" Type="http://schemas.openxmlformats.org/officeDocument/2006/relationships/slide" Target="slides/slide10.xml"/><Relationship Id="rId17" Type="http://schemas.openxmlformats.org/officeDocument/2006/relationships/slide" Target="slides/slide15.xml"/><Relationship Id="rId25" Type="http://schemas.openxmlformats.org/officeDocument/2006/relationships/slide" Target="slides/slide23.xml"/><Relationship Id="rId33" Type="http://schemas.openxmlformats.org/officeDocument/2006/relationships/slide" Target="slides/slide31.xml"/><Relationship Id="rId38" Type="http://schemas.openxmlformats.org/officeDocument/2006/relationships/slide" Target="slides/slide36.xml"/><Relationship Id="rId46" Type="http://schemas.openxmlformats.org/officeDocument/2006/relationships/theme" Target="theme/theme1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4.xml"/><Relationship Id="rId20" Type="http://schemas.openxmlformats.org/officeDocument/2006/relationships/slide" Target="slides/slide18.xml"/><Relationship Id="rId29" Type="http://schemas.openxmlformats.org/officeDocument/2006/relationships/slide" Target="slides/slide27.xml"/><Relationship Id="rId41" Type="http://schemas.openxmlformats.org/officeDocument/2006/relationships/slide" Target="slides/slide39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4.xml"/><Relationship Id="rId11" Type="http://schemas.openxmlformats.org/officeDocument/2006/relationships/slide" Target="slides/slide9.xml"/><Relationship Id="rId24" Type="http://schemas.openxmlformats.org/officeDocument/2006/relationships/slide" Target="slides/slide22.xml"/><Relationship Id="rId32" Type="http://schemas.openxmlformats.org/officeDocument/2006/relationships/slide" Target="slides/slide30.xml"/><Relationship Id="rId37" Type="http://schemas.openxmlformats.org/officeDocument/2006/relationships/slide" Target="slides/slide35.xml"/><Relationship Id="rId40" Type="http://schemas.openxmlformats.org/officeDocument/2006/relationships/slide" Target="slides/slide38.xml"/><Relationship Id="rId45" Type="http://schemas.openxmlformats.org/officeDocument/2006/relationships/viewProps" Target="viewProps.xml"/><Relationship Id="rId5" Type="http://schemas.openxmlformats.org/officeDocument/2006/relationships/slide" Target="slides/slide3.xml"/><Relationship Id="rId15" Type="http://schemas.openxmlformats.org/officeDocument/2006/relationships/slide" Target="slides/slide13.xml"/><Relationship Id="rId23" Type="http://schemas.openxmlformats.org/officeDocument/2006/relationships/slide" Target="slides/slide21.xml"/><Relationship Id="rId28" Type="http://schemas.openxmlformats.org/officeDocument/2006/relationships/slide" Target="slides/slide26.xml"/><Relationship Id="rId36" Type="http://schemas.openxmlformats.org/officeDocument/2006/relationships/slide" Target="slides/slide34.xml"/><Relationship Id="rId10" Type="http://schemas.openxmlformats.org/officeDocument/2006/relationships/slide" Target="slides/slide8.xml"/><Relationship Id="rId19" Type="http://schemas.openxmlformats.org/officeDocument/2006/relationships/slide" Target="slides/slide17.xml"/><Relationship Id="rId31" Type="http://schemas.openxmlformats.org/officeDocument/2006/relationships/slide" Target="slides/slide29.xml"/><Relationship Id="rId44" Type="http://schemas.openxmlformats.org/officeDocument/2006/relationships/presProps" Target="presProps.xml"/><Relationship Id="rId4" Type="http://schemas.openxmlformats.org/officeDocument/2006/relationships/slide" Target="slides/slide2.xml"/><Relationship Id="rId9" Type="http://schemas.openxmlformats.org/officeDocument/2006/relationships/slide" Target="slides/slide7.xml"/><Relationship Id="rId14" Type="http://schemas.openxmlformats.org/officeDocument/2006/relationships/slide" Target="slides/slide12.xml"/><Relationship Id="rId22" Type="http://schemas.openxmlformats.org/officeDocument/2006/relationships/slide" Target="slides/slide20.xml"/><Relationship Id="rId27" Type="http://schemas.openxmlformats.org/officeDocument/2006/relationships/slide" Target="slides/slide25.xml"/><Relationship Id="rId30" Type="http://schemas.openxmlformats.org/officeDocument/2006/relationships/slide" Target="slides/slide28.xml"/><Relationship Id="rId35" Type="http://schemas.openxmlformats.org/officeDocument/2006/relationships/slide" Target="slides/slide33.xml"/><Relationship Id="rId43" Type="http://schemas.openxmlformats.org/officeDocument/2006/relationships/commentAuthors" Target="commentAuthor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koptekst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Tijdelijke aanduiding voor datum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4071CA6B-EE3C-4855-B77A-7CA7C3436827}" type="datetimeFigureOut">
              <a:rPr lang="nl-NL"/>
              <a:pPr>
                <a:defRPr/>
              </a:pPr>
              <a:t>30-6-2014</a:t>
            </a:fld>
            <a:endParaRPr lang="nl-NL"/>
          </a:p>
        </p:txBody>
      </p:sp>
      <p:sp>
        <p:nvSpPr>
          <p:cNvPr id="4" name="Tijdelijke aanduiding voor dia-afbeelding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/>
          </a:p>
        </p:txBody>
      </p:sp>
      <p:sp>
        <p:nvSpPr>
          <p:cNvPr id="5" name="Tijdelijke aanduiding voor notities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nl-NL" noProof="0" smtClean="0"/>
              <a:t>Klik om de modelstijlen te bewerken</a:t>
            </a:r>
          </a:p>
          <a:p>
            <a:pPr lvl="1"/>
            <a:r>
              <a:rPr lang="nl-NL" noProof="0" smtClean="0"/>
              <a:t>Tweede niveau</a:t>
            </a:r>
          </a:p>
          <a:p>
            <a:pPr lvl="2"/>
            <a:r>
              <a:rPr lang="nl-NL" noProof="0" smtClean="0"/>
              <a:t>Derde niveau</a:t>
            </a:r>
          </a:p>
          <a:p>
            <a:pPr lvl="3"/>
            <a:r>
              <a:rPr lang="nl-NL" noProof="0" smtClean="0"/>
              <a:t>Vierde niveau</a:t>
            </a:r>
          </a:p>
          <a:p>
            <a:pPr lvl="4"/>
            <a:r>
              <a:rPr lang="nl-NL" noProof="0" smtClean="0"/>
              <a:t>Vijfde niveau</a:t>
            </a:r>
            <a:endParaRPr lang="nl-NL" noProof="0"/>
          </a:p>
        </p:txBody>
      </p:sp>
      <p:sp>
        <p:nvSpPr>
          <p:cNvPr id="6" name="Tijdelijke aanduiding voor voettekst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Tijdelijke aanduiding voor dianumm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latin typeface="+mn-lt"/>
              </a:defRPr>
            </a:lvl1pPr>
          </a:lstStyle>
          <a:p>
            <a:pPr>
              <a:defRPr/>
            </a:pPr>
            <a:fld id="{1A900B70-58EA-4B32-A9A0-8E167B6F9E25}" type="slidenum">
              <a:rPr lang="nl-NL"/>
              <a:pPr>
                <a:defRPr/>
              </a:pPr>
              <a:t>‹#›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908685844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_rels/notesSlide1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5.xml"/><Relationship Id="rId1" Type="http://schemas.openxmlformats.org/officeDocument/2006/relationships/notesMaster" Target="../notesMasters/notesMaster1.xml"/></Relationships>
</file>

<file path=ppt/notesSlides/_rels/notesSlide1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6.xml"/><Relationship Id="rId1" Type="http://schemas.openxmlformats.org/officeDocument/2006/relationships/notesMaster" Target="../notesMasters/notesMaster1.xml"/></Relationships>
</file>

<file path=ppt/notesSlides/_rels/notesSlide1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7.xml"/><Relationship Id="rId1" Type="http://schemas.openxmlformats.org/officeDocument/2006/relationships/notesMaster" Target="../notesMasters/notesMaster1.xml"/></Relationships>
</file>

<file path=ppt/notesSlides/_rels/notesSlide1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8.xml"/><Relationship Id="rId1" Type="http://schemas.openxmlformats.org/officeDocument/2006/relationships/notesMaster" Target="../notesMasters/notesMaster1.xml"/></Relationships>
</file>

<file path=ppt/notesSlides/_rels/notesSlide1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9.xml"/><Relationship Id="rId1" Type="http://schemas.openxmlformats.org/officeDocument/2006/relationships/notesMaster" Target="../notesMasters/notesMaster1.xml"/></Relationships>
</file>

<file path=ppt/notesSlides/_rels/notesSlide1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0.xml"/><Relationship Id="rId1" Type="http://schemas.openxmlformats.org/officeDocument/2006/relationships/notesMaster" Target="../notesMasters/notesMaster1.xml"/></Relationships>
</file>

<file path=ppt/notesSlides/_rels/notesSlide1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2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2.xml"/><Relationship Id="rId1" Type="http://schemas.openxmlformats.org/officeDocument/2006/relationships/notesMaster" Target="../notesMasters/notesMaster1.xml"/></Relationships>
</file>

<file path=ppt/notesSlides/_rels/notesSlide2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3.xml"/><Relationship Id="rId1" Type="http://schemas.openxmlformats.org/officeDocument/2006/relationships/notesMaster" Target="../notesMasters/notesMaster1.xml"/></Relationships>
</file>

<file path=ppt/notesSlides/_rels/notesSlide2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4.xml"/><Relationship Id="rId1" Type="http://schemas.openxmlformats.org/officeDocument/2006/relationships/notesMaster" Target="../notesMasters/notesMaster1.xml"/></Relationships>
</file>

<file path=ppt/notesSlides/_rels/notesSlide2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6.xml"/><Relationship Id="rId1" Type="http://schemas.openxmlformats.org/officeDocument/2006/relationships/notesMaster" Target="../notesMasters/notesMaster1.xml"/></Relationships>
</file>

<file path=ppt/notesSlides/_rels/notesSlide2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7.xml"/><Relationship Id="rId1" Type="http://schemas.openxmlformats.org/officeDocument/2006/relationships/notesMaster" Target="../notesMasters/notesMaster1.xml"/></Relationships>
</file>

<file path=ppt/notesSlides/_rels/notesSlide2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8.xml"/><Relationship Id="rId1" Type="http://schemas.openxmlformats.org/officeDocument/2006/relationships/notesMaster" Target="../notesMasters/notesMaster1.xml"/></Relationships>
</file>

<file path=ppt/notesSlides/_rels/notesSlide2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1.xml"/><Relationship Id="rId1" Type="http://schemas.openxmlformats.org/officeDocument/2006/relationships/notesMaster" Target="../notesMasters/notesMaster1.xml"/></Relationships>
</file>

<file path=ppt/notesSlides/_rels/notesSlide2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2.xml"/><Relationship Id="rId1" Type="http://schemas.openxmlformats.org/officeDocument/2006/relationships/notesMaster" Target="../notesMasters/notesMaster1.xml"/></Relationships>
</file>

<file path=ppt/notesSlides/_rels/notesSlide2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5.xml"/><Relationship Id="rId1" Type="http://schemas.openxmlformats.org/officeDocument/2006/relationships/notesMaster" Target="../notesMasters/notesMaster1.xml"/></Relationships>
</file>

<file path=ppt/notesSlides/_rels/notesSlide2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6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3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7.xml"/><Relationship Id="rId1" Type="http://schemas.openxmlformats.org/officeDocument/2006/relationships/notesMaster" Target="../notesMasters/notesMaster1.xml"/></Relationships>
</file>

<file path=ppt/notesSlides/_rels/notesSlide3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9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900B70-58EA-4B32-A9A0-8E167B6F9E25}" type="slidenum">
              <a:rPr lang="nl-NL" smtClean="0"/>
              <a:pPr>
                <a:defRPr/>
              </a:pPr>
              <a:t>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314383143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900B70-58EA-4B32-A9A0-8E167B6F9E25}" type="slidenum">
              <a:rPr lang="nl-NL" smtClean="0"/>
              <a:pPr>
                <a:defRPr/>
              </a:pPr>
              <a:t>12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178281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900B70-58EA-4B32-A9A0-8E167B6F9E25}" type="slidenum">
              <a:rPr lang="nl-NL" smtClean="0"/>
              <a:pPr>
                <a:defRPr/>
              </a:pPr>
              <a:t>13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178281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900B70-58EA-4B32-A9A0-8E167B6F9E25}" type="slidenum">
              <a:rPr lang="nl-NL" smtClean="0"/>
              <a:pPr>
                <a:defRPr/>
              </a:pPr>
              <a:t>14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178281"/>
      </p:ext>
    </p:extLst>
  </p:cSld>
  <p:clrMapOvr>
    <a:masterClrMapping/>
  </p:clrMapOvr>
</p:notes>
</file>

<file path=ppt/notesSlides/notesSlide1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900B70-58EA-4B32-A9A0-8E167B6F9E25}" type="slidenum">
              <a:rPr lang="nl-NL" smtClean="0">
                <a:solidFill>
                  <a:prstClr val="black"/>
                </a:solidFill>
              </a:rPr>
              <a:pPr>
                <a:defRPr/>
              </a:pPr>
              <a:t>15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979033"/>
      </p:ext>
    </p:extLst>
  </p:cSld>
  <p:clrMapOvr>
    <a:masterClrMapping/>
  </p:clrMapOvr>
</p:notes>
</file>

<file path=ppt/notesSlides/notesSlide1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900B70-58EA-4B32-A9A0-8E167B6F9E25}" type="slidenum">
              <a:rPr lang="nl-NL" smtClean="0"/>
              <a:pPr>
                <a:defRPr/>
              </a:pPr>
              <a:t>16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178281"/>
      </p:ext>
    </p:extLst>
  </p:cSld>
  <p:clrMapOvr>
    <a:masterClrMapping/>
  </p:clrMapOvr>
</p:notes>
</file>

<file path=ppt/notesSlides/notesSlide1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900B70-58EA-4B32-A9A0-8E167B6F9E25}" type="slidenum">
              <a:rPr lang="nl-NL" smtClean="0">
                <a:solidFill>
                  <a:prstClr val="black"/>
                </a:solidFill>
              </a:rPr>
              <a:pPr>
                <a:defRPr/>
              </a:pPr>
              <a:t>17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979033"/>
      </p:ext>
    </p:extLst>
  </p:cSld>
  <p:clrMapOvr>
    <a:masterClrMapping/>
  </p:clrMapOvr>
</p:notes>
</file>

<file path=ppt/notesSlides/notesSlide1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900B70-58EA-4B32-A9A0-8E167B6F9E25}" type="slidenum">
              <a:rPr lang="nl-NL" smtClean="0">
                <a:solidFill>
                  <a:prstClr val="black"/>
                </a:solidFill>
              </a:rPr>
              <a:pPr>
                <a:defRPr/>
              </a:pPr>
              <a:t>18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493979033"/>
      </p:ext>
    </p:extLst>
  </p:cSld>
  <p:clrMapOvr>
    <a:masterClrMapping/>
  </p:clrMapOvr>
</p:notes>
</file>

<file path=ppt/notesSlides/notesSlide1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900B70-58EA-4B32-A9A0-8E167B6F9E25}" type="slidenum">
              <a:rPr lang="nl-NL" smtClean="0"/>
              <a:pPr>
                <a:defRPr/>
              </a:pPr>
              <a:t>19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7095978"/>
      </p:ext>
    </p:extLst>
  </p:cSld>
  <p:clrMapOvr>
    <a:masterClrMapping/>
  </p:clrMapOvr>
</p:notes>
</file>

<file path=ppt/notesSlides/notesSlide1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US" sz="1200" dirty="0" err="1" smtClean="0">
                <a:latin typeface="Calibri" pitchFamily="34" charset="0"/>
              </a:rPr>
              <a:t>Termijn</a:t>
            </a:r>
            <a:r>
              <a:rPr lang="en-US" sz="1200" dirty="0" smtClean="0">
                <a:latin typeface="Calibri" pitchFamily="34" charset="0"/>
              </a:rPr>
              <a:t> </a:t>
            </a:r>
            <a:r>
              <a:rPr lang="en-US" sz="1200" dirty="0" err="1" smtClean="0">
                <a:latin typeface="Calibri" pitchFamily="34" charset="0"/>
              </a:rPr>
              <a:t>moet</a:t>
            </a:r>
            <a:r>
              <a:rPr lang="en-US" sz="1200" dirty="0" smtClean="0">
                <a:latin typeface="Calibri" pitchFamily="34" charset="0"/>
              </a:rPr>
              <a:t> </a:t>
            </a:r>
            <a:r>
              <a:rPr lang="en-US" sz="1200" dirty="0" err="1" smtClean="0">
                <a:latin typeface="Calibri" pitchFamily="34" charset="0"/>
              </a:rPr>
              <a:t>hier</a:t>
            </a:r>
            <a:r>
              <a:rPr lang="en-US" sz="1200" dirty="0" smtClean="0">
                <a:latin typeface="Calibri" pitchFamily="34" charset="0"/>
              </a:rPr>
              <a:t> 365 </a:t>
            </a:r>
            <a:r>
              <a:rPr lang="en-US" sz="1200" dirty="0" err="1" smtClean="0">
                <a:latin typeface="Calibri" pitchFamily="34" charset="0"/>
              </a:rPr>
              <a:t>dagen</a:t>
            </a:r>
            <a:r>
              <a:rPr lang="en-US" sz="1200" dirty="0" smtClean="0">
                <a:latin typeface="Calibri" pitchFamily="34" charset="0"/>
              </a:rPr>
              <a:t> </a:t>
            </a:r>
            <a:r>
              <a:rPr lang="en-US" sz="1200" dirty="0" err="1" smtClean="0">
                <a:latin typeface="Calibri" pitchFamily="34" charset="0"/>
              </a:rPr>
              <a:t>zijn</a:t>
            </a:r>
            <a:endParaRPr lang="en-US" sz="1200" dirty="0" smtClean="0">
              <a:latin typeface="Calibri" pitchFamily="34" charset="0"/>
            </a:endParaRPr>
          </a:p>
          <a:p>
            <a:pPr marL="0" indent="0">
              <a:buNone/>
            </a:pPr>
            <a:r>
              <a:rPr lang="en-US" sz="1200" dirty="0" smtClean="0">
                <a:latin typeface="Calibri" pitchFamily="34" charset="0"/>
              </a:rPr>
              <a:t>Die</a:t>
            </a:r>
            <a:r>
              <a:rPr lang="en-US" sz="1200" baseline="0" dirty="0" smtClean="0">
                <a:latin typeface="Calibri" pitchFamily="34" charset="0"/>
              </a:rPr>
              <a:t> lev &gt; De </a:t>
            </a:r>
            <a:r>
              <a:rPr lang="en-US" sz="1200" baseline="0" dirty="0" err="1" smtClean="0">
                <a:latin typeface="Calibri" pitchFamily="34" charset="0"/>
              </a:rPr>
              <a:t>leveran</a:t>
            </a:r>
            <a:endParaRPr lang="nl-NL" sz="1200" dirty="0" smtClean="0">
              <a:latin typeface="Calibri" pitchFamily="34" charset="0"/>
            </a:endParaRPr>
          </a:p>
          <a:p>
            <a:pPr marL="0" indent="0">
              <a:buNone/>
            </a:pPr>
            <a:endParaRPr lang="nl-NL" sz="1200" dirty="0" smtClean="0"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nl-NL" dirty="0" smtClean="0"/>
          </a:p>
        </p:txBody>
      </p:sp>
      <p:sp>
        <p:nvSpPr>
          <p:cNvPr id="33795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9765B9-A245-491A-9314-105C826CBF52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20</a:t>
            </a:fld>
            <a:endParaRPr lang="nl-NL"/>
          </a:p>
        </p:txBody>
      </p:sp>
    </p:spTree>
  </p:cSld>
  <p:clrMapOvr>
    <a:masterClrMapping/>
  </p:clrMapOvr>
</p:notes>
</file>

<file path=ppt/notesSlides/notesSlide1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US" sz="1200" dirty="0" err="1" smtClean="0">
                <a:latin typeface="Calibri" pitchFamily="34" charset="0"/>
              </a:rPr>
              <a:t>Termijn</a:t>
            </a:r>
            <a:r>
              <a:rPr lang="en-US" sz="1200" dirty="0" smtClean="0">
                <a:latin typeface="Calibri" pitchFamily="34" charset="0"/>
              </a:rPr>
              <a:t> </a:t>
            </a:r>
            <a:r>
              <a:rPr lang="en-US" sz="1200" dirty="0" err="1" smtClean="0">
                <a:latin typeface="Calibri" pitchFamily="34" charset="0"/>
              </a:rPr>
              <a:t>moet</a:t>
            </a:r>
            <a:r>
              <a:rPr lang="en-US" sz="1200" dirty="0" smtClean="0">
                <a:latin typeface="Calibri" pitchFamily="34" charset="0"/>
              </a:rPr>
              <a:t> </a:t>
            </a:r>
            <a:r>
              <a:rPr lang="en-US" sz="1200" dirty="0" err="1" smtClean="0">
                <a:latin typeface="Calibri" pitchFamily="34" charset="0"/>
              </a:rPr>
              <a:t>hier</a:t>
            </a:r>
            <a:r>
              <a:rPr lang="en-US" sz="1200" dirty="0" smtClean="0">
                <a:latin typeface="Calibri" pitchFamily="34" charset="0"/>
              </a:rPr>
              <a:t> 365 </a:t>
            </a:r>
            <a:r>
              <a:rPr lang="en-US" sz="1200" dirty="0" err="1" smtClean="0">
                <a:latin typeface="Calibri" pitchFamily="34" charset="0"/>
              </a:rPr>
              <a:t>dagen</a:t>
            </a:r>
            <a:r>
              <a:rPr lang="en-US" sz="1200" dirty="0" smtClean="0">
                <a:latin typeface="Calibri" pitchFamily="34" charset="0"/>
              </a:rPr>
              <a:t> </a:t>
            </a:r>
            <a:r>
              <a:rPr lang="en-US" sz="1200" dirty="0" err="1" smtClean="0">
                <a:latin typeface="Calibri" pitchFamily="34" charset="0"/>
              </a:rPr>
              <a:t>zijn</a:t>
            </a:r>
            <a:endParaRPr lang="en-US" sz="1200" dirty="0" smtClean="0">
              <a:latin typeface="Calibri" pitchFamily="34" charset="0"/>
            </a:endParaRPr>
          </a:p>
          <a:p>
            <a:pPr marL="0" indent="0">
              <a:buNone/>
            </a:pPr>
            <a:r>
              <a:rPr lang="en-US" sz="1200" dirty="0" smtClean="0">
                <a:latin typeface="Calibri" pitchFamily="34" charset="0"/>
              </a:rPr>
              <a:t>Die</a:t>
            </a:r>
            <a:r>
              <a:rPr lang="en-US" sz="1200" baseline="0" dirty="0" smtClean="0">
                <a:latin typeface="Calibri" pitchFamily="34" charset="0"/>
              </a:rPr>
              <a:t> lev &gt; De </a:t>
            </a:r>
            <a:r>
              <a:rPr lang="en-US" sz="1200" baseline="0" dirty="0" err="1" smtClean="0">
                <a:latin typeface="Calibri" pitchFamily="34" charset="0"/>
              </a:rPr>
              <a:t>leveran</a:t>
            </a:r>
            <a:endParaRPr lang="nl-NL" sz="1200" dirty="0" smtClean="0">
              <a:latin typeface="Calibri" pitchFamily="34" charset="0"/>
            </a:endParaRPr>
          </a:p>
          <a:p>
            <a:pPr marL="0" indent="0">
              <a:buNone/>
            </a:pPr>
            <a:endParaRPr lang="nl-NL" sz="1200" dirty="0" smtClean="0"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nl-NL" dirty="0" smtClean="0"/>
          </a:p>
        </p:txBody>
      </p:sp>
      <p:sp>
        <p:nvSpPr>
          <p:cNvPr id="33795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9765B9-A245-491A-9314-105C826CBF52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21</a:t>
            </a:fld>
            <a:endParaRPr lang="nl-NL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900B70-58EA-4B32-A9A0-8E167B6F9E25}" type="slidenum">
              <a:rPr lang="nl-NL" smtClean="0"/>
              <a:pPr>
                <a:defRPr/>
              </a:pPr>
              <a:t>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834295775"/>
      </p:ext>
    </p:extLst>
  </p:cSld>
  <p:clrMapOvr>
    <a:masterClrMapping/>
  </p:clrMapOvr>
</p:notes>
</file>

<file path=ppt/notesSlides/notesSlide2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US" sz="1200" dirty="0" err="1" smtClean="0">
                <a:latin typeface="Calibri" pitchFamily="34" charset="0"/>
              </a:rPr>
              <a:t>Termijn</a:t>
            </a:r>
            <a:r>
              <a:rPr lang="en-US" sz="1200" dirty="0" smtClean="0">
                <a:latin typeface="Calibri" pitchFamily="34" charset="0"/>
              </a:rPr>
              <a:t> </a:t>
            </a:r>
            <a:r>
              <a:rPr lang="en-US" sz="1200" dirty="0" err="1" smtClean="0">
                <a:latin typeface="Calibri" pitchFamily="34" charset="0"/>
              </a:rPr>
              <a:t>moet</a:t>
            </a:r>
            <a:r>
              <a:rPr lang="en-US" sz="1200" dirty="0" smtClean="0">
                <a:latin typeface="Calibri" pitchFamily="34" charset="0"/>
              </a:rPr>
              <a:t> </a:t>
            </a:r>
            <a:r>
              <a:rPr lang="en-US" sz="1200" dirty="0" err="1" smtClean="0">
                <a:latin typeface="Calibri" pitchFamily="34" charset="0"/>
              </a:rPr>
              <a:t>hier</a:t>
            </a:r>
            <a:r>
              <a:rPr lang="en-US" sz="1200" dirty="0" smtClean="0">
                <a:latin typeface="Calibri" pitchFamily="34" charset="0"/>
              </a:rPr>
              <a:t> 365 </a:t>
            </a:r>
            <a:r>
              <a:rPr lang="en-US" sz="1200" dirty="0" err="1" smtClean="0">
                <a:latin typeface="Calibri" pitchFamily="34" charset="0"/>
              </a:rPr>
              <a:t>dagen</a:t>
            </a:r>
            <a:r>
              <a:rPr lang="en-US" sz="1200" dirty="0" smtClean="0">
                <a:latin typeface="Calibri" pitchFamily="34" charset="0"/>
              </a:rPr>
              <a:t> </a:t>
            </a:r>
            <a:r>
              <a:rPr lang="en-US" sz="1200" dirty="0" err="1" smtClean="0">
                <a:latin typeface="Calibri" pitchFamily="34" charset="0"/>
              </a:rPr>
              <a:t>zijn</a:t>
            </a:r>
            <a:endParaRPr lang="en-US" sz="1200" dirty="0" smtClean="0">
              <a:latin typeface="Calibri" pitchFamily="34" charset="0"/>
            </a:endParaRPr>
          </a:p>
          <a:p>
            <a:pPr marL="0" indent="0">
              <a:buNone/>
            </a:pPr>
            <a:r>
              <a:rPr lang="en-US" sz="1200" dirty="0" smtClean="0">
                <a:latin typeface="Calibri" pitchFamily="34" charset="0"/>
              </a:rPr>
              <a:t>Die</a:t>
            </a:r>
            <a:r>
              <a:rPr lang="en-US" sz="1200" baseline="0" dirty="0" smtClean="0">
                <a:latin typeface="Calibri" pitchFamily="34" charset="0"/>
              </a:rPr>
              <a:t> lev &gt; De </a:t>
            </a:r>
            <a:r>
              <a:rPr lang="en-US" sz="1200" baseline="0" dirty="0" err="1" smtClean="0">
                <a:latin typeface="Calibri" pitchFamily="34" charset="0"/>
              </a:rPr>
              <a:t>leveran</a:t>
            </a:r>
            <a:endParaRPr lang="nl-NL" sz="1200" dirty="0" smtClean="0">
              <a:latin typeface="Calibri" pitchFamily="34" charset="0"/>
            </a:endParaRPr>
          </a:p>
          <a:p>
            <a:pPr marL="0" indent="0">
              <a:buNone/>
            </a:pPr>
            <a:endParaRPr lang="nl-NL" sz="1200" dirty="0" smtClean="0"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nl-NL" dirty="0" smtClean="0"/>
          </a:p>
        </p:txBody>
      </p:sp>
      <p:sp>
        <p:nvSpPr>
          <p:cNvPr id="33795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9765B9-A245-491A-9314-105C826CBF52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22</a:t>
            </a:fld>
            <a:endParaRPr lang="nl-NL"/>
          </a:p>
        </p:txBody>
      </p:sp>
    </p:spTree>
  </p:cSld>
  <p:clrMapOvr>
    <a:masterClrMapping/>
  </p:clrMapOvr>
</p:notes>
</file>

<file path=ppt/notesSlides/notesSlide2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endParaRPr lang="nl-NL" sz="1200" dirty="0" smtClean="0">
              <a:latin typeface="Calibri" pitchFamily="34" charset="0"/>
            </a:endParaRPr>
          </a:p>
          <a:p>
            <a:pPr marL="0" indent="0">
              <a:buNone/>
            </a:pPr>
            <a:endParaRPr lang="nl-NL" sz="1200" dirty="0" smtClean="0"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nl-NL" dirty="0" smtClean="0"/>
          </a:p>
        </p:txBody>
      </p:sp>
      <p:sp>
        <p:nvSpPr>
          <p:cNvPr id="33795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9765B9-A245-491A-9314-105C826CBF52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23</a:t>
            </a:fld>
            <a:endParaRPr lang="nl-NL"/>
          </a:p>
        </p:txBody>
      </p:sp>
    </p:spTree>
  </p:cSld>
  <p:clrMapOvr>
    <a:masterClrMapping/>
  </p:clrMapOvr>
</p:notes>
</file>

<file path=ppt/notesSlides/notesSlide2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endParaRPr lang="nl-NL" sz="1200" dirty="0" smtClean="0"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nl-NL" dirty="0" smtClean="0"/>
          </a:p>
        </p:txBody>
      </p:sp>
      <p:sp>
        <p:nvSpPr>
          <p:cNvPr id="33795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9765B9-A245-491A-9314-105C826CBF52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24</a:t>
            </a:fld>
            <a:endParaRPr lang="nl-NL"/>
          </a:p>
        </p:txBody>
      </p:sp>
    </p:spTree>
  </p:cSld>
  <p:clrMapOvr>
    <a:masterClrMapping/>
  </p:clrMapOvr>
</p:notes>
</file>

<file path=ppt/notesSlides/notesSlide2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900B70-58EA-4B32-A9A0-8E167B6F9E25}" type="slidenum">
              <a:rPr lang="nl-NL" smtClean="0"/>
              <a:pPr>
                <a:defRPr/>
              </a:pPr>
              <a:t>26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47095978"/>
      </p:ext>
    </p:extLst>
  </p:cSld>
  <p:clrMapOvr>
    <a:masterClrMapping/>
  </p:clrMapOvr>
</p:notes>
</file>

<file path=ppt/notesSlides/notesSlide2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en-US" sz="1200" dirty="0" err="1" smtClean="0">
                <a:latin typeface="Calibri" pitchFamily="34" charset="0"/>
              </a:rPr>
              <a:t>Termijn</a:t>
            </a:r>
            <a:r>
              <a:rPr lang="en-US" sz="1200" dirty="0" smtClean="0">
                <a:latin typeface="Calibri" pitchFamily="34" charset="0"/>
              </a:rPr>
              <a:t> </a:t>
            </a:r>
            <a:r>
              <a:rPr lang="en-US" sz="1200" dirty="0" err="1" smtClean="0">
                <a:latin typeface="Calibri" pitchFamily="34" charset="0"/>
              </a:rPr>
              <a:t>moet</a:t>
            </a:r>
            <a:r>
              <a:rPr lang="en-US" sz="1200" dirty="0" smtClean="0">
                <a:latin typeface="Calibri" pitchFamily="34" charset="0"/>
              </a:rPr>
              <a:t> </a:t>
            </a:r>
            <a:r>
              <a:rPr lang="en-US" sz="1200" dirty="0" err="1" smtClean="0">
                <a:latin typeface="Calibri" pitchFamily="34" charset="0"/>
              </a:rPr>
              <a:t>hier</a:t>
            </a:r>
            <a:r>
              <a:rPr lang="en-US" sz="1200" dirty="0" smtClean="0">
                <a:latin typeface="Calibri" pitchFamily="34" charset="0"/>
              </a:rPr>
              <a:t> 365 </a:t>
            </a:r>
            <a:r>
              <a:rPr lang="en-US" sz="1200" dirty="0" err="1" smtClean="0">
                <a:latin typeface="Calibri" pitchFamily="34" charset="0"/>
              </a:rPr>
              <a:t>dagen</a:t>
            </a:r>
            <a:r>
              <a:rPr lang="en-US" sz="1200" dirty="0" smtClean="0">
                <a:latin typeface="Calibri" pitchFamily="34" charset="0"/>
              </a:rPr>
              <a:t> </a:t>
            </a:r>
            <a:r>
              <a:rPr lang="en-US" sz="1200" dirty="0" err="1" smtClean="0">
                <a:latin typeface="Calibri" pitchFamily="34" charset="0"/>
              </a:rPr>
              <a:t>zijn</a:t>
            </a:r>
            <a:endParaRPr lang="en-US" sz="1200" dirty="0" smtClean="0">
              <a:latin typeface="Calibri" pitchFamily="34" charset="0"/>
            </a:endParaRPr>
          </a:p>
          <a:p>
            <a:pPr marL="0" indent="0">
              <a:buNone/>
            </a:pPr>
            <a:r>
              <a:rPr lang="en-US" sz="1200" dirty="0" smtClean="0">
                <a:latin typeface="Calibri" pitchFamily="34" charset="0"/>
              </a:rPr>
              <a:t>Die</a:t>
            </a:r>
            <a:r>
              <a:rPr lang="en-US" sz="1200" baseline="0" dirty="0" smtClean="0">
                <a:latin typeface="Calibri" pitchFamily="34" charset="0"/>
              </a:rPr>
              <a:t> lev &gt; De </a:t>
            </a:r>
            <a:r>
              <a:rPr lang="en-US" sz="1200" baseline="0" dirty="0" err="1" smtClean="0">
                <a:latin typeface="Calibri" pitchFamily="34" charset="0"/>
              </a:rPr>
              <a:t>leveran</a:t>
            </a:r>
            <a:endParaRPr lang="nl-NL" sz="1200" dirty="0" smtClean="0">
              <a:latin typeface="Calibri" pitchFamily="34" charset="0"/>
            </a:endParaRPr>
          </a:p>
          <a:p>
            <a:pPr marL="0" indent="0">
              <a:buNone/>
            </a:pPr>
            <a:endParaRPr lang="nl-NL" sz="1200" dirty="0" smtClean="0"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nl-NL" dirty="0" smtClean="0"/>
          </a:p>
        </p:txBody>
      </p:sp>
      <p:sp>
        <p:nvSpPr>
          <p:cNvPr id="33795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9765B9-A245-491A-9314-105C826CBF52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27</a:t>
            </a:fld>
            <a:endParaRPr lang="nl-NL"/>
          </a:p>
        </p:txBody>
      </p:sp>
    </p:spTree>
  </p:cSld>
  <p:clrMapOvr>
    <a:masterClrMapping/>
  </p:clrMapOvr>
</p:notes>
</file>

<file path=ppt/notesSlides/notesSlide2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900B70-58EA-4B32-A9A0-8E167B6F9E25}" type="slidenum">
              <a:rPr lang="nl-NL" smtClean="0"/>
              <a:pPr>
                <a:defRPr/>
              </a:pPr>
              <a:t>28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493979033"/>
      </p:ext>
    </p:extLst>
  </p:cSld>
  <p:clrMapOvr>
    <a:masterClrMapping/>
  </p:clrMapOvr>
</p:notes>
</file>

<file path=ppt/notesSlides/notesSlide2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Elk </a:t>
            </a:r>
            <a:r>
              <a:rPr lang="en-US" dirty="0" err="1" smtClean="0"/>
              <a:t>bedrijf</a:t>
            </a:r>
            <a:r>
              <a:rPr lang="en-US" dirty="0" smtClean="0"/>
              <a:t> </a:t>
            </a:r>
            <a:r>
              <a:rPr lang="en-US" dirty="0" err="1" smtClean="0"/>
              <a:t>dat</a:t>
            </a:r>
            <a:r>
              <a:rPr lang="en-US" dirty="0" smtClean="0"/>
              <a:t> Res op </a:t>
            </a:r>
            <a:r>
              <a:rPr lang="en-US" dirty="0" err="1" smtClean="0"/>
              <a:t>haar</a:t>
            </a:r>
            <a:r>
              <a:rPr lang="en-US" dirty="0" smtClean="0"/>
              <a:t> </a:t>
            </a:r>
            <a:r>
              <a:rPr lang="en-US" dirty="0" err="1" smtClean="0"/>
              <a:t>rekening</a:t>
            </a:r>
            <a:r>
              <a:rPr lang="en-US" dirty="0" smtClean="0"/>
              <a:t> </a:t>
            </a:r>
            <a:r>
              <a:rPr lang="en-US" dirty="0" err="1" smtClean="0"/>
              <a:t>heeft</a:t>
            </a:r>
            <a:r>
              <a:rPr lang="en-US" dirty="0" smtClean="0"/>
              <a:t>,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dankzij</a:t>
            </a:r>
            <a:r>
              <a:rPr lang="en-US" baseline="0" dirty="0" smtClean="0"/>
              <a:t> het </a:t>
            </a:r>
            <a:r>
              <a:rPr lang="en-US" baseline="0" dirty="0" err="1" smtClean="0"/>
              <a:t>krediet</a:t>
            </a:r>
            <a:r>
              <a:rPr lang="en-US" baseline="0" dirty="0" smtClean="0"/>
              <a:t> van Alter3, </a:t>
            </a:r>
            <a:r>
              <a:rPr lang="en-US" baseline="0" dirty="0" err="1" smtClean="0"/>
              <a:t>draagt</a:t>
            </a:r>
            <a:r>
              <a:rPr lang="en-US" baseline="0" dirty="0" smtClean="0"/>
              <a:t> </a:t>
            </a:r>
            <a:r>
              <a:rPr lang="en-US" baseline="0" dirty="0" err="1" smtClean="0"/>
              <a:t>dagelijks</a:t>
            </a:r>
            <a:r>
              <a:rPr lang="en-US" baseline="0" dirty="0" smtClean="0"/>
              <a:t> </a:t>
            </a:r>
            <a:r>
              <a:rPr lang="en-US" baseline="0" dirty="0" err="1" smtClean="0"/>
              <a:t>etc</a:t>
            </a: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900B70-58EA-4B32-A9A0-8E167B6F9E25}" type="slidenum">
              <a:rPr lang="nl-NL" smtClean="0"/>
              <a:pPr>
                <a:defRPr/>
              </a:pPr>
              <a:t>31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293230910"/>
      </p:ext>
    </p:extLst>
  </p:cSld>
  <p:clrMapOvr>
    <a:masterClrMapping/>
  </p:clrMapOvr>
</p:notes>
</file>

<file path=ppt/notesSlides/notesSlide2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smtClean="0"/>
              <a:t>…… en </a:t>
            </a:r>
            <a:r>
              <a:rPr lang="en-US" dirty="0" err="1" smtClean="0"/>
              <a:t>omloopheffing</a:t>
            </a:r>
            <a:r>
              <a:rPr lang="en-US" dirty="0" smtClean="0"/>
              <a:t> </a:t>
            </a:r>
            <a:r>
              <a:rPr lang="en-US" dirty="0" err="1" smtClean="0"/>
              <a:t>samen</a:t>
            </a: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900B70-58EA-4B32-A9A0-8E167B6F9E25}" type="slidenum">
              <a:rPr lang="nl-NL" smtClean="0"/>
              <a:pPr>
                <a:defRPr/>
              </a:pPr>
              <a:t>32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186044498"/>
      </p:ext>
    </p:extLst>
  </p:cSld>
  <p:clrMapOvr>
    <a:masterClrMapping/>
  </p:clrMapOvr>
</p:notes>
</file>

<file path=ppt/notesSlides/notesSlide2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r>
              <a:rPr lang="en-US" dirty="0" err="1" smtClean="0"/>
              <a:t>Eventueel</a:t>
            </a:r>
            <a:r>
              <a:rPr lang="en-US" dirty="0" smtClean="0"/>
              <a:t> de </a:t>
            </a:r>
            <a:r>
              <a:rPr lang="en-US" dirty="0" err="1" smtClean="0"/>
              <a:t>eerste</a:t>
            </a:r>
            <a:r>
              <a:rPr lang="en-US" dirty="0" smtClean="0"/>
              <a:t> </a:t>
            </a:r>
            <a:r>
              <a:rPr lang="en-US" dirty="0" err="1" smtClean="0"/>
              <a:t>pijl</a:t>
            </a:r>
            <a:r>
              <a:rPr lang="en-US" dirty="0" smtClean="0"/>
              <a:t> al </a:t>
            </a:r>
            <a:r>
              <a:rPr lang="en-US" dirty="0" err="1" smtClean="0"/>
              <a:t>samen</a:t>
            </a:r>
            <a:r>
              <a:rPr lang="en-US" dirty="0" smtClean="0"/>
              <a:t> met de </a:t>
            </a:r>
            <a:r>
              <a:rPr lang="en-US" dirty="0" err="1" smtClean="0"/>
              <a:t>tekst</a:t>
            </a:r>
            <a:r>
              <a:rPr lang="en-US" dirty="0" smtClean="0"/>
              <a:t> in de </a:t>
            </a:r>
            <a:r>
              <a:rPr lang="en-US" dirty="0" err="1" smtClean="0"/>
              <a:t>eerste</a:t>
            </a:r>
            <a:r>
              <a:rPr lang="en-US" dirty="0" smtClean="0"/>
              <a:t> </a:t>
            </a:r>
            <a:r>
              <a:rPr lang="en-US" dirty="0" err="1" smtClean="0"/>
              <a:t>fase</a:t>
            </a:r>
            <a:r>
              <a:rPr lang="en-US" dirty="0" smtClean="0"/>
              <a:t> </a:t>
            </a:r>
            <a:r>
              <a:rPr lang="en-US" dirty="0" err="1" smtClean="0"/>
              <a:t>laten</a:t>
            </a:r>
            <a:r>
              <a:rPr lang="en-US" dirty="0" smtClean="0"/>
              <a:t> </a:t>
            </a:r>
            <a:r>
              <a:rPr lang="en-US" dirty="0" err="1" smtClean="0"/>
              <a:t>samen</a:t>
            </a:r>
            <a:r>
              <a:rPr lang="en-US" dirty="0" smtClean="0"/>
              <a:t> </a:t>
            </a:r>
            <a:r>
              <a:rPr lang="en-US" dirty="0" err="1" smtClean="0"/>
              <a:t>gaan</a:t>
            </a:r>
            <a:endParaRPr lang="nl-NL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900B70-58EA-4B32-A9A0-8E167B6F9E25}" type="slidenum">
              <a:rPr lang="nl-NL" smtClean="0"/>
              <a:pPr>
                <a:defRPr/>
              </a:pPr>
              <a:t>35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623742093"/>
      </p:ext>
    </p:extLst>
  </p:cSld>
  <p:clrMapOvr>
    <a:masterClrMapping/>
  </p:clrMapOvr>
</p:notes>
</file>

<file path=ppt/notesSlides/notesSlide2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793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3794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endParaRPr lang="nl-NL" sz="1200" dirty="0" smtClean="0">
              <a:latin typeface="Calibri" pitchFamily="34" charset="0"/>
            </a:endParaRPr>
          </a:p>
          <a:p>
            <a:pPr marL="0" indent="0">
              <a:buNone/>
            </a:pPr>
            <a:endParaRPr lang="nl-NL" sz="1200" dirty="0" smtClean="0">
              <a:latin typeface="Calibri" pitchFamily="34" charset="0"/>
            </a:endParaRPr>
          </a:p>
          <a:p>
            <a:pPr eaLnBrk="1" hangingPunct="1">
              <a:spcBef>
                <a:spcPct val="0"/>
              </a:spcBef>
            </a:pPr>
            <a:endParaRPr lang="nl-NL" dirty="0" smtClean="0"/>
          </a:p>
        </p:txBody>
      </p:sp>
      <p:sp>
        <p:nvSpPr>
          <p:cNvPr id="33795" name="Tijdelijke aanduiding voor dianummer 3"/>
          <p:cNvSpPr>
            <a:spLocks noGrp="1"/>
          </p:cNvSpPr>
          <p:nvPr>
            <p:ph type="sldNum" sz="quarter" idx="5"/>
          </p:nvPr>
        </p:nvSpPr>
        <p:spPr bwMode="auto">
          <a:ln>
            <a:miter lim="800000"/>
            <a:headEnd/>
            <a:tailEnd/>
          </a:ln>
        </p:spPr>
        <p:txBody>
          <a:bodyPr wrap="square" numCol="1" anchorCtr="0" compatLnSpc="1">
            <a:prstTxWarp prst="textNoShape">
              <a:avLst/>
            </a:prstTxWarp>
          </a:bodyPr>
          <a:lstStyle/>
          <a:p>
            <a:pPr fontAlgn="base">
              <a:spcBef>
                <a:spcPct val="0"/>
              </a:spcBef>
              <a:spcAft>
                <a:spcPct val="0"/>
              </a:spcAft>
              <a:defRPr/>
            </a:pPr>
            <a:fld id="{299765B9-A245-491A-9314-105C826CBF52}" type="slidenum">
              <a:rPr lang="nl-NL"/>
              <a:pPr fontAlgn="base">
                <a:spcBef>
                  <a:spcPct val="0"/>
                </a:spcBef>
                <a:spcAft>
                  <a:spcPct val="0"/>
                </a:spcAft>
                <a:defRPr/>
              </a:pPr>
              <a:t>36</a:t>
            </a:fld>
            <a:endParaRPr lang="nl-NL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900B70-58EA-4B32-A9A0-8E167B6F9E25}" type="slidenum">
              <a:rPr lang="nl-NL" smtClean="0"/>
              <a:pPr>
                <a:defRPr/>
              </a:pPr>
              <a:t>5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177986927"/>
      </p:ext>
    </p:extLst>
  </p:cSld>
  <p:clrMapOvr>
    <a:masterClrMapping/>
  </p:clrMapOvr>
</p:notes>
</file>

<file path=ppt/notesSlides/notesSlide3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5841" name="Tijdelijke aanduiding voor dia-afbeelding 1"/>
          <p:cNvSpPr>
            <a:spLocks noGrp="1" noRot="1" noChangeAspec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35842" name="Tijdelijke aanduiding voor notities 2"/>
          <p:cNvSpPr>
            <a:spLocks noGrp="1"/>
          </p:cNvSpPr>
          <p:nvPr>
            <p:ph type="body" idx="1"/>
          </p:nvPr>
        </p:nvSpPr>
        <p:spPr bwMode="auto">
          <a:noFill/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dirty="0" smtClean="0"/>
          </a:p>
        </p:txBody>
      </p:sp>
      <p:sp>
        <p:nvSpPr>
          <p:cNvPr id="35843" name="Tijdelijke aanduiding voor dianummer 3"/>
          <p:cNvSpPr txBox="1">
            <a:spLocks noGrp="1"/>
          </p:cNvSpPr>
          <p:nvPr/>
        </p:nvSpPr>
        <p:spPr bwMode="auto">
          <a:xfrm>
            <a:off x="3884613" y="8685213"/>
            <a:ext cx="2971800" cy="4572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algn="r"/>
            <a:fld id="{E204971F-3285-49EC-B7E8-071792869850}" type="slidenum">
              <a:rPr lang="nl-NL" sz="1200">
                <a:latin typeface="Calibri" pitchFamily="34" charset="0"/>
              </a:rPr>
              <a:pPr algn="r"/>
              <a:t>37</a:t>
            </a:fld>
            <a:endParaRPr lang="nl-NL" sz="1200">
              <a:latin typeface="Calibri" pitchFamily="34" charset="0"/>
            </a:endParaRPr>
          </a:p>
        </p:txBody>
      </p:sp>
    </p:spTree>
  </p:cSld>
  <p:clrMapOvr>
    <a:masterClrMapping/>
  </p:clrMapOvr>
</p:notes>
</file>

<file path=ppt/notesSlides/notesSlide3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900B70-58EA-4B32-A9A0-8E167B6F9E25}" type="slidenum">
              <a:rPr lang="nl-NL" smtClean="0"/>
              <a:pPr>
                <a:defRPr/>
              </a:pPr>
              <a:t>39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5321629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900B70-58EA-4B32-A9A0-8E167B6F9E25}" type="slidenum">
              <a:rPr lang="nl-NL" smtClean="0"/>
              <a:pPr>
                <a:defRPr/>
              </a:pPr>
              <a:t>6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178281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900B70-58EA-4B32-A9A0-8E167B6F9E25}" type="slidenum">
              <a:rPr lang="nl-NL" smtClean="0"/>
              <a:pPr>
                <a:defRPr/>
              </a:pPr>
              <a:t>7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178281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900B70-58EA-4B32-A9A0-8E167B6F9E25}" type="slidenum">
              <a:rPr lang="nl-NL" smtClean="0"/>
              <a:pPr>
                <a:defRPr/>
              </a:pPr>
              <a:t>8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29178281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900B70-58EA-4B32-A9A0-8E167B6F9E25}" type="slidenum">
              <a:rPr lang="nl-NL" smtClean="0">
                <a:solidFill>
                  <a:prstClr val="black"/>
                </a:solidFill>
              </a:rPr>
              <a:pPr>
                <a:defRPr/>
              </a:pPr>
              <a:t>9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78281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900B70-58EA-4B32-A9A0-8E167B6F9E25}" type="slidenum">
              <a:rPr lang="nl-NL" smtClean="0">
                <a:solidFill>
                  <a:prstClr val="black"/>
                </a:solidFill>
              </a:rPr>
              <a:pPr>
                <a:defRPr/>
              </a:pPr>
              <a:t>10</a:t>
            </a:fld>
            <a:endParaRPr lang="nl-NL">
              <a:solidFill>
                <a:prstClr val="black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9178281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jdelijke aanduiding voor dia-afbeelding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Tijdelijke aanduiding voor notiti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nl-NL"/>
          </a:p>
        </p:txBody>
      </p:sp>
      <p:sp>
        <p:nvSpPr>
          <p:cNvPr id="4" name="Tijdelijke aanduiding voor dianumm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1A900B70-58EA-4B32-A9A0-8E167B6F9E25}" type="slidenum">
              <a:rPr lang="nl-NL" smtClean="0"/>
              <a:pPr>
                <a:defRPr/>
              </a:pPr>
              <a:t>11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160053912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Relationship Id="rId5" Type="http://schemas.openxmlformats.org/officeDocument/2006/relationships/image" Target="../media/image3.png"/><Relationship Id="rId4" Type="http://schemas.openxmlformats.org/officeDocument/2006/relationships/image" Target="../media/image2.png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2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4" name="Picture 1046" descr="achtergrond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33"/>
          <a:stretch>
            <a:fillRect/>
          </a:stretch>
        </p:blipFill>
        <p:spPr bwMode="auto">
          <a:xfrm>
            <a:off x="0" y="1219200"/>
            <a:ext cx="9144000" cy="295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8" name="Rounded Rectangle 17"/>
          <p:cNvSpPr/>
          <p:nvPr userDrawn="1"/>
        </p:nvSpPr>
        <p:spPr bwMode="auto">
          <a:xfrm>
            <a:off x="755576" y="2348880"/>
            <a:ext cx="7560000" cy="1080000"/>
          </a:xfrm>
          <a:prstGeom prst="roundRect">
            <a:avLst>
              <a:gd name="adj" fmla="val 10868"/>
            </a:avLst>
          </a:prstGeom>
          <a:solidFill>
            <a:srgbClr val="F4F2E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Rectangle 1047"/>
          <p:cNvSpPr>
            <a:spLocks noChangeArrowheads="1"/>
          </p:cNvSpPr>
          <p:nvPr userDrawn="1"/>
        </p:nvSpPr>
        <p:spPr bwMode="auto">
          <a:xfrm>
            <a:off x="0" y="0"/>
            <a:ext cx="9144000" cy="1066800"/>
          </a:xfrm>
          <a:prstGeom prst="rect">
            <a:avLst/>
          </a:prstGeom>
          <a:solidFill>
            <a:srgbClr val="EDEDD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nl-NL" altLang="en-US" smtClean="0">
              <a:solidFill>
                <a:srgbClr val="000000"/>
              </a:solidFill>
            </a:endParaRPr>
          </a:p>
        </p:txBody>
      </p:sp>
      <p:sp>
        <p:nvSpPr>
          <p:cNvPr id="6" name="Rectangle 1049"/>
          <p:cNvSpPr>
            <a:spLocks noChangeArrowheads="1"/>
          </p:cNvSpPr>
          <p:nvPr userDrawn="1"/>
        </p:nvSpPr>
        <p:spPr bwMode="auto">
          <a:xfrm>
            <a:off x="0" y="1066800"/>
            <a:ext cx="9144000" cy="152400"/>
          </a:xfrm>
          <a:prstGeom prst="rect">
            <a:avLst/>
          </a:prstGeom>
          <a:solidFill>
            <a:srgbClr val="DBD7B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nl-NL" altLang="en-US" smtClean="0">
              <a:solidFill>
                <a:srgbClr val="000000"/>
              </a:solidFill>
            </a:endParaRPr>
          </a:p>
        </p:txBody>
      </p:sp>
      <p:pic>
        <p:nvPicPr>
          <p:cNvPr id="7" name="Picture 1035" descr="headerbar_corner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1040"/>
          <p:cNvSpPr>
            <a:spLocks noChangeArrowheads="1"/>
          </p:cNvSpPr>
          <p:nvPr userDrawn="1"/>
        </p:nvSpPr>
        <p:spPr bwMode="auto">
          <a:xfrm>
            <a:off x="755576" y="3352800"/>
            <a:ext cx="7560840" cy="2286000"/>
          </a:xfrm>
          <a:prstGeom prst="rect">
            <a:avLst/>
          </a:prstGeom>
          <a:solidFill>
            <a:srgbClr val="EAE9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nl-NL" altLang="en-US" smtClean="0">
              <a:solidFill>
                <a:srgbClr val="000000"/>
              </a:solidFill>
            </a:endParaRPr>
          </a:p>
        </p:txBody>
      </p:sp>
      <p:pic>
        <p:nvPicPr>
          <p:cNvPr id="13" name="Picture 1051" descr="stro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4" name="Rectangle 1053"/>
          <p:cNvSpPr>
            <a:spLocks noChangeArrowheads="1"/>
          </p:cNvSpPr>
          <p:nvPr userDrawn="1"/>
        </p:nvSpPr>
        <p:spPr bwMode="auto">
          <a:xfrm>
            <a:off x="3276600" y="0"/>
            <a:ext cx="5867400" cy="1066800"/>
          </a:xfrm>
          <a:prstGeom prst="rect">
            <a:avLst/>
          </a:prstGeom>
          <a:gradFill rotWithShape="0">
            <a:gsLst>
              <a:gs pos="0">
                <a:srgbClr val="EDEDDC"/>
              </a:gs>
              <a:gs pos="50000">
                <a:srgbClr val="F5F4E6"/>
              </a:gs>
              <a:gs pos="100000">
                <a:srgbClr val="EDEDDC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nl-NL" altLang="en-US" smtClean="0">
              <a:solidFill>
                <a:srgbClr val="000000"/>
              </a:solidFill>
            </a:endParaRPr>
          </a:p>
        </p:txBody>
      </p:sp>
      <p:pic>
        <p:nvPicPr>
          <p:cNvPr id="15" name="Picture 1052" descr="banner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0"/>
            <a:ext cx="251460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6" name="Rectangle 1048"/>
          <p:cNvSpPr>
            <a:spLocks noChangeArrowheads="1"/>
          </p:cNvSpPr>
          <p:nvPr userDrawn="1"/>
        </p:nvSpPr>
        <p:spPr bwMode="auto">
          <a:xfrm>
            <a:off x="0" y="762000"/>
            <a:ext cx="9144000" cy="304800"/>
          </a:xfrm>
          <a:prstGeom prst="rect">
            <a:avLst/>
          </a:prstGeom>
          <a:solidFill>
            <a:srgbClr val="8CB63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nl-NL" altLang="en-US" smtClean="0">
              <a:solidFill>
                <a:srgbClr val="000000"/>
              </a:solidFill>
            </a:endParaRPr>
          </a:p>
        </p:txBody>
      </p:sp>
      <p:pic>
        <p:nvPicPr>
          <p:cNvPr id="17" name="Picture 1054" descr="headerbar_corner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164" name="Rectangle 1044"/>
          <p:cNvSpPr>
            <a:spLocks noGrp="1" noChangeArrowheads="1"/>
          </p:cNvSpPr>
          <p:nvPr>
            <p:ph type="ctrTitle"/>
          </p:nvPr>
        </p:nvSpPr>
        <p:spPr>
          <a:xfrm>
            <a:off x="1066800" y="2362200"/>
            <a:ext cx="7010400" cy="990600"/>
          </a:xfrm>
        </p:spPr>
        <p:txBody>
          <a:bodyPr/>
          <a:lstStyle>
            <a:lvl1pPr>
              <a:spcBef>
                <a:spcPts val="0"/>
              </a:spcBef>
              <a:defRPr lang="nl-NL" noProof="0" dirty="0" smtClean="0">
                <a:solidFill>
                  <a:srgbClr val="984807"/>
                </a:solidFill>
              </a:defRPr>
            </a:lvl1pPr>
          </a:lstStyle>
          <a:p>
            <a:pPr lvl="0"/>
            <a:r>
              <a:rPr lang="nl-NL" noProof="0" dirty="0" smtClean="0"/>
              <a:t>Klik om het opmaakprofiel van de modeltitel te bewerken</a:t>
            </a:r>
          </a:p>
        </p:txBody>
      </p:sp>
      <p:sp>
        <p:nvSpPr>
          <p:cNvPr id="6165" name="Rectangle 1045"/>
          <p:cNvSpPr>
            <a:spLocks noGrp="1" noChangeArrowheads="1"/>
          </p:cNvSpPr>
          <p:nvPr>
            <p:ph type="subTitle" idx="1"/>
          </p:nvPr>
        </p:nvSpPr>
        <p:spPr>
          <a:xfrm>
            <a:off x="1066800" y="3505200"/>
            <a:ext cx="7010400" cy="1981200"/>
          </a:xfrm>
        </p:spPr>
        <p:txBody>
          <a:bodyPr/>
          <a:lstStyle>
            <a:lvl1pPr marL="0" indent="0" algn="ctr">
              <a:buFontTx/>
              <a:buNone/>
              <a:defRPr sz="2600">
                <a:latin typeface="Calibri" pitchFamily="34" charset="0"/>
              </a:defRPr>
            </a:lvl1pPr>
          </a:lstStyle>
          <a:p>
            <a:pPr lvl="0"/>
            <a:r>
              <a:rPr lang="nl-NL" noProof="0" dirty="0" smtClean="0"/>
              <a:t>Klik om het opmaakprofiel van de modelondertitel te bewerken</a:t>
            </a:r>
          </a:p>
        </p:txBody>
      </p:sp>
    </p:spTree>
    <p:extLst>
      <p:ext uri="{BB962C8B-B14F-4D97-AF65-F5344CB8AC3E}">
        <p14:creationId xmlns:p14="http://schemas.microsoft.com/office/powerpoint/2010/main" val="311337199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05800" y="6477000"/>
            <a:ext cx="6858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51612-67E7-4F49-A2FE-63D209A97E96}" type="slidenum">
              <a:rPr lang="en-US"/>
              <a:pPr>
                <a:defRPr/>
              </a:pPr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17093648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05800" y="6477000"/>
            <a:ext cx="6858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6FBF5-7095-4F02-B1B7-1129B613DE2A}" type="slidenum">
              <a:rPr lang="en-US"/>
              <a:pPr>
                <a:defRPr/>
              </a:pPr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3854000781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00"/>
              </a:spcBef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FD32A-A1CA-4577-B167-55B90017D842}" type="slidenum">
              <a:rPr lang="en-US"/>
              <a:pPr>
                <a:defRPr/>
              </a:pPr>
              <a:t>‹#›</a:t>
            </a:fld>
            <a:endParaRPr lang="es-UY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8892D2D-8FFD-4732-A337-35882F9BA1C5}" type="datetime1">
              <a:rPr lang="nl-NL">
                <a:solidFill>
                  <a:srgbClr val="FFFFFF"/>
                </a:solidFill>
              </a:rPr>
              <a:pPr>
                <a:defRPr/>
              </a:pPr>
              <a:t>30-6-2014</a:t>
            </a:fld>
            <a:endParaRPr lang="es-UY">
              <a:solidFill>
                <a:srgbClr val="FFFFFF"/>
              </a:solidFill>
            </a:endParaRPr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979369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2438400"/>
            <a:ext cx="34671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2438400"/>
            <a:ext cx="34671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55E55A-DD90-4CF6-8318-97D93BC8ED93}" type="slidenum">
              <a:rPr lang="en-US"/>
              <a:pPr>
                <a:defRPr/>
              </a:pPr>
              <a:t>‹#›</a:t>
            </a:fld>
            <a:endParaRPr lang="es-UY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9A00C5A-BDB5-49D7-A685-542E512968A3}" type="datetime1">
              <a:rPr lang="nl-NL">
                <a:solidFill>
                  <a:srgbClr val="FFFFFF"/>
                </a:solidFill>
              </a:rPr>
              <a:pPr>
                <a:defRPr/>
              </a:pPr>
              <a:t>30-6-2014</a:t>
            </a:fld>
            <a:endParaRPr lang="es-UY">
              <a:solidFill>
                <a:srgbClr val="FFFFFF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515243226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sp>
        <p:nvSpPr>
          <p:cNvPr id="3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8CE51612-67E7-4F49-A2FE-63D209A97E96}" type="slidenum">
              <a:rPr lang="en-US"/>
              <a:pPr>
                <a:defRPr/>
              </a:pPr>
              <a:t>‹#›</a:t>
            </a:fld>
            <a:endParaRPr lang="es-UY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AF2A3CB-90F7-4655-83CC-74D258227272}" type="datetime1">
              <a:rPr lang="nl-NL">
                <a:solidFill>
                  <a:srgbClr val="FFFFFF"/>
                </a:solidFill>
              </a:rPr>
              <a:pPr>
                <a:defRPr/>
              </a:pPr>
              <a:t>30-6-2014</a:t>
            </a:fld>
            <a:endParaRPr lang="es-UY">
              <a:solidFill>
                <a:srgbClr val="FFFFFF"/>
              </a:solidFill>
            </a:endParaRPr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70936487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A36FBF5-7095-4F02-B1B7-1129B613DE2A}" type="slidenum">
              <a:rPr lang="en-US"/>
              <a:pPr>
                <a:defRPr/>
              </a:pPr>
              <a:t>‹#›</a:t>
            </a:fld>
            <a:endParaRPr lang="es-UY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DBE19B4-CD77-482D-B6A3-FEFAC36E4A3E}" type="datetime1">
              <a:rPr lang="nl-NL">
                <a:solidFill>
                  <a:srgbClr val="FFFFFF"/>
                </a:solidFill>
              </a:rPr>
              <a:pPr>
                <a:defRPr/>
              </a:pPr>
              <a:t>30-6-2014</a:t>
            </a:fld>
            <a:endParaRPr lang="es-UY">
              <a:solidFill>
                <a:srgbClr val="FFFFFF"/>
              </a:solidFill>
            </a:endParaRPr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85400078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xAndChart" preserve="1">
  <p:cSld name="Title, Text and Char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990600" y="1447800"/>
            <a:ext cx="7086600" cy="838200"/>
          </a:xfrm>
        </p:spPr>
        <p:txBody>
          <a:bodyPr/>
          <a:lstStyle/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sz="half" idx="1"/>
          </p:nvPr>
        </p:nvSpPr>
        <p:spPr>
          <a:xfrm>
            <a:off x="990600" y="2438400"/>
            <a:ext cx="3467100" cy="3657600"/>
          </a:xfrm>
        </p:spPr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hart Placeholder 3"/>
          <p:cNvSpPr>
            <a:spLocks noGrp="1"/>
          </p:cNvSpPr>
          <p:nvPr>
            <p:ph type="chart" sz="half" idx="2"/>
          </p:nvPr>
        </p:nvSpPr>
        <p:spPr>
          <a:xfrm>
            <a:off x="4610100" y="2438400"/>
            <a:ext cx="3467100" cy="3657600"/>
          </a:xfrm>
        </p:spPr>
        <p:txBody>
          <a:bodyPr/>
          <a:lstStyle/>
          <a:p>
            <a:pPr lvl="0"/>
            <a:endParaRPr lang="nl-NL" noProof="0" smtClean="0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F1F4881-F412-423B-8D53-98F6D5FFAC9B}" type="slidenum">
              <a:rPr lang="en-US"/>
              <a:pPr>
                <a:defRPr/>
              </a:pPr>
              <a:t>‹#›</a:t>
            </a:fld>
            <a:endParaRPr lang="es-UY"/>
          </a:p>
        </p:txBody>
      </p:sp>
      <p:sp>
        <p:nvSpPr>
          <p:cNvPr id="6" name="Rectangle 4"/>
          <p:cNvSpPr>
            <a:spLocks noGrp="1" noChangeArrowheads="1"/>
          </p:cNvSpPr>
          <p:nvPr>
            <p:ph type="dt" sz="half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1484586-0B91-4DF2-B05B-81F6B7A974D3}" type="datetime1">
              <a:rPr lang="nl-NL">
                <a:solidFill>
                  <a:srgbClr val="FFFFFF"/>
                </a:solidFill>
              </a:rPr>
              <a:pPr>
                <a:defRPr/>
              </a:pPr>
              <a:t>30-6-2014</a:t>
            </a:fld>
            <a:endParaRPr lang="es-UY">
              <a:solidFill>
                <a:srgbClr val="FFFFFF"/>
              </a:solidFill>
            </a:endParaRPr>
          </a:p>
        </p:txBody>
      </p:sp>
      <p:sp>
        <p:nvSpPr>
          <p:cNvPr id="7" name="Rectangle 5"/>
          <p:cNvSpPr>
            <a:spLocks noGrp="1" noChangeArrowheads="1"/>
          </p:cNvSpPr>
          <p:nvPr>
            <p:ph type="ftr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22042212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lvl1pPr>
              <a:spcBef>
                <a:spcPts val="600"/>
              </a:spcBef>
              <a:defRPr/>
            </a:lvl1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05800" y="6477000"/>
            <a:ext cx="6858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7FFD32A-A1CA-4577-B167-55B90017D842}" type="slidenum">
              <a:rPr lang="en-US"/>
              <a:pPr>
                <a:defRPr/>
              </a:pPr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410097936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1_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sp>
        <p:nvSpPr>
          <p:cNvPr id="5" name="Rectangle 4"/>
          <p:cNvSpPr/>
          <p:nvPr userDrawn="1"/>
        </p:nvSpPr>
        <p:spPr bwMode="auto">
          <a:xfrm>
            <a:off x="0" y="5589240"/>
            <a:ext cx="9144000" cy="1268760"/>
          </a:xfrm>
          <a:prstGeom prst="rect">
            <a:avLst/>
          </a:prstGeom>
          <a:solidFill>
            <a:srgbClr val="EDEDDC"/>
          </a:solidFill>
          <a:ln w="19050" cap="flat" cmpd="sng" algn="ctr">
            <a:noFill/>
            <a:prstDash val="lgDash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no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5636196"/>
            <a:ext cx="8784976" cy="1146648"/>
          </a:xfrm>
        </p:spPr>
        <p:txBody>
          <a:bodyPr/>
          <a:lstStyle>
            <a:lvl1pPr>
              <a:spcBef>
                <a:spcPts val="600"/>
              </a:spcBef>
              <a:defRPr sz="1500"/>
            </a:lvl1pPr>
            <a:lvl2pPr>
              <a:defRPr sz="1500"/>
            </a:lvl2pPr>
            <a:lvl3pPr>
              <a:defRPr sz="1400"/>
            </a:lvl3pPr>
            <a:lvl4pPr>
              <a:defRPr sz="1200"/>
            </a:lvl4pPr>
            <a:lvl5pPr>
              <a:defRPr sz="1200"/>
            </a:lvl5pPr>
          </a:lstStyle>
          <a:p>
            <a:pPr lvl="0"/>
            <a:r>
              <a:rPr lang="en-US" dirty="0" smtClean="0"/>
              <a:t>Click to edit Master text styles</a:t>
            </a:r>
          </a:p>
          <a:p>
            <a:pPr lvl="1"/>
            <a:r>
              <a:rPr lang="en-US" dirty="0" smtClean="0"/>
              <a:t>Second level</a:t>
            </a:r>
          </a:p>
          <a:p>
            <a:pPr lvl="2"/>
            <a:r>
              <a:rPr lang="en-US" dirty="0" smtClean="0"/>
              <a:t>Third level</a:t>
            </a:r>
          </a:p>
          <a:p>
            <a:pPr lvl="3"/>
            <a:r>
              <a:rPr lang="en-US" dirty="0" smtClean="0"/>
              <a:t>Fourth level</a:t>
            </a:r>
          </a:p>
          <a:p>
            <a:pPr lvl="4"/>
            <a:r>
              <a:rPr lang="en-US" dirty="0" smtClean="0"/>
              <a:t>Fifth level</a:t>
            </a:r>
            <a:endParaRPr lang="nl-NL" dirty="0"/>
          </a:p>
        </p:txBody>
      </p:sp>
      <p:sp>
        <p:nvSpPr>
          <p:cNvPr id="7" name="Rectangle 15"/>
          <p:cNvSpPr>
            <a:spLocks noChangeArrowheads="1"/>
          </p:cNvSpPr>
          <p:nvPr userDrawn="1"/>
        </p:nvSpPr>
        <p:spPr bwMode="auto">
          <a:xfrm>
            <a:off x="0" y="5543521"/>
            <a:ext cx="9144000" cy="45719"/>
          </a:xfrm>
          <a:prstGeom prst="rect">
            <a:avLst/>
          </a:prstGeom>
          <a:solidFill>
            <a:srgbClr val="8CB63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nl-NL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410097936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Click to edit Master title style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990600" y="2438400"/>
            <a:ext cx="34671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10100" y="2438400"/>
            <a:ext cx="3467100" cy="36576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0"/>
          </p:nvPr>
        </p:nvSpPr>
        <p:spPr>
          <a:xfrm>
            <a:off x="8305800" y="6477000"/>
            <a:ext cx="685800" cy="228600"/>
          </a:xfrm>
          <a:prstGeom prst="rect">
            <a:avLst/>
          </a:prstGeom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D55E55A-DD90-4CF6-8318-97D93BC8ED93}" type="slidenum">
              <a:rPr lang="en-US"/>
              <a:pPr>
                <a:defRPr/>
              </a:pPr>
              <a:t>‹#›</a:t>
            </a:fld>
            <a:endParaRPr lang="es-UY"/>
          </a:p>
        </p:txBody>
      </p:sp>
    </p:spTree>
    <p:extLst>
      <p:ext uri="{BB962C8B-B14F-4D97-AF65-F5344CB8AC3E}">
        <p14:creationId xmlns:p14="http://schemas.microsoft.com/office/powerpoint/2010/main" val="51524322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image" Target="../media/image1.jpeg"/><Relationship Id="rId3" Type="http://schemas.openxmlformats.org/officeDocument/2006/relationships/slideLayout" Target="../slideLayouts/slideLayout3.xml"/><Relationship Id="rId7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image" Target="../media/image4.png"/><Relationship Id="rId5" Type="http://schemas.openxmlformats.org/officeDocument/2006/relationships/slideLayout" Target="../slideLayouts/slideLayout5.xml"/><Relationship Id="rId10" Type="http://schemas.openxmlformats.org/officeDocument/2006/relationships/image" Target="../media/image3.png"/><Relationship Id="rId4" Type="http://schemas.openxmlformats.org/officeDocument/2006/relationships/slideLayout" Target="../slideLayouts/slideLayout4.xml"/><Relationship Id="rId9" Type="http://schemas.openxmlformats.org/officeDocument/2006/relationships/image" Target="../media/image2.png"/></Relationships>
</file>

<file path=ppt/slideMasters/_rels/slideMaster2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9.xml"/><Relationship Id="rId7" Type="http://schemas.openxmlformats.org/officeDocument/2006/relationships/image" Target="../media/image2.png"/><Relationship Id="rId2" Type="http://schemas.openxmlformats.org/officeDocument/2006/relationships/slideLayout" Target="../slideLayouts/slideLayout8.xml"/><Relationship Id="rId1" Type="http://schemas.openxmlformats.org/officeDocument/2006/relationships/slideLayout" Target="../slideLayouts/slideLayout7.xml"/><Relationship Id="rId6" Type="http://schemas.openxmlformats.org/officeDocument/2006/relationships/theme" Target="../theme/theme2.xml"/><Relationship Id="rId5" Type="http://schemas.openxmlformats.org/officeDocument/2006/relationships/slideLayout" Target="../slideLayouts/slideLayout11.xml"/><Relationship Id="rId4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026" name="Picture 34" descr="achtergrond"/>
          <p:cNvPicPr>
            <a:picLocks noChangeAspect="1" noChangeArrowheads="1"/>
          </p:cNvPicPr>
          <p:nvPr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8333"/>
          <a:stretch>
            <a:fillRect/>
          </a:stretch>
        </p:blipFill>
        <p:spPr bwMode="auto">
          <a:xfrm>
            <a:off x="0" y="1219200"/>
            <a:ext cx="9144000" cy="29511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0" name="Rounded Rectangle 19"/>
          <p:cNvSpPr/>
          <p:nvPr/>
        </p:nvSpPr>
        <p:spPr bwMode="auto">
          <a:xfrm>
            <a:off x="755576" y="1412896"/>
            <a:ext cx="7560000" cy="1080000"/>
          </a:xfrm>
          <a:prstGeom prst="roundRect">
            <a:avLst>
              <a:gd name="adj" fmla="val 10868"/>
            </a:avLst>
          </a:prstGeom>
          <a:solidFill>
            <a:srgbClr val="F4F2EA"/>
          </a:soli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  <a:extLs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1036" name="Rectangle 27"/>
          <p:cNvSpPr>
            <a:spLocks noChangeArrowheads="1"/>
          </p:cNvSpPr>
          <p:nvPr/>
        </p:nvSpPr>
        <p:spPr bwMode="auto">
          <a:xfrm>
            <a:off x="755576" y="2286000"/>
            <a:ext cx="7560840" cy="3962400"/>
          </a:xfrm>
          <a:prstGeom prst="rect">
            <a:avLst/>
          </a:prstGeom>
          <a:solidFill>
            <a:srgbClr val="EAE9C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nl-NL" altLang="en-US" smtClean="0">
              <a:solidFill>
                <a:srgbClr val="000000"/>
              </a:solidFill>
            </a:endParaRPr>
          </a:p>
        </p:txBody>
      </p:sp>
      <p:sp>
        <p:nvSpPr>
          <p:cNvPr id="1027" name="Rectangle 12"/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solidFill>
            <a:srgbClr val="EDEDD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nl-NL" altLang="en-US" smtClean="0">
              <a:solidFill>
                <a:srgbClr val="000000"/>
              </a:solidFill>
            </a:endParaRPr>
          </a:p>
        </p:txBody>
      </p:sp>
      <p:sp>
        <p:nvSpPr>
          <p:cNvPr id="1030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8305800" y="6477000"/>
            <a:ext cx="685800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rgbClr val="405918"/>
                </a:solidFill>
                <a:latin typeface="Candara" pitchFamily="34" charset="0"/>
              </a:defRPr>
            </a:lvl1pPr>
          </a:lstStyle>
          <a:p>
            <a:pPr>
              <a:defRPr/>
            </a:pPr>
            <a:fld id="{7565AA3F-0678-4BCA-953F-C84C7AC3C3E2}" type="slidenum">
              <a:rPr lang="en-US"/>
              <a:pPr>
                <a:defRPr/>
              </a:pPr>
              <a:t>‹#›</a:t>
            </a:fld>
            <a:endParaRPr lang="es-UY"/>
          </a:p>
        </p:txBody>
      </p:sp>
      <p:pic>
        <p:nvPicPr>
          <p:cNvPr id="1029" name="Picture 10" descr="stro"/>
          <p:cNvPicPr>
            <a:picLocks noChangeAspect="1" noChangeArrowheads="1"/>
          </p:cNvPicPr>
          <p:nvPr/>
        </p:nvPicPr>
        <p:blipFill>
          <a:blip r:embed="rId9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28600" y="152400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2" name="Rectangle 13"/>
          <p:cNvSpPr>
            <a:spLocks noChangeArrowheads="1"/>
          </p:cNvSpPr>
          <p:nvPr/>
        </p:nvSpPr>
        <p:spPr bwMode="auto">
          <a:xfrm>
            <a:off x="3276600" y="0"/>
            <a:ext cx="5867400" cy="1066800"/>
          </a:xfrm>
          <a:prstGeom prst="rect">
            <a:avLst/>
          </a:prstGeom>
          <a:gradFill rotWithShape="0">
            <a:gsLst>
              <a:gs pos="0">
                <a:srgbClr val="EDEDDC"/>
              </a:gs>
              <a:gs pos="50000">
                <a:srgbClr val="F5F4E6"/>
              </a:gs>
              <a:gs pos="100000">
                <a:srgbClr val="EDEDDC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nl-NL" altLang="en-US" smtClean="0">
              <a:solidFill>
                <a:srgbClr val="000000"/>
              </a:solidFill>
            </a:endParaRPr>
          </a:p>
        </p:txBody>
      </p:sp>
      <p:pic>
        <p:nvPicPr>
          <p:cNvPr id="1031" name="Picture 14" descr="banner"/>
          <p:cNvPicPr>
            <a:picLocks noChangeAspect="1" noChangeArrowheads="1"/>
          </p:cNvPicPr>
          <p:nvPr/>
        </p:nvPicPr>
        <p:blipFill>
          <a:blip r:embed="rId10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29400" y="0"/>
            <a:ext cx="2514600" cy="781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2" name="Rectangle 15"/>
          <p:cNvSpPr>
            <a:spLocks noChangeArrowheads="1"/>
          </p:cNvSpPr>
          <p:nvPr/>
        </p:nvSpPr>
        <p:spPr bwMode="auto">
          <a:xfrm>
            <a:off x="0" y="762000"/>
            <a:ext cx="9144000" cy="304800"/>
          </a:xfrm>
          <a:prstGeom prst="rect">
            <a:avLst/>
          </a:prstGeom>
          <a:solidFill>
            <a:srgbClr val="8CB63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nl-NL" altLang="en-US" smtClean="0">
              <a:solidFill>
                <a:srgbClr val="000000"/>
              </a:solidFill>
            </a:endParaRPr>
          </a:p>
        </p:txBody>
      </p:sp>
      <p:pic>
        <p:nvPicPr>
          <p:cNvPr id="1033" name="Picture 19" descr="headerbar_corner"/>
          <p:cNvPicPr>
            <a:picLocks noChangeAspect="1" noChangeArrowheads="1"/>
          </p:cNvPicPr>
          <p:nvPr/>
        </p:nvPicPr>
        <p:blipFill>
          <a:blip r:embed="rId11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762000"/>
            <a:ext cx="152400" cy="1524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34" name="Rectangle 20"/>
          <p:cNvSpPr>
            <a:spLocks noChangeArrowheads="1"/>
          </p:cNvSpPr>
          <p:nvPr/>
        </p:nvSpPr>
        <p:spPr bwMode="auto">
          <a:xfrm>
            <a:off x="0" y="1066800"/>
            <a:ext cx="9144000" cy="152400"/>
          </a:xfrm>
          <a:prstGeom prst="rect">
            <a:avLst/>
          </a:prstGeom>
          <a:solidFill>
            <a:srgbClr val="DBD7B6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nl-NL" altLang="en-US" smtClean="0">
              <a:solidFill>
                <a:srgbClr val="000000"/>
              </a:solidFill>
            </a:endParaRPr>
          </a:p>
        </p:txBody>
      </p:sp>
      <p:sp>
        <p:nvSpPr>
          <p:cNvPr id="104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990600" y="1447800"/>
            <a:ext cx="7086600" cy="838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dirty="0" smtClean="0"/>
              <a:t>STRO Social TRade</a:t>
            </a:r>
          </a:p>
        </p:txBody>
      </p:sp>
      <p:sp>
        <p:nvSpPr>
          <p:cNvPr id="104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2438400"/>
            <a:ext cx="7086600" cy="3657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dirty="0" smtClean="0"/>
              <a:t>Klik om de opmaakprofielen van de modeltekst te bewerken</a:t>
            </a:r>
          </a:p>
          <a:p>
            <a:pPr lvl="1"/>
            <a:r>
              <a:rPr lang="nl-NL" altLang="en-US" dirty="0" smtClean="0"/>
              <a:t>Tweede niveau</a:t>
            </a:r>
          </a:p>
          <a:p>
            <a:pPr lvl="2"/>
            <a:r>
              <a:rPr lang="nl-NL" altLang="en-US" dirty="0" smtClean="0"/>
              <a:t>Derde niveau</a:t>
            </a:r>
          </a:p>
          <a:p>
            <a:pPr lvl="3"/>
            <a:r>
              <a:rPr lang="nl-NL" altLang="en-US" dirty="0" smtClean="0"/>
              <a:t>Vierde niveau</a:t>
            </a:r>
          </a:p>
          <a:p>
            <a:pPr lvl="4"/>
            <a:r>
              <a:rPr lang="nl-NL" altLang="en-US" dirty="0" smtClean="0"/>
              <a:t>Vijfde niveau</a:t>
            </a:r>
          </a:p>
        </p:txBody>
      </p:sp>
      <p:sp>
        <p:nvSpPr>
          <p:cNvPr id="1028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7162800" y="762000"/>
            <a:ext cx="19050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spcBef>
                <a:spcPct val="0"/>
              </a:spcBef>
              <a:defRPr sz="1200">
                <a:solidFill>
                  <a:schemeClr val="bg1"/>
                </a:solidFill>
                <a:latin typeface="Candara" pitchFamily="34" charset="0"/>
              </a:defRPr>
            </a:lvl1pPr>
          </a:lstStyle>
          <a:p>
            <a:pPr>
              <a:defRPr/>
            </a:pPr>
            <a:fld id="{2246FC7A-5EC9-4F27-97EC-C12324E7FFA1}" type="datetime1">
              <a:rPr lang="nl-NL">
                <a:solidFill>
                  <a:srgbClr val="FFFFFF"/>
                </a:solidFill>
              </a:rPr>
              <a:pPr>
                <a:defRPr/>
              </a:pPr>
              <a:t>30-6-2014</a:t>
            </a:fld>
            <a:endParaRPr lang="es-UY">
              <a:solidFill>
                <a:srgbClr val="FFFFFF"/>
              </a:solidFill>
            </a:endParaRPr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28600" y="762000"/>
            <a:ext cx="6934200" cy="30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spcBef>
                <a:spcPct val="0"/>
              </a:spcBef>
              <a:defRPr sz="1600">
                <a:solidFill>
                  <a:schemeClr val="bg1"/>
                </a:solidFill>
                <a:latin typeface="Candara" pitchFamily="34" charset="0"/>
              </a:defRPr>
            </a:lvl1pPr>
          </a:lstStyle>
          <a:p>
            <a:pPr>
              <a:defRPr/>
            </a:pPr>
            <a:endParaRPr lang="nl-NL">
              <a:solidFill>
                <a:srgbClr val="FFFFFF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38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4" r:id="rId3"/>
    <p:sldLayoutId id="2147483666" r:id="rId4"/>
    <p:sldLayoutId id="2147483667" r:id="rId5"/>
    <p:sldLayoutId id="2147483673" r:id="rId6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3000" b="1">
          <a:solidFill>
            <a:srgbClr val="984807"/>
          </a:solidFill>
          <a:latin typeface="Calibri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200">
          <a:solidFill>
            <a:srgbClr val="AD631D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200">
          <a:solidFill>
            <a:srgbClr val="AD631D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200">
          <a:solidFill>
            <a:srgbClr val="AD631D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200">
          <a:solidFill>
            <a:srgbClr val="AD631D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200">
          <a:solidFill>
            <a:srgbClr val="AD631D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200">
          <a:solidFill>
            <a:srgbClr val="AD631D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200">
          <a:solidFill>
            <a:srgbClr val="AD631D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200">
          <a:solidFill>
            <a:srgbClr val="AD631D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405918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405918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405918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405918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rgbClr val="405918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405918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405918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405918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405918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7" name="Rectangle 12"/>
          <p:cNvSpPr>
            <a:spLocks noChangeArrowheads="1"/>
          </p:cNvSpPr>
          <p:nvPr/>
        </p:nvSpPr>
        <p:spPr bwMode="auto">
          <a:xfrm>
            <a:off x="0" y="0"/>
            <a:ext cx="9144000" cy="1066800"/>
          </a:xfrm>
          <a:prstGeom prst="rect">
            <a:avLst/>
          </a:prstGeom>
          <a:solidFill>
            <a:srgbClr val="EDEDDC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nl-NL" altLang="en-US" smtClean="0">
              <a:solidFill>
                <a:srgbClr val="000000"/>
              </a:solidFill>
            </a:endParaRPr>
          </a:p>
        </p:txBody>
      </p:sp>
      <p:pic>
        <p:nvPicPr>
          <p:cNvPr id="1029" name="Picture 10" descr="stro"/>
          <p:cNvPicPr>
            <a:picLocks noChangeAspect="1" noChangeArrowheads="1"/>
          </p:cNvPicPr>
          <p:nvPr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03756" y="324645"/>
            <a:ext cx="14478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41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990600" y="1844824"/>
            <a:ext cx="7086600" cy="43924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dirty="0" smtClean="0"/>
              <a:t>Klik om de opmaakprofielen van de modeltekst te bewerken</a:t>
            </a:r>
          </a:p>
          <a:p>
            <a:pPr lvl="1"/>
            <a:r>
              <a:rPr lang="nl-NL" altLang="en-US" dirty="0" smtClean="0"/>
              <a:t>Tweede niveau</a:t>
            </a:r>
          </a:p>
          <a:p>
            <a:pPr lvl="2"/>
            <a:r>
              <a:rPr lang="nl-NL" altLang="en-US" dirty="0" smtClean="0"/>
              <a:t>Derde niveau</a:t>
            </a:r>
          </a:p>
          <a:p>
            <a:pPr lvl="3"/>
            <a:r>
              <a:rPr lang="nl-NL" altLang="en-US" dirty="0" smtClean="0"/>
              <a:t>Vierde niveau</a:t>
            </a:r>
          </a:p>
          <a:p>
            <a:pPr lvl="4"/>
            <a:r>
              <a:rPr lang="nl-NL" altLang="en-US" dirty="0" smtClean="0"/>
              <a:t>Vijfde niveau</a:t>
            </a:r>
          </a:p>
        </p:txBody>
      </p:sp>
      <p:sp>
        <p:nvSpPr>
          <p:cNvPr id="1040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1907704" y="37578"/>
            <a:ext cx="7056784" cy="98072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nl-NL" altLang="en-US" dirty="0" smtClean="0"/>
              <a:t>STRO Social TRade</a:t>
            </a:r>
          </a:p>
        </p:txBody>
      </p:sp>
      <p:sp>
        <p:nvSpPr>
          <p:cNvPr id="9" name="Rectangle 15"/>
          <p:cNvSpPr>
            <a:spLocks noChangeArrowheads="1"/>
          </p:cNvSpPr>
          <p:nvPr/>
        </p:nvSpPr>
        <p:spPr bwMode="auto">
          <a:xfrm>
            <a:off x="0" y="1052736"/>
            <a:ext cx="9144000" cy="45719"/>
          </a:xfrm>
          <a:prstGeom prst="rect">
            <a:avLst/>
          </a:prstGeom>
          <a:solidFill>
            <a:srgbClr val="8CB635"/>
          </a:soli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1pPr>
            <a:lvl2pPr marL="742950" indent="-28575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2pPr>
            <a:lvl3pPr marL="11430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3pPr>
            <a:lvl4pPr marL="16002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4pPr>
            <a:lvl5pPr marL="2057400" indent="-228600" eaLnBrk="0" hangingPunct="0">
              <a:defRPr sz="2400">
                <a:solidFill>
                  <a:schemeClr val="tx1"/>
                </a:solidFill>
                <a:latin typeface="Times New Roman" pitchFamily="18" charset="0"/>
              </a:defRPr>
            </a:lvl5pPr>
            <a:lvl6pPr marL="25146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6pPr>
            <a:lvl7pPr marL="29718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7pPr>
            <a:lvl8pPr marL="34290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8pPr>
            <a:lvl9pPr marL="3886200" indent="-228600" eaLnBrk="0" fontAlgn="base" hangingPunct="0">
              <a:spcBef>
                <a:spcPct val="5000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 New Roman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defRPr/>
            </a:pPr>
            <a:endParaRPr lang="nl-NL" altLang="en-US" smtClean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37263818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76" r:id="rId1"/>
    <p:sldLayoutId id="2147483680" r:id="rId2"/>
    <p:sldLayoutId id="2147483677" r:id="rId3"/>
    <p:sldLayoutId id="2147483678" r:id="rId4"/>
    <p:sldLayoutId id="2147483679" r:id="rId5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2600" b="1">
          <a:solidFill>
            <a:srgbClr val="984807"/>
          </a:solidFill>
          <a:latin typeface="Calibri" pitchFamily="34" charset="0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2200">
          <a:solidFill>
            <a:srgbClr val="AD631D"/>
          </a:solidFill>
          <a:latin typeface="Verdan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2200">
          <a:solidFill>
            <a:srgbClr val="AD631D"/>
          </a:solidFill>
          <a:latin typeface="Verdan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2200">
          <a:solidFill>
            <a:srgbClr val="AD631D"/>
          </a:solidFill>
          <a:latin typeface="Verdan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2200">
          <a:solidFill>
            <a:srgbClr val="AD631D"/>
          </a:solidFill>
          <a:latin typeface="Verdan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2200">
          <a:solidFill>
            <a:srgbClr val="AD631D"/>
          </a:solidFill>
          <a:latin typeface="Verdan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2200">
          <a:solidFill>
            <a:srgbClr val="AD631D"/>
          </a:solidFill>
          <a:latin typeface="Verdan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2200">
          <a:solidFill>
            <a:srgbClr val="AD631D"/>
          </a:solidFill>
          <a:latin typeface="Verdan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2200">
          <a:solidFill>
            <a:srgbClr val="AD631D"/>
          </a:solidFill>
          <a:latin typeface="Verdan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har char="•"/>
        <a:defRPr sz="2000">
          <a:solidFill>
            <a:srgbClr val="405918"/>
          </a:solidFill>
          <a:latin typeface="Calibri" pitchFamily="34" charset="0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har char="–"/>
        <a:defRPr>
          <a:solidFill>
            <a:srgbClr val="405918"/>
          </a:solidFill>
          <a:latin typeface="Calibri" pitchFamily="34" charset="0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har char="•"/>
        <a:defRPr sz="1600">
          <a:solidFill>
            <a:srgbClr val="405918"/>
          </a:solidFill>
          <a:latin typeface="Calibri" pitchFamily="34" charset="0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har char="–"/>
        <a:defRPr sz="1600">
          <a:solidFill>
            <a:srgbClr val="405918"/>
          </a:solidFill>
          <a:latin typeface="Calibri" pitchFamily="34" charset="0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har char="»"/>
        <a:defRPr sz="1400">
          <a:solidFill>
            <a:srgbClr val="405918"/>
          </a:solidFill>
          <a:latin typeface="Calibri" pitchFamily="34" charset="0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405918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405918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405918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har char="»"/>
        <a:defRPr sz="1400">
          <a:solidFill>
            <a:srgbClr val="405918"/>
          </a:solidFill>
          <a:latin typeface="+mn-lt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jpeg"/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3.xml"/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4.xml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5.xml"/><Relationship Id="rId1" Type="http://schemas.openxmlformats.org/officeDocument/2006/relationships/slideLayout" Target="../slideLayouts/slideLayout2.xml"/></Relationships>
</file>

<file path=ppt/slides/_rels/slide1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6.xml"/><Relationship Id="rId1" Type="http://schemas.openxmlformats.org/officeDocument/2006/relationships/slideLayout" Target="../slideLayouts/slideLayout2.xml"/></Relationships>
</file>

<file path=ppt/slides/_rels/slide1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7.xml"/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20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8.xml"/><Relationship Id="rId1" Type="http://schemas.openxmlformats.org/officeDocument/2006/relationships/slideLayout" Target="../slideLayouts/slideLayout8.xml"/></Relationships>
</file>

<file path=ppt/slides/_rels/slide21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19.xml"/><Relationship Id="rId1" Type="http://schemas.openxmlformats.org/officeDocument/2006/relationships/slideLayout" Target="../slideLayouts/slideLayout8.xml"/></Relationships>
</file>

<file path=ppt/slides/_rels/slide22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0.xml"/><Relationship Id="rId1" Type="http://schemas.openxmlformats.org/officeDocument/2006/relationships/slideLayout" Target="../slideLayouts/slideLayout8.xml"/></Relationships>
</file>

<file path=ppt/slides/_rels/slide2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1.xml"/><Relationship Id="rId1" Type="http://schemas.openxmlformats.org/officeDocument/2006/relationships/slideLayout" Target="../slideLayouts/slideLayout2.xml"/></Relationships>
</file>

<file path=ppt/slides/_rels/slide24.xml.rels><?xml version="1.0" encoding="UTF-8" standalone="yes"?>
<Relationships xmlns="http://schemas.openxmlformats.org/package/2006/relationships"><Relationship Id="rId3" Type="http://schemas.openxmlformats.org/officeDocument/2006/relationships/image" Target="../media/image8.png"/><Relationship Id="rId2" Type="http://schemas.openxmlformats.org/officeDocument/2006/relationships/notesSlide" Target="../notesSlides/notesSlide22.xml"/><Relationship Id="rId1" Type="http://schemas.openxmlformats.org/officeDocument/2006/relationships/slideLayout" Target="../slideLayouts/slideLayout8.xml"/></Relationships>
</file>

<file path=ppt/slides/_rels/slide2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3.xml"/><Relationship Id="rId1" Type="http://schemas.openxmlformats.org/officeDocument/2006/relationships/slideLayout" Target="../slideLayouts/slideLayout2.xml"/></Relationships>
</file>

<file path=ppt/slides/_rels/slide27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4.xml"/><Relationship Id="rId1" Type="http://schemas.openxmlformats.org/officeDocument/2006/relationships/slideLayout" Target="../slideLayouts/slideLayout2.xml"/></Relationships>
</file>

<file path=ppt/slides/_rels/slide2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5.xml"/><Relationship Id="rId1" Type="http://schemas.openxmlformats.org/officeDocument/2006/relationships/slideLayout" Target="../slideLayouts/slideLayout2.xml"/></Relationships>
</file>

<file path=ppt/slides/_rels/slide29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0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1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6.xml"/><Relationship Id="rId1" Type="http://schemas.openxmlformats.org/officeDocument/2006/relationships/slideLayout" Target="../slideLayouts/slideLayout2.xml"/></Relationships>
</file>

<file path=ppt/slides/_rels/slide32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7.xml"/><Relationship Id="rId1" Type="http://schemas.openxmlformats.org/officeDocument/2006/relationships/slideLayout" Target="../slideLayouts/slideLayout4.xml"/></Relationships>
</file>

<file path=ppt/slides/_rels/slide33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4.xml.rels><?xml version="1.0" encoding="UTF-8" standalone="yes"?>
<Relationships xmlns="http://schemas.openxmlformats.org/package/2006/relationships"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2.xml"/></Relationships>
</file>

<file path=ppt/slides/_rels/slide35.xml.rels><?xml version="1.0" encoding="UTF-8" standalone="yes"?>
<Relationships xmlns="http://schemas.openxmlformats.org/package/2006/relationships"><Relationship Id="rId3" Type="http://schemas.openxmlformats.org/officeDocument/2006/relationships/image" Target="../media/image9.png"/><Relationship Id="rId2" Type="http://schemas.openxmlformats.org/officeDocument/2006/relationships/notesSlide" Target="../notesSlides/notesSlide28.xml"/><Relationship Id="rId1" Type="http://schemas.openxmlformats.org/officeDocument/2006/relationships/slideLayout" Target="../slideLayouts/slideLayout2.xml"/></Relationships>
</file>

<file path=ppt/slides/_rels/slide3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9.xml"/><Relationship Id="rId1" Type="http://schemas.openxmlformats.org/officeDocument/2006/relationships/slideLayout" Target="../slideLayouts/slideLayout2.xml"/></Relationships>
</file>

<file path=ppt/slides/_rels/slide3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0.xml"/><Relationship Id="rId1" Type="http://schemas.openxmlformats.org/officeDocument/2006/relationships/slideLayout" Target="../slideLayouts/slideLayout4.xml"/></Relationships>
</file>

<file path=ppt/slides/_rels/slide38.xml.rels><?xml version="1.0" encoding="UTF-8" standalone="yes"?>
<Relationships xmlns="http://schemas.openxmlformats.org/package/2006/relationships"><Relationship Id="rId3" Type="http://schemas.openxmlformats.org/officeDocument/2006/relationships/image" Target="../media/image10.wmf"/><Relationship Id="rId2" Type="http://schemas.openxmlformats.org/officeDocument/2006/relationships/image" Target="../media/image9.png"/><Relationship Id="rId1" Type="http://schemas.openxmlformats.org/officeDocument/2006/relationships/slideLayout" Target="../slideLayouts/slideLayout4.xml"/></Relationships>
</file>

<file path=ppt/slides/_rels/slide3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1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Relationship Id="rId4" Type="http://schemas.openxmlformats.org/officeDocument/2006/relationships/image" Target="../media/image6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043608" y="2348880"/>
            <a:ext cx="7249616" cy="2362944"/>
          </a:xfrm>
        </p:spPr>
        <p:txBody>
          <a:bodyPr/>
          <a:lstStyle/>
          <a:p>
            <a:r>
              <a:rPr lang="en-GB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5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54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Job </a:t>
            </a:r>
            <a:r>
              <a:rPr lang="en-GB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creation in Bosnia </a:t>
            </a:r>
            <a:r>
              <a:rPr lang="en-GB" sz="6000" dirty="0" smtClean="0"/>
              <a:t/>
            </a:r>
            <a:br>
              <a:rPr lang="en-GB" sz="6000" dirty="0" smtClean="0"/>
            </a:br>
            <a:r>
              <a:rPr lang="en-GB" sz="44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using</a:t>
            </a:r>
            <a:r>
              <a:rPr lang="en-GB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/>
            </a:r>
            <a:br>
              <a:rPr lang="en-GB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</a:br>
            <a:r>
              <a:rPr lang="en-GB" sz="6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Social Trade Credit </a:t>
            </a:r>
            <a:r>
              <a:rPr lang="en-GB" sz="6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Circuits</a:t>
            </a:r>
            <a:r>
              <a:rPr lang="en-GB" sz="4800" dirty="0"/>
              <a:t/>
            </a:r>
            <a:br>
              <a:rPr lang="en-GB" sz="4800" dirty="0"/>
            </a:br>
            <a:r>
              <a:rPr lang="en-GB" sz="4800" dirty="0" smtClean="0"/>
              <a:t>			        </a:t>
            </a:r>
            <a:r>
              <a:rPr lang="en-GB" sz="4000" dirty="0" err="1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Henk</a:t>
            </a:r>
            <a:r>
              <a:rPr lang="en-GB" sz="4000" dirty="0" smtClean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 </a:t>
            </a:r>
            <a:r>
              <a:rPr lang="en-GB" sz="4000" dirty="0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van </a:t>
            </a:r>
            <a:r>
              <a:rPr lang="en-GB" sz="4000" dirty="0" err="1"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</a:rPr>
              <a:t>Arkel</a:t>
            </a:r>
            <a:endParaRPr lang="en-GB" sz="4800" dirty="0"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</a:endParaRPr>
          </a:p>
        </p:txBody>
      </p:sp>
      <p:sp>
        <p:nvSpPr>
          <p:cNvPr id="4" name="Subtitle 3"/>
          <p:cNvSpPr>
            <a:spLocks noGrp="1"/>
          </p:cNvSpPr>
          <p:nvPr>
            <p:ph type="subTitle" idx="1"/>
          </p:nvPr>
        </p:nvSpPr>
        <p:spPr>
          <a:xfrm>
            <a:off x="-2268760" y="6321300"/>
            <a:ext cx="7010400" cy="545232"/>
          </a:xfrm>
        </p:spPr>
        <p:txBody>
          <a:bodyPr/>
          <a:lstStyle/>
          <a:p>
            <a:r>
              <a:rPr lang="en-GB" b="1" dirty="0" smtClean="0"/>
              <a:t>1</a:t>
            </a:r>
            <a:r>
              <a:rPr lang="en-GB" b="1" baseline="30000" dirty="0" smtClean="0"/>
              <a:t>st</a:t>
            </a:r>
            <a:r>
              <a:rPr lang="en-GB" b="1" dirty="0" smtClean="0"/>
              <a:t> </a:t>
            </a:r>
            <a:r>
              <a:rPr lang="en-GB" b="1" dirty="0" smtClean="0"/>
              <a:t>July 2014 </a:t>
            </a:r>
            <a:endParaRPr lang="en-GB" b="1" dirty="0" smtClean="0"/>
          </a:p>
        </p:txBody>
      </p:sp>
    </p:spTree>
    <p:extLst>
      <p:ext uri="{BB962C8B-B14F-4D97-AF65-F5344CB8AC3E}">
        <p14:creationId xmlns:p14="http://schemas.microsoft.com/office/powerpoint/2010/main" val="409941404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Introduction</a:t>
            </a:r>
            <a:r>
              <a:rPr lang="nl-NL" dirty="0" smtClean="0"/>
              <a:t> (5): counter cyclic </a:t>
            </a:r>
            <a:r>
              <a:rPr lang="nl-NL" dirty="0" err="1" smtClean="0"/>
              <a:t>credits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579712"/>
            <a:ext cx="7086600" cy="3657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nl-NL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Suppliers suffer </a:t>
            </a:r>
            <a:r>
              <a:rPr lang="nl-NL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nl-NL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their</a:t>
            </a:r>
            <a:r>
              <a:rPr lang="nl-NL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clients</a:t>
            </a:r>
            <a:r>
              <a:rPr lang="nl-NL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do </a:t>
            </a:r>
            <a:r>
              <a:rPr lang="nl-NL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nl-NL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get a credit</a:t>
            </a:r>
          </a:p>
          <a:p>
            <a:pPr>
              <a:spcBef>
                <a:spcPts val="0"/>
              </a:spcBef>
            </a:pPr>
            <a:r>
              <a:rPr lang="nl-NL" dirty="0" smtClean="0">
                <a:cs typeface="Calibri" panose="020F0502020204030204" pitchFamily="34" charset="0"/>
              </a:rPr>
              <a:t>These </a:t>
            </a:r>
            <a:r>
              <a:rPr lang="nl-NL" dirty="0" err="1" smtClean="0">
                <a:cs typeface="Calibri" panose="020F0502020204030204" pitchFamily="34" charset="0"/>
              </a:rPr>
              <a:t>suppliers</a:t>
            </a:r>
            <a:r>
              <a:rPr lang="nl-NL" dirty="0" smtClean="0">
                <a:cs typeface="Calibri" panose="020F0502020204030204" pitchFamily="34" charset="0"/>
              </a:rPr>
              <a:t> are </a:t>
            </a:r>
            <a:r>
              <a:rPr lang="nl-NL" dirty="0" err="1" smtClean="0">
                <a:cs typeface="Calibri" panose="020F0502020204030204" pitchFamily="34" charset="0"/>
              </a:rPr>
              <a:t>willing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to</a:t>
            </a:r>
            <a:r>
              <a:rPr lang="nl-NL" dirty="0" smtClean="0">
                <a:cs typeface="Calibri" panose="020F0502020204030204" pitchFamily="34" charset="0"/>
              </a:rPr>
              <a:t> support a </a:t>
            </a:r>
            <a:r>
              <a:rPr lang="nl-NL" dirty="0" err="1" smtClean="0">
                <a:cs typeface="Calibri" panose="020F0502020204030204" pitchFamily="34" charset="0"/>
              </a:rPr>
              <a:t>guarantee</a:t>
            </a:r>
            <a:r>
              <a:rPr lang="nl-NL" dirty="0" smtClean="0">
                <a:cs typeface="Calibri" panose="020F0502020204030204" pitchFamily="34" charset="0"/>
              </a:rPr>
              <a:t> fund </a:t>
            </a:r>
            <a:r>
              <a:rPr lang="nl-NL" dirty="0" err="1" smtClean="0">
                <a:cs typeface="Calibri" panose="020F0502020204030204" pitchFamily="34" charset="0"/>
              </a:rPr>
              <a:t>if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that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would</a:t>
            </a:r>
            <a:r>
              <a:rPr lang="nl-NL" dirty="0" smtClean="0">
                <a:cs typeface="Calibri" panose="020F0502020204030204" pitchFamily="34" charset="0"/>
              </a:rPr>
              <a:t> lead </a:t>
            </a:r>
            <a:r>
              <a:rPr lang="nl-NL" dirty="0" err="1" smtClean="0">
                <a:cs typeface="Calibri" panose="020F0502020204030204" pitchFamily="34" charset="0"/>
              </a:rPr>
              <a:t>to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additional</a:t>
            </a:r>
            <a:r>
              <a:rPr lang="nl-NL" dirty="0" smtClean="0">
                <a:cs typeface="Calibri" panose="020F0502020204030204" pitchFamily="34" charset="0"/>
              </a:rPr>
              <a:t> sales</a:t>
            </a:r>
          </a:p>
          <a:p>
            <a:pPr>
              <a:spcBef>
                <a:spcPts val="0"/>
              </a:spcBef>
            </a:pPr>
            <a:r>
              <a:rPr lang="nl-NL" dirty="0" smtClean="0">
                <a:cs typeface="Calibri" panose="020F0502020204030204" pitchFamily="34" charset="0"/>
              </a:rPr>
              <a:t>Using term-marks would allow the organisation of these contributions and the guarantee that they are actually paid, which </a:t>
            </a:r>
            <a:r>
              <a:rPr lang="nl-NL" dirty="0" smtClean="0">
                <a:cs typeface="Calibri" panose="020F0502020204030204" pitchFamily="34" charset="0"/>
              </a:rPr>
              <a:t>make </a:t>
            </a:r>
            <a:r>
              <a:rPr lang="nl-NL" dirty="0" smtClean="0">
                <a:cs typeface="Calibri" panose="020F0502020204030204" pitchFamily="34" charset="0"/>
              </a:rPr>
              <a:t>these credits cheap and available</a:t>
            </a:r>
          </a:p>
          <a:p>
            <a:pPr>
              <a:spcBef>
                <a:spcPts val="0"/>
              </a:spcBef>
            </a:pPr>
            <a:r>
              <a:rPr lang="nl-NL" dirty="0" smtClean="0">
                <a:cs typeface="Calibri" panose="020F0502020204030204" pitchFamily="34" charset="0"/>
              </a:rPr>
              <a:t>Once spare capacity and unemployment figures </a:t>
            </a:r>
            <a:r>
              <a:rPr lang="nl-NL" dirty="0" smtClean="0">
                <a:cs typeface="Calibri" panose="020F0502020204030204" pitchFamily="34" charset="0"/>
              </a:rPr>
              <a:t>drop, </a:t>
            </a:r>
            <a:r>
              <a:rPr lang="nl-NL" dirty="0" smtClean="0">
                <a:cs typeface="Calibri" panose="020F0502020204030204" pitchFamily="34" charset="0"/>
              </a:rPr>
              <a:t>the suppliers </a:t>
            </a:r>
            <a:r>
              <a:rPr lang="nl-NL" dirty="0" smtClean="0">
                <a:cs typeface="Calibri" panose="020F0502020204030204" pitchFamily="34" charset="0"/>
              </a:rPr>
              <a:t>no </a:t>
            </a:r>
            <a:r>
              <a:rPr lang="nl-NL" dirty="0" smtClean="0">
                <a:cs typeface="Calibri" panose="020F0502020204030204" pitchFamily="34" charset="0"/>
              </a:rPr>
              <a:t>longer want to contribute to the guarantees of their clients and the approach goes dormant</a:t>
            </a:r>
            <a:endParaRPr lang="nl-NL" dirty="0"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endParaRPr lang="nl-NL" dirty="0" smtClean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403213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GB" dirty="0" smtClean="0"/>
              <a:t>Challenges for the economy of Bosnia </a:t>
            </a:r>
            <a:endParaRPr lang="en-GB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GB" dirty="0"/>
              <a:t>N</a:t>
            </a:r>
            <a:r>
              <a:rPr lang="en-GB" dirty="0" smtClean="0"/>
              <a:t>egative trade balance</a:t>
            </a:r>
          </a:p>
          <a:p>
            <a:r>
              <a:rPr lang="en-GB" dirty="0" smtClean="0"/>
              <a:t>Bosnian mark fixed exchange rate with euro</a:t>
            </a:r>
          </a:p>
          <a:p>
            <a:r>
              <a:rPr lang="en-GB" dirty="0" smtClean="0"/>
              <a:t>High unemployment (around 45%)</a:t>
            </a:r>
            <a:endParaRPr lang="en-GB" dirty="0"/>
          </a:p>
          <a:p>
            <a:r>
              <a:rPr lang="en-GB" dirty="0" smtClean="0"/>
              <a:t>Public debt around 45%</a:t>
            </a:r>
          </a:p>
          <a:p>
            <a:endParaRPr lang="en-GB" dirty="0"/>
          </a:p>
          <a:p>
            <a:pPr marL="0" indent="0">
              <a:buNone/>
            </a:pPr>
            <a:r>
              <a:rPr lang="en-GB" dirty="0" smtClean="0"/>
              <a:t>Consumers should get the information </a:t>
            </a:r>
            <a:r>
              <a:rPr lang="en-GB" dirty="0" smtClean="0"/>
              <a:t>on what their </a:t>
            </a:r>
            <a:r>
              <a:rPr lang="en-GB" dirty="0" smtClean="0"/>
              <a:t>choices to buy foreign products </a:t>
            </a:r>
            <a:r>
              <a:rPr lang="en-GB" dirty="0" smtClean="0"/>
              <a:t>over domestic </a:t>
            </a:r>
            <a:r>
              <a:rPr lang="en-GB" dirty="0" smtClean="0"/>
              <a:t>ones </a:t>
            </a:r>
            <a:r>
              <a:rPr lang="en-GB" dirty="0" smtClean="0"/>
              <a:t>would cost </a:t>
            </a:r>
            <a:r>
              <a:rPr lang="en-GB" dirty="0" smtClean="0"/>
              <a:t>them in terms of less future income and less money for their government to spend in favour of them.</a:t>
            </a:r>
          </a:p>
          <a:p>
            <a:pPr marL="0" indent="0">
              <a:buNone/>
            </a:pPr>
            <a:r>
              <a:rPr lang="en-GB" dirty="0" smtClean="0"/>
              <a:t>Special payment systems can bring the gains of local sales forward in </a:t>
            </a:r>
            <a:r>
              <a:rPr lang="en-GB" dirty="0" smtClean="0"/>
              <a:t>time</a:t>
            </a:r>
            <a:endParaRPr lang="en-GB" dirty="0"/>
          </a:p>
        </p:txBody>
      </p:sp>
    </p:spTree>
    <p:extLst>
      <p:ext uri="{BB962C8B-B14F-4D97-AF65-F5344CB8AC3E}">
        <p14:creationId xmlns:p14="http://schemas.microsoft.com/office/powerpoint/2010/main" val="407436381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200" dirty="0">
                <a:cs typeface="Calibri" panose="020F0502020204030204" pitchFamily="34" charset="0"/>
              </a:rPr>
              <a:t>Exports </a:t>
            </a:r>
            <a:r>
              <a:rPr lang="nl-NL" sz="3200" dirty="0" err="1">
                <a:cs typeface="Calibri" panose="020F0502020204030204" pitchFamily="34" charset="0"/>
              </a:rPr>
              <a:t>based</a:t>
            </a:r>
            <a:r>
              <a:rPr lang="nl-NL" sz="3200" dirty="0">
                <a:cs typeface="Calibri" panose="020F0502020204030204" pitchFamily="34" charset="0"/>
              </a:rPr>
              <a:t> on strong </a:t>
            </a:r>
            <a:r>
              <a:rPr lang="nl-NL" sz="3200" dirty="0" err="1">
                <a:cs typeface="Calibri" panose="020F0502020204030204" pitchFamily="34" charset="0"/>
              </a:rPr>
              <a:t>local</a:t>
            </a:r>
            <a:r>
              <a:rPr lang="nl-NL" sz="3200" dirty="0">
                <a:cs typeface="Calibri" panose="020F0502020204030204" pitchFamily="34" charset="0"/>
              </a:rPr>
              <a:t> clusters of </a:t>
            </a:r>
            <a:r>
              <a:rPr lang="nl-NL" sz="3200" dirty="0" err="1" smtClean="0">
                <a:cs typeface="Calibri" panose="020F0502020204030204" pitchFamily="34" charset="0"/>
              </a:rPr>
              <a:t>businesses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nl-NL" dirty="0" smtClean="0">
                <a:cs typeface="Calibri" panose="020F0502020204030204" pitchFamily="34" charset="0"/>
              </a:rPr>
              <a:t>In </a:t>
            </a:r>
            <a:r>
              <a:rPr lang="nl-NL" dirty="0" err="1" smtClean="0">
                <a:cs typeface="Calibri" panose="020F0502020204030204" pitchFamily="34" charset="0"/>
              </a:rPr>
              <a:t>local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economies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that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underperform</a:t>
            </a:r>
            <a:r>
              <a:rPr lang="nl-NL" dirty="0" smtClean="0">
                <a:cs typeface="Calibri" panose="020F0502020204030204" pitchFamily="34" charset="0"/>
              </a:rPr>
              <a:t>, </a:t>
            </a:r>
            <a:r>
              <a:rPr lang="nl-NL" dirty="0" err="1" smtClean="0">
                <a:cs typeface="Calibri" panose="020F0502020204030204" pitchFamily="34" charset="0"/>
              </a:rPr>
              <a:t>foreign</a:t>
            </a:r>
            <a:r>
              <a:rPr lang="nl-NL" dirty="0" smtClean="0">
                <a:cs typeface="Calibri" panose="020F0502020204030204" pitchFamily="34" charset="0"/>
              </a:rPr>
              <a:t> companies </a:t>
            </a:r>
            <a:r>
              <a:rPr lang="nl-NL" dirty="0" err="1" smtClean="0">
                <a:cs typeface="Calibri" panose="020F0502020204030204" pitchFamily="34" charset="0"/>
              </a:rPr>
              <a:t>compete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with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local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businesses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for</a:t>
            </a:r>
            <a:r>
              <a:rPr lang="nl-NL" dirty="0" smtClean="0">
                <a:cs typeface="Calibri" panose="020F0502020204030204" pitchFamily="34" charset="0"/>
              </a:rPr>
              <a:t> the </a:t>
            </a:r>
            <a:r>
              <a:rPr lang="nl-NL" dirty="0" err="1" smtClean="0">
                <a:cs typeface="Calibri" panose="020F0502020204030204" pitchFamily="34" charset="0"/>
              </a:rPr>
              <a:t>scarce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purchasing</a:t>
            </a:r>
            <a:r>
              <a:rPr lang="nl-NL" dirty="0" smtClean="0">
                <a:cs typeface="Calibri" panose="020F0502020204030204" pitchFamily="34" charset="0"/>
              </a:rPr>
              <a:t> power </a:t>
            </a:r>
            <a:r>
              <a:rPr lang="nl-NL" dirty="0" err="1" smtClean="0">
                <a:cs typeface="Calibri" panose="020F0502020204030204" pitchFamily="34" charset="0"/>
              </a:rPr>
              <a:t>available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locally</a:t>
            </a:r>
            <a:endParaRPr lang="nl-NL" dirty="0" smtClean="0"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nl-NL" dirty="0" err="1">
                <a:cs typeface="Calibri" panose="020F0502020204030204" pitchFamily="34" charset="0"/>
              </a:rPr>
              <a:t>L</a:t>
            </a:r>
            <a:r>
              <a:rPr lang="nl-NL" dirty="0" err="1" smtClean="0">
                <a:cs typeface="Calibri" panose="020F0502020204030204" pitchFamily="34" charset="0"/>
              </a:rPr>
              <a:t>ocal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enterpreneurs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often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lack</a:t>
            </a:r>
            <a:r>
              <a:rPr lang="nl-NL" dirty="0" smtClean="0">
                <a:cs typeface="Calibri" panose="020F0502020204030204" pitchFamily="34" charset="0"/>
              </a:rPr>
              <a:t> the </a:t>
            </a:r>
            <a:r>
              <a:rPr lang="nl-NL" dirty="0" err="1" smtClean="0">
                <a:cs typeface="Calibri" panose="020F0502020204030204" pitchFamily="34" charset="0"/>
              </a:rPr>
              <a:t>conditions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to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compete</a:t>
            </a:r>
            <a:r>
              <a:rPr lang="nl-NL" dirty="0" smtClean="0">
                <a:cs typeface="Calibri" panose="020F0502020204030204" pitchFamily="34" charset="0"/>
              </a:rPr>
              <a:t>, </a:t>
            </a:r>
            <a:r>
              <a:rPr lang="nl-NL" dirty="0" err="1" smtClean="0">
                <a:cs typeface="Calibri" panose="020F0502020204030204" pitchFamily="34" charset="0"/>
              </a:rPr>
              <a:t>amongst</a:t>
            </a:r>
            <a:r>
              <a:rPr lang="nl-NL" dirty="0" smtClean="0">
                <a:cs typeface="Calibri" panose="020F0502020204030204" pitchFamily="34" charset="0"/>
              </a:rPr>
              <a:t> these access </a:t>
            </a:r>
            <a:r>
              <a:rPr lang="nl-NL" dirty="0" err="1" smtClean="0">
                <a:cs typeface="Calibri" panose="020F0502020204030204" pitchFamily="34" charset="0"/>
              </a:rPr>
              <a:t>to</a:t>
            </a:r>
            <a:r>
              <a:rPr lang="nl-NL" dirty="0" smtClean="0">
                <a:cs typeface="Calibri" panose="020F0502020204030204" pitchFamily="34" charset="0"/>
              </a:rPr>
              <a:t> credit </a:t>
            </a:r>
            <a:r>
              <a:rPr lang="nl-NL" dirty="0" err="1" smtClean="0">
                <a:cs typeface="Calibri" panose="020F0502020204030204" pitchFamily="34" charset="0"/>
              </a:rPr>
              <a:t>and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scale</a:t>
            </a:r>
            <a:r>
              <a:rPr lang="nl-NL" dirty="0" smtClean="0">
                <a:cs typeface="Calibri" panose="020F0502020204030204" pitchFamily="34" charset="0"/>
              </a:rPr>
              <a:t>.</a:t>
            </a:r>
          </a:p>
          <a:p>
            <a:pPr>
              <a:spcBef>
                <a:spcPts val="0"/>
              </a:spcBef>
            </a:pPr>
            <a:r>
              <a:rPr lang="nl-NL" dirty="0" err="1" smtClean="0">
                <a:cs typeface="Calibri" panose="020F0502020204030204" pitchFamily="34" charset="0"/>
              </a:rPr>
              <a:t>Many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>
                <a:cs typeface="Calibri" panose="020F0502020204030204" pitchFamily="34" charset="0"/>
              </a:rPr>
              <a:t>countries</a:t>
            </a:r>
            <a:r>
              <a:rPr lang="nl-NL" dirty="0">
                <a:cs typeface="Calibri" panose="020F0502020204030204" pitchFamily="34" charset="0"/>
              </a:rPr>
              <a:t> </a:t>
            </a:r>
            <a:r>
              <a:rPr lang="nl-NL" dirty="0" smtClean="0">
                <a:cs typeface="Calibri" panose="020F0502020204030204" pitchFamily="34" charset="0"/>
              </a:rPr>
              <a:t>have </a:t>
            </a:r>
            <a:r>
              <a:rPr lang="nl-NL" dirty="0" err="1" smtClean="0">
                <a:cs typeface="Calibri" panose="020F0502020204030204" pitchFamily="34" charset="0"/>
              </a:rPr>
              <a:t>tried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to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protect</a:t>
            </a:r>
            <a:r>
              <a:rPr lang="nl-NL" dirty="0" smtClean="0">
                <a:cs typeface="Calibri" panose="020F0502020204030204" pitchFamily="34" charset="0"/>
              </a:rPr>
              <a:t> ‘infant </a:t>
            </a:r>
            <a:r>
              <a:rPr lang="nl-NL" dirty="0" err="1" smtClean="0">
                <a:cs typeface="Calibri" panose="020F0502020204030204" pitchFamily="34" charset="0"/>
              </a:rPr>
              <a:t>industries</a:t>
            </a:r>
            <a:r>
              <a:rPr lang="nl-NL" dirty="0" smtClean="0">
                <a:cs typeface="Calibri" panose="020F0502020204030204" pitchFamily="34" charset="0"/>
              </a:rPr>
              <a:t>’, </a:t>
            </a:r>
            <a:r>
              <a:rPr lang="nl-NL" dirty="0" err="1" smtClean="0">
                <a:cs typeface="Calibri" panose="020F0502020204030204" pitchFamily="34" charset="0"/>
              </a:rPr>
              <a:t>with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varying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results</a:t>
            </a:r>
            <a:r>
              <a:rPr lang="nl-NL" dirty="0" smtClean="0">
                <a:cs typeface="Calibri" panose="020F0502020204030204" pitchFamily="34" charset="0"/>
              </a:rPr>
              <a:t>. China </a:t>
            </a:r>
            <a:r>
              <a:rPr lang="nl-NL" dirty="0" smtClean="0">
                <a:cs typeface="Calibri" panose="020F0502020204030204" pitchFamily="34" charset="0"/>
              </a:rPr>
              <a:t>undervalued </a:t>
            </a:r>
            <a:r>
              <a:rPr lang="nl-NL" dirty="0" smtClean="0">
                <a:cs typeface="Calibri" panose="020F0502020204030204" pitchFamily="34" charset="0"/>
              </a:rPr>
              <a:t>their currency.</a:t>
            </a:r>
          </a:p>
          <a:p>
            <a:pPr>
              <a:spcBef>
                <a:spcPts val="0"/>
              </a:spcBef>
            </a:pPr>
            <a:r>
              <a:rPr lang="nl-NL" dirty="0" err="1">
                <a:cs typeface="Calibri" panose="020F0502020204030204" pitchFamily="34" charset="0"/>
              </a:rPr>
              <a:t>Evidence</a:t>
            </a:r>
            <a:r>
              <a:rPr lang="nl-NL" dirty="0">
                <a:cs typeface="Calibri" panose="020F0502020204030204" pitchFamily="34" charset="0"/>
              </a:rPr>
              <a:t> shows </a:t>
            </a:r>
            <a:r>
              <a:rPr lang="nl-NL" dirty="0" err="1">
                <a:cs typeface="Calibri" panose="020F0502020204030204" pitchFamily="34" charset="0"/>
              </a:rPr>
              <a:t>that</a:t>
            </a:r>
            <a:r>
              <a:rPr lang="nl-NL" dirty="0">
                <a:cs typeface="Calibri" panose="020F0502020204030204" pitchFamily="34" charset="0"/>
              </a:rPr>
              <a:t> </a:t>
            </a:r>
            <a:r>
              <a:rPr lang="nl-NL" dirty="0" err="1">
                <a:cs typeface="Calibri" panose="020F0502020204030204" pitchFamily="34" charset="0"/>
              </a:rPr>
              <a:t>specialised</a:t>
            </a:r>
            <a:r>
              <a:rPr lang="nl-NL" dirty="0">
                <a:cs typeface="Calibri" panose="020F0502020204030204" pitchFamily="34" charset="0"/>
              </a:rPr>
              <a:t> clusters of </a:t>
            </a:r>
            <a:r>
              <a:rPr lang="nl-NL" dirty="0" err="1">
                <a:cs typeface="Calibri" panose="020F0502020204030204" pitchFamily="34" charset="0"/>
              </a:rPr>
              <a:t>local</a:t>
            </a:r>
            <a:r>
              <a:rPr lang="nl-NL" dirty="0">
                <a:cs typeface="Calibri" panose="020F0502020204030204" pitchFamily="34" charset="0"/>
              </a:rPr>
              <a:t> </a:t>
            </a:r>
            <a:r>
              <a:rPr lang="nl-NL" dirty="0" err="1">
                <a:cs typeface="Calibri" panose="020F0502020204030204" pitchFamily="34" charset="0"/>
              </a:rPr>
              <a:t>businesses</a:t>
            </a:r>
            <a:r>
              <a:rPr lang="nl-NL" dirty="0">
                <a:cs typeface="Calibri" panose="020F0502020204030204" pitchFamily="34" charset="0"/>
              </a:rPr>
              <a:t> are </a:t>
            </a:r>
            <a:r>
              <a:rPr lang="nl-NL" dirty="0" err="1">
                <a:cs typeface="Calibri" panose="020F0502020204030204" pitchFamily="34" charset="0"/>
              </a:rPr>
              <a:t>key</a:t>
            </a:r>
            <a:r>
              <a:rPr lang="nl-NL" dirty="0">
                <a:cs typeface="Calibri" panose="020F0502020204030204" pitchFamily="34" charset="0"/>
              </a:rPr>
              <a:t> </a:t>
            </a:r>
            <a:r>
              <a:rPr lang="nl-NL" dirty="0" err="1">
                <a:cs typeface="Calibri" panose="020F0502020204030204" pitchFamily="34" charset="0"/>
              </a:rPr>
              <a:t>to</a:t>
            </a:r>
            <a:r>
              <a:rPr lang="nl-NL" dirty="0">
                <a:cs typeface="Calibri" panose="020F0502020204030204" pitchFamily="34" charset="0"/>
              </a:rPr>
              <a:t> exports</a:t>
            </a:r>
            <a:r>
              <a:rPr lang="nl-NL" dirty="0" smtClean="0">
                <a:cs typeface="Calibri" panose="020F0502020204030204" pitchFamily="34" charset="0"/>
              </a:rPr>
              <a:t>. </a:t>
            </a:r>
          </a:p>
          <a:p>
            <a:pPr>
              <a:spcBef>
                <a:spcPts val="0"/>
              </a:spcBef>
            </a:pPr>
            <a:r>
              <a:rPr lang="nl-NL" dirty="0">
                <a:cs typeface="Calibri" panose="020F0502020204030204" pitchFamily="34" charset="0"/>
              </a:rPr>
              <a:t>C</a:t>
            </a:r>
            <a:r>
              <a:rPr lang="nl-NL" dirty="0" smtClean="0">
                <a:cs typeface="Calibri" panose="020F0502020204030204" pitchFamily="34" charset="0"/>
              </a:rPr>
              <a:t>an these clusters be reinforced by tools adequate to </a:t>
            </a:r>
            <a:r>
              <a:rPr lang="nl-NL" dirty="0" smtClean="0">
                <a:cs typeface="Calibri" panose="020F0502020204030204" pitchFamily="34" charset="0"/>
              </a:rPr>
              <a:t>the Bosnian </a:t>
            </a:r>
            <a:r>
              <a:rPr lang="nl-NL" dirty="0" smtClean="0">
                <a:cs typeface="Calibri" panose="020F0502020204030204" pitchFamily="34" charset="0"/>
              </a:rPr>
              <a:t>reality?</a:t>
            </a:r>
          </a:p>
        </p:txBody>
      </p:sp>
    </p:spTree>
    <p:extLst>
      <p:ext uri="{BB962C8B-B14F-4D97-AF65-F5344CB8AC3E}">
        <p14:creationId xmlns:p14="http://schemas.microsoft.com/office/powerpoint/2010/main" val="240303534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The </a:t>
            </a:r>
            <a:r>
              <a:rPr lang="nl-NL" dirty="0" err="1" smtClean="0"/>
              <a:t>Greek</a:t>
            </a:r>
            <a:r>
              <a:rPr lang="nl-NL" dirty="0" smtClean="0"/>
              <a:t> </a:t>
            </a:r>
            <a:r>
              <a:rPr lang="nl-NL" dirty="0" err="1" smtClean="0"/>
              <a:t>tragedy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nl-NL" dirty="0" smtClean="0">
                <a:cs typeface="Calibri" panose="020F0502020204030204" pitchFamily="34" charset="0"/>
              </a:rPr>
              <a:t>Because of sharing their </a:t>
            </a:r>
            <a:r>
              <a:rPr lang="nl-NL" dirty="0" smtClean="0">
                <a:cs typeface="Calibri" panose="020F0502020204030204" pitchFamily="34" charset="0"/>
              </a:rPr>
              <a:t>currency </a:t>
            </a:r>
            <a:r>
              <a:rPr lang="nl-NL" dirty="0" smtClean="0">
                <a:cs typeface="Calibri" panose="020F0502020204030204" pitchFamily="34" charset="0"/>
              </a:rPr>
              <a:t>with </a:t>
            </a:r>
            <a:r>
              <a:rPr lang="nl-NL" dirty="0" smtClean="0">
                <a:cs typeface="Calibri" panose="020F0502020204030204" pitchFamily="34" charset="0"/>
              </a:rPr>
              <a:t>others, </a:t>
            </a:r>
            <a:r>
              <a:rPr lang="nl-NL" dirty="0" smtClean="0">
                <a:cs typeface="Calibri" panose="020F0502020204030204" pitchFamily="34" charset="0"/>
              </a:rPr>
              <a:t>the </a:t>
            </a:r>
            <a:r>
              <a:rPr lang="nl-NL" dirty="0" smtClean="0">
                <a:cs typeface="Calibri" panose="020F0502020204030204" pitchFamily="34" charset="0"/>
              </a:rPr>
              <a:t>Greek </a:t>
            </a:r>
            <a:r>
              <a:rPr lang="nl-NL" dirty="0" smtClean="0">
                <a:cs typeface="Calibri" panose="020F0502020204030204" pitchFamily="34" charset="0"/>
              </a:rPr>
              <a:t>currency did not </a:t>
            </a:r>
            <a:r>
              <a:rPr lang="nl-NL" dirty="0" smtClean="0">
                <a:cs typeface="Calibri" panose="020F0502020204030204" pitchFamily="34" charset="0"/>
              </a:rPr>
              <a:t>devalue </a:t>
            </a:r>
            <a:r>
              <a:rPr lang="nl-NL" dirty="0" smtClean="0">
                <a:cs typeface="Calibri" panose="020F0502020204030204" pitchFamily="34" charset="0"/>
              </a:rPr>
              <a:t>as would be </a:t>
            </a:r>
            <a:r>
              <a:rPr lang="nl-NL" dirty="0" smtClean="0">
                <a:cs typeface="Calibri" panose="020F0502020204030204" pitchFamily="34" charset="0"/>
              </a:rPr>
              <a:t>logical </a:t>
            </a:r>
            <a:r>
              <a:rPr lang="nl-NL" dirty="0" smtClean="0">
                <a:cs typeface="Calibri" panose="020F0502020204030204" pitchFamily="34" charset="0"/>
              </a:rPr>
              <a:t>from the point of view of the relative high inflation rate compared with Germany</a:t>
            </a:r>
          </a:p>
          <a:p>
            <a:pPr>
              <a:spcBef>
                <a:spcPts val="0"/>
              </a:spcBef>
            </a:pPr>
            <a:r>
              <a:rPr lang="nl-NL" dirty="0">
                <a:cs typeface="Calibri" panose="020F0502020204030204" pitchFamily="34" charset="0"/>
              </a:rPr>
              <a:t>Financial </a:t>
            </a:r>
            <a:r>
              <a:rPr lang="nl-NL" dirty="0" err="1">
                <a:cs typeface="Calibri" panose="020F0502020204030204" pitchFamily="34" charset="0"/>
              </a:rPr>
              <a:t>markets</a:t>
            </a:r>
            <a:r>
              <a:rPr lang="nl-NL" dirty="0">
                <a:cs typeface="Calibri" panose="020F0502020204030204" pitchFamily="34" charset="0"/>
              </a:rPr>
              <a:t> lost </a:t>
            </a:r>
            <a:r>
              <a:rPr lang="nl-NL" dirty="0" err="1">
                <a:cs typeface="Calibri" panose="020F0502020204030204" pitchFamily="34" charset="0"/>
              </a:rPr>
              <a:t>faith</a:t>
            </a:r>
            <a:r>
              <a:rPr lang="nl-NL" dirty="0">
                <a:cs typeface="Calibri" panose="020F0502020204030204" pitchFamily="34" charset="0"/>
              </a:rPr>
              <a:t> in </a:t>
            </a:r>
            <a:r>
              <a:rPr lang="nl-NL" dirty="0" smtClean="0">
                <a:cs typeface="Calibri" panose="020F0502020204030204" pitchFamily="34" charset="0"/>
              </a:rPr>
              <a:t>the </a:t>
            </a:r>
            <a:r>
              <a:rPr lang="nl-NL" dirty="0" err="1" smtClean="0">
                <a:cs typeface="Calibri" panose="020F0502020204030204" pitchFamily="34" charset="0"/>
              </a:rPr>
              <a:t>Greek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economy</a:t>
            </a:r>
            <a:endParaRPr lang="nl-NL" dirty="0" smtClean="0"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nl-NL" dirty="0" smtClean="0">
                <a:cs typeface="Calibri" panose="020F0502020204030204" pitchFamily="34" charset="0"/>
              </a:rPr>
              <a:t>The </a:t>
            </a:r>
            <a:r>
              <a:rPr lang="nl-NL" dirty="0" err="1" smtClean="0">
                <a:cs typeface="Calibri" panose="020F0502020204030204" pitchFamily="34" charset="0"/>
              </a:rPr>
              <a:t>Greek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government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reduced</a:t>
            </a:r>
            <a:endParaRPr lang="nl-NL" dirty="0"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l-NL" dirty="0" err="1" smtClean="0">
                <a:cs typeface="Calibri" panose="020F0502020204030204" pitchFamily="34" charset="0"/>
              </a:rPr>
              <a:t>its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expenditures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radically</a:t>
            </a:r>
            <a:endParaRPr lang="nl-NL" dirty="0" smtClean="0"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nl-NL" dirty="0" smtClean="0">
                <a:cs typeface="Calibri" panose="020F0502020204030204" pitchFamily="34" charset="0"/>
              </a:rPr>
              <a:t>As </a:t>
            </a:r>
            <a:r>
              <a:rPr lang="nl-NL" dirty="0" err="1" smtClean="0">
                <a:cs typeface="Calibri" panose="020F0502020204030204" pitchFamily="34" charset="0"/>
              </a:rPr>
              <a:t>an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unwanted</a:t>
            </a:r>
            <a:r>
              <a:rPr lang="nl-NL" dirty="0" smtClean="0">
                <a:cs typeface="Calibri" panose="020F0502020204030204" pitchFamily="34" charset="0"/>
              </a:rPr>
              <a:t> side-effect</a:t>
            </a:r>
          </a:p>
          <a:p>
            <a:pPr marL="0" indent="0">
              <a:spcBef>
                <a:spcPts val="0"/>
              </a:spcBef>
              <a:buNone/>
            </a:pPr>
            <a:r>
              <a:rPr lang="nl-NL" dirty="0" smtClean="0">
                <a:cs typeface="Calibri" panose="020F0502020204030204" pitchFamily="34" charset="0"/>
              </a:rPr>
              <a:t>the </a:t>
            </a:r>
            <a:r>
              <a:rPr lang="nl-NL" dirty="0" err="1" smtClean="0">
                <a:cs typeface="Calibri" panose="020F0502020204030204" pitchFamily="34" charset="0"/>
              </a:rPr>
              <a:t>domestic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production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for</a:t>
            </a:r>
            <a:endParaRPr lang="nl-NL" dirty="0"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l-NL" dirty="0" err="1" smtClean="0">
                <a:cs typeface="Calibri" panose="020F0502020204030204" pitchFamily="34" charset="0"/>
              </a:rPr>
              <a:t>local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consumers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diminished</a:t>
            </a:r>
            <a:endParaRPr lang="nl-NL" dirty="0"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nl-NL" dirty="0" err="1" smtClean="0">
                <a:cs typeface="Calibri" panose="020F0502020204030204" pitchFamily="34" charset="0"/>
              </a:rPr>
              <a:t>This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resulted</a:t>
            </a:r>
            <a:r>
              <a:rPr lang="nl-NL" dirty="0" smtClean="0">
                <a:cs typeface="Calibri" panose="020F0502020204030204" pitchFamily="34" charset="0"/>
              </a:rPr>
              <a:t> in </a:t>
            </a:r>
            <a:r>
              <a:rPr lang="nl-NL" dirty="0" err="1" smtClean="0">
                <a:cs typeface="Calibri" panose="020F0502020204030204" pitchFamily="34" charset="0"/>
              </a:rPr>
              <a:t>an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unnecessary</a:t>
            </a:r>
            <a:endParaRPr lang="nl-NL" dirty="0"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l-NL" dirty="0" err="1" smtClean="0">
                <a:cs typeface="Calibri" panose="020F0502020204030204" pitchFamily="34" charset="0"/>
              </a:rPr>
              <a:t>loss</a:t>
            </a:r>
            <a:r>
              <a:rPr lang="nl-NL" dirty="0" smtClean="0">
                <a:cs typeface="Calibri" panose="020F0502020204030204" pitchFamily="34" charset="0"/>
              </a:rPr>
              <a:t> of jobs </a:t>
            </a:r>
            <a:r>
              <a:rPr lang="nl-NL" dirty="0" err="1" smtClean="0">
                <a:cs typeface="Calibri" panose="020F0502020204030204" pitchFamily="34" charset="0"/>
              </a:rPr>
              <a:t>and</a:t>
            </a:r>
            <a:r>
              <a:rPr lang="nl-NL" dirty="0" smtClean="0">
                <a:cs typeface="Calibri" panose="020F0502020204030204" pitchFamily="34" charset="0"/>
              </a:rPr>
              <a:t> tax </a:t>
            </a:r>
            <a:r>
              <a:rPr lang="nl-NL" dirty="0" err="1" smtClean="0">
                <a:cs typeface="Calibri" panose="020F0502020204030204" pitchFamily="34" charset="0"/>
              </a:rPr>
              <a:t>income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and</a:t>
            </a:r>
            <a:endParaRPr lang="nl-NL" dirty="0"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l-NL" dirty="0" err="1" smtClean="0">
                <a:cs typeface="Calibri" panose="020F0502020204030204" pitchFamily="34" charset="0"/>
              </a:rPr>
              <a:t>weakening</a:t>
            </a:r>
            <a:r>
              <a:rPr lang="nl-NL" dirty="0" smtClean="0">
                <a:cs typeface="Calibri" panose="020F0502020204030204" pitchFamily="34" charset="0"/>
              </a:rPr>
              <a:t> of the </a:t>
            </a:r>
            <a:r>
              <a:rPr lang="nl-NL" dirty="0" err="1" smtClean="0">
                <a:cs typeface="Calibri" panose="020F0502020204030204" pitchFamily="34" charset="0"/>
              </a:rPr>
              <a:t>productive</a:t>
            </a:r>
            <a:r>
              <a:rPr lang="nl-NL" dirty="0" smtClean="0">
                <a:cs typeface="Calibri" panose="020F0502020204030204" pitchFamily="34" charset="0"/>
              </a:rPr>
              <a:t> clusters.</a:t>
            </a:r>
          </a:p>
        </p:txBody>
      </p:sp>
      <p:pic>
        <p:nvPicPr>
          <p:cNvPr id="4" name="Picture 2" descr="http://comichelle.com/wp-content/uploads/2013/01/a_greek_tragedy___cover_by_comichelle-d5rf3bt1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065787" y="4031982"/>
            <a:ext cx="4104456" cy="282601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32403804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T</a:t>
            </a:r>
            <a:r>
              <a:rPr lang="nl-NL" dirty="0" smtClean="0"/>
              <a:t>he </a:t>
            </a:r>
            <a:r>
              <a:rPr lang="nl-NL" dirty="0" smtClean="0"/>
              <a:t>need for governments to </a:t>
            </a:r>
            <a:r>
              <a:rPr lang="nl-NL" dirty="0" smtClean="0"/>
              <a:t>spend </a:t>
            </a:r>
            <a:r>
              <a:rPr lang="nl-NL" dirty="0" smtClean="0"/>
              <a:t>less and more at the same time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buNone/>
            </a:pPr>
            <a:r>
              <a:rPr lang="nl-NL" sz="2000" dirty="0" err="1" smtClean="0">
                <a:cs typeface="Calibri" panose="020F0502020204030204" pitchFamily="34" charset="0"/>
              </a:rPr>
              <a:t>Each</a:t>
            </a:r>
            <a:r>
              <a:rPr lang="nl-NL" sz="2000" dirty="0" smtClean="0">
                <a:cs typeface="Calibri" panose="020F0502020204030204" pitchFamily="34" charset="0"/>
              </a:rPr>
              <a:t> </a:t>
            </a:r>
            <a:r>
              <a:rPr lang="nl-NL" sz="2000" dirty="0" err="1" smtClean="0">
                <a:cs typeface="Calibri" panose="020F0502020204030204" pitchFamily="34" charset="0"/>
              </a:rPr>
              <a:t>government</a:t>
            </a:r>
            <a:r>
              <a:rPr lang="nl-NL" sz="2000" dirty="0" smtClean="0">
                <a:cs typeface="Calibri" panose="020F0502020204030204" pitchFamily="34" charset="0"/>
              </a:rPr>
              <a:t> </a:t>
            </a:r>
            <a:r>
              <a:rPr lang="nl-NL" sz="2000" dirty="0" err="1" smtClean="0">
                <a:cs typeface="Calibri" panose="020F0502020204030204" pitchFamily="34" charset="0"/>
              </a:rPr>
              <a:t>needs</a:t>
            </a:r>
            <a:r>
              <a:rPr lang="nl-NL" sz="2000" dirty="0" smtClean="0">
                <a:cs typeface="Calibri" panose="020F0502020204030204" pitchFamily="34" charset="0"/>
              </a:rPr>
              <a:t> a </a:t>
            </a:r>
            <a:r>
              <a:rPr lang="nl-NL" sz="2000" dirty="0" err="1" smtClean="0">
                <a:cs typeface="Calibri" panose="020F0502020204030204" pitchFamily="34" charset="0"/>
              </a:rPr>
              <a:t>certain</a:t>
            </a:r>
            <a:r>
              <a:rPr lang="nl-NL" sz="2000" dirty="0" smtClean="0">
                <a:cs typeface="Calibri" panose="020F0502020204030204" pitchFamily="34" charset="0"/>
              </a:rPr>
              <a:t> percentage of </a:t>
            </a:r>
            <a:r>
              <a:rPr lang="nl-NL" sz="2000" dirty="0" err="1" smtClean="0">
                <a:cs typeface="Calibri" panose="020F0502020204030204" pitchFamily="34" charset="0"/>
              </a:rPr>
              <a:t>its</a:t>
            </a:r>
            <a:r>
              <a:rPr lang="nl-NL" sz="2000" dirty="0" smtClean="0">
                <a:cs typeface="Calibri" panose="020F0502020204030204" pitchFamily="34" charset="0"/>
              </a:rPr>
              <a:t> </a:t>
            </a:r>
            <a:r>
              <a:rPr lang="nl-NL" sz="2000" dirty="0" err="1" smtClean="0">
                <a:cs typeface="Calibri" panose="020F0502020204030204" pitchFamily="34" charset="0"/>
              </a:rPr>
              <a:t>expenditures</a:t>
            </a:r>
            <a:r>
              <a:rPr lang="nl-NL" sz="2000" dirty="0" smtClean="0">
                <a:cs typeface="Calibri" panose="020F0502020204030204" pitchFamily="34" charset="0"/>
              </a:rPr>
              <a:t> </a:t>
            </a:r>
            <a:r>
              <a:rPr lang="nl-NL" sz="2000" dirty="0" err="1" smtClean="0">
                <a:cs typeface="Calibri" panose="020F0502020204030204" pitchFamily="34" charset="0"/>
              </a:rPr>
              <a:t>to</a:t>
            </a:r>
            <a:r>
              <a:rPr lang="nl-NL" sz="2000" dirty="0" smtClean="0">
                <a:cs typeface="Calibri" panose="020F0502020204030204" pitchFamily="34" charset="0"/>
              </a:rPr>
              <a:t> return as </a:t>
            </a:r>
            <a:r>
              <a:rPr lang="nl-NL" sz="2000" dirty="0" err="1" smtClean="0">
                <a:cs typeface="Calibri" panose="020F0502020204030204" pitchFamily="34" charset="0"/>
              </a:rPr>
              <a:t>taxes</a:t>
            </a:r>
            <a:r>
              <a:rPr lang="nl-NL" sz="2000" dirty="0" smtClean="0">
                <a:cs typeface="Calibri" panose="020F0502020204030204" pitchFamily="34" charset="0"/>
              </a:rPr>
              <a:t>.</a:t>
            </a:r>
          </a:p>
          <a:p>
            <a:pPr marL="0" indent="0">
              <a:spcBef>
                <a:spcPts val="0"/>
              </a:spcBef>
              <a:buNone/>
            </a:pPr>
            <a:r>
              <a:rPr lang="nl-NL" sz="2000" dirty="0" smtClean="0">
                <a:cs typeface="Calibri" panose="020F0502020204030204" pitchFamily="34" charset="0"/>
              </a:rPr>
              <a:t>As long as the governmental expenditures </a:t>
            </a:r>
            <a:r>
              <a:rPr lang="nl-NL" sz="2000" dirty="0" smtClean="0">
                <a:cs typeface="Calibri" panose="020F0502020204030204" pitchFamily="34" charset="0"/>
              </a:rPr>
              <a:t>leave </a:t>
            </a:r>
            <a:r>
              <a:rPr lang="nl-NL" sz="2000" dirty="0" smtClean="0">
                <a:cs typeface="Calibri" panose="020F0502020204030204" pitchFamily="34" charset="0"/>
              </a:rPr>
              <a:t>the country before delivering enough </a:t>
            </a:r>
            <a:r>
              <a:rPr lang="nl-NL" sz="2000" dirty="0" smtClean="0">
                <a:cs typeface="Calibri" panose="020F0502020204030204" pitchFamily="34" charset="0"/>
              </a:rPr>
              <a:t>taxes, </a:t>
            </a:r>
            <a:r>
              <a:rPr lang="nl-NL" sz="2000" dirty="0" smtClean="0">
                <a:cs typeface="Calibri" panose="020F0502020204030204" pitchFamily="34" charset="0"/>
              </a:rPr>
              <a:t>unemployment can become </a:t>
            </a:r>
            <a:r>
              <a:rPr lang="nl-NL" sz="2000" dirty="0" smtClean="0">
                <a:cs typeface="Calibri" panose="020F0502020204030204" pitchFamily="34" charset="0"/>
              </a:rPr>
              <a:t>structurally </a:t>
            </a:r>
            <a:r>
              <a:rPr lang="nl-NL" sz="2000" dirty="0" smtClean="0">
                <a:cs typeface="Calibri" panose="020F0502020204030204" pitchFamily="34" charset="0"/>
              </a:rPr>
              <a:t>high…..</a:t>
            </a:r>
            <a:endParaRPr lang="nl-NL" dirty="0" smtClean="0">
              <a:cs typeface="Calibri" panose="020F0502020204030204" pitchFamily="34" charset="0"/>
            </a:endParaRPr>
          </a:p>
        </p:txBody>
      </p:sp>
      <p:sp>
        <p:nvSpPr>
          <p:cNvPr id="4" name="Oval 3"/>
          <p:cNvSpPr/>
          <p:nvPr/>
        </p:nvSpPr>
        <p:spPr bwMode="auto">
          <a:xfrm>
            <a:off x="1763688" y="4509120"/>
            <a:ext cx="1152128" cy="648072"/>
          </a:xfrm>
          <a:prstGeom prst="ellipse">
            <a:avLst/>
          </a:prstGeom>
          <a:solidFill>
            <a:srgbClr val="BF4807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lang="nl-NL" sz="2400" dirty="0">
                <a:latin typeface="Times New Roman" pitchFamily="18" charset="0"/>
              </a:rPr>
              <a:t>G</a:t>
            </a:r>
            <a:r>
              <a:rPr kumimoji="0" lang="nl-N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ov</a:t>
            </a:r>
            <a:endParaRPr kumimoji="0" lang="nl-N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6" name="Rounded Rectangle 5"/>
          <p:cNvSpPr/>
          <p:nvPr/>
        </p:nvSpPr>
        <p:spPr bwMode="auto">
          <a:xfrm>
            <a:off x="4044503" y="4509120"/>
            <a:ext cx="1656184" cy="919401"/>
          </a:xfrm>
          <a:prstGeom prst="roundRect">
            <a:avLst/>
          </a:prstGeom>
          <a:solidFill>
            <a:srgbClr val="FFC000"/>
          </a:solidFill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/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nl-NL" sz="2400" b="0" i="0" u="none" strike="noStrike" cap="none" normalizeH="0" baseline="0" dirty="0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National </a:t>
            </a:r>
            <a:r>
              <a:rPr kumimoji="0" lang="nl-NL" sz="2400" b="0" i="0" u="none" strike="noStrike" cap="none" normalizeH="0" baseline="0" dirty="0" err="1" smtClean="0">
                <a:ln>
                  <a:noFill/>
                </a:ln>
                <a:solidFill>
                  <a:schemeClr val="tx1"/>
                </a:solidFill>
                <a:effectLst/>
                <a:latin typeface="Times New Roman" pitchFamily="18" charset="0"/>
              </a:rPr>
              <a:t>economy</a:t>
            </a:r>
            <a:endParaRPr kumimoji="0" lang="nl-NL" sz="2400" b="0" i="0" u="none" strike="noStrike" cap="none" normalizeH="0" baseline="0" dirty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7" name="Right Arrow 6"/>
          <p:cNvSpPr/>
          <p:nvPr/>
        </p:nvSpPr>
        <p:spPr bwMode="auto">
          <a:xfrm>
            <a:off x="5700687" y="4653136"/>
            <a:ext cx="720080" cy="288032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9" name="Left Arrow 8"/>
          <p:cNvSpPr/>
          <p:nvPr/>
        </p:nvSpPr>
        <p:spPr bwMode="auto">
          <a:xfrm>
            <a:off x="3324423" y="4941168"/>
            <a:ext cx="720080" cy="288032"/>
          </a:xfrm>
          <a:prstGeom prst="lef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  <p:sp>
        <p:nvSpPr>
          <p:cNvPr id="5" name="Right Arrow 4"/>
          <p:cNvSpPr/>
          <p:nvPr/>
        </p:nvSpPr>
        <p:spPr bwMode="auto">
          <a:xfrm>
            <a:off x="2915816" y="4653136"/>
            <a:ext cx="1152128" cy="288032"/>
          </a:xfrm>
          <a:prstGeom prst="rightArrow">
            <a:avLst/>
          </a:prstGeom>
          <a:noFill/>
          <a:ln w="9525" cap="flat" cmpd="sng" algn="ctr">
            <a:solidFill>
              <a:schemeClr val="tx1"/>
            </a:solidFill>
            <a:prstDash val="solid"/>
            <a:round/>
            <a:headEnd type="none" w="med" len="med"/>
            <a:tailEnd type="none" w="med" len="med"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rtlCol="0" anchor="t" anchorCtr="0" compatLnSpc="1">
            <a:prstTxWarp prst="textNoShape">
              <a:avLst/>
            </a:prstTxWarp>
            <a:spAutoFit/>
          </a:bodyPr>
          <a:lstStyle/>
          <a:p>
            <a:pPr marL="0" marR="0" indent="0" algn="l" defTabSz="914400" rtl="0" eaLnBrk="1" fontAlgn="base" latinLnBrk="0" hangingPunct="1">
              <a:lnSpc>
                <a:spcPct val="100000"/>
              </a:lnSpc>
              <a:spcBef>
                <a:spcPct val="5000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nl-NL" sz="2400" b="0" i="0" u="none" strike="noStrike" cap="none" normalizeH="0" baseline="0" smtClean="0">
              <a:ln>
                <a:noFill/>
              </a:ln>
              <a:solidFill>
                <a:schemeClr val="tx1"/>
              </a:solidFill>
              <a:effectLst/>
              <a:latin typeface="Times New Roman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94301111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Government paying suppliers</a:t>
            </a:r>
            <a:r>
              <a:rPr lang="en-US" dirty="0"/>
              <a:t> </a:t>
            </a:r>
            <a:r>
              <a:rPr lang="en-US" dirty="0" smtClean="0"/>
              <a:t>late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dirty="0" smtClean="0">
                <a:latin typeface="Calibri" panose="020F0502020204030204" pitchFamily="34" charset="0"/>
                <a:cs typeface="Calibri" panose="020F0502020204030204" pitchFamily="34" charset="0"/>
              </a:rPr>
              <a:t>Problem: Government paying </a:t>
            </a:r>
            <a:r>
              <a:rPr lang="nl-NL" dirty="0" smtClean="0">
                <a:latin typeface="Calibri" panose="020F0502020204030204" pitchFamily="34" charset="0"/>
                <a:cs typeface="Calibri" panose="020F0502020204030204" pitchFamily="34" charset="0"/>
              </a:rPr>
              <a:t>their </a:t>
            </a:r>
            <a:r>
              <a:rPr lang="nl-NL" dirty="0" smtClean="0">
                <a:latin typeface="Calibri" panose="020F0502020204030204" pitchFamily="34" charset="0"/>
                <a:cs typeface="Calibri" panose="020F0502020204030204" pitchFamily="34" charset="0"/>
              </a:rPr>
              <a:t>suppliers</a:t>
            </a:r>
            <a:r>
              <a:rPr lang="nl-NL" dirty="0">
                <a:cs typeface="Calibri" panose="020F0502020204030204" pitchFamily="34" charset="0"/>
              </a:rPr>
              <a:t> </a:t>
            </a:r>
            <a:r>
              <a:rPr lang="nl-NL" dirty="0" smtClean="0">
                <a:cs typeface="Calibri" panose="020F0502020204030204" pitchFamily="34" charset="0"/>
              </a:rPr>
              <a:t>late. </a:t>
            </a:r>
            <a:endParaRPr lang="nl-NL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dirty="0" err="1" smtClean="0">
                <a:cs typeface="Calibri" panose="020F0502020204030204" pitchFamily="34" charset="0"/>
              </a:rPr>
              <a:t>Result</a:t>
            </a:r>
            <a:r>
              <a:rPr lang="nl-NL" dirty="0" smtClean="0">
                <a:cs typeface="Calibri" panose="020F0502020204030204" pitchFamily="34" charset="0"/>
              </a:rPr>
              <a:t>: These </a:t>
            </a:r>
            <a:r>
              <a:rPr lang="nl-NL" dirty="0" err="1" smtClean="0">
                <a:cs typeface="Calibri" panose="020F0502020204030204" pitchFamily="34" charset="0"/>
              </a:rPr>
              <a:t>suppliers</a:t>
            </a:r>
            <a:r>
              <a:rPr lang="nl-NL" dirty="0" smtClean="0">
                <a:cs typeface="Calibri" panose="020F0502020204030204" pitchFamily="34" charset="0"/>
              </a:rPr>
              <a:t> are </a:t>
            </a:r>
            <a:r>
              <a:rPr lang="nl-NL" dirty="0" err="1" smtClean="0">
                <a:cs typeface="Calibri" panose="020F0502020204030204" pitchFamily="34" charset="0"/>
              </a:rPr>
              <a:t>paying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their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suppliers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too</a:t>
            </a:r>
            <a:r>
              <a:rPr lang="nl-NL" dirty="0" smtClean="0">
                <a:cs typeface="Calibri" panose="020F0502020204030204" pitchFamily="34" charset="0"/>
              </a:rPr>
              <a:t> late or do </a:t>
            </a:r>
            <a:r>
              <a:rPr lang="nl-NL" dirty="0" err="1" smtClean="0">
                <a:cs typeface="Calibri" panose="020F0502020204030204" pitchFamily="34" charset="0"/>
              </a:rPr>
              <a:t>not</a:t>
            </a:r>
            <a:r>
              <a:rPr lang="nl-NL" dirty="0" smtClean="0">
                <a:cs typeface="Calibri" panose="020F0502020204030204" pitchFamily="34" charset="0"/>
              </a:rPr>
              <a:t> even </a:t>
            </a:r>
            <a:r>
              <a:rPr lang="nl-NL" dirty="0" err="1" smtClean="0">
                <a:cs typeface="Calibri" panose="020F0502020204030204" pitchFamily="34" charset="0"/>
              </a:rPr>
              <a:t>spend</a:t>
            </a:r>
            <a:r>
              <a:rPr lang="nl-NL" dirty="0" smtClean="0">
                <a:cs typeface="Calibri" panose="020F0502020204030204" pitchFamily="34" charset="0"/>
              </a:rPr>
              <a:t>: </a:t>
            </a:r>
            <a:r>
              <a:rPr lang="nl-NL" dirty="0" err="1" smtClean="0">
                <a:cs typeface="Calibri" panose="020F0502020204030204" pitchFamily="34" charset="0"/>
              </a:rPr>
              <a:t>less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work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and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less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taxes</a:t>
            </a:r>
            <a:r>
              <a:rPr lang="nl-NL" dirty="0" smtClean="0">
                <a:cs typeface="Calibri" panose="020F0502020204030204" pitchFamily="34" charset="0"/>
              </a:rPr>
              <a:t>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If</a:t>
            </a:r>
            <a:r>
              <a:rPr lang="nl-NL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invoices</a:t>
            </a:r>
            <a:r>
              <a:rPr lang="nl-NL" dirty="0" smtClean="0">
                <a:latin typeface="Calibri" panose="020F0502020204030204" pitchFamily="34" charset="0"/>
                <a:cs typeface="Calibri" panose="020F0502020204030204" pitchFamily="34" charset="0"/>
              </a:rPr>
              <a:t> are </a:t>
            </a:r>
            <a:r>
              <a:rPr lang="nl-NL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paid</a:t>
            </a:r>
            <a:r>
              <a:rPr lang="nl-NL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immediately</a:t>
            </a:r>
            <a:r>
              <a:rPr lang="nl-NL" dirty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this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would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result</a:t>
            </a:r>
            <a:r>
              <a:rPr lang="nl-NL" dirty="0" smtClean="0">
                <a:cs typeface="Calibri" panose="020F0502020204030204" pitchFamily="34" charset="0"/>
              </a:rPr>
              <a:t> in extra tax </a:t>
            </a:r>
            <a:r>
              <a:rPr lang="nl-NL" dirty="0" err="1" smtClean="0">
                <a:cs typeface="Calibri" panose="020F0502020204030204" pitchFamily="34" charset="0"/>
              </a:rPr>
              <a:t>income</a:t>
            </a:r>
            <a:r>
              <a:rPr lang="nl-NL" dirty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and</a:t>
            </a:r>
            <a:r>
              <a:rPr lang="nl-NL" dirty="0" smtClean="0">
                <a:cs typeface="Calibri" panose="020F0502020204030204" pitchFamily="34" charset="0"/>
              </a:rPr>
              <a:t> more jobs.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dirty="0" smtClean="0">
                <a:latin typeface="Calibri" panose="020F0502020204030204" pitchFamily="34" charset="0"/>
                <a:cs typeface="Calibri" panose="020F0502020204030204" pitchFamily="34" charset="0"/>
              </a:rPr>
              <a:t>However government lack</a:t>
            </a:r>
            <a:r>
              <a:rPr lang="nl-NL" dirty="0" smtClean="0">
                <a:cs typeface="Calibri" panose="020F0502020204030204" pitchFamily="34" charset="0"/>
              </a:rPr>
              <a:t>s </a:t>
            </a:r>
            <a:r>
              <a:rPr lang="nl-NL" dirty="0" smtClean="0">
                <a:latin typeface="Calibri" panose="020F0502020204030204" pitchFamily="34" charset="0"/>
                <a:cs typeface="Calibri" panose="020F0502020204030204" pitchFamily="34" charset="0"/>
              </a:rPr>
              <a:t>funds and procedures to pay invoices immediately. </a:t>
            </a:r>
            <a:r>
              <a:rPr lang="nl-NL" dirty="0" smtClean="0">
                <a:latin typeface="Calibri" panose="020F0502020204030204" pitchFamily="34" charset="0"/>
                <a:cs typeface="Calibri" panose="020F0502020204030204" pitchFamily="34" charset="0"/>
              </a:rPr>
              <a:t>Let’s </a:t>
            </a:r>
            <a:r>
              <a:rPr lang="nl-NL" dirty="0" smtClean="0">
                <a:latin typeface="Calibri" panose="020F0502020204030204" pitchFamily="34" charset="0"/>
                <a:cs typeface="Calibri" panose="020F0502020204030204" pitchFamily="34" charset="0"/>
              </a:rPr>
              <a:t>say that on average the Bosnian governments pay the invoices they get after 70 days.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dirty="0">
                <a:cs typeface="Calibri" panose="020F0502020204030204" pitchFamily="34" charset="0"/>
              </a:rPr>
              <a:t>H</a:t>
            </a:r>
            <a:r>
              <a:rPr lang="nl-NL" dirty="0" smtClean="0">
                <a:latin typeface="Calibri" panose="020F0502020204030204" pitchFamily="34" charset="0"/>
                <a:cs typeface="Calibri" panose="020F0502020204030204" pitchFamily="34" charset="0"/>
              </a:rPr>
              <a:t>ow </a:t>
            </a:r>
            <a:r>
              <a:rPr lang="nl-NL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can</a:t>
            </a:r>
            <a:r>
              <a:rPr lang="nl-NL" dirty="0" smtClean="0">
                <a:latin typeface="Calibri" panose="020F0502020204030204" pitchFamily="34" charset="0"/>
                <a:cs typeface="Calibri" panose="020F0502020204030204" pitchFamily="34" charset="0"/>
              </a:rPr>
              <a:t> these </a:t>
            </a:r>
            <a:r>
              <a:rPr lang="nl-NL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invoices</a:t>
            </a:r>
            <a:r>
              <a:rPr lang="nl-NL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be</a:t>
            </a:r>
            <a:r>
              <a:rPr lang="nl-NL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paid</a:t>
            </a:r>
            <a:r>
              <a:rPr lang="nl-NL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faster</a:t>
            </a:r>
            <a:r>
              <a:rPr lang="nl-NL" dirty="0" smtClean="0">
                <a:latin typeface="Calibri" panose="020F0502020204030204" pitchFamily="34" charset="0"/>
                <a:cs typeface="Calibri" panose="020F0502020204030204" pitchFamily="34" charset="0"/>
              </a:rPr>
              <a:t>?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nl-NL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01005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3200" dirty="0" smtClean="0">
                <a:cs typeface="Calibri" panose="020F0502020204030204" pitchFamily="34" charset="0"/>
              </a:rPr>
              <a:t>Modern </a:t>
            </a:r>
            <a:r>
              <a:rPr lang="nl-NL" sz="3200" dirty="0" err="1" smtClean="0">
                <a:cs typeface="Calibri" panose="020F0502020204030204" pitchFamily="34" charset="0"/>
              </a:rPr>
              <a:t>technologies</a:t>
            </a:r>
            <a:r>
              <a:rPr lang="nl-NL" sz="3200" dirty="0" smtClean="0">
                <a:cs typeface="Calibri" panose="020F0502020204030204" pitchFamily="34" charset="0"/>
              </a:rPr>
              <a:t> </a:t>
            </a:r>
            <a:r>
              <a:rPr lang="nl-NL" sz="3200" dirty="0" err="1" smtClean="0">
                <a:cs typeface="Calibri" panose="020F0502020204030204" pitchFamily="34" charset="0"/>
              </a:rPr>
              <a:t>allow</a:t>
            </a:r>
            <a:r>
              <a:rPr lang="nl-NL" sz="3200" dirty="0" smtClean="0">
                <a:cs typeface="Calibri" panose="020F0502020204030204" pitchFamily="34" charset="0"/>
              </a:rPr>
              <a:t> </a:t>
            </a:r>
            <a:r>
              <a:rPr lang="nl-NL" sz="3200" dirty="0" err="1" smtClean="0">
                <a:cs typeface="Calibri" panose="020F0502020204030204" pitchFamily="34" charset="0"/>
              </a:rPr>
              <a:t>to</a:t>
            </a:r>
            <a:r>
              <a:rPr lang="nl-NL" sz="3200" dirty="0" smtClean="0">
                <a:cs typeface="Calibri" panose="020F0502020204030204" pitchFamily="34" charset="0"/>
              </a:rPr>
              <a:t> </a:t>
            </a:r>
            <a:r>
              <a:rPr lang="nl-NL" sz="3200" dirty="0" err="1" smtClean="0">
                <a:cs typeface="Calibri" panose="020F0502020204030204" pitchFamily="34" charset="0"/>
              </a:rPr>
              <a:t>dedicate</a:t>
            </a:r>
            <a:r>
              <a:rPr lang="nl-NL" sz="3200" dirty="0" smtClean="0">
                <a:cs typeface="Calibri" panose="020F0502020204030204" pitchFamily="34" charset="0"/>
              </a:rPr>
              <a:t>/ </a:t>
            </a:r>
            <a:r>
              <a:rPr lang="nl-NL" sz="3200" dirty="0" err="1" smtClean="0">
                <a:cs typeface="Calibri" panose="020F0502020204030204" pitchFamily="34" charset="0"/>
              </a:rPr>
              <a:t>condition</a:t>
            </a:r>
            <a:r>
              <a:rPr lang="nl-NL" sz="3200" dirty="0" smtClean="0">
                <a:cs typeface="Calibri" panose="020F0502020204030204" pitchFamily="34" charset="0"/>
              </a:rPr>
              <a:t> </a:t>
            </a:r>
            <a:r>
              <a:rPr lang="nl-NL" sz="3200" dirty="0" err="1" smtClean="0">
                <a:cs typeface="Calibri" panose="020F0502020204030204" pitchFamily="34" charset="0"/>
              </a:rPr>
              <a:t>flows</a:t>
            </a:r>
            <a:r>
              <a:rPr lang="nl-NL" sz="3200" dirty="0" smtClean="0">
                <a:cs typeface="Calibri" panose="020F0502020204030204" pitchFamily="34" charset="0"/>
              </a:rPr>
              <a:t> of money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438400"/>
            <a:ext cx="7181800" cy="4014936"/>
          </a:xfrm>
        </p:spPr>
        <p:txBody>
          <a:bodyPr/>
          <a:lstStyle/>
          <a:p>
            <a:pPr>
              <a:spcBef>
                <a:spcPts val="0"/>
              </a:spcBef>
              <a:buFont typeface="Arial" charset="0"/>
              <a:buChar char="•"/>
            </a:pPr>
            <a:r>
              <a:rPr lang="nl-NL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Cyclos software can deliver a dedicated digital payment environment in which the means of exchange </a:t>
            </a:r>
            <a:r>
              <a:rPr lang="nl-NL" dirty="0" smtClean="0">
                <a:cs typeface="Calibri" panose="020F0502020204030204" pitchFamily="34" charset="0"/>
              </a:rPr>
              <a:t>can be </a:t>
            </a:r>
            <a:r>
              <a:rPr lang="nl-NL" dirty="0" smtClean="0">
                <a:cs typeface="Calibri" panose="020F0502020204030204" pitchFamily="34" charset="0"/>
              </a:rPr>
              <a:t>allowed </a:t>
            </a:r>
            <a:r>
              <a:rPr lang="nl-NL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to </a:t>
            </a:r>
            <a:r>
              <a:rPr lang="nl-NL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stay for a certain amount of </a:t>
            </a:r>
            <a:r>
              <a:rPr lang="nl-NL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time </a:t>
            </a:r>
            <a:r>
              <a:rPr lang="nl-NL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in the local environment.</a:t>
            </a:r>
          </a:p>
          <a:p>
            <a:pPr>
              <a:spcBef>
                <a:spcPts val="0"/>
              </a:spcBef>
              <a:buFont typeface="Arial" charset="0"/>
              <a:buChar char="•"/>
            </a:pPr>
            <a:r>
              <a:rPr lang="nl-NL" dirty="0" smtClean="0">
                <a:cs typeface="Calibri" panose="020F0502020204030204" pitchFamily="34" charset="0"/>
              </a:rPr>
              <a:t>During this period </a:t>
            </a:r>
            <a:r>
              <a:rPr lang="nl-NL" dirty="0" smtClean="0">
                <a:cs typeface="Calibri" panose="020F0502020204030204" pitchFamily="34" charset="0"/>
              </a:rPr>
              <a:t>in which the </a:t>
            </a:r>
            <a:r>
              <a:rPr lang="nl-NL" dirty="0" smtClean="0">
                <a:cs typeface="Calibri" panose="020F0502020204030204" pitchFamily="34" charset="0"/>
              </a:rPr>
              <a:t>payments </a:t>
            </a:r>
            <a:r>
              <a:rPr lang="nl-NL" dirty="0" smtClean="0">
                <a:cs typeface="Calibri" panose="020F0502020204030204" pitchFamily="34" charset="0"/>
              </a:rPr>
              <a:t>are </a:t>
            </a:r>
            <a:r>
              <a:rPr lang="nl-NL" dirty="0" smtClean="0">
                <a:cs typeface="Calibri" panose="020F0502020204030204" pitchFamily="34" charset="0"/>
              </a:rPr>
              <a:t>not able to leave the dedicated </a:t>
            </a:r>
            <a:r>
              <a:rPr lang="nl-NL" dirty="0" smtClean="0">
                <a:cs typeface="Calibri" panose="020F0502020204030204" pitchFamily="34" charset="0"/>
              </a:rPr>
              <a:t>environment, </a:t>
            </a:r>
            <a:r>
              <a:rPr lang="nl-NL" dirty="0" smtClean="0">
                <a:cs typeface="Calibri" panose="020F0502020204030204" pitchFamily="34" charset="0"/>
              </a:rPr>
              <a:t>marks are not even necessary </a:t>
            </a:r>
            <a:r>
              <a:rPr lang="nl-NL" dirty="0" smtClean="0">
                <a:cs typeface="Calibri" panose="020F0502020204030204" pitchFamily="34" charset="0"/>
              </a:rPr>
              <a:t>yet</a:t>
            </a:r>
            <a:r>
              <a:rPr lang="nl-NL" dirty="0" smtClean="0">
                <a:cs typeface="Calibri" panose="020F0502020204030204" pitchFamily="34" charset="0"/>
              </a:rPr>
              <a:t>. Claims on </a:t>
            </a:r>
            <a:r>
              <a:rPr lang="nl-NL" dirty="0" err="1" smtClean="0">
                <a:cs typeface="Calibri" panose="020F0502020204030204" pitchFamily="34" charset="0"/>
              </a:rPr>
              <a:t>marks</a:t>
            </a:r>
            <a:r>
              <a:rPr lang="nl-NL" dirty="0" smtClean="0">
                <a:cs typeface="Calibri" panose="020F0502020204030204" pitchFamily="34" charset="0"/>
              </a:rPr>
              <a:t> in the </a:t>
            </a:r>
            <a:r>
              <a:rPr lang="nl-NL" dirty="0" err="1" smtClean="0">
                <a:cs typeface="Calibri" panose="020F0502020204030204" pitchFamily="34" charset="0"/>
              </a:rPr>
              <a:t>future</a:t>
            </a:r>
            <a:r>
              <a:rPr lang="nl-NL" dirty="0" smtClean="0">
                <a:cs typeface="Calibri" panose="020F0502020204030204" pitchFamily="34" charset="0"/>
              </a:rPr>
              <a:t>, term-</a:t>
            </a:r>
            <a:r>
              <a:rPr lang="nl-NL" dirty="0" err="1" smtClean="0">
                <a:cs typeface="Calibri" panose="020F0502020204030204" pitchFamily="34" charset="0"/>
              </a:rPr>
              <a:t>marks</a:t>
            </a:r>
            <a:r>
              <a:rPr lang="nl-NL" dirty="0">
                <a:cs typeface="Calibri" panose="020F0502020204030204" pitchFamily="34" charset="0"/>
              </a:rPr>
              <a:t>, </a:t>
            </a:r>
            <a:r>
              <a:rPr lang="nl-NL" dirty="0" err="1" smtClean="0">
                <a:cs typeface="Calibri" panose="020F0502020204030204" pitchFamily="34" charset="0"/>
              </a:rPr>
              <a:t>can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be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an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effective</a:t>
            </a:r>
            <a:r>
              <a:rPr lang="nl-NL" dirty="0" smtClean="0">
                <a:cs typeface="Calibri" panose="020F0502020204030204" pitchFamily="34" charset="0"/>
              </a:rPr>
              <a:t>  </a:t>
            </a:r>
            <a:r>
              <a:rPr lang="nl-NL" dirty="0" err="1" smtClean="0">
                <a:cs typeface="Calibri" panose="020F0502020204030204" pitchFamily="34" charset="0"/>
              </a:rPr>
              <a:t>payment</a:t>
            </a:r>
            <a:r>
              <a:rPr lang="nl-NL" dirty="0" smtClean="0">
                <a:cs typeface="Calibri" panose="020F0502020204030204" pitchFamily="34" charset="0"/>
              </a:rPr>
              <a:t> tool. </a:t>
            </a:r>
            <a:endParaRPr lang="nl-NL" dirty="0"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  <a:buFont typeface="Arial" charset="0"/>
              <a:buChar char="•"/>
            </a:pPr>
            <a:r>
              <a:rPr lang="nl-NL" dirty="0" err="1" smtClean="0">
                <a:cs typeface="Calibri" panose="020F0502020204030204" pitchFamily="34" charset="0"/>
              </a:rPr>
              <a:t>During</a:t>
            </a:r>
            <a:r>
              <a:rPr lang="nl-NL" dirty="0" smtClean="0">
                <a:cs typeface="Calibri" panose="020F0502020204030204" pitchFamily="34" charset="0"/>
              </a:rPr>
              <a:t> the term the </a:t>
            </a:r>
            <a:r>
              <a:rPr lang="nl-NL" dirty="0" err="1" smtClean="0">
                <a:cs typeface="Calibri" panose="020F0502020204030204" pitchFamily="34" charset="0"/>
              </a:rPr>
              <a:t>purchasing</a:t>
            </a:r>
            <a:r>
              <a:rPr lang="nl-NL" dirty="0" smtClean="0">
                <a:cs typeface="Calibri" panose="020F0502020204030204" pitchFamily="34" charset="0"/>
              </a:rPr>
              <a:t> power </a:t>
            </a:r>
            <a:r>
              <a:rPr lang="nl-NL" dirty="0" err="1" smtClean="0">
                <a:cs typeface="Calibri" panose="020F0502020204030204" pitchFamily="34" charset="0"/>
              </a:rPr>
              <a:t>can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only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be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used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inside</a:t>
            </a:r>
            <a:r>
              <a:rPr lang="nl-NL" dirty="0" smtClean="0">
                <a:cs typeface="Calibri" panose="020F0502020204030204" pitchFamily="34" charset="0"/>
              </a:rPr>
              <a:t> Bosnia. </a:t>
            </a:r>
            <a:r>
              <a:rPr lang="nl-NL" dirty="0" err="1" smtClean="0">
                <a:cs typeface="Calibri" panose="020F0502020204030204" pitchFamily="34" charset="0"/>
              </a:rPr>
              <a:t>This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results</a:t>
            </a:r>
            <a:r>
              <a:rPr lang="nl-NL" dirty="0" smtClean="0">
                <a:cs typeface="Calibri" panose="020F0502020204030204" pitchFamily="34" charset="0"/>
              </a:rPr>
              <a:t> in a </a:t>
            </a:r>
            <a:r>
              <a:rPr lang="nl-NL" dirty="0" err="1" smtClean="0">
                <a:cs typeface="Calibri" panose="020F0502020204030204" pitchFamily="34" charset="0"/>
              </a:rPr>
              <a:t>higher</a:t>
            </a:r>
            <a:r>
              <a:rPr lang="nl-NL" dirty="0" smtClean="0">
                <a:cs typeface="Calibri" panose="020F0502020204030204" pitchFamily="34" charset="0"/>
              </a:rPr>
              <a:t> multiplier, more </a:t>
            </a:r>
            <a:r>
              <a:rPr lang="nl-NL" dirty="0" err="1" smtClean="0">
                <a:cs typeface="Calibri" panose="020F0502020204030204" pitchFamily="34" charset="0"/>
              </a:rPr>
              <a:t>local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production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and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consumption</a:t>
            </a:r>
            <a:r>
              <a:rPr lang="nl-NL" dirty="0" smtClean="0">
                <a:cs typeface="Calibri" panose="020F0502020204030204" pitchFamily="34" charset="0"/>
              </a:rPr>
              <a:t>, </a:t>
            </a:r>
            <a:r>
              <a:rPr lang="nl-NL" dirty="0" err="1" smtClean="0">
                <a:cs typeface="Calibri" panose="020F0502020204030204" pitchFamily="34" charset="0"/>
              </a:rPr>
              <a:t>reenforcing</a:t>
            </a:r>
            <a:r>
              <a:rPr lang="nl-NL" dirty="0" smtClean="0">
                <a:cs typeface="Calibri" panose="020F0502020204030204" pitchFamily="34" charset="0"/>
              </a:rPr>
              <a:t> the </a:t>
            </a:r>
            <a:r>
              <a:rPr lang="nl-NL" dirty="0" err="1" smtClean="0">
                <a:cs typeface="Calibri" panose="020F0502020204030204" pitchFamily="34" charset="0"/>
              </a:rPr>
              <a:t>productive</a:t>
            </a:r>
            <a:r>
              <a:rPr lang="nl-NL" dirty="0" smtClean="0">
                <a:cs typeface="Calibri" panose="020F0502020204030204" pitchFamily="34" charset="0"/>
              </a:rPr>
              <a:t> clusters </a:t>
            </a:r>
            <a:r>
              <a:rPr lang="nl-NL" dirty="0" err="1" smtClean="0">
                <a:cs typeface="Calibri" panose="020F0502020204030204" pitchFamily="34" charset="0"/>
              </a:rPr>
              <a:t>and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providing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b="1" dirty="0" smtClean="0">
                <a:cs typeface="Calibri" panose="020F0502020204030204" pitchFamily="34" charset="0"/>
              </a:rPr>
              <a:t>jobs </a:t>
            </a:r>
            <a:r>
              <a:rPr lang="nl-NL" b="1" dirty="0" err="1" smtClean="0">
                <a:cs typeface="Calibri" panose="020F0502020204030204" pitchFamily="34" charset="0"/>
              </a:rPr>
              <a:t>and</a:t>
            </a:r>
            <a:r>
              <a:rPr lang="nl-NL" b="1" dirty="0" smtClean="0">
                <a:cs typeface="Calibri" panose="020F0502020204030204" pitchFamily="34" charset="0"/>
              </a:rPr>
              <a:t> </a:t>
            </a:r>
            <a:r>
              <a:rPr lang="nl-NL" b="1" dirty="0" err="1" smtClean="0">
                <a:cs typeface="Calibri" panose="020F0502020204030204" pitchFamily="34" charset="0"/>
              </a:rPr>
              <a:t>income</a:t>
            </a:r>
            <a:r>
              <a:rPr lang="nl-NL" dirty="0" smtClean="0">
                <a:cs typeface="Calibri" panose="020F0502020204030204" pitchFamily="34" charset="0"/>
              </a:rPr>
              <a:t>. And as a </a:t>
            </a:r>
            <a:r>
              <a:rPr lang="nl-NL" dirty="0" smtClean="0">
                <a:cs typeface="Calibri" panose="020F0502020204030204" pitchFamily="34" charset="0"/>
              </a:rPr>
              <a:t>result, more </a:t>
            </a:r>
            <a:r>
              <a:rPr lang="nl-NL" b="1" dirty="0" smtClean="0">
                <a:cs typeface="Calibri" panose="020F0502020204030204" pitchFamily="34" charset="0"/>
              </a:rPr>
              <a:t>tax income</a:t>
            </a:r>
            <a:r>
              <a:rPr lang="nl-NL" dirty="0" smtClean="0">
                <a:cs typeface="Calibri" panose="020F0502020204030204" pitchFamily="34" charset="0"/>
              </a:rPr>
              <a:t>.</a:t>
            </a:r>
            <a:endParaRPr lang="nl-NL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7772704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Dedicated Term-Marks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fontAlgn="auto">
              <a:spcBef>
                <a:spcPts val="0"/>
              </a:spcBef>
              <a:spcAft>
                <a:spcPts val="0"/>
              </a:spcAft>
              <a:buNone/>
              <a:defRPr/>
            </a:pPr>
            <a:r>
              <a:rPr lang="en-US" b="1" dirty="0" smtClean="0"/>
              <a:t>Term-marks in a digital local payment circuit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nl-NL" dirty="0" smtClean="0"/>
              <a:t>Term Marks are a digital means of exchange </a:t>
            </a:r>
            <a:r>
              <a:rPr lang="nl-NL" dirty="0" err="1" smtClean="0"/>
              <a:t>that</a:t>
            </a:r>
            <a:r>
              <a:rPr lang="nl-NL" dirty="0" smtClean="0"/>
              <a:t> at a well </a:t>
            </a:r>
            <a:r>
              <a:rPr lang="nl-NL" dirty="0" err="1" smtClean="0"/>
              <a:t>defined</a:t>
            </a:r>
            <a:r>
              <a:rPr lang="nl-NL" dirty="0" smtClean="0"/>
              <a:t> moment </a:t>
            </a:r>
            <a:r>
              <a:rPr lang="nl-NL" dirty="0" err="1" smtClean="0"/>
              <a:t>can</a:t>
            </a:r>
            <a:r>
              <a:rPr lang="nl-NL" dirty="0" smtClean="0"/>
              <a:t> </a:t>
            </a:r>
            <a:r>
              <a:rPr lang="nl-NL" dirty="0" err="1" smtClean="0"/>
              <a:t>be</a:t>
            </a:r>
            <a:r>
              <a:rPr lang="nl-NL" dirty="0" smtClean="0"/>
              <a:t> </a:t>
            </a:r>
            <a:r>
              <a:rPr lang="nl-NL" dirty="0" err="1" smtClean="0"/>
              <a:t>exchanged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real Marks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nl-NL" dirty="0"/>
              <a:t>T</a:t>
            </a:r>
            <a:r>
              <a:rPr lang="nl-NL" dirty="0" smtClean="0"/>
              <a:t>erm </a:t>
            </a:r>
            <a:r>
              <a:rPr lang="nl-NL" dirty="0" smtClean="0"/>
              <a:t>Marks are </a:t>
            </a:r>
            <a:r>
              <a:rPr lang="nl-NL" dirty="0" smtClean="0"/>
              <a:t>circulated </a:t>
            </a:r>
            <a:r>
              <a:rPr lang="nl-NL" dirty="0" smtClean="0"/>
              <a:t>within dedicated current accounts, an additional type of current account where other rules count </a:t>
            </a:r>
            <a:r>
              <a:rPr lang="nl-NL" dirty="0" smtClean="0"/>
              <a:t>compared to the </a:t>
            </a:r>
            <a:r>
              <a:rPr lang="nl-NL" dirty="0" smtClean="0"/>
              <a:t>normal Mark current accounts</a:t>
            </a:r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r>
              <a:rPr lang="en-US" dirty="0" smtClean="0"/>
              <a:t>One application of the use of term marks is that the government provides term marks as a credit the very day their suppliers invoice them. Only after the normal payment period has passed and the invoice has proved to be </a:t>
            </a:r>
            <a:r>
              <a:rPr lang="en-US" dirty="0" smtClean="0"/>
              <a:t>correct, </a:t>
            </a:r>
            <a:r>
              <a:rPr lang="en-US" dirty="0" smtClean="0"/>
              <a:t>the government pays the invoice to whoever </a:t>
            </a:r>
            <a:r>
              <a:rPr lang="en-US" dirty="0" smtClean="0"/>
              <a:t>holds </a:t>
            </a:r>
            <a:r>
              <a:rPr lang="en-US" dirty="0" smtClean="0"/>
              <a:t>the claims at that moment</a:t>
            </a:r>
            <a:endParaRPr lang="en-US" dirty="0"/>
          </a:p>
          <a:p>
            <a:pPr fontAlgn="auto">
              <a:spcBef>
                <a:spcPts val="0"/>
              </a:spcBef>
              <a:spcAft>
                <a:spcPts val="0"/>
              </a:spcAft>
              <a:buFont typeface="Arial" charset="0"/>
              <a:buChar char="•"/>
              <a:defRPr/>
            </a:pPr>
            <a:endParaRPr lang="nl-NL" dirty="0" smtClean="0"/>
          </a:p>
        </p:txBody>
      </p:sp>
    </p:spTree>
    <p:extLst>
      <p:ext uri="{BB962C8B-B14F-4D97-AF65-F5344CB8AC3E}">
        <p14:creationId xmlns:p14="http://schemas.microsoft.com/office/powerpoint/2010/main" val="98705179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Government paying suppliers: </a:t>
            </a:r>
            <a:r>
              <a:rPr lang="en-US" dirty="0" smtClean="0"/>
              <a:t>the solution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dirty="0" err="1" smtClean="0">
                <a:cs typeface="Calibri" panose="020F0502020204030204" pitchFamily="34" charset="0"/>
              </a:rPr>
              <a:t>Regional</a:t>
            </a:r>
            <a:r>
              <a:rPr lang="nl-NL" dirty="0" smtClean="0">
                <a:cs typeface="Calibri" panose="020F0502020204030204" pitchFamily="34" charset="0"/>
              </a:rPr>
              <a:t> companies are </a:t>
            </a:r>
            <a:r>
              <a:rPr lang="nl-NL" dirty="0" err="1" smtClean="0">
                <a:cs typeface="Calibri" panose="020F0502020204030204" pitchFamily="34" charset="0"/>
              </a:rPr>
              <a:t>offered</a:t>
            </a:r>
            <a:r>
              <a:rPr lang="nl-NL" dirty="0" smtClean="0">
                <a:cs typeface="Calibri" panose="020F0502020204030204" pitchFamily="34" charset="0"/>
              </a:rPr>
              <a:t> a free term-mark </a:t>
            </a:r>
            <a:r>
              <a:rPr lang="nl-NL" dirty="0" err="1" smtClean="0">
                <a:cs typeface="Calibri" panose="020F0502020204030204" pitchFamily="34" charset="0"/>
              </a:rPr>
              <a:t>Social</a:t>
            </a:r>
            <a:r>
              <a:rPr lang="nl-NL" dirty="0" smtClean="0">
                <a:cs typeface="Calibri" panose="020F0502020204030204" pitchFamily="34" charset="0"/>
              </a:rPr>
              <a:t> Trade account on </a:t>
            </a:r>
            <a:r>
              <a:rPr lang="nl-NL" dirty="0" err="1" smtClean="0">
                <a:cs typeface="Calibri" panose="020F0502020204030204" pitchFamily="34" charset="0"/>
              </a:rPr>
              <a:t>one</a:t>
            </a:r>
            <a:r>
              <a:rPr lang="nl-NL" dirty="0" smtClean="0">
                <a:cs typeface="Calibri" panose="020F0502020204030204" pitchFamily="34" charset="0"/>
              </a:rPr>
              <a:t> or more </a:t>
            </a:r>
            <a:r>
              <a:rPr lang="nl-NL" dirty="0" err="1" smtClean="0">
                <a:cs typeface="Calibri" panose="020F0502020204030204" pitchFamily="34" charset="0"/>
              </a:rPr>
              <a:t>cooperating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banks</a:t>
            </a:r>
            <a:r>
              <a:rPr lang="nl-NL" dirty="0" smtClean="0">
                <a:cs typeface="Calibri" panose="020F0502020204030204" pitchFamily="34" charset="0"/>
              </a:rPr>
              <a:t> or in a circuit </a:t>
            </a:r>
            <a:r>
              <a:rPr lang="nl-NL" dirty="0" err="1" smtClean="0">
                <a:cs typeface="Calibri" panose="020F0502020204030204" pitchFamily="34" charset="0"/>
              </a:rPr>
              <a:t>specifically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created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with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that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objective</a:t>
            </a:r>
            <a:r>
              <a:rPr lang="nl-NL" dirty="0" smtClean="0">
                <a:cs typeface="Calibri" panose="020F0502020204030204" pitchFamily="34" charset="0"/>
              </a:rPr>
              <a:t>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dirty="0" err="1" smtClean="0">
                <a:cs typeface="Calibri" panose="020F0502020204030204" pitchFamily="34" charset="0"/>
              </a:rPr>
              <a:t>When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regular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suppliers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sell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to</a:t>
            </a:r>
            <a:r>
              <a:rPr lang="nl-NL" dirty="0" smtClean="0">
                <a:cs typeface="Calibri" panose="020F0502020204030204" pitchFamily="34" charset="0"/>
              </a:rPr>
              <a:t> the </a:t>
            </a:r>
            <a:r>
              <a:rPr lang="nl-NL" dirty="0" err="1" smtClean="0">
                <a:cs typeface="Calibri" panose="020F0502020204030204" pitchFamily="34" charset="0"/>
              </a:rPr>
              <a:t>government</a:t>
            </a:r>
            <a:r>
              <a:rPr lang="nl-NL" dirty="0" smtClean="0">
                <a:cs typeface="Calibri" panose="020F0502020204030204" pitchFamily="34" charset="0"/>
              </a:rPr>
              <a:t>, </a:t>
            </a:r>
            <a:r>
              <a:rPr lang="nl-NL" dirty="0" err="1" smtClean="0">
                <a:cs typeface="Calibri" panose="020F0502020204030204" pitchFamily="34" charset="0"/>
              </a:rPr>
              <a:t>they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immediately</a:t>
            </a:r>
            <a:r>
              <a:rPr lang="nl-NL" dirty="0">
                <a:cs typeface="Calibri" panose="020F0502020204030204" pitchFamily="34" charset="0"/>
              </a:rPr>
              <a:t> </a:t>
            </a:r>
            <a:r>
              <a:rPr lang="nl-NL" dirty="0" err="1">
                <a:cs typeface="Calibri" panose="020F0502020204030204" pitchFamily="34" charset="0"/>
              </a:rPr>
              <a:t>receive</a:t>
            </a:r>
            <a:r>
              <a:rPr lang="nl-NL" dirty="0">
                <a:cs typeface="Calibri" panose="020F0502020204030204" pitchFamily="34" charset="0"/>
              </a:rPr>
              <a:t> a </a:t>
            </a:r>
            <a:r>
              <a:rPr lang="nl-NL" dirty="0" smtClean="0">
                <a:cs typeface="Calibri" panose="020F0502020204030204" pitchFamily="34" charset="0"/>
              </a:rPr>
              <a:t>credit in Term Marks (TM)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dirty="0" smtClean="0">
                <a:latin typeface="Calibri" panose="020F0502020204030204" pitchFamily="34" charset="0"/>
                <a:cs typeface="Calibri" panose="020F0502020204030204" pitchFamily="34" charset="0"/>
              </a:rPr>
              <a:t>They can only spend these TMs as if </a:t>
            </a:r>
            <a:r>
              <a:rPr lang="nl-NL" dirty="0" smtClean="0">
                <a:cs typeface="Calibri" panose="020F0502020204030204" pitchFamily="34" charset="0"/>
              </a:rPr>
              <a:t>they</a:t>
            </a:r>
            <a:r>
              <a:rPr lang="nl-NL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dirty="0" smtClean="0">
                <a:latin typeface="Calibri" panose="020F0502020204030204" pitchFamily="34" charset="0"/>
                <a:cs typeface="Calibri" panose="020F0502020204030204" pitchFamily="34" charset="0"/>
              </a:rPr>
              <a:t>were </a:t>
            </a:r>
            <a:r>
              <a:rPr lang="nl-NL" dirty="0">
                <a:cs typeface="Calibri" panose="020F0502020204030204" pitchFamily="34" charset="0"/>
              </a:rPr>
              <a:t>Marks </a:t>
            </a:r>
            <a:r>
              <a:rPr lang="nl-NL" dirty="0" smtClean="0">
                <a:cs typeface="Calibri" panose="020F0502020204030204" pitchFamily="34" charset="0"/>
              </a:rPr>
              <a:t>to other </a:t>
            </a:r>
            <a:r>
              <a:rPr lang="nl-NL" dirty="0" smtClean="0">
                <a:cs typeface="Calibri" panose="020F0502020204030204" pitchFamily="34" charset="0"/>
              </a:rPr>
              <a:t>accountholders, </a:t>
            </a:r>
            <a:r>
              <a:rPr lang="nl-NL" dirty="0" smtClean="0">
                <a:cs typeface="Calibri" panose="020F0502020204030204" pitchFamily="34" charset="0"/>
              </a:rPr>
              <a:t>who are </a:t>
            </a:r>
            <a:r>
              <a:rPr lang="nl-NL" dirty="0" smtClean="0">
                <a:cs typeface="Calibri" panose="020F0502020204030204" pitchFamily="34" charset="0"/>
              </a:rPr>
              <a:t>Bosnians.</a:t>
            </a:r>
            <a:endParaRPr lang="nl-NL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dirty="0">
                <a:cs typeface="Calibri" panose="020F0502020204030204" pitchFamily="34" charset="0"/>
              </a:rPr>
              <a:t>I</a:t>
            </a:r>
            <a:r>
              <a:rPr lang="nl-NL" dirty="0" smtClean="0">
                <a:cs typeface="Calibri" panose="020F0502020204030204" pitchFamily="34" charset="0"/>
              </a:rPr>
              <a:t>f the invoice proves correct the government pays after the normal </a:t>
            </a:r>
            <a:r>
              <a:rPr lang="nl-NL" dirty="0" smtClean="0">
                <a:cs typeface="Calibri" panose="020F0502020204030204" pitchFamily="34" charset="0"/>
              </a:rPr>
              <a:t>70(?) </a:t>
            </a:r>
            <a:r>
              <a:rPr lang="nl-NL" dirty="0" smtClean="0">
                <a:cs typeface="Calibri" panose="020F0502020204030204" pitchFamily="34" charset="0"/>
              </a:rPr>
              <a:t>days the invoice in Marks, to those members of the Social Trade Circuit that own at that moment the Term Marks related to the invoice.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dirty="0" err="1" smtClean="0">
                <a:cs typeface="Calibri" panose="020F0502020204030204" pitchFamily="34" charset="0"/>
              </a:rPr>
              <a:t>With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this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payment</a:t>
            </a:r>
            <a:r>
              <a:rPr lang="nl-NL" dirty="0" smtClean="0">
                <a:cs typeface="Calibri" panose="020F0502020204030204" pitchFamily="34" charset="0"/>
              </a:rPr>
              <a:t> the credit of the </a:t>
            </a:r>
            <a:r>
              <a:rPr lang="nl-NL" dirty="0" err="1" smtClean="0">
                <a:cs typeface="Calibri" panose="020F0502020204030204" pitchFamily="34" charset="0"/>
              </a:rPr>
              <a:t>supplier</a:t>
            </a:r>
            <a:r>
              <a:rPr lang="nl-NL" dirty="0" smtClean="0">
                <a:cs typeface="Calibri" panose="020F0502020204030204" pitchFamily="34" charset="0"/>
              </a:rPr>
              <a:t> is </a:t>
            </a:r>
            <a:r>
              <a:rPr lang="nl-NL" dirty="0" err="1" smtClean="0">
                <a:cs typeface="Calibri" panose="020F0502020204030204" pitchFamily="34" charset="0"/>
              </a:rPr>
              <a:t>repaid</a:t>
            </a:r>
            <a:r>
              <a:rPr lang="nl-NL" dirty="0" smtClean="0">
                <a:cs typeface="Calibri" panose="020F0502020204030204" pitchFamily="34" charset="0"/>
              </a:rPr>
              <a:t>.</a:t>
            </a:r>
            <a:endParaRPr lang="nl-NL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58342691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Objectives </a:t>
            </a:r>
            <a:r>
              <a:rPr lang="nl-NL" dirty="0" smtClean="0"/>
              <a:t>of the Bosnian </a:t>
            </a:r>
            <a:r>
              <a:rPr lang="nl-NL" dirty="0" smtClean="0"/>
              <a:t>Social Trade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514350" indent="-5143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b="1" dirty="0" smtClean="0">
                <a:cs typeface="Calibri" panose="020F0502020204030204" pitchFamily="34" charset="0"/>
              </a:rPr>
              <a:t>More </a:t>
            </a:r>
            <a:r>
              <a:rPr lang="nl-NL" b="1" dirty="0" err="1" smtClean="0">
                <a:cs typeface="Calibri" panose="020F0502020204030204" pitchFamily="34" charset="0"/>
              </a:rPr>
              <a:t>effective</a:t>
            </a:r>
            <a:r>
              <a:rPr lang="nl-NL" b="1" dirty="0" smtClean="0">
                <a:cs typeface="Calibri" panose="020F0502020204030204" pitchFamily="34" charset="0"/>
              </a:rPr>
              <a:t> </a:t>
            </a:r>
            <a:r>
              <a:rPr lang="nl-NL" b="1" dirty="0" err="1" smtClean="0">
                <a:cs typeface="Calibri" panose="020F0502020204030204" pitchFamily="34" charset="0"/>
              </a:rPr>
              <a:t>circulation</a:t>
            </a:r>
            <a:r>
              <a:rPr lang="nl-NL" b="1" dirty="0" smtClean="0">
                <a:cs typeface="Calibri" panose="020F0502020204030204" pitchFamily="34" charset="0"/>
              </a:rPr>
              <a:t> of </a:t>
            </a:r>
            <a:r>
              <a:rPr lang="nl-NL" b="1" dirty="0" err="1" smtClean="0">
                <a:cs typeface="Calibri" panose="020F0502020204030204" pitchFamily="34" charset="0"/>
              </a:rPr>
              <a:t>existing</a:t>
            </a:r>
            <a:r>
              <a:rPr lang="nl-NL" b="1" dirty="0" smtClean="0">
                <a:cs typeface="Calibri" panose="020F0502020204030204" pitchFamily="34" charset="0"/>
              </a:rPr>
              <a:t> </a:t>
            </a:r>
            <a:r>
              <a:rPr lang="nl-NL" b="1" dirty="0" err="1" smtClean="0">
                <a:cs typeface="Calibri" panose="020F0502020204030204" pitchFamily="34" charset="0"/>
              </a:rPr>
              <a:t>purchasing</a:t>
            </a:r>
            <a:r>
              <a:rPr lang="nl-NL" b="1" dirty="0" smtClean="0">
                <a:cs typeface="Calibri" panose="020F0502020204030204" pitchFamily="34" charset="0"/>
              </a:rPr>
              <a:t> power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Credit </a:t>
            </a:r>
            <a:r>
              <a:rPr lang="nl-NL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nl-NL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SMEs</a:t>
            </a:r>
            <a:r>
              <a:rPr lang="nl-NL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that</a:t>
            </a:r>
            <a:r>
              <a:rPr lang="nl-NL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are </a:t>
            </a:r>
            <a:r>
              <a:rPr lang="nl-NL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presently</a:t>
            </a:r>
            <a:r>
              <a:rPr lang="nl-NL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nl-NL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facilitated</a:t>
            </a:r>
            <a:r>
              <a:rPr lang="nl-NL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nl-NL" sz="600" dirty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Increase</a:t>
            </a:r>
            <a:r>
              <a:rPr lang="nl-NL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the </a:t>
            </a:r>
            <a:r>
              <a:rPr lang="nl-NL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national</a:t>
            </a:r>
            <a:r>
              <a:rPr lang="nl-NL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multiplier – more </a:t>
            </a:r>
            <a:r>
              <a:rPr lang="nl-NL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local</a:t>
            </a:r>
            <a:r>
              <a:rPr lang="nl-NL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production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and</a:t>
            </a:r>
            <a:r>
              <a:rPr lang="nl-NL" dirty="0" smtClean="0">
                <a:cs typeface="Calibri" panose="020F0502020204030204" pitchFamily="34" charset="0"/>
              </a:rPr>
              <a:t> sales</a:t>
            </a: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More tax </a:t>
            </a:r>
            <a:r>
              <a:rPr lang="nl-NL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income</a:t>
            </a:r>
            <a:endParaRPr lang="nl-NL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dirty="0" smtClean="0">
                <a:cs typeface="Calibri" panose="020F0502020204030204" pitchFamily="34" charset="0"/>
              </a:rPr>
              <a:t>The opportunity </a:t>
            </a:r>
            <a:r>
              <a:rPr lang="nl-NL" dirty="0" err="1" smtClean="0">
                <a:cs typeface="Calibri" panose="020F0502020204030204" pitchFamily="34" charset="0"/>
              </a:rPr>
              <a:t>to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stimulate</a:t>
            </a:r>
            <a:r>
              <a:rPr lang="nl-NL" dirty="0" smtClean="0">
                <a:cs typeface="Calibri" panose="020F0502020204030204" pitchFamily="34" charset="0"/>
              </a:rPr>
              <a:t> the </a:t>
            </a:r>
            <a:r>
              <a:rPr lang="nl-NL" dirty="0" err="1" smtClean="0">
                <a:cs typeface="Calibri" panose="020F0502020204030204" pitchFamily="34" charset="0"/>
              </a:rPr>
              <a:t>economy</a:t>
            </a:r>
            <a:r>
              <a:rPr lang="nl-NL" dirty="0" smtClean="0">
                <a:cs typeface="Calibri" panose="020F0502020204030204" pitchFamily="34" charset="0"/>
              </a:rPr>
              <a:t> as long as </a:t>
            </a:r>
            <a:r>
              <a:rPr lang="nl-NL" dirty="0" err="1" smtClean="0">
                <a:cs typeface="Calibri" panose="020F0502020204030204" pitchFamily="34" charset="0"/>
              </a:rPr>
              <a:t>there</a:t>
            </a:r>
            <a:r>
              <a:rPr lang="nl-NL" dirty="0" smtClean="0">
                <a:cs typeface="Calibri" panose="020F0502020204030204" pitchFamily="34" charset="0"/>
              </a:rPr>
              <a:t> is </a:t>
            </a:r>
            <a:r>
              <a:rPr lang="nl-NL" dirty="0" err="1" smtClean="0">
                <a:cs typeface="Calibri" panose="020F0502020204030204" pitchFamily="34" charset="0"/>
              </a:rPr>
              <a:t>unemployment</a:t>
            </a:r>
            <a:r>
              <a:rPr lang="nl-NL" dirty="0" smtClean="0">
                <a:cs typeface="Calibri" panose="020F0502020204030204" pitchFamily="34" charset="0"/>
              </a:rPr>
              <a:t> without </a:t>
            </a:r>
            <a:r>
              <a:rPr lang="nl-NL" dirty="0" err="1" smtClean="0">
                <a:cs typeface="Calibri" panose="020F0502020204030204" pitchFamily="34" charset="0"/>
              </a:rPr>
              <a:t>uncontrollable</a:t>
            </a:r>
            <a:r>
              <a:rPr lang="nl-NL" dirty="0" smtClean="0">
                <a:cs typeface="Calibri" panose="020F0502020204030204" pitchFamily="34" charset="0"/>
              </a:rPr>
              <a:t> risk on </a:t>
            </a:r>
            <a:r>
              <a:rPr lang="nl-NL" dirty="0" err="1" smtClean="0">
                <a:cs typeface="Calibri" panose="020F0502020204030204" pitchFamily="34" charset="0"/>
              </a:rPr>
              <a:t>inflation</a:t>
            </a:r>
            <a:endParaRPr lang="nl-NL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endParaRPr lang="nl-NL" sz="20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4934690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Contents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 smtClean="0"/>
          </a:p>
          <a:p>
            <a:r>
              <a:rPr lang="nl-NL" dirty="0" err="1" smtClean="0"/>
              <a:t>Social</a:t>
            </a:r>
            <a:r>
              <a:rPr lang="nl-NL" dirty="0" smtClean="0"/>
              <a:t> Trade </a:t>
            </a:r>
            <a:r>
              <a:rPr lang="nl-NL" dirty="0" err="1" smtClean="0"/>
              <a:t>Organisation</a:t>
            </a:r>
            <a:endParaRPr lang="nl-NL" dirty="0" smtClean="0"/>
          </a:p>
          <a:p>
            <a:r>
              <a:rPr lang="nl-NL" dirty="0" err="1" smtClean="0"/>
              <a:t>Introduction</a:t>
            </a:r>
            <a:endParaRPr lang="nl-NL" dirty="0" smtClean="0"/>
          </a:p>
          <a:p>
            <a:r>
              <a:rPr lang="nl-NL" dirty="0"/>
              <a:t>I</a:t>
            </a:r>
            <a:r>
              <a:rPr lang="nl-NL" dirty="0" smtClean="0"/>
              <a:t>mmediate </a:t>
            </a:r>
            <a:r>
              <a:rPr lang="nl-NL" dirty="0"/>
              <a:t>payment </a:t>
            </a:r>
            <a:r>
              <a:rPr lang="nl-NL" dirty="0" smtClean="0"/>
              <a:t>from the government </a:t>
            </a:r>
            <a:r>
              <a:rPr lang="nl-NL" dirty="0"/>
              <a:t>to suppliers</a:t>
            </a:r>
            <a:endParaRPr lang="nl-NL" dirty="0" smtClean="0"/>
          </a:p>
          <a:p>
            <a:r>
              <a:rPr lang="nl-NL" dirty="0" smtClean="0"/>
              <a:t>Contra </a:t>
            </a:r>
            <a:r>
              <a:rPr lang="nl-NL" dirty="0" err="1" smtClean="0"/>
              <a:t>cyclical</a:t>
            </a:r>
            <a:r>
              <a:rPr lang="nl-NL" dirty="0" smtClean="0"/>
              <a:t> credit</a:t>
            </a:r>
          </a:p>
          <a:p>
            <a:r>
              <a:rPr lang="nl-NL" dirty="0" err="1" smtClean="0"/>
              <a:t>Discussion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questions</a:t>
            </a:r>
            <a:endParaRPr lang="nl-NL" dirty="0" smtClean="0"/>
          </a:p>
          <a:p>
            <a:endParaRPr lang="nl-NL" dirty="0" smtClean="0"/>
          </a:p>
          <a:p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92033924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3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Step 1: </a:t>
            </a:r>
            <a:r>
              <a:rPr lang="nl-NL" dirty="0" err="1" smtClean="0"/>
              <a:t>Government</a:t>
            </a:r>
            <a:r>
              <a:rPr lang="nl-NL" dirty="0" smtClean="0"/>
              <a:t> </a:t>
            </a:r>
            <a:r>
              <a:rPr lang="nl-NL" dirty="0" err="1" smtClean="0"/>
              <a:t>creates</a:t>
            </a:r>
            <a:r>
              <a:rPr lang="nl-NL" dirty="0" smtClean="0"/>
              <a:t> a </a:t>
            </a:r>
            <a:r>
              <a:rPr lang="nl-NL" dirty="0" err="1" smtClean="0"/>
              <a:t>whitelist</a:t>
            </a:r>
            <a:r>
              <a:rPr lang="nl-NL" dirty="0" smtClean="0"/>
              <a:t> of </a:t>
            </a:r>
            <a:r>
              <a:rPr lang="nl-NL" dirty="0" err="1" smtClean="0"/>
              <a:t>regular</a:t>
            </a:r>
            <a:r>
              <a:rPr lang="nl-NL" dirty="0" smtClean="0"/>
              <a:t> </a:t>
            </a:r>
            <a:r>
              <a:rPr lang="nl-NL" dirty="0" err="1" smtClean="0"/>
              <a:t>suppliers</a:t>
            </a:r>
            <a:endParaRPr lang="nl-NL" dirty="0"/>
          </a:p>
        </p:txBody>
      </p:sp>
      <p:sp>
        <p:nvSpPr>
          <p:cNvPr id="18" name="Content Placeholder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indent="0" fontAlgn="auto">
              <a:spcAft>
                <a:spcPts val="0"/>
              </a:spcAft>
              <a:buNone/>
              <a:defRPr/>
            </a:pPr>
            <a:endParaRPr lang="nl-NL" dirty="0" smtClean="0"/>
          </a:p>
        </p:txBody>
      </p:sp>
      <p:sp>
        <p:nvSpPr>
          <p:cNvPr id="32" name="Rechthoek 2"/>
          <p:cNvSpPr/>
          <p:nvPr/>
        </p:nvSpPr>
        <p:spPr>
          <a:xfrm>
            <a:off x="395536" y="2060773"/>
            <a:ext cx="1901825" cy="7921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 err="1" smtClean="0"/>
              <a:t>Government</a:t>
            </a:r>
            <a:endParaRPr lang="nl-NL" sz="2400" b="1" dirty="0"/>
          </a:p>
        </p:txBody>
      </p:sp>
      <p:pic>
        <p:nvPicPr>
          <p:cNvPr id="10" name="Picture 2" descr="D:\PR\PRESENTATIES\Social_Trade_Circuit_Blank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524000"/>
            <a:ext cx="5715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842588163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3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Step 2: </a:t>
            </a:r>
            <a:r>
              <a:rPr lang="nl-NL" dirty="0" smtClean="0"/>
              <a:t>Government </a:t>
            </a:r>
            <a:r>
              <a:rPr lang="nl-NL" dirty="0" smtClean="0"/>
              <a:t>pays supplier A with term marks</a:t>
            </a:r>
            <a:endParaRPr lang="nl-NL" dirty="0"/>
          </a:p>
        </p:txBody>
      </p:sp>
      <p:sp>
        <p:nvSpPr>
          <p:cNvPr id="18" name="Content Placeholder 17"/>
          <p:cNvSpPr>
            <a:spLocks noGrp="1"/>
          </p:cNvSpPr>
          <p:nvPr>
            <p:ph idx="1"/>
          </p:nvPr>
        </p:nvSpPr>
        <p:spPr>
          <a:xfrm>
            <a:off x="179512" y="5517232"/>
            <a:ext cx="8784976" cy="1146648"/>
          </a:xfrm>
        </p:spPr>
        <p:txBody>
          <a:bodyPr/>
          <a:lstStyle/>
          <a:p>
            <a:pPr marL="342900" lvl="1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sz="2000" dirty="0" smtClean="0"/>
              <a:t>Company A has </a:t>
            </a:r>
            <a:r>
              <a:rPr lang="nl-NL" sz="2000" dirty="0" err="1" smtClean="0"/>
              <a:t>provided</a:t>
            </a:r>
            <a:r>
              <a:rPr lang="nl-NL" sz="2000" dirty="0" smtClean="0"/>
              <a:t> </a:t>
            </a:r>
            <a:r>
              <a:rPr lang="nl-NL" sz="2000" dirty="0" err="1" smtClean="0"/>
              <a:t>goods</a:t>
            </a:r>
            <a:r>
              <a:rPr lang="nl-NL" sz="2000" dirty="0" smtClean="0"/>
              <a:t> or services </a:t>
            </a:r>
            <a:r>
              <a:rPr lang="nl-NL" sz="2000" dirty="0" err="1" smtClean="0"/>
              <a:t>to</a:t>
            </a:r>
            <a:r>
              <a:rPr lang="nl-NL" sz="2000" dirty="0" smtClean="0"/>
              <a:t> the </a:t>
            </a:r>
            <a:r>
              <a:rPr lang="nl-NL" sz="2000" dirty="0" err="1" smtClean="0"/>
              <a:t>government</a:t>
            </a:r>
            <a:r>
              <a:rPr lang="nl-NL" sz="2000" dirty="0" smtClean="0"/>
              <a:t>.</a:t>
            </a:r>
          </a:p>
          <a:p>
            <a:pPr marL="342900" lvl="1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sz="2000" dirty="0" smtClean="0"/>
              <a:t>Company A </a:t>
            </a:r>
            <a:r>
              <a:rPr lang="nl-NL" sz="2000" dirty="0" err="1" smtClean="0"/>
              <a:t>sends</a:t>
            </a:r>
            <a:r>
              <a:rPr lang="nl-NL" sz="2000" dirty="0" smtClean="0"/>
              <a:t> </a:t>
            </a:r>
            <a:r>
              <a:rPr lang="nl-NL" sz="2000" dirty="0" err="1" smtClean="0"/>
              <a:t>an</a:t>
            </a:r>
            <a:r>
              <a:rPr lang="nl-NL" sz="2000" dirty="0" smtClean="0"/>
              <a:t> </a:t>
            </a:r>
            <a:r>
              <a:rPr lang="nl-NL" sz="2000" dirty="0" err="1" smtClean="0"/>
              <a:t>invoice</a:t>
            </a:r>
            <a:r>
              <a:rPr lang="nl-NL" sz="2000" dirty="0" smtClean="0"/>
              <a:t> </a:t>
            </a:r>
          </a:p>
          <a:p>
            <a:pPr marL="342900" lvl="1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sz="2000" dirty="0" err="1" smtClean="0"/>
              <a:t>If</a:t>
            </a:r>
            <a:r>
              <a:rPr lang="nl-NL" sz="2000" dirty="0" smtClean="0"/>
              <a:t> A is on the </a:t>
            </a:r>
            <a:r>
              <a:rPr lang="nl-NL" sz="2000" dirty="0" err="1" smtClean="0"/>
              <a:t>whitelist</a:t>
            </a:r>
            <a:r>
              <a:rPr lang="nl-NL" sz="2000" dirty="0" smtClean="0"/>
              <a:t>, the </a:t>
            </a:r>
            <a:r>
              <a:rPr lang="nl-NL" sz="2000" dirty="0" err="1" smtClean="0"/>
              <a:t>government</a:t>
            </a:r>
            <a:r>
              <a:rPr lang="nl-NL" sz="2000" dirty="0" smtClean="0"/>
              <a:t> </a:t>
            </a:r>
            <a:r>
              <a:rPr lang="nl-NL" sz="2000" dirty="0" err="1" smtClean="0"/>
              <a:t>pays</a:t>
            </a:r>
            <a:r>
              <a:rPr lang="nl-NL" sz="2000" dirty="0" smtClean="0"/>
              <a:t> company A </a:t>
            </a:r>
            <a:r>
              <a:rPr lang="nl-NL" sz="2000" dirty="0" err="1" smtClean="0"/>
              <a:t>within</a:t>
            </a:r>
            <a:r>
              <a:rPr lang="nl-NL" sz="2000" dirty="0" smtClean="0"/>
              <a:t> 1 </a:t>
            </a:r>
            <a:r>
              <a:rPr lang="nl-NL" sz="2000" dirty="0" err="1" smtClean="0"/>
              <a:t>day</a:t>
            </a:r>
            <a:r>
              <a:rPr lang="nl-NL" sz="2000" dirty="0" smtClean="0"/>
              <a:t> </a:t>
            </a:r>
            <a:r>
              <a:rPr lang="nl-NL" sz="2000" dirty="0" err="1" smtClean="0"/>
              <a:t>and</a:t>
            </a:r>
            <a:r>
              <a:rPr lang="nl-NL" sz="2000" dirty="0" smtClean="0"/>
              <a:t> </a:t>
            </a:r>
            <a:r>
              <a:rPr lang="nl-NL" sz="2000" dirty="0" err="1" smtClean="0"/>
              <a:t>pays</a:t>
            </a:r>
            <a:r>
              <a:rPr lang="nl-NL" sz="2000" dirty="0" smtClean="0"/>
              <a:t> </a:t>
            </a:r>
            <a:r>
              <a:rPr lang="nl-NL" sz="2000" dirty="0" err="1" smtClean="0"/>
              <a:t>with</a:t>
            </a:r>
            <a:r>
              <a:rPr lang="nl-NL" sz="2000" dirty="0" smtClean="0"/>
              <a:t> term </a:t>
            </a:r>
            <a:r>
              <a:rPr lang="nl-NL" sz="2000" dirty="0" err="1" smtClean="0"/>
              <a:t>marks</a:t>
            </a:r>
            <a:r>
              <a:rPr lang="nl-NL" sz="2000" dirty="0"/>
              <a:t> </a:t>
            </a:r>
            <a:r>
              <a:rPr lang="nl-NL" sz="2000" dirty="0" err="1"/>
              <a:t>that</a:t>
            </a:r>
            <a:r>
              <a:rPr lang="nl-NL" sz="2000" dirty="0"/>
              <a:t> </a:t>
            </a:r>
            <a:r>
              <a:rPr lang="nl-NL" sz="2000" dirty="0" err="1"/>
              <a:t>can</a:t>
            </a:r>
            <a:r>
              <a:rPr lang="nl-NL" sz="2000" dirty="0"/>
              <a:t> </a:t>
            </a:r>
            <a:r>
              <a:rPr lang="nl-NL" sz="2000" dirty="0" err="1"/>
              <a:t>be</a:t>
            </a:r>
            <a:r>
              <a:rPr lang="nl-NL" sz="2000" dirty="0"/>
              <a:t> </a:t>
            </a:r>
            <a:r>
              <a:rPr lang="nl-NL" sz="2000" dirty="0" err="1"/>
              <a:t>exchanged</a:t>
            </a:r>
            <a:r>
              <a:rPr lang="nl-NL" sz="2000" dirty="0"/>
              <a:t> </a:t>
            </a:r>
            <a:r>
              <a:rPr lang="nl-NL" sz="2000" dirty="0" err="1"/>
              <a:t>for</a:t>
            </a:r>
            <a:r>
              <a:rPr lang="nl-NL" sz="2000" dirty="0"/>
              <a:t> </a:t>
            </a:r>
            <a:r>
              <a:rPr lang="nl-NL" sz="2000" dirty="0" err="1"/>
              <a:t>marks</a:t>
            </a:r>
            <a:r>
              <a:rPr lang="nl-NL" sz="2000" dirty="0"/>
              <a:t> in 70 </a:t>
            </a:r>
            <a:r>
              <a:rPr lang="nl-NL" sz="2000" dirty="0" err="1"/>
              <a:t>days</a:t>
            </a:r>
            <a:r>
              <a:rPr lang="nl-NL" sz="2000" dirty="0"/>
              <a:t>.</a:t>
            </a:r>
            <a:endParaRPr lang="nl-NL" sz="2000" dirty="0" smtClean="0"/>
          </a:p>
        </p:txBody>
      </p:sp>
      <p:sp>
        <p:nvSpPr>
          <p:cNvPr id="32" name="Rechthoek 2"/>
          <p:cNvSpPr/>
          <p:nvPr/>
        </p:nvSpPr>
        <p:spPr>
          <a:xfrm>
            <a:off x="395536" y="2708845"/>
            <a:ext cx="1901825" cy="7921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 err="1" smtClean="0"/>
              <a:t>Government</a:t>
            </a:r>
            <a:endParaRPr lang="nl-NL" sz="2400" b="1" dirty="0"/>
          </a:p>
        </p:txBody>
      </p:sp>
      <p:pic>
        <p:nvPicPr>
          <p:cNvPr id="1026" name="Picture 2" descr="D:\PR\PRESENTATIES\Social_Trade_Circuit_Blank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11760" y="1524000"/>
            <a:ext cx="5715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vaal 4"/>
          <p:cNvSpPr/>
          <p:nvPr/>
        </p:nvSpPr>
        <p:spPr>
          <a:xfrm>
            <a:off x="4059213" y="4077072"/>
            <a:ext cx="1736923" cy="81121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600" b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A</a:t>
            </a:r>
            <a:endParaRPr lang="nl-NL" sz="1600" b="1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</p:txBody>
      </p:sp>
      <p:cxnSp>
        <p:nvCxnSpPr>
          <p:cNvPr id="12" name="Straight Arrow Connector 42"/>
          <p:cNvCxnSpPr/>
          <p:nvPr/>
        </p:nvCxnSpPr>
        <p:spPr bwMode="auto">
          <a:xfrm>
            <a:off x="2297361" y="3104927"/>
            <a:ext cx="2016218" cy="1090944"/>
          </a:xfrm>
          <a:prstGeom prst="straightConnector1">
            <a:avLst/>
          </a:prstGeom>
          <a:ln w="57150">
            <a:solidFill>
              <a:schemeClr val="bg1">
                <a:lumMod val="95000"/>
              </a:schemeClr>
            </a:solidFill>
            <a:prstDash val="solid"/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43699557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3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Step </a:t>
            </a:r>
            <a:r>
              <a:rPr lang="nl-NL" dirty="0"/>
              <a:t>3</a:t>
            </a:r>
            <a:r>
              <a:rPr lang="nl-NL" dirty="0" smtClean="0"/>
              <a:t>: The </a:t>
            </a:r>
            <a:r>
              <a:rPr lang="nl-NL" dirty="0" err="1" smtClean="0"/>
              <a:t>TMs</a:t>
            </a:r>
            <a:r>
              <a:rPr lang="nl-NL" dirty="0" smtClean="0"/>
              <a:t> are </a:t>
            </a:r>
            <a:r>
              <a:rPr lang="nl-NL" dirty="0" err="1" smtClean="0"/>
              <a:t>circulating</a:t>
            </a:r>
            <a:r>
              <a:rPr lang="nl-NL" dirty="0" smtClean="0"/>
              <a:t> </a:t>
            </a:r>
            <a:r>
              <a:rPr lang="nl-NL" dirty="0" err="1" smtClean="0"/>
              <a:t>within</a:t>
            </a:r>
            <a:r>
              <a:rPr lang="nl-NL" dirty="0" smtClean="0"/>
              <a:t> the </a:t>
            </a:r>
            <a:r>
              <a:rPr lang="nl-NL" dirty="0" err="1" smtClean="0"/>
              <a:t>regional</a:t>
            </a:r>
            <a:r>
              <a:rPr lang="nl-NL" dirty="0" smtClean="0"/>
              <a:t> </a:t>
            </a:r>
            <a:r>
              <a:rPr lang="nl-NL" dirty="0" err="1" smtClean="0"/>
              <a:t>Bosnian</a:t>
            </a:r>
            <a:r>
              <a:rPr lang="nl-NL" dirty="0" smtClean="0"/>
              <a:t> </a:t>
            </a:r>
            <a:r>
              <a:rPr lang="nl-NL" dirty="0" err="1" smtClean="0"/>
              <a:t>network</a:t>
            </a:r>
            <a:endParaRPr lang="nl-NL" dirty="0"/>
          </a:p>
        </p:txBody>
      </p:sp>
      <p:sp>
        <p:nvSpPr>
          <p:cNvPr id="18" name="Content Placeholder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sz="2000" dirty="0"/>
              <a:t>Company A </a:t>
            </a:r>
            <a:r>
              <a:rPr lang="nl-NL" sz="2000" dirty="0" err="1"/>
              <a:t>spends</a:t>
            </a:r>
            <a:r>
              <a:rPr lang="nl-NL" sz="2000" dirty="0"/>
              <a:t> </a:t>
            </a:r>
            <a:r>
              <a:rPr lang="nl-NL" sz="2000" dirty="0" smtClean="0"/>
              <a:t>the term-</a:t>
            </a:r>
            <a:r>
              <a:rPr lang="nl-NL" sz="2000" dirty="0" err="1" smtClean="0"/>
              <a:t>marks</a:t>
            </a:r>
            <a:r>
              <a:rPr lang="nl-NL" sz="2000" dirty="0" smtClean="0"/>
              <a:t> in the circuit at B. B </a:t>
            </a:r>
            <a:r>
              <a:rPr lang="nl-NL" sz="2000" dirty="0" err="1" smtClean="0"/>
              <a:t>spends</a:t>
            </a:r>
            <a:r>
              <a:rPr lang="nl-NL" sz="2000" dirty="0" smtClean="0"/>
              <a:t> at X</a:t>
            </a:r>
            <a:r>
              <a:rPr lang="nl-NL" sz="2000" dirty="0"/>
              <a:t>, etc.</a:t>
            </a:r>
            <a:endParaRPr lang="nl-NL" sz="2000" dirty="0" smtClean="0"/>
          </a:p>
          <a:p>
            <a:pPr marL="342900" lvl="1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nl-NL" sz="2000" dirty="0" smtClean="0"/>
          </a:p>
        </p:txBody>
      </p:sp>
      <p:sp>
        <p:nvSpPr>
          <p:cNvPr id="32" name="Rechthoek 2"/>
          <p:cNvSpPr/>
          <p:nvPr/>
        </p:nvSpPr>
        <p:spPr>
          <a:xfrm>
            <a:off x="395536" y="2708845"/>
            <a:ext cx="1901825" cy="7921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 err="1" smtClean="0"/>
              <a:t>Government</a:t>
            </a:r>
            <a:endParaRPr lang="nl-NL" sz="2400" b="1" dirty="0"/>
          </a:p>
        </p:txBody>
      </p:sp>
      <p:pic>
        <p:nvPicPr>
          <p:cNvPr id="1026" name="Picture 2" descr="D:\PR\PRESENTATIES\Social_Trade_Circuit_Blank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0692" y="1413520"/>
            <a:ext cx="5715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Ovaal 4"/>
          <p:cNvSpPr/>
          <p:nvPr/>
        </p:nvSpPr>
        <p:spPr>
          <a:xfrm>
            <a:off x="4059213" y="4077072"/>
            <a:ext cx="1736923" cy="81121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600" b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A</a:t>
            </a:r>
            <a:endParaRPr lang="nl-NL" sz="1600" b="1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8" name="Ovaal 4"/>
          <p:cNvSpPr/>
          <p:nvPr/>
        </p:nvSpPr>
        <p:spPr>
          <a:xfrm>
            <a:off x="6219453" y="2852936"/>
            <a:ext cx="1736923" cy="81121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600" b="1" dirty="0">
                <a:solidFill>
                  <a:srgbClr val="0D0D35"/>
                </a:solidFill>
                <a:latin typeface="Calibri" pitchFamily="34" charset="0"/>
              </a:rPr>
              <a:t>B</a:t>
            </a:r>
            <a:endParaRPr lang="nl-NL" sz="1600" b="1" dirty="0" smtClean="0">
              <a:solidFill>
                <a:srgbClr val="0D0D35"/>
              </a:solidFill>
              <a:latin typeface="Calibri" pitchFamily="34" charset="0"/>
            </a:endParaRPr>
          </a:p>
        </p:txBody>
      </p:sp>
      <p:sp>
        <p:nvSpPr>
          <p:cNvPr id="10" name="Ovaal 52"/>
          <p:cNvSpPr/>
          <p:nvPr/>
        </p:nvSpPr>
        <p:spPr>
          <a:xfrm>
            <a:off x="3615283" y="2205011"/>
            <a:ext cx="1296987" cy="576263"/>
          </a:xfrm>
          <a:prstGeom prst="ellipse">
            <a:avLst/>
          </a:prstGeom>
          <a:solidFill>
            <a:schemeClr val="accent2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600" b="1" dirty="0">
                <a:solidFill>
                  <a:schemeClr val="bg1"/>
                </a:solidFill>
                <a:latin typeface="Calibri" pitchFamily="34" charset="0"/>
              </a:rPr>
              <a:t>Y</a:t>
            </a:r>
          </a:p>
        </p:txBody>
      </p:sp>
      <p:sp>
        <p:nvSpPr>
          <p:cNvPr id="11" name="Ovaal 53"/>
          <p:cNvSpPr/>
          <p:nvPr/>
        </p:nvSpPr>
        <p:spPr>
          <a:xfrm>
            <a:off x="5220816" y="2060848"/>
            <a:ext cx="1295400" cy="576263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600" b="1" dirty="0">
                <a:solidFill>
                  <a:schemeClr val="bg1"/>
                </a:solidFill>
                <a:latin typeface="Calibri" pitchFamily="34" charset="0"/>
              </a:rPr>
              <a:t>X</a:t>
            </a:r>
          </a:p>
        </p:txBody>
      </p:sp>
      <p:sp>
        <p:nvSpPr>
          <p:cNvPr id="13" name="Ovaal 55"/>
          <p:cNvSpPr/>
          <p:nvPr/>
        </p:nvSpPr>
        <p:spPr>
          <a:xfrm>
            <a:off x="2987824" y="3212778"/>
            <a:ext cx="1295400" cy="57626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600" b="1" dirty="0">
                <a:solidFill>
                  <a:schemeClr val="bg1"/>
                </a:solidFill>
                <a:latin typeface="Calibri" pitchFamily="34" charset="0"/>
              </a:rPr>
              <a:t>Z</a:t>
            </a:r>
          </a:p>
        </p:txBody>
      </p:sp>
      <p:cxnSp>
        <p:nvCxnSpPr>
          <p:cNvPr id="14" name="Straight Arrow Connector 19"/>
          <p:cNvCxnSpPr>
            <a:stCxn id="11" idx="2"/>
            <a:endCxn id="10" idx="6"/>
          </p:cNvCxnSpPr>
          <p:nvPr/>
        </p:nvCxnSpPr>
        <p:spPr bwMode="auto">
          <a:xfrm flipH="1">
            <a:off x="4912270" y="2348980"/>
            <a:ext cx="308546" cy="144163"/>
          </a:xfrm>
          <a:prstGeom prst="straightConnector1">
            <a:avLst/>
          </a:prstGeom>
          <a:ln w="57150">
            <a:solidFill>
              <a:schemeClr val="bg1">
                <a:lumMod val="95000"/>
              </a:schemeClr>
            </a:solidFill>
            <a:prstDash val="solid"/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5" name="Straight Arrow Connector 19"/>
          <p:cNvCxnSpPr>
            <a:stCxn id="10" idx="5"/>
            <a:endCxn id="8" idx="2"/>
          </p:cNvCxnSpPr>
          <p:nvPr/>
        </p:nvCxnSpPr>
        <p:spPr bwMode="auto">
          <a:xfrm>
            <a:off x="4722331" y="2696882"/>
            <a:ext cx="1497122" cy="561660"/>
          </a:xfrm>
          <a:prstGeom prst="straightConnector1">
            <a:avLst/>
          </a:prstGeom>
          <a:ln w="57150">
            <a:solidFill>
              <a:schemeClr val="bg1">
                <a:lumMod val="95000"/>
              </a:schemeClr>
            </a:solidFill>
            <a:prstDash val="solid"/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6" name="Straight Arrow Connector 19"/>
          <p:cNvCxnSpPr>
            <a:stCxn id="10" idx="4"/>
          </p:cNvCxnSpPr>
          <p:nvPr/>
        </p:nvCxnSpPr>
        <p:spPr bwMode="auto">
          <a:xfrm flipH="1">
            <a:off x="4059213" y="2781274"/>
            <a:ext cx="204564" cy="477268"/>
          </a:xfrm>
          <a:prstGeom prst="straightConnector1">
            <a:avLst/>
          </a:prstGeom>
          <a:ln w="57150">
            <a:solidFill>
              <a:schemeClr val="bg1">
                <a:lumMod val="95000"/>
              </a:schemeClr>
            </a:solidFill>
            <a:prstDash val="solid"/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0" name="Straight Arrow Connector 19"/>
          <p:cNvCxnSpPr>
            <a:stCxn id="8" idx="1"/>
            <a:endCxn id="11" idx="5"/>
          </p:cNvCxnSpPr>
          <p:nvPr/>
        </p:nvCxnSpPr>
        <p:spPr bwMode="auto">
          <a:xfrm flipH="1" flipV="1">
            <a:off x="6326509" y="2552719"/>
            <a:ext cx="147310" cy="419016"/>
          </a:xfrm>
          <a:prstGeom prst="straightConnector1">
            <a:avLst/>
          </a:prstGeom>
          <a:ln w="57150">
            <a:solidFill>
              <a:schemeClr val="bg1">
                <a:lumMod val="95000"/>
              </a:schemeClr>
            </a:solidFill>
            <a:prstDash val="solid"/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19"/>
          <p:cNvCxnSpPr>
            <a:stCxn id="9" idx="6"/>
            <a:endCxn id="8" idx="4"/>
          </p:cNvCxnSpPr>
          <p:nvPr/>
        </p:nvCxnSpPr>
        <p:spPr bwMode="auto">
          <a:xfrm flipV="1">
            <a:off x="5796136" y="3664148"/>
            <a:ext cx="1291779" cy="818530"/>
          </a:xfrm>
          <a:prstGeom prst="straightConnector1">
            <a:avLst/>
          </a:prstGeom>
          <a:ln w="57150">
            <a:solidFill>
              <a:schemeClr val="bg1">
                <a:lumMod val="95000"/>
              </a:schemeClr>
            </a:solidFill>
            <a:prstDash val="solid"/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495471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 animBg="1"/>
      <p:bldP spid="10" grpId="0" animBg="1"/>
      <p:bldP spid="11" grpId="0" animBg="1"/>
      <p:bldP spid="13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el 1"/>
          <p:cNvSpPr txBox="1">
            <a:spLocks/>
          </p:cNvSpPr>
          <p:nvPr/>
        </p:nvSpPr>
        <p:spPr>
          <a:xfrm>
            <a:off x="971600" y="3501008"/>
            <a:ext cx="7272808" cy="65380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lvl="1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sz="2000" dirty="0" smtClean="0">
                <a:solidFill>
                  <a:srgbClr val="405918"/>
                </a:solidFill>
              </a:rPr>
              <a:t>The government pays TM 10.000 to a supplier that has </a:t>
            </a:r>
            <a:r>
              <a:rPr lang="nl-NL" sz="2000" dirty="0" smtClean="0">
                <a:solidFill>
                  <a:srgbClr val="405918"/>
                </a:solidFill>
              </a:rPr>
              <a:t>delivered to them </a:t>
            </a:r>
            <a:r>
              <a:rPr lang="nl-NL" sz="2000" dirty="0" smtClean="0">
                <a:solidFill>
                  <a:srgbClr val="405918"/>
                </a:solidFill>
              </a:rPr>
              <a:t>goods or </a:t>
            </a:r>
            <a:r>
              <a:rPr lang="nl-NL" sz="2000" dirty="0" smtClean="0">
                <a:solidFill>
                  <a:srgbClr val="405918"/>
                </a:solidFill>
              </a:rPr>
              <a:t>services. </a:t>
            </a:r>
            <a:endParaRPr lang="nl-NL" sz="2000" dirty="0" smtClean="0">
              <a:solidFill>
                <a:srgbClr val="405918"/>
              </a:solidFill>
            </a:endParaRPr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7596336" y="3573016"/>
            <a:ext cx="1817786" cy="437778"/>
          </a:xfrm>
          <a:prstGeom prst="rect">
            <a:avLst/>
          </a:prstGeom>
          <a:noFill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1" algn="l" fontAlgn="auto">
              <a:spcAft>
                <a:spcPts val="0"/>
              </a:spcAft>
              <a:defRPr/>
            </a:pPr>
            <a:endParaRPr lang="nl-NL" sz="2000" dirty="0"/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971600" y="4221088"/>
            <a:ext cx="7272808" cy="7920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lvl="1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sz="2000" dirty="0" smtClean="0">
                <a:solidFill>
                  <a:srgbClr val="405918"/>
                </a:solidFill>
              </a:rPr>
              <a:t>The payment is done in a digital payment channel that tags the TM and tracks the time </a:t>
            </a:r>
            <a:r>
              <a:rPr lang="nl-NL" sz="2000" dirty="0" smtClean="0">
                <a:solidFill>
                  <a:srgbClr val="405918"/>
                </a:solidFill>
              </a:rPr>
              <a:t>to </a:t>
            </a:r>
            <a:r>
              <a:rPr lang="nl-NL" sz="2000" dirty="0" smtClean="0">
                <a:solidFill>
                  <a:srgbClr val="405918"/>
                </a:solidFill>
              </a:rPr>
              <a:t>circulate in the Bosnian Network. </a:t>
            </a:r>
          </a:p>
        </p:txBody>
      </p:sp>
      <p:sp>
        <p:nvSpPr>
          <p:cNvPr id="12" name="Titel 1"/>
          <p:cNvSpPr txBox="1">
            <a:spLocks/>
          </p:cNvSpPr>
          <p:nvPr/>
        </p:nvSpPr>
        <p:spPr>
          <a:xfrm>
            <a:off x="971600" y="4971625"/>
            <a:ext cx="7272808" cy="104966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lvl="1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sz="2000" dirty="0" smtClean="0">
                <a:solidFill>
                  <a:srgbClr val="405918"/>
                </a:solidFill>
              </a:rPr>
              <a:t>After 70 days those account holders that have TMs with T=0 can exchange them for Marks </a:t>
            </a:r>
            <a:r>
              <a:rPr lang="nl-NL" sz="2000" dirty="0" smtClean="0">
                <a:solidFill>
                  <a:srgbClr val="405918"/>
                </a:solidFill>
              </a:rPr>
              <a:t>with the </a:t>
            </a:r>
            <a:r>
              <a:rPr lang="nl-NL" sz="2000" dirty="0" smtClean="0">
                <a:solidFill>
                  <a:srgbClr val="405918"/>
                </a:solidFill>
              </a:rPr>
              <a:t>government.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S</a:t>
            </a:r>
            <a:r>
              <a:rPr lang="nl-NL" dirty="0" smtClean="0"/>
              <a:t>uppliers </a:t>
            </a:r>
            <a:r>
              <a:rPr lang="nl-NL" dirty="0" err="1" smtClean="0"/>
              <a:t>paid</a:t>
            </a:r>
            <a:r>
              <a:rPr lang="nl-NL" dirty="0" smtClean="0"/>
              <a:t> </a:t>
            </a:r>
            <a:r>
              <a:rPr lang="nl-NL" dirty="0" err="1" smtClean="0"/>
              <a:t>with</a:t>
            </a:r>
            <a:r>
              <a:rPr lang="nl-NL" dirty="0" smtClean="0"/>
              <a:t> term-</a:t>
            </a:r>
            <a:r>
              <a:rPr lang="nl-NL" dirty="0" err="1" smtClean="0"/>
              <a:t>marks</a:t>
            </a:r>
            <a:endParaRPr lang="nl-NL" dirty="0"/>
          </a:p>
        </p:txBody>
      </p:sp>
      <p:sp>
        <p:nvSpPr>
          <p:cNvPr id="18" name="Tekstvak 19"/>
          <p:cNvSpPr txBox="1"/>
          <p:nvPr/>
        </p:nvSpPr>
        <p:spPr>
          <a:xfrm>
            <a:off x="480070" y="2420888"/>
            <a:ext cx="1859682" cy="7386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lvl="1" fontAlgn="auto">
              <a:spcAft>
                <a:spcPts val="0"/>
              </a:spcAft>
              <a:defRPr/>
            </a:pPr>
            <a:r>
              <a:rPr lang="nl-NL" sz="1400" dirty="0" err="1" smtClean="0">
                <a:latin typeface="Calibri" pitchFamily="34" charset="0"/>
              </a:rPr>
              <a:t>Government</a:t>
            </a:r>
            <a:r>
              <a:rPr lang="nl-NL" sz="1400" dirty="0" smtClean="0">
                <a:latin typeface="Calibri" pitchFamily="34" charset="0"/>
              </a:rPr>
              <a:t> </a:t>
            </a:r>
            <a:r>
              <a:rPr lang="nl-NL" sz="1400" dirty="0" err="1" smtClean="0">
                <a:latin typeface="Calibri" pitchFamily="34" charset="0"/>
              </a:rPr>
              <a:t>pays</a:t>
            </a:r>
            <a:r>
              <a:rPr lang="nl-NL" sz="1400" dirty="0" smtClean="0">
                <a:latin typeface="Calibri" pitchFamily="34" charset="0"/>
              </a:rPr>
              <a:t> </a:t>
            </a:r>
            <a:r>
              <a:rPr lang="nl-NL" sz="1400" dirty="0" err="1" smtClean="0">
                <a:latin typeface="Calibri" pitchFamily="34" charset="0"/>
              </a:rPr>
              <a:t>invoice</a:t>
            </a:r>
            <a:r>
              <a:rPr lang="nl-NL" sz="1400" dirty="0" smtClean="0">
                <a:latin typeface="Calibri" pitchFamily="34" charset="0"/>
              </a:rPr>
              <a:t> of TM 10.000, (T = 70 </a:t>
            </a:r>
            <a:r>
              <a:rPr lang="nl-NL" sz="1400" dirty="0" err="1" smtClean="0">
                <a:latin typeface="Calibri" pitchFamily="34" charset="0"/>
              </a:rPr>
              <a:t>days</a:t>
            </a:r>
            <a:r>
              <a:rPr lang="nl-NL" sz="1400" dirty="0" smtClean="0">
                <a:latin typeface="Calibri" pitchFamily="34" charset="0"/>
              </a:rPr>
              <a:t>).</a:t>
            </a:r>
            <a:endParaRPr lang="nl-NL" sz="1400" dirty="0">
              <a:latin typeface="Calibri" pitchFamily="34" charset="0"/>
            </a:endParaRPr>
          </a:p>
        </p:txBody>
      </p:sp>
      <p:sp>
        <p:nvSpPr>
          <p:cNvPr id="21" name="Tekstvak 19"/>
          <p:cNvSpPr txBox="1"/>
          <p:nvPr/>
        </p:nvSpPr>
        <p:spPr>
          <a:xfrm>
            <a:off x="2568302" y="2420888"/>
            <a:ext cx="1800200" cy="7386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lvl="1" fontAlgn="auto">
              <a:spcAft>
                <a:spcPts val="0"/>
              </a:spcAft>
              <a:defRPr/>
            </a:pPr>
            <a:r>
              <a:rPr lang="nl-NL" sz="1400" dirty="0" smtClean="0">
                <a:latin typeface="Calibri" pitchFamily="34" charset="0"/>
              </a:rPr>
              <a:t>After  15 days </a:t>
            </a:r>
            <a:r>
              <a:rPr lang="nl-NL" sz="1400" dirty="0" smtClean="0">
                <a:latin typeface="Calibri" pitchFamily="34" charset="0"/>
              </a:rPr>
              <a:t>TM </a:t>
            </a:r>
            <a:r>
              <a:rPr lang="nl-NL" sz="1400" dirty="0" smtClean="0">
                <a:latin typeface="Calibri" pitchFamily="34" charset="0"/>
              </a:rPr>
              <a:t>10.000 </a:t>
            </a:r>
            <a:r>
              <a:rPr lang="nl-NL" sz="1400" dirty="0" smtClean="0">
                <a:latin typeface="Calibri" pitchFamily="34" charset="0"/>
              </a:rPr>
              <a:t>is spent </a:t>
            </a:r>
            <a:r>
              <a:rPr lang="nl-NL" sz="1400" dirty="0" smtClean="0">
                <a:latin typeface="Calibri" pitchFamily="34" charset="0"/>
              </a:rPr>
              <a:t>again. (T = 55).</a:t>
            </a:r>
          </a:p>
        </p:txBody>
      </p:sp>
      <p:sp>
        <p:nvSpPr>
          <p:cNvPr id="22" name="Tekstvak 19"/>
          <p:cNvSpPr txBox="1"/>
          <p:nvPr/>
        </p:nvSpPr>
        <p:spPr>
          <a:xfrm>
            <a:off x="4656534" y="2420888"/>
            <a:ext cx="1800200" cy="7386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lvl="1" fontAlgn="auto">
              <a:spcAft>
                <a:spcPts val="0"/>
              </a:spcAft>
              <a:defRPr/>
            </a:pPr>
            <a:r>
              <a:rPr lang="nl-NL" sz="1400" dirty="0" smtClean="0">
                <a:latin typeface="Calibri" pitchFamily="34" charset="0"/>
              </a:rPr>
              <a:t>After  40 days TM 10.000 </a:t>
            </a:r>
            <a:r>
              <a:rPr lang="nl-NL" sz="1400" dirty="0" smtClean="0">
                <a:latin typeface="Calibri" pitchFamily="34" charset="0"/>
              </a:rPr>
              <a:t>has a </a:t>
            </a:r>
            <a:r>
              <a:rPr lang="nl-NL" sz="1400" dirty="0" smtClean="0">
                <a:latin typeface="Calibri" pitchFamily="34" charset="0"/>
              </a:rPr>
              <a:t>term (T </a:t>
            </a:r>
            <a:r>
              <a:rPr lang="nl-NL" sz="1400" dirty="0">
                <a:latin typeface="Calibri" pitchFamily="34" charset="0"/>
              </a:rPr>
              <a:t>= </a:t>
            </a:r>
            <a:r>
              <a:rPr lang="nl-NL" sz="1400" dirty="0" smtClean="0">
                <a:latin typeface="Calibri" pitchFamily="34" charset="0"/>
              </a:rPr>
              <a:t>30)</a:t>
            </a:r>
            <a:endParaRPr lang="nl-NL" sz="1400" dirty="0">
              <a:latin typeface="Calibri" pitchFamily="34" charset="0"/>
            </a:endParaRPr>
          </a:p>
        </p:txBody>
      </p:sp>
      <p:sp>
        <p:nvSpPr>
          <p:cNvPr id="23" name="Tekstvak 19"/>
          <p:cNvSpPr txBox="1"/>
          <p:nvPr/>
        </p:nvSpPr>
        <p:spPr>
          <a:xfrm>
            <a:off x="6744766" y="2420888"/>
            <a:ext cx="1872208" cy="7386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lvl="1" fontAlgn="auto">
              <a:spcAft>
                <a:spcPts val="0"/>
              </a:spcAft>
              <a:defRPr/>
            </a:pPr>
            <a:r>
              <a:rPr lang="nl-NL" sz="1400" dirty="0" err="1" smtClean="0">
                <a:latin typeface="Calibri" pitchFamily="34" charset="0"/>
              </a:rPr>
              <a:t>After</a:t>
            </a:r>
            <a:r>
              <a:rPr lang="nl-NL" sz="1400" dirty="0" smtClean="0">
                <a:latin typeface="Calibri" pitchFamily="34" charset="0"/>
              </a:rPr>
              <a:t> 70 </a:t>
            </a:r>
            <a:r>
              <a:rPr lang="nl-NL" sz="1400" dirty="0" err="1" smtClean="0">
                <a:latin typeface="Calibri" pitchFamily="34" charset="0"/>
              </a:rPr>
              <a:t>days</a:t>
            </a:r>
            <a:endParaRPr lang="nl-NL" sz="1400" dirty="0" smtClean="0">
              <a:latin typeface="Calibri" pitchFamily="34" charset="0"/>
            </a:endParaRPr>
          </a:p>
          <a:p>
            <a:pPr marL="0" lvl="1" fontAlgn="auto">
              <a:spcAft>
                <a:spcPts val="0"/>
              </a:spcAft>
              <a:defRPr/>
            </a:pPr>
            <a:r>
              <a:rPr lang="nl-NL" sz="1400" dirty="0" smtClean="0">
                <a:latin typeface="Calibri" pitchFamily="34" charset="0"/>
              </a:rPr>
              <a:t>TM 10.000 </a:t>
            </a:r>
            <a:r>
              <a:rPr lang="nl-NL" sz="1400" dirty="0" err="1" smtClean="0">
                <a:latin typeface="Calibri" pitchFamily="34" charset="0"/>
              </a:rPr>
              <a:t>can</a:t>
            </a:r>
            <a:r>
              <a:rPr lang="nl-NL" sz="1400" dirty="0" smtClean="0">
                <a:latin typeface="Calibri" pitchFamily="34" charset="0"/>
              </a:rPr>
              <a:t> </a:t>
            </a:r>
            <a:r>
              <a:rPr lang="nl-NL" sz="1400" dirty="0" err="1" smtClean="0">
                <a:latin typeface="Calibri" pitchFamily="34" charset="0"/>
              </a:rPr>
              <a:t>be</a:t>
            </a:r>
            <a:r>
              <a:rPr lang="nl-NL" sz="1400" dirty="0" smtClean="0">
                <a:latin typeface="Calibri" pitchFamily="34" charset="0"/>
              </a:rPr>
              <a:t> </a:t>
            </a:r>
            <a:r>
              <a:rPr lang="nl-NL" sz="1400" dirty="0" err="1" smtClean="0">
                <a:latin typeface="Calibri" pitchFamily="34" charset="0"/>
              </a:rPr>
              <a:t>exchanged</a:t>
            </a:r>
            <a:r>
              <a:rPr lang="nl-NL" sz="1400" dirty="0" smtClean="0">
                <a:latin typeface="Calibri" pitchFamily="34" charset="0"/>
              </a:rPr>
              <a:t> (T = 0).</a:t>
            </a:r>
          </a:p>
        </p:txBody>
      </p:sp>
    </p:spTree>
    <p:extLst>
      <p:ext uri="{BB962C8B-B14F-4D97-AF65-F5344CB8AC3E}">
        <p14:creationId xmlns:p14="http://schemas.microsoft.com/office/powerpoint/2010/main" val="76240009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9" grpId="0"/>
      <p:bldP spid="12" grpId="0"/>
      <p:bldP spid="18" grpId="0" animBg="1"/>
      <p:bldP spid="21" grpId="0" animBg="1"/>
      <p:bldP spid="22" grpId="0" animBg="1"/>
      <p:bldP spid="23" grpId="0" animBg="1"/>
    </p:bldLst>
  </p:timing>
</p:sld>
</file>

<file path=ppt/slides/slide2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3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Step 4: </a:t>
            </a:r>
            <a:r>
              <a:rPr lang="nl-NL" dirty="0" err="1" smtClean="0"/>
              <a:t>After</a:t>
            </a:r>
            <a:r>
              <a:rPr lang="nl-NL" dirty="0" smtClean="0"/>
              <a:t> 70 </a:t>
            </a:r>
            <a:r>
              <a:rPr lang="nl-NL" dirty="0" err="1" smtClean="0"/>
              <a:t>days</a:t>
            </a:r>
            <a:r>
              <a:rPr lang="nl-NL" dirty="0" smtClean="0"/>
              <a:t> the TM </a:t>
            </a:r>
            <a:r>
              <a:rPr lang="nl-NL" dirty="0" err="1" smtClean="0"/>
              <a:t>can</a:t>
            </a:r>
            <a:r>
              <a:rPr lang="nl-NL" dirty="0" smtClean="0"/>
              <a:t> </a:t>
            </a:r>
            <a:r>
              <a:rPr lang="nl-NL" dirty="0" err="1" smtClean="0"/>
              <a:t>be</a:t>
            </a:r>
            <a:r>
              <a:rPr lang="nl-NL" dirty="0" smtClean="0"/>
              <a:t> </a:t>
            </a:r>
            <a:r>
              <a:rPr lang="nl-NL" dirty="0" err="1" smtClean="0"/>
              <a:t>exchanged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marks</a:t>
            </a:r>
            <a:endParaRPr lang="nl-NL" dirty="0"/>
          </a:p>
        </p:txBody>
      </p:sp>
      <p:sp>
        <p:nvSpPr>
          <p:cNvPr id="18" name="Content Placeholder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342900" lvl="1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sz="2000" dirty="0" err="1" smtClean="0"/>
              <a:t>Pretend</a:t>
            </a:r>
            <a:r>
              <a:rPr lang="nl-NL" sz="2000" dirty="0"/>
              <a:t> </a:t>
            </a:r>
            <a:r>
              <a:rPr lang="nl-NL" sz="2000" dirty="0" smtClean="0"/>
              <a:t>the </a:t>
            </a:r>
            <a:r>
              <a:rPr lang="nl-NL" sz="2000" dirty="0" err="1"/>
              <a:t>government</a:t>
            </a:r>
            <a:r>
              <a:rPr lang="nl-NL" sz="2000" dirty="0"/>
              <a:t> </a:t>
            </a:r>
            <a:r>
              <a:rPr lang="nl-NL" sz="2000" dirty="0" err="1"/>
              <a:t>pays</a:t>
            </a:r>
            <a:r>
              <a:rPr lang="nl-NL" sz="2000" dirty="0"/>
              <a:t> </a:t>
            </a:r>
            <a:r>
              <a:rPr lang="nl-NL" sz="2000" dirty="0" smtClean="0"/>
              <a:t>A’s </a:t>
            </a:r>
            <a:r>
              <a:rPr lang="nl-NL" sz="2000" dirty="0" err="1"/>
              <a:t>invoice</a:t>
            </a:r>
            <a:r>
              <a:rPr lang="nl-NL" sz="2000" dirty="0"/>
              <a:t> </a:t>
            </a:r>
            <a:r>
              <a:rPr lang="nl-NL" sz="2000" dirty="0" err="1" smtClean="0"/>
              <a:t>after</a:t>
            </a:r>
            <a:r>
              <a:rPr lang="nl-NL" sz="2000" dirty="0" smtClean="0"/>
              <a:t> </a:t>
            </a:r>
            <a:r>
              <a:rPr lang="nl-NL" sz="2000" dirty="0"/>
              <a:t>70 </a:t>
            </a:r>
            <a:r>
              <a:rPr lang="nl-NL" sz="2000" dirty="0" err="1"/>
              <a:t>days</a:t>
            </a:r>
            <a:r>
              <a:rPr lang="nl-NL" sz="2000" dirty="0"/>
              <a:t> </a:t>
            </a:r>
            <a:r>
              <a:rPr lang="nl-NL" sz="2000" dirty="0" err="1"/>
              <a:t>with</a:t>
            </a:r>
            <a:r>
              <a:rPr lang="nl-NL" sz="2000" dirty="0"/>
              <a:t> </a:t>
            </a:r>
            <a:r>
              <a:rPr lang="nl-NL" sz="2000" dirty="0" err="1"/>
              <a:t>marks</a:t>
            </a:r>
            <a:r>
              <a:rPr lang="nl-NL" sz="2000" dirty="0" smtClean="0"/>
              <a:t>.</a:t>
            </a:r>
            <a:endParaRPr lang="nl-NL" sz="2000" dirty="0"/>
          </a:p>
          <a:p>
            <a:pPr marL="342900" lvl="1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sz="2000" dirty="0" err="1" smtClean="0"/>
              <a:t>After</a:t>
            </a:r>
            <a:r>
              <a:rPr lang="nl-NL" sz="2000" dirty="0" smtClean="0"/>
              <a:t> these 70 </a:t>
            </a:r>
            <a:r>
              <a:rPr lang="nl-NL" sz="2000" dirty="0" err="1" smtClean="0"/>
              <a:t>days</a:t>
            </a:r>
            <a:r>
              <a:rPr lang="nl-NL" sz="2000" dirty="0" smtClean="0"/>
              <a:t> companies B </a:t>
            </a:r>
            <a:r>
              <a:rPr lang="nl-NL" sz="2000" dirty="0" err="1" smtClean="0"/>
              <a:t>and</a:t>
            </a:r>
            <a:r>
              <a:rPr lang="nl-NL" sz="2000" dirty="0" smtClean="0"/>
              <a:t> Z </a:t>
            </a:r>
            <a:r>
              <a:rPr lang="nl-NL" sz="2000" dirty="0" err="1" smtClean="0"/>
              <a:t>own</a:t>
            </a:r>
            <a:r>
              <a:rPr lang="nl-NL" sz="2000" dirty="0" smtClean="0"/>
              <a:t> the </a:t>
            </a:r>
            <a:r>
              <a:rPr lang="nl-NL" sz="2000" dirty="0" err="1" smtClean="0"/>
              <a:t>TMs</a:t>
            </a:r>
            <a:r>
              <a:rPr lang="nl-NL" sz="2000" dirty="0" smtClean="0"/>
              <a:t> </a:t>
            </a:r>
            <a:r>
              <a:rPr lang="nl-NL" sz="2000" dirty="0" err="1" smtClean="0"/>
              <a:t>with</a:t>
            </a:r>
            <a:r>
              <a:rPr lang="nl-NL" sz="2000" dirty="0" smtClean="0"/>
              <a:t> </a:t>
            </a:r>
            <a:r>
              <a:rPr lang="nl-NL" sz="2000" dirty="0" err="1" smtClean="0"/>
              <a:t>an</a:t>
            </a:r>
            <a:r>
              <a:rPr lang="nl-NL" sz="2000" dirty="0" smtClean="0"/>
              <a:t> `</a:t>
            </a:r>
            <a:r>
              <a:rPr lang="nl-NL" sz="2000" dirty="0" err="1" smtClean="0"/>
              <a:t>age</a:t>
            </a:r>
            <a:r>
              <a:rPr lang="nl-NL" sz="2000" dirty="0" smtClean="0"/>
              <a:t>` of 0 </a:t>
            </a:r>
            <a:r>
              <a:rPr lang="nl-NL" sz="2000" dirty="0" err="1" smtClean="0"/>
              <a:t>days</a:t>
            </a:r>
            <a:r>
              <a:rPr lang="nl-NL" sz="2000" dirty="0" smtClean="0"/>
              <a:t>.</a:t>
            </a:r>
          </a:p>
          <a:p>
            <a:pPr marL="342900" lvl="1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sz="2000" dirty="0" err="1" smtClean="0"/>
              <a:t>So</a:t>
            </a:r>
            <a:r>
              <a:rPr lang="nl-NL" sz="2000" dirty="0" smtClean="0"/>
              <a:t> </a:t>
            </a:r>
            <a:r>
              <a:rPr lang="nl-NL" sz="2000" dirty="0" err="1" smtClean="0"/>
              <a:t>they</a:t>
            </a:r>
            <a:r>
              <a:rPr lang="nl-NL" sz="2000" dirty="0" smtClean="0"/>
              <a:t> get the Marks </a:t>
            </a:r>
            <a:r>
              <a:rPr lang="nl-NL" sz="2000" dirty="0" err="1" smtClean="0"/>
              <a:t>while</a:t>
            </a:r>
            <a:r>
              <a:rPr lang="nl-NL" sz="2000" dirty="0" smtClean="0"/>
              <a:t> the credit of A is </a:t>
            </a:r>
            <a:r>
              <a:rPr lang="nl-NL" sz="2000" dirty="0" err="1" smtClean="0"/>
              <a:t>repaid</a:t>
            </a:r>
            <a:endParaRPr lang="nl-NL" sz="2000" dirty="0" smtClean="0"/>
          </a:p>
          <a:p>
            <a:pPr marL="342900" lvl="1" indent="-342900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endParaRPr lang="nl-NL" sz="2000" dirty="0" smtClean="0"/>
          </a:p>
        </p:txBody>
      </p:sp>
      <p:sp>
        <p:nvSpPr>
          <p:cNvPr id="32" name="Rechthoek 2"/>
          <p:cNvSpPr/>
          <p:nvPr/>
        </p:nvSpPr>
        <p:spPr>
          <a:xfrm>
            <a:off x="395536" y="2708845"/>
            <a:ext cx="1901825" cy="7921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b="1" dirty="0" err="1" smtClean="0"/>
              <a:t>Government</a:t>
            </a:r>
            <a:endParaRPr lang="nl-NL" sz="2400" b="1" dirty="0"/>
          </a:p>
        </p:txBody>
      </p:sp>
      <p:pic>
        <p:nvPicPr>
          <p:cNvPr id="1026" name="Picture 2" descr="D:\PR\PRESENTATIES\Social_Trade_Circuit_Blank.png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480692" y="1413520"/>
            <a:ext cx="5715000" cy="38100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13" name="Ovaal 55"/>
          <p:cNvSpPr/>
          <p:nvPr/>
        </p:nvSpPr>
        <p:spPr>
          <a:xfrm>
            <a:off x="2987824" y="3212778"/>
            <a:ext cx="1295400" cy="57626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600" b="1" dirty="0">
                <a:solidFill>
                  <a:schemeClr val="bg1"/>
                </a:solidFill>
                <a:latin typeface="Calibri" pitchFamily="34" charset="0"/>
              </a:rPr>
              <a:t>Z</a:t>
            </a:r>
          </a:p>
        </p:txBody>
      </p:sp>
      <p:sp>
        <p:nvSpPr>
          <p:cNvPr id="17" name="Ovaal 4"/>
          <p:cNvSpPr/>
          <p:nvPr/>
        </p:nvSpPr>
        <p:spPr>
          <a:xfrm>
            <a:off x="6219453" y="2852936"/>
            <a:ext cx="1736923" cy="81121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600" b="1" dirty="0">
                <a:solidFill>
                  <a:srgbClr val="0D0D35"/>
                </a:solidFill>
                <a:latin typeface="Calibri" pitchFamily="34" charset="0"/>
              </a:rPr>
              <a:t>B</a:t>
            </a:r>
            <a:endParaRPr lang="nl-NL" sz="1600" b="1" dirty="0" smtClean="0">
              <a:solidFill>
                <a:srgbClr val="0D0D35"/>
              </a:solidFill>
              <a:latin typeface="Calibri" pitchFamily="34" charset="0"/>
            </a:endParaRPr>
          </a:p>
        </p:txBody>
      </p:sp>
      <p:cxnSp>
        <p:nvCxnSpPr>
          <p:cNvPr id="8" name="Straight Arrow Connector 42"/>
          <p:cNvCxnSpPr/>
          <p:nvPr/>
        </p:nvCxnSpPr>
        <p:spPr bwMode="auto">
          <a:xfrm>
            <a:off x="2297361" y="3104927"/>
            <a:ext cx="3922092" cy="0"/>
          </a:xfrm>
          <a:prstGeom prst="straightConnector1">
            <a:avLst/>
          </a:prstGeom>
          <a:ln w="57150">
            <a:solidFill>
              <a:schemeClr val="bg1">
                <a:lumMod val="95000"/>
              </a:schemeClr>
            </a:solidFill>
            <a:prstDash val="solid"/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0" name="Straight Arrow Connector 42"/>
          <p:cNvCxnSpPr>
            <a:stCxn id="32" idx="3"/>
            <a:endCxn id="13" idx="2"/>
          </p:cNvCxnSpPr>
          <p:nvPr/>
        </p:nvCxnSpPr>
        <p:spPr bwMode="auto">
          <a:xfrm>
            <a:off x="2297361" y="3104927"/>
            <a:ext cx="690463" cy="395982"/>
          </a:xfrm>
          <a:prstGeom prst="straightConnector1">
            <a:avLst/>
          </a:prstGeom>
          <a:ln w="57150">
            <a:solidFill>
              <a:schemeClr val="bg1">
                <a:lumMod val="95000"/>
              </a:schemeClr>
            </a:solidFill>
            <a:prstDash val="solid"/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4" name="Tekstvak 19"/>
          <p:cNvSpPr txBox="1"/>
          <p:nvPr/>
        </p:nvSpPr>
        <p:spPr>
          <a:xfrm>
            <a:off x="2138586" y="2938814"/>
            <a:ext cx="684212" cy="338554"/>
          </a:xfrm>
          <a:prstGeom prst="rect">
            <a:avLst/>
          </a:prstGeom>
          <a:solidFill>
            <a:srgbClr val="FFCC66"/>
          </a:solidFill>
          <a:ln>
            <a:solidFill>
              <a:srgbClr val="CC66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600" dirty="0" smtClean="0">
                <a:solidFill>
                  <a:schemeClr val="tx1"/>
                </a:solidFill>
                <a:latin typeface="Calibri" pitchFamily="34" charset="0"/>
              </a:rPr>
              <a:t>Mark</a:t>
            </a:r>
          </a:p>
        </p:txBody>
      </p:sp>
      <p:sp>
        <p:nvSpPr>
          <p:cNvPr id="15" name="Tekstvak 19"/>
          <p:cNvSpPr txBox="1"/>
          <p:nvPr/>
        </p:nvSpPr>
        <p:spPr>
          <a:xfrm>
            <a:off x="6371927" y="1628800"/>
            <a:ext cx="1368425" cy="338554"/>
          </a:xfrm>
          <a:prstGeom prst="rect">
            <a:avLst/>
          </a:prstGeom>
          <a:solidFill>
            <a:srgbClr val="8CB635"/>
          </a:solidFill>
          <a:ln>
            <a:solidFill>
              <a:srgbClr val="CC66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600" dirty="0" err="1" smtClean="0">
                <a:solidFill>
                  <a:schemeClr val="tx1"/>
                </a:solidFill>
                <a:latin typeface="Calibri" pitchFamily="34" charset="0"/>
              </a:rPr>
              <a:t>After</a:t>
            </a:r>
            <a:r>
              <a:rPr lang="nl-NL" sz="1600" dirty="0" smtClean="0">
                <a:solidFill>
                  <a:schemeClr val="tx1"/>
                </a:solidFill>
                <a:latin typeface="Calibri" pitchFamily="34" charset="0"/>
              </a:rPr>
              <a:t> 70 </a:t>
            </a:r>
            <a:r>
              <a:rPr lang="nl-NL" sz="1600" dirty="0" err="1" smtClean="0">
                <a:solidFill>
                  <a:schemeClr val="tx1"/>
                </a:solidFill>
                <a:latin typeface="Calibri" pitchFamily="34" charset="0"/>
              </a:rPr>
              <a:t>days</a:t>
            </a:r>
            <a:endParaRPr lang="nl-NL" sz="1600" dirty="0" smtClean="0">
              <a:solidFill>
                <a:schemeClr val="tx1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139054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3" grpId="0" animBg="1"/>
      <p:bldP spid="17" grpId="0" animBg="1"/>
    </p:bldLst>
  </p:timing>
</p:sld>
</file>

<file path=ppt/slides/slide2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Advantages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 err="1"/>
              <a:t>Government</a:t>
            </a:r>
            <a:r>
              <a:rPr lang="nl-NL" dirty="0"/>
              <a:t> </a:t>
            </a:r>
            <a:r>
              <a:rPr lang="nl-NL" dirty="0" smtClean="0"/>
              <a:t>does </a:t>
            </a:r>
            <a:r>
              <a:rPr lang="nl-NL" dirty="0" err="1" smtClean="0"/>
              <a:t>not</a:t>
            </a:r>
            <a:r>
              <a:rPr lang="nl-NL" dirty="0" smtClean="0"/>
              <a:t> </a:t>
            </a:r>
            <a:r>
              <a:rPr lang="nl-NL" dirty="0" err="1" smtClean="0"/>
              <a:t>need</a:t>
            </a:r>
            <a:r>
              <a:rPr lang="nl-NL" dirty="0" smtClean="0"/>
              <a:t> Marks </a:t>
            </a:r>
            <a:r>
              <a:rPr lang="nl-NL" dirty="0" err="1" smtClean="0"/>
              <a:t>immediately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</a:t>
            </a:r>
            <a:r>
              <a:rPr lang="nl-NL" dirty="0" err="1" smtClean="0"/>
              <a:t>can</a:t>
            </a:r>
            <a:r>
              <a:rPr lang="nl-NL" dirty="0" smtClean="0"/>
              <a:t> </a:t>
            </a:r>
            <a:r>
              <a:rPr lang="nl-NL" dirty="0" err="1" smtClean="0"/>
              <a:t>provide</a:t>
            </a:r>
            <a:r>
              <a:rPr lang="nl-NL" dirty="0" smtClean="0"/>
              <a:t> the </a:t>
            </a:r>
            <a:r>
              <a:rPr lang="nl-NL" dirty="0" err="1" smtClean="0"/>
              <a:t>supplier</a:t>
            </a:r>
            <a:r>
              <a:rPr lang="nl-NL" dirty="0" smtClean="0"/>
              <a:t> ultra </a:t>
            </a:r>
            <a:r>
              <a:rPr lang="nl-NL" dirty="0" err="1" smtClean="0"/>
              <a:t>fast</a:t>
            </a:r>
            <a:r>
              <a:rPr lang="nl-NL" dirty="0" smtClean="0"/>
              <a:t> </a:t>
            </a:r>
            <a:r>
              <a:rPr lang="nl-NL" dirty="0" err="1" smtClean="0"/>
              <a:t>with</a:t>
            </a:r>
            <a:r>
              <a:rPr lang="nl-NL" dirty="0" smtClean="0"/>
              <a:t> </a:t>
            </a:r>
            <a:r>
              <a:rPr lang="nl-NL" dirty="0" err="1" smtClean="0"/>
              <a:t>liquidity</a:t>
            </a:r>
            <a:r>
              <a:rPr lang="nl-NL" dirty="0" smtClean="0"/>
              <a:t>.</a:t>
            </a:r>
            <a:endParaRPr lang="nl-NL" dirty="0"/>
          </a:p>
          <a:p>
            <a:r>
              <a:rPr lang="nl-NL" dirty="0" smtClean="0"/>
              <a:t>Government suppliers do not have to wait to receive purchasing power </a:t>
            </a:r>
            <a:r>
              <a:rPr lang="nl-NL" dirty="0" smtClean="0"/>
              <a:t>until </a:t>
            </a:r>
            <a:r>
              <a:rPr lang="nl-NL" dirty="0" smtClean="0"/>
              <a:t>their invoices get paid. </a:t>
            </a:r>
            <a:r>
              <a:rPr lang="nl-NL" dirty="0" err="1" smtClean="0"/>
              <a:t>Neither</a:t>
            </a:r>
            <a:r>
              <a:rPr lang="nl-NL" dirty="0" smtClean="0"/>
              <a:t> is </a:t>
            </a:r>
            <a:r>
              <a:rPr lang="nl-NL" dirty="0" err="1" smtClean="0"/>
              <a:t>there</a:t>
            </a:r>
            <a:r>
              <a:rPr lang="nl-NL" dirty="0" smtClean="0"/>
              <a:t> a </a:t>
            </a:r>
            <a:r>
              <a:rPr lang="nl-NL" dirty="0" err="1" smtClean="0"/>
              <a:t>need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expensive</a:t>
            </a:r>
            <a:r>
              <a:rPr lang="nl-NL" dirty="0" smtClean="0"/>
              <a:t> factoring</a:t>
            </a:r>
          </a:p>
          <a:p>
            <a:r>
              <a:rPr lang="nl-NL" dirty="0"/>
              <a:t>T</a:t>
            </a:r>
            <a:r>
              <a:rPr lang="nl-NL" dirty="0" smtClean="0"/>
              <a:t>his </a:t>
            </a:r>
            <a:r>
              <a:rPr lang="nl-NL" dirty="0" smtClean="0"/>
              <a:t>purchasing power can only be spent within the Bosnian Social Trade Circuit: There is a guarantee it circulates </a:t>
            </a:r>
            <a:r>
              <a:rPr lang="nl-NL" dirty="0" smtClean="0"/>
              <a:t>in at </a:t>
            </a:r>
            <a:r>
              <a:rPr lang="nl-NL" dirty="0" smtClean="0"/>
              <a:t>least 70 days within the Bosnian economy.</a:t>
            </a:r>
          </a:p>
          <a:p>
            <a:r>
              <a:rPr lang="nl-NL" dirty="0" smtClean="0"/>
              <a:t>On the accounts a (non</a:t>
            </a:r>
            <a:r>
              <a:rPr lang="nl-NL" dirty="0" smtClean="0"/>
              <a:t>) circulation </a:t>
            </a:r>
            <a:r>
              <a:rPr lang="nl-NL" dirty="0" smtClean="0"/>
              <a:t>fee is charged in order to </a:t>
            </a:r>
            <a:r>
              <a:rPr lang="nl-NL" dirty="0" smtClean="0"/>
              <a:t>use the </a:t>
            </a:r>
            <a:r>
              <a:rPr lang="nl-NL" dirty="0" smtClean="0"/>
              <a:t>purchasing power </a:t>
            </a:r>
            <a:r>
              <a:rPr lang="nl-NL" dirty="0" smtClean="0"/>
              <a:t>more </a:t>
            </a:r>
            <a:r>
              <a:rPr lang="nl-NL" dirty="0" smtClean="0"/>
              <a:t>often. The effect is a </a:t>
            </a:r>
            <a:r>
              <a:rPr lang="nl-NL" dirty="0" err="1" smtClean="0"/>
              <a:t>faster</a:t>
            </a:r>
            <a:r>
              <a:rPr lang="nl-NL" dirty="0" smtClean="0"/>
              <a:t> </a:t>
            </a:r>
            <a:r>
              <a:rPr lang="nl-NL" dirty="0" err="1" smtClean="0"/>
              <a:t>circulation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a </a:t>
            </a:r>
            <a:r>
              <a:rPr lang="nl-NL" dirty="0" err="1" smtClean="0"/>
              <a:t>higher</a:t>
            </a:r>
            <a:r>
              <a:rPr lang="nl-NL" dirty="0" smtClean="0"/>
              <a:t> multiplier.</a:t>
            </a:r>
          </a:p>
        </p:txBody>
      </p:sp>
    </p:spTree>
    <p:extLst>
      <p:ext uri="{BB962C8B-B14F-4D97-AF65-F5344CB8AC3E}">
        <p14:creationId xmlns:p14="http://schemas.microsoft.com/office/powerpoint/2010/main" val="241487426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Objectives </a:t>
            </a:r>
            <a:r>
              <a:rPr lang="nl-NL" dirty="0" smtClean="0"/>
              <a:t>of the Bosnian </a:t>
            </a:r>
            <a:r>
              <a:rPr lang="nl-NL" dirty="0" smtClean="0"/>
              <a:t>Social Trade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spcBef>
                <a:spcPts val="0"/>
              </a:spcBef>
              <a:spcAft>
                <a:spcPts val="600"/>
              </a:spcAft>
              <a:buNone/>
            </a:pPr>
            <a:endParaRPr lang="nl-NL" b="1" dirty="0" smtClean="0">
              <a:cs typeface="Calibri" panose="020F0502020204030204" pitchFamily="34" charset="0"/>
            </a:endParaRPr>
          </a:p>
          <a:p>
            <a:pPr marL="514350" indent="-514350">
              <a:spcBef>
                <a:spcPts val="0"/>
              </a:spcBef>
              <a:spcAft>
                <a:spcPts val="600"/>
              </a:spcAft>
              <a:buFont typeface="Arial" panose="020B0604020202020204" pitchFamily="34" charset="0"/>
              <a:buChar char="•"/>
            </a:pPr>
            <a:r>
              <a:rPr lang="nl-NL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Counter </a:t>
            </a:r>
            <a:r>
              <a:rPr lang="nl-NL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cyclical</a:t>
            </a:r>
            <a:r>
              <a:rPr lang="nl-NL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Credit </a:t>
            </a:r>
            <a:r>
              <a:rPr lang="nl-NL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for</a:t>
            </a:r>
            <a:r>
              <a:rPr lang="nl-NL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SMEs</a:t>
            </a:r>
            <a:r>
              <a:rPr lang="nl-NL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that</a:t>
            </a:r>
            <a:r>
              <a:rPr lang="nl-NL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are </a:t>
            </a:r>
            <a:r>
              <a:rPr lang="nl-NL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presently</a:t>
            </a:r>
            <a:r>
              <a:rPr lang="nl-NL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not</a:t>
            </a:r>
            <a:r>
              <a:rPr lang="nl-NL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facilitated</a:t>
            </a:r>
            <a:r>
              <a:rPr lang="nl-NL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.</a:t>
            </a:r>
            <a:endParaRPr lang="nl-NL" sz="600" dirty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542526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" name="Title 30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/>
              <a:t>C</a:t>
            </a:r>
            <a:r>
              <a:rPr lang="nl-NL" dirty="0" smtClean="0"/>
              <a:t>redit</a:t>
            </a:r>
            <a:endParaRPr lang="nl-NL" dirty="0"/>
          </a:p>
        </p:txBody>
      </p:sp>
      <p:sp>
        <p:nvSpPr>
          <p:cNvPr id="18" name="Content Placeholder 17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lvl="1" fontAlgn="auto">
              <a:spcAft>
                <a:spcPts val="0"/>
              </a:spcAft>
              <a:buNone/>
              <a:defRPr/>
            </a:pPr>
            <a:endParaRPr lang="nl-NL" dirty="0" smtClean="0"/>
          </a:p>
        </p:txBody>
      </p:sp>
      <p:grpSp>
        <p:nvGrpSpPr>
          <p:cNvPr id="12" name="Group 11"/>
          <p:cNvGrpSpPr/>
          <p:nvPr/>
        </p:nvGrpSpPr>
        <p:grpSpPr>
          <a:xfrm>
            <a:off x="968052" y="1890464"/>
            <a:ext cx="8356476" cy="5282952"/>
            <a:chOff x="179512" y="836712"/>
            <a:chExt cx="8356476" cy="5282952"/>
          </a:xfrm>
        </p:grpSpPr>
        <p:pic>
          <p:nvPicPr>
            <p:cNvPr id="1027" name="Picture 3" descr="C:\Users\Mendel\Desktop\Social_Trade_Circuit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611560" y="836712"/>
              <a:ext cx="7924428" cy="5282952"/>
            </a:xfrm>
            <a:prstGeom prst="rect">
              <a:avLst/>
            </a:prstGeom>
            <a:noFill/>
          </p:spPr>
        </p:pic>
        <p:sp>
          <p:nvSpPr>
            <p:cNvPr id="30" name="Ovaal 4"/>
            <p:cNvSpPr/>
            <p:nvPr/>
          </p:nvSpPr>
          <p:spPr>
            <a:xfrm>
              <a:off x="4499992" y="3861048"/>
              <a:ext cx="1736923" cy="811212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600" b="1" dirty="0" smtClean="0">
                  <a:solidFill>
                    <a:schemeClr val="accent6">
                      <a:lumMod val="50000"/>
                    </a:schemeClr>
                  </a:solidFill>
                  <a:latin typeface="Calibri" pitchFamily="34" charset="0"/>
                </a:rPr>
                <a:t>Alternativa3</a:t>
              </a:r>
              <a:endParaRPr lang="nl-NL" sz="1600" b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32" name="Rechthoek 2"/>
            <p:cNvSpPr/>
            <p:nvPr/>
          </p:nvSpPr>
          <p:spPr>
            <a:xfrm>
              <a:off x="179512" y="1196752"/>
              <a:ext cx="1901825" cy="792163"/>
            </a:xfrm>
            <a:prstGeom prst="rect">
              <a:avLst/>
            </a:prstGeom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2400" b="1" dirty="0"/>
                <a:t>Oinarri</a:t>
              </a:r>
            </a:p>
          </p:txBody>
        </p:sp>
        <p:sp>
          <p:nvSpPr>
            <p:cNvPr id="34" name="Tekstvak 19"/>
            <p:cNvSpPr txBox="1"/>
            <p:nvPr/>
          </p:nvSpPr>
          <p:spPr>
            <a:xfrm>
              <a:off x="4762699" y="2577430"/>
              <a:ext cx="1368425" cy="338554"/>
            </a:xfrm>
            <a:prstGeom prst="rect">
              <a:avLst/>
            </a:prstGeom>
            <a:solidFill>
              <a:srgbClr val="FFCC66"/>
            </a:solidFill>
            <a:ln>
              <a:solidFill>
                <a:srgbClr val="CC6600"/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600" dirty="0" smtClean="0">
                  <a:solidFill>
                    <a:schemeClr val="tx1"/>
                  </a:solidFill>
                  <a:latin typeface="Calibri" pitchFamily="34" charset="0"/>
                </a:rPr>
                <a:t>TM10.000</a:t>
              </a:r>
            </a:p>
          </p:txBody>
        </p:sp>
        <p:sp>
          <p:nvSpPr>
            <p:cNvPr id="33" name="Tekstvak 19"/>
            <p:cNvSpPr txBox="1"/>
            <p:nvPr/>
          </p:nvSpPr>
          <p:spPr>
            <a:xfrm>
              <a:off x="467544" y="2564904"/>
              <a:ext cx="1368425" cy="338138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600" dirty="0" smtClean="0">
                  <a:latin typeface="Calibri" pitchFamily="34" charset="0"/>
                </a:rPr>
                <a:t>Evaluation </a:t>
              </a:r>
              <a:r>
                <a:rPr lang="nl-NL" sz="1600" dirty="0">
                  <a:latin typeface="Calibri" pitchFamily="34" charset="0"/>
                </a:rPr>
                <a:t>OK</a:t>
              </a:r>
            </a:p>
          </p:txBody>
        </p:sp>
        <p:cxnSp>
          <p:nvCxnSpPr>
            <p:cNvPr id="43" name="Straight Arrow Connector 42"/>
            <p:cNvCxnSpPr/>
            <p:nvPr/>
          </p:nvCxnSpPr>
          <p:spPr bwMode="auto">
            <a:xfrm>
              <a:off x="2051720" y="2755876"/>
              <a:ext cx="2520280" cy="0"/>
            </a:xfrm>
            <a:prstGeom prst="straightConnector1">
              <a:avLst/>
            </a:prstGeom>
            <a:ln w="57150">
              <a:solidFill>
                <a:schemeClr val="bg1">
                  <a:lumMod val="95000"/>
                </a:schemeClr>
              </a:solidFill>
              <a:prstDash val="solid"/>
              <a:headEnd type="none" w="med" len="med"/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47" name="Straight Arrow Connector 46"/>
            <p:cNvCxnSpPr/>
            <p:nvPr/>
          </p:nvCxnSpPr>
          <p:spPr bwMode="auto">
            <a:xfrm>
              <a:off x="5436096" y="2996952"/>
              <a:ext cx="0" cy="720080"/>
            </a:xfrm>
            <a:prstGeom prst="straightConnector1">
              <a:avLst/>
            </a:prstGeom>
            <a:ln w="57150">
              <a:solidFill>
                <a:schemeClr val="bg1">
                  <a:lumMod val="95000"/>
                </a:schemeClr>
              </a:solidFill>
              <a:prstDash val="solid"/>
              <a:headEnd type="none" w="med" len="med"/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51" name="Straight Arrow Connector 50"/>
            <p:cNvCxnSpPr/>
            <p:nvPr/>
          </p:nvCxnSpPr>
          <p:spPr bwMode="auto">
            <a:xfrm>
              <a:off x="1115616" y="2060848"/>
              <a:ext cx="8384" cy="440432"/>
            </a:xfrm>
            <a:prstGeom prst="straightConnector1">
              <a:avLst/>
            </a:prstGeom>
            <a:ln w="57150">
              <a:solidFill>
                <a:schemeClr val="bg1">
                  <a:lumMod val="95000"/>
                </a:schemeClr>
              </a:solidFill>
              <a:prstDash val="solid"/>
              <a:headEnd type="none" w="med" len="med"/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</p:grpSp>
      <p:sp>
        <p:nvSpPr>
          <p:cNvPr id="13" name="Rechthoek 10"/>
          <p:cNvSpPr/>
          <p:nvPr/>
        </p:nvSpPr>
        <p:spPr>
          <a:xfrm>
            <a:off x="6156176" y="1772816"/>
            <a:ext cx="2160587" cy="396875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NL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Term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= </a:t>
            </a:r>
            <a:r>
              <a:rPr lang="nl-NL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365 </a:t>
            </a:r>
            <a:r>
              <a:rPr lang="nl-NL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days</a:t>
            </a:r>
            <a:endParaRPr lang="nl-NL" b="1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176819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How </a:t>
            </a:r>
            <a:r>
              <a:rPr lang="nl-NL" dirty="0" err="1" smtClean="0"/>
              <a:t>risks</a:t>
            </a:r>
            <a:r>
              <a:rPr lang="nl-NL" dirty="0" smtClean="0"/>
              <a:t> are </a:t>
            </a:r>
            <a:r>
              <a:rPr lang="nl-NL" dirty="0" err="1" smtClean="0"/>
              <a:t>covered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dirty="0" smtClean="0"/>
              <a:t>The bank </a:t>
            </a:r>
            <a:r>
              <a:rPr lang="nl-NL" dirty="0" err="1" smtClean="0"/>
              <a:t>Oinarri</a:t>
            </a:r>
            <a:r>
              <a:rPr lang="nl-NL" dirty="0" smtClean="0"/>
              <a:t> </a:t>
            </a:r>
            <a:r>
              <a:rPr lang="nl-NL" dirty="0" err="1" smtClean="0"/>
              <a:t>evaluates</a:t>
            </a:r>
            <a:r>
              <a:rPr lang="nl-NL" dirty="0" smtClean="0"/>
              <a:t> the </a:t>
            </a:r>
            <a:r>
              <a:rPr lang="nl-NL" dirty="0" err="1" smtClean="0"/>
              <a:t>risks</a:t>
            </a:r>
            <a:r>
              <a:rPr lang="nl-NL" dirty="0" smtClean="0"/>
              <a:t> of </a:t>
            </a:r>
            <a:r>
              <a:rPr lang="nl-NL" dirty="0" err="1" smtClean="0"/>
              <a:t>each</a:t>
            </a:r>
            <a:r>
              <a:rPr lang="nl-NL" dirty="0" smtClean="0"/>
              <a:t> </a:t>
            </a:r>
            <a:r>
              <a:rPr lang="nl-NL" dirty="0" err="1" smtClean="0"/>
              <a:t>application</a:t>
            </a:r>
            <a:r>
              <a:rPr lang="nl-NL" dirty="0" smtClean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credit.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dirty="0" err="1" smtClean="0"/>
              <a:t>When</a:t>
            </a:r>
            <a:r>
              <a:rPr lang="nl-NL" dirty="0" smtClean="0"/>
              <a:t> </a:t>
            </a:r>
            <a:r>
              <a:rPr lang="nl-NL" dirty="0" err="1" smtClean="0"/>
              <a:t>risks</a:t>
            </a:r>
            <a:r>
              <a:rPr lang="nl-NL" dirty="0" smtClean="0"/>
              <a:t> are </a:t>
            </a:r>
            <a:r>
              <a:rPr lang="nl-NL" dirty="0" err="1" smtClean="0"/>
              <a:t>less</a:t>
            </a:r>
            <a:r>
              <a:rPr lang="nl-NL" dirty="0" smtClean="0"/>
              <a:t> </a:t>
            </a:r>
            <a:r>
              <a:rPr lang="nl-NL" dirty="0" err="1" smtClean="0"/>
              <a:t>than</a:t>
            </a:r>
            <a:r>
              <a:rPr lang="nl-NL" dirty="0" smtClean="0"/>
              <a:t> 10%, credit is </a:t>
            </a:r>
            <a:r>
              <a:rPr lang="nl-NL" dirty="0" err="1" smtClean="0"/>
              <a:t>provided</a:t>
            </a:r>
            <a:r>
              <a:rPr lang="nl-NL" dirty="0" smtClean="0"/>
              <a:t>.</a:t>
            </a:r>
            <a:endParaRPr lang="nl-NL" dirty="0"/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dirty="0"/>
              <a:t>T</a:t>
            </a:r>
            <a:r>
              <a:rPr lang="nl-NL" dirty="0" smtClean="0"/>
              <a:t>hese </a:t>
            </a:r>
            <a:r>
              <a:rPr lang="nl-NL" dirty="0" smtClean="0"/>
              <a:t>10% risks are mainly backed by the guarantee fund of the Social Trade Circuit.</a:t>
            </a:r>
            <a:endParaRPr lang="nl-NL" dirty="0"/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dirty="0" smtClean="0"/>
              <a:t>This fund is filled by those members that benefit </a:t>
            </a:r>
            <a:r>
              <a:rPr lang="nl-NL" dirty="0" smtClean="0"/>
              <a:t>from the </a:t>
            </a:r>
            <a:r>
              <a:rPr lang="nl-NL" dirty="0" smtClean="0"/>
              <a:t>new and additional purchasing power introduced by the Circuit.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dirty="0" smtClean="0"/>
              <a:t>They can easily afford  that because any income for additional demand above the </a:t>
            </a:r>
            <a:r>
              <a:rPr lang="nl-NL" dirty="0" smtClean="0"/>
              <a:t>variable </a:t>
            </a:r>
            <a:r>
              <a:rPr lang="nl-NL" dirty="0" smtClean="0"/>
              <a:t>costs is profit.</a:t>
            </a:r>
          </a:p>
          <a:p>
            <a:pPr marL="457200" indent="-457200" fontAlgn="auto">
              <a:spcBef>
                <a:spcPts val="0"/>
              </a:spcBef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dirty="0" smtClean="0"/>
              <a:t>Oinarri can thus accept far higher risks than it would </a:t>
            </a:r>
            <a:r>
              <a:rPr lang="nl-NL" dirty="0" smtClean="0"/>
              <a:t>have accepted </a:t>
            </a:r>
            <a:r>
              <a:rPr lang="nl-NL" dirty="0" smtClean="0"/>
              <a:t>without organising a dedicated circuit.</a:t>
            </a: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280457618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5636196"/>
            <a:ext cx="8784976" cy="313084"/>
          </a:xfrm>
        </p:spPr>
        <p:txBody>
          <a:bodyPr/>
          <a:lstStyle/>
          <a:p>
            <a:pPr>
              <a:buNone/>
            </a:pPr>
            <a:r>
              <a:rPr lang="nl-NL" sz="1600" dirty="0" smtClean="0"/>
              <a:t>1. Alternativa3 </a:t>
            </a:r>
            <a:r>
              <a:rPr lang="nl-NL" sz="1600" dirty="0" err="1" smtClean="0"/>
              <a:t>pays</a:t>
            </a:r>
            <a:r>
              <a:rPr lang="nl-NL" sz="1600" dirty="0" smtClean="0"/>
              <a:t> T</a:t>
            </a:r>
            <a:r>
              <a:rPr lang="nl-NL" sz="1600" dirty="0"/>
              <a:t>M</a:t>
            </a:r>
            <a:r>
              <a:rPr lang="nl-NL" sz="1600" dirty="0" smtClean="0"/>
              <a:t> 10.000 </a:t>
            </a:r>
            <a:r>
              <a:rPr lang="nl-NL" sz="1600" dirty="0" err="1" smtClean="0"/>
              <a:t>to</a:t>
            </a:r>
            <a:r>
              <a:rPr lang="nl-NL" sz="1600" dirty="0" smtClean="0"/>
              <a:t> Unico.</a:t>
            </a:r>
          </a:p>
          <a:p>
            <a:endParaRPr lang="nl-NL" dirty="0"/>
          </a:p>
        </p:txBody>
      </p:sp>
      <p:pic>
        <p:nvPicPr>
          <p:cNvPr id="16" name="Picture 3" descr="C:\Users\Mendel\Desktop\Social_Trade_Circui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036" y="378296"/>
            <a:ext cx="7924428" cy="5282952"/>
          </a:xfrm>
          <a:prstGeom prst="rect">
            <a:avLst/>
          </a:prstGeom>
          <a:noFill/>
        </p:spPr>
      </p:pic>
      <p:sp>
        <p:nvSpPr>
          <p:cNvPr id="11" name="Tekstvak 19"/>
          <p:cNvSpPr txBox="1"/>
          <p:nvPr/>
        </p:nvSpPr>
        <p:spPr>
          <a:xfrm>
            <a:off x="391988" y="4777988"/>
            <a:ext cx="1690179" cy="7386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400" dirty="0" smtClean="0">
                <a:latin typeface="Calibri" pitchFamily="34" charset="0"/>
              </a:rPr>
              <a:t> </a:t>
            </a:r>
            <a:r>
              <a:rPr lang="nl-NL" sz="1400" dirty="0" smtClean="0">
                <a:solidFill>
                  <a:srgbClr val="FF0000"/>
                </a:solidFill>
                <a:latin typeface="Calibri" pitchFamily="34" charset="0"/>
              </a:rPr>
              <a:t>3.</a:t>
            </a:r>
            <a:r>
              <a:rPr lang="nl-NL" sz="1400" dirty="0" smtClean="0">
                <a:latin typeface="Calibri" pitchFamily="34" charset="0"/>
              </a:rPr>
              <a:t> </a:t>
            </a:r>
            <a:r>
              <a:rPr lang="nl-NL" sz="1400" dirty="0" err="1" smtClean="0">
                <a:latin typeface="Calibri" pitchFamily="34" charset="0"/>
              </a:rPr>
              <a:t>arriving</a:t>
            </a:r>
            <a:r>
              <a:rPr lang="nl-NL" sz="1400" dirty="0" smtClean="0">
                <a:latin typeface="Calibri" pitchFamily="34" charset="0"/>
              </a:rPr>
              <a:t> </a:t>
            </a:r>
            <a:r>
              <a:rPr lang="nl-NL" sz="1400" dirty="0" smtClean="0">
                <a:solidFill>
                  <a:srgbClr val="FF0000"/>
                </a:solidFill>
                <a:latin typeface="Calibri" pitchFamily="34" charset="0"/>
              </a:rPr>
              <a:t>R€ 9.200 </a:t>
            </a:r>
            <a:r>
              <a:rPr lang="nl-NL" sz="1400" dirty="0" smtClean="0">
                <a:latin typeface="Calibri" pitchFamily="34" charset="0"/>
              </a:rPr>
              <a:t> on the account of </a:t>
            </a:r>
            <a:r>
              <a:rPr lang="nl-NL" sz="1400" dirty="0" err="1" smtClean="0">
                <a:latin typeface="Calibri" pitchFamily="34" charset="0"/>
              </a:rPr>
              <a:t>Unico</a:t>
            </a:r>
            <a:endParaRPr lang="nl-NL" sz="1400" dirty="0">
              <a:latin typeface="Calibri" pitchFamily="34" charset="0"/>
            </a:endParaRPr>
          </a:p>
        </p:txBody>
      </p:sp>
      <p:sp>
        <p:nvSpPr>
          <p:cNvPr id="13" name="Tekstvak 19"/>
          <p:cNvSpPr txBox="1"/>
          <p:nvPr/>
        </p:nvSpPr>
        <p:spPr>
          <a:xfrm>
            <a:off x="1256084" y="2708920"/>
            <a:ext cx="2088232" cy="738664"/>
          </a:xfrm>
          <a:prstGeom prst="rect">
            <a:avLst/>
          </a:prstGeom>
          <a:solidFill>
            <a:srgbClr val="FFCC66"/>
          </a:solidFill>
          <a:ln>
            <a:solidFill>
              <a:srgbClr val="CC66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400" dirty="0" smtClean="0">
                <a:solidFill>
                  <a:srgbClr val="FF0000"/>
                </a:solidFill>
                <a:latin typeface="Calibri" pitchFamily="34" charset="0"/>
              </a:rPr>
              <a:t>2.</a:t>
            </a:r>
            <a:r>
              <a:rPr lang="nl-NL" sz="14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nl-NL" sz="1400" dirty="0" err="1" smtClean="0">
                <a:solidFill>
                  <a:schemeClr val="tx1"/>
                </a:solidFill>
                <a:latin typeface="Calibri" pitchFamily="34" charset="0"/>
              </a:rPr>
              <a:t>Contribution</a:t>
            </a:r>
            <a:r>
              <a:rPr lang="nl-NL" sz="1400" dirty="0" smtClean="0">
                <a:solidFill>
                  <a:schemeClr val="tx1"/>
                </a:solidFill>
                <a:latin typeface="Calibri" pitchFamily="34" charset="0"/>
              </a:rPr>
              <a:t> first </a:t>
            </a:r>
            <a:r>
              <a:rPr lang="nl-NL" sz="1400" dirty="0" err="1" smtClean="0">
                <a:solidFill>
                  <a:schemeClr val="tx1"/>
                </a:solidFill>
                <a:latin typeface="Calibri" pitchFamily="34" charset="0"/>
              </a:rPr>
              <a:t>supplier</a:t>
            </a:r>
            <a:r>
              <a:rPr lang="nl-NL" sz="14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nl-NL" sz="1400" dirty="0" err="1" smtClean="0">
                <a:solidFill>
                  <a:schemeClr val="tx1"/>
                </a:solidFill>
                <a:latin typeface="Calibri" pitchFamily="34" charset="0"/>
              </a:rPr>
              <a:t>to</a:t>
            </a:r>
            <a:r>
              <a:rPr lang="nl-NL" sz="1400" dirty="0" smtClean="0">
                <a:solidFill>
                  <a:schemeClr val="tx1"/>
                </a:solidFill>
                <a:latin typeface="Calibri" pitchFamily="34" charset="0"/>
              </a:rPr>
              <a:t> the </a:t>
            </a:r>
            <a:r>
              <a:rPr lang="nl-NL" sz="1400" dirty="0" err="1" smtClean="0">
                <a:solidFill>
                  <a:schemeClr val="tx1"/>
                </a:solidFill>
                <a:latin typeface="Calibri" pitchFamily="34" charset="0"/>
              </a:rPr>
              <a:t>Guarantee</a:t>
            </a:r>
            <a:r>
              <a:rPr lang="nl-NL" sz="1400" dirty="0" smtClean="0">
                <a:solidFill>
                  <a:schemeClr val="tx1"/>
                </a:solidFill>
                <a:latin typeface="Calibri" pitchFamily="34" charset="0"/>
              </a:rPr>
              <a:t> fund R€ 800</a:t>
            </a:r>
            <a:endParaRPr lang="nl-NL" sz="1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14" name="Ovaal 4"/>
          <p:cNvSpPr/>
          <p:nvPr/>
        </p:nvSpPr>
        <p:spPr>
          <a:xfrm>
            <a:off x="5063777" y="3717032"/>
            <a:ext cx="1736923" cy="81121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600" b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Alternativa3</a:t>
            </a:r>
            <a:endParaRPr lang="nl-NL" sz="1600" b="1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5" name="Ovaal 4"/>
          <p:cNvSpPr/>
          <p:nvPr/>
        </p:nvSpPr>
        <p:spPr>
          <a:xfrm>
            <a:off x="2336204" y="3717032"/>
            <a:ext cx="1736923" cy="81121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600" b="1" dirty="0" smtClean="0">
                <a:solidFill>
                  <a:srgbClr val="0D0D35"/>
                </a:solidFill>
                <a:latin typeface="Calibri" pitchFamily="34" charset="0"/>
              </a:rPr>
              <a:t>Unico</a:t>
            </a:r>
          </a:p>
        </p:txBody>
      </p:sp>
      <p:cxnSp>
        <p:nvCxnSpPr>
          <p:cNvPr id="17" name="Straight Arrow Connector 16"/>
          <p:cNvCxnSpPr/>
          <p:nvPr/>
        </p:nvCxnSpPr>
        <p:spPr bwMode="auto">
          <a:xfrm flipH="1">
            <a:off x="4208412" y="4149080"/>
            <a:ext cx="648072" cy="0"/>
          </a:xfrm>
          <a:prstGeom prst="straightConnector1">
            <a:avLst/>
          </a:prstGeom>
          <a:ln w="57150">
            <a:solidFill>
              <a:schemeClr val="bg1">
                <a:lumMod val="95000"/>
              </a:schemeClr>
            </a:solidFill>
            <a:prstDash val="solid"/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10" name="Tekstvak 19"/>
          <p:cNvSpPr txBox="1"/>
          <p:nvPr/>
        </p:nvSpPr>
        <p:spPr>
          <a:xfrm>
            <a:off x="3992388" y="4437112"/>
            <a:ext cx="1152128" cy="523220"/>
          </a:xfrm>
          <a:prstGeom prst="rect">
            <a:avLst/>
          </a:prstGeom>
          <a:solidFill>
            <a:srgbClr val="FFCC66"/>
          </a:solidFill>
          <a:ln>
            <a:solidFill>
              <a:srgbClr val="CC66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400" dirty="0" smtClean="0">
                <a:solidFill>
                  <a:srgbClr val="FF0000"/>
                </a:solidFill>
                <a:latin typeface="Calibri" pitchFamily="34" charset="0"/>
              </a:rPr>
              <a:t>1.</a:t>
            </a:r>
            <a:r>
              <a:rPr lang="nl-NL" sz="14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nl-NL" sz="1400" dirty="0" err="1" smtClean="0">
                <a:solidFill>
                  <a:schemeClr val="tx1"/>
                </a:solidFill>
                <a:latin typeface="Calibri" pitchFamily="34" charset="0"/>
              </a:rPr>
              <a:t>Payment</a:t>
            </a:r>
            <a:r>
              <a:rPr lang="nl-NL" sz="1400" dirty="0" smtClean="0">
                <a:solidFill>
                  <a:schemeClr val="tx1"/>
                </a:solidFill>
                <a:latin typeface="Calibri" pitchFamily="34" charset="0"/>
              </a:rPr>
              <a:t>  TM 10.000</a:t>
            </a:r>
            <a:endParaRPr lang="nl-NL" sz="1400" dirty="0">
              <a:solidFill>
                <a:schemeClr val="tx1"/>
              </a:solidFill>
              <a:latin typeface="Calibri" pitchFamily="34" charset="0"/>
            </a:endParaRPr>
          </a:p>
        </p:txBody>
      </p:sp>
      <p:cxnSp>
        <p:nvCxnSpPr>
          <p:cNvPr id="22" name="Straight Arrow Connector 21"/>
          <p:cNvCxnSpPr/>
          <p:nvPr/>
        </p:nvCxnSpPr>
        <p:spPr bwMode="auto">
          <a:xfrm flipV="1">
            <a:off x="3344316" y="2708920"/>
            <a:ext cx="504056" cy="936104"/>
          </a:xfrm>
          <a:prstGeom prst="straightConnector1">
            <a:avLst/>
          </a:prstGeom>
          <a:ln w="57150">
            <a:solidFill>
              <a:schemeClr val="bg1">
                <a:lumMod val="95000"/>
              </a:schemeClr>
            </a:solidFill>
            <a:prstDash val="solid"/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31" name="Arc 30"/>
          <p:cNvSpPr/>
          <p:nvPr/>
        </p:nvSpPr>
        <p:spPr bwMode="auto">
          <a:xfrm rot="6233921">
            <a:off x="1581449" y="3689401"/>
            <a:ext cx="1368152" cy="1296144"/>
          </a:xfrm>
          <a:prstGeom prst="arc">
            <a:avLst/>
          </a:prstGeom>
          <a:ln w="57150">
            <a:solidFill>
              <a:schemeClr val="bg1">
                <a:lumMod val="95000"/>
              </a:schemeClr>
            </a:solidFill>
            <a:prstDash val="sysDash"/>
            <a:headEnd type="none" w="med" len="med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34" name="Content Placeholder 2"/>
          <p:cNvSpPr txBox="1">
            <a:spLocks/>
          </p:cNvSpPr>
          <p:nvPr/>
        </p:nvSpPr>
        <p:spPr bwMode="auto">
          <a:xfrm>
            <a:off x="179512" y="5899420"/>
            <a:ext cx="8784976" cy="3378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nl-NL" sz="1600" dirty="0" smtClean="0">
                <a:solidFill>
                  <a:srgbClr val="405918"/>
                </a:solidFill>
                <a:latin typeface="Calibri" pitchFamily="34" charset="0"/>
              </a:rPr>
              <a:t>2. The software </a:t>
            </a:r>
            <a:r>
              <a:rPr lang="nl-NL" sz="1600" dirty="0" err="1" smtClean="0">
                <a:solidFill>
                  <a:srgbClr val="405918"/>
                </a:solidFill>
                <a:latin typeface="Calibri" pitchFamily="34" charset="0"/>
              </a:rPr>
              <a:t>makes</a:t>
            </a:r>
            <a:r>
              <a:rPr lang="nl-NL" sz="1600" dirty="0" smtClean="0">
                <a:solidFill>
                  <a:srgbClr val="405918"/>
                </a:solidFill>
                <a:latin typeface="Calibri" pitchFamily="34" charset="0"/>
              </a:rPr>
              <a:t> </a:t>
            </a:r>
            <a:r>
              <a:rPr lang="nl-NL" sz="1600" dirty="0" err="1" smtClean="0">
                <a:solidFill>
                  <a:srgbClr val="405918"/>
                </a:solidFill>
                <a:latin typeface="Calibri" pitchFamily="34" charset="0"/>
              </a:rPr>
              <a:t>Unico</a:t>
            </a:r>
            <a:r>
              <a:rPr lang="nl-NL" sz="1600" dirty="0" smtClean="0">
                <a:solidFill>
                  <a:srgbClr val="405918"/>
                </a:solidFill>
                <a:latin typeface="Calibri" pitchFamily="34" charset="0"/>
              </a:rPr>
              <a:t> </a:t>
            </a:r>
            <a:r>
              <a:rPr lang="nl-NL" sz="1600" dirty="0" err="1" smtClean="0">
                <a:solidFill>
                  <a:srgbClr val="405918"/>
                </a:solidFill>
                <a:latin typeface="Calibri" pitchFamily="34" charset="0"/>
              </a:rPr>
              <a:t>contribute</a:t>
            </a:r>
            <a:r>
              <a:rPr lang="nl-NL" sz="1600" dirty="0">
                <a:solidFill>
                  <a:srgbClr val="405918"/>
                </a:solidFill>
                <a:latin typeface="Calibri" pitchFamily="34" charset="0"/>
              </a:rPr>
              <a:t> 8% </a:t>
            </a:r>
            <a:r>
              <a:rPr lang="nl-NL" sz="1600" dirty="0" err="1">
                <a:solidFill>
                  <a:srgbClr val="405918"/>
                </a:solidFill>
                <a:latin typeface="Calibri" pitchFamily="34" charset="0"/>
              </a:rPr>
              <a:t>automatically</a:t>
            </a:r>
            <a:r>
              <a:rPr lang="nl-NL" sz="1600" dirty="0">
                <a:solidFill>
                  <a:srgbClr val="405918"/>
                </a:solidFill>
                <a:latin typeface="Calibri" pitchFamily="34" charset="0"/>
              </a:rPr>
              <a:t> </a:t>
            </a:r>
            <a:r>
              <a:rPr lang="nl-NL" sz="1600" dirty="0" err="1" smtClean="0">
                <a:solidFill>
                  <a:srgbClr val="405918"/>
                </a:solidFill>
                <a:latin typeface="Calibri" pitchFamily="34" charset="0"/>
              </a:rPr>
              <a:t>to</a:t>
            </a:r>
            <a:r>
              <a:rPr lang="nl-NL" sz="1600" dirty="0" smtClean="0">
                <a:solidFill>
                  <a:srgbClr val="405918"/>
                </a:solidFill>
                <a:latin typeface="Calibri" pitchFamily="34" charset="0"/>
              </a:rPr>
              <a:t> support the credit.</a:t>
            </a:r>
            <a:endParaRPr lang="nl-NL" sz="1600" dirty="0" smtClean="0">
              <a:solidFill>
                <a:srgbClr val="405918"/>
              </a:solidFill>
            </a:endParaRPr>
          </a:p>
        </p:txBody>
      </p:sp>
      <p:sp>
        <p:nvSpPr>
          <p:cNvPr id="35" name="Content Placeholder 2"/>
          <p:cNvSpPr txBox="1">
            <a:spLocks/>
          </p:cNvSpPr>
          <p:nvPr/>
        </p:nvSpPr>
        <p:spPr bwMode="auto">
          <a:xfrm>
            <a:off x="179512" y="6165304"/>
            <a:ext cx="8784976" cy="69269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0" indent="0">
              <a:buNone/>
            </a:pPr>
            <a:r>
              <a:rPr lang="nl-NL" sz="1600" dirty="0" smtClean="0">
                <a:solidFill>
                  <a:srgbClr val="405918"/>
                </a:solidFill>
                <a:latin typeface="Calibri" pitchFamily="34" charset="0"/>
              </a:rPr>
              <a:t>3. </a:t>
            </a:r>
            <a:r>
              <a:rPr lang="nl-NL" sz="1600" dirty="0" err="1" smtClean="0">
                <a:solidFill>
                  <a:srgbClr val="405918"/>
                </a:solidFill>
                <a:latin typeface="Calibri" pitchFamily="34" charset="0"/>
              </a:rPr>
              <a:t>Unico</a:t>
            </a:r>
            <a:r>
              <a:rPr lang="nl-NL" sz="1600" dirty="0" smtClean="0">
                <a:solidFill>
                  <a:srgbClr val="405918"/>
                </a:solidFill>
                <a:latin typeface="Calibri" pitchFamily="34" charset="0"/>
              </a:rPr>
              <a:t> </a:t>
            </a:r>
            <a:r>
              <a:rPr lang="nl-NL" sz="1600" dirty="0" err="1" smtClean="0">
                <a:solidFill>
                  <a:srgbClr val="405918"/>
                </a:solidFill>
                <a:latin typeface="Calibri" pitchFamily="34" charset="0"/>
              </a:rPr>
              <a:t>thus</a:t>
            </a:r>
            <a:r>
              <a:rPr lang="nl-NL" sz="1600" dirty="0" smtClean="0">
                <a:solidFill>
                  <a:srgbClr val="405918"/>
                </a:solidFill>
                <a:latin typeface="Calibri" pitchFamily="34" charset="0"/>
              </a:rPr>
              <a:t> </a:t>
            </a:r>
            <a:r>
              <a:rPr lang="nl-NL" sz="1600" dirty="0" err="1" smtClean="0">
                <a:solidFill>
                  <a:srgbClr val="405918"/>
                </a:solidFill>
                <a:latin typeface="Calibri" pitchFamily="34" charset="0"/>
              </a:rPr>
              <a:t>receives</a:t>
            </a:r>
            <a:r>
              <a:rPr lang="nl-NL" sz="1600" dirty="0" smtClean="0">
                <a:solidFill>
                  <a:srgbClr val="405918"/>
                </a:solidFill>
                <a:latin typeface="Calibri" pitchFamily="34" charset="0"/>
              </a:rPr>
              <a:t> net T</a:t>
            </a:r>
            <a:r>
              <a:rPr lang="nl-NL" sz="1600" dirty="0">
                <a:solidFill>
                  <a:srgbClr val="405918"/>
                </a:solidFill>
                <a:latin typeface="Calibri" pitchFamily="34" charset="0"/>
              </a:rPr>
              <a:t>M</a:t>
            </a:r>
            <a:r>
              <a:rPr lang="nl-NL" sz="1600" dirty="0" smtClean="0">
                <a:solidFill>
                  <a:srgbClr val="405918"/>
                </a:solidFill>
                <a:latin typeface="Calibri" pitchFamily="34" charset="0"/>
              </a:rPr>
              <a:t> 9.200. The profits on marginal sales are sufficient to make it profitable to contribute 8% to enable </a:t>
            </a:r>
            <a:r>
              <a:rPr lang="nl-NL" sz="1600" dirty="0" smtClean="0">
                <a:solidFill>
                  <a:srgbClr val="405918"/>
                </a:solidFill>
                <a:latin typeface="Calibri" pitchFamily="34" charset="0"/>
              </a:rPr>
              <a:t>credit</a:t>
            </a:r>
            <a:r>
              <a:rPr lang="nl-NL" sz="1600" dirty="0" smtClean="0">
                <a:solidFill>
                  <a:srgbClr val="405918"/>
                </a:solidFill>
                <a:latin typeface="Calibri" pitchFamily="34" charset="0"/>
              </a:rPr>
              <a:t>.</a:t>
            </a:r>
          </a:p>
        </p:txBody>
      </p:sp>
      <p:sp>
        <p:nvSpPr>
          <p:cNvPr id="19" name="Rechthoek 10"/>
          <p:cNvSpPr/>
          <p:nvPr/>
        </p:nvSpPr>
        <p:spPr>
          <a:xfrm>
            <a:off x="5940152" y="1663973"/>
            <a:ext cx="2160587" cy="396875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NL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Term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= </a:t>
            </a:r>
            <a:r>
              <a:rPr lang="nl-NL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355 </a:t>
            </a:r>
            <a:r>
              <a:rPr lang="nl-NL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days</a:t>
            </a:r>
            <a:endParaRPr lang="nl-NL" b="1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015154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3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4" dur="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11" grpId="0" animBg="1"/>
      <p:bldP spid="13" grpId="0" animBg="1"/>
      <p:bldP spid="14" grpId="0" animBg="1"/>
      <p:bldP spid="15" grpId="0" animBg="1"/>
      <p:bldP spid="10" grpId="0" animBg="1"/>
      <p:bldP spid="31" grpId="0" animBg="1"/>
      <p:bldP spid="34" grpId="0"/>
      <p:bldP spid="35" grpId="0"/>
      <p:bldP spid="19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Social</a:t>
            </a:r>
            <a:r>
              <a:rPr lang="nl-NL" dirty="0" smtClean="0"/>
              <a:t> Trade </a:t>
            </a:r>
            <a:r>
              <a:rPr lang="nl-NL" dirty="0" err="1" smtClean="0"/>
              <a:t>Organisation</a:t>
            </a:r>
            <a:r>
              <a:rPr lang="nl-NL" dirty="0" smtClean="0"/>
              <a:t> </a:t>
            </a:r>
            <a:r>
              <a:rPr lang="en-US" dirty="0" smtClean="0"/>
              <a:t>(1)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 altLang="en-US" dirty="0"/>
              <a:t>Social Trade Organisation (STRO): </a:t>
            </a:r>
            <a:br>
              <a:rPr lang="nl-NL" altLang="en-US" dirty="0"/>
            </a:br>
            <a:r>
              <a:rPr lang="nl-NL" altLang="en-US" dirty="0"/>
              <a:t>R&amp;D </a:t>
            </a:r>
            <a:r>
              <a:rPr lang="nl-NL" altLang="en-US" dirty="0" smtClean="0"/>
              <a:t>focussed on </a:t>
            </a:r>
            <a:r>
              <a:rPr lang="nl-NL" altLang="en-US" dirty="0"/>
              <a:t>the development of </a:t>
            </a:r>
            <a:r>
              <a:rPr lang="nl-NL" altLang="en-US" dirty="0" smtClean="0"/>
              <a:t>monetary innovations that </a:t>
            </a:r>
            <a:r>
              <a:rPr lang="nl-NL" altLang="en-US" dirty="0" smtClean="0"/>
              <a:t>facilitates </a:t>
            </a:r>
            <a:r>
              <a:rPr lang="nl-NL" altLang="en-US" dirty="0" smtClean="0"/>
              <a:t>societies when needed.</a:t>
            </a:r>
            <a:endParaRPr lang="nl-NL" altLang="en-US" dirty="0"/>
          </a:p>
          <a:p>
            <a:pPr eaLnBrk="1" hangingPunct="1"/>
            <a:r>
              <a:rPr lang="nl-NL" altLang="en-US" dirty="0"/>
              <a:t>Development of Cyclos payment software </a:t>
            </a:r>
            <a:r>
              <a:rPr lang="nl-NL" altLang="en-US" dirty="0" smtClean="0"/>
              <a:t>with the capacity to transfer money </a:t>
            </a:r>
            <a:r>
              <a:rPr lang="nl-NL" altLang="en-US" dirty="0" smtClean="0"/>
              <a:t>as </a:t>
            </a:r>
            <a:r>
              <a:rPr lang="nl-NL" altLang="en-US" dirty="0" smtClean="0"/>
              <a:t>a </a:t>
            </a:r>
            <a:r>
              <a:rPr lang="nl-NL" altLang="en-US" dirty="0" smtClean="0"/>
              <a:t>dedicated </a:t>
            </a:r>
            <a:r>
              <a:rPr lang="nl-NL" altLang="en-US" dirty="0" smtClean="0"/>
              <a:t>tool for development</a:t>
            </a:r>
            <a:endParaRPr lang="nl-NL" altLang="en-US" dirty="0"/>
          </a:p>
          <a:p>
            <a:pPr eaLnBrk="1" hangingPunct="1"/>
            <a:r>
              <a:rPr lang="nl-NL" altLang="en-US" dirty="0" smtClean="0"/>
              <a:t>Objective </a:t>
            </a:r>
            <a:r>
              <a:rPr lang="nl-NL" altLang="en-US" dirty="0" smtClean="0"/>
              <a:t>of the approach</a:t>
            </a:r>
            <a:r>
              <a:rPr lang="nl-NL" altLang="en-US" dirty="0" smtClean="0"/>
              <a:t>: to counter unemployment by introducing tools that </a:t>
            </a:r>
            <a:r>
              <a:rPr lang="nl-NL" altLang="en-US" dirty="0" smtClean="0"/>
              <a:t>tap unused capacities.</a:t>
            </a:r>
            <a:endParaRPr lang="nl-NL" altLang="en-US" dirty="0"/>
          </a:p>
          <a:p>
            <a:pPr marL="0" indent="0">
              <a:buNone/>
            </a:pPr>
            <a:endParaRPr lang="nl-NL" dirty="0"/>
          </a:p>
        </p:txBody>
      </p:sp>
    </p:spTree>
    <p:extLst>
      <p:ext uri="{BB962C8B-B14F-4D97-AF65-F5344CB8AC3E}">
        <p14:creationId xmlns:p14="http://schemas.microsoft.com/office/powerpoint/2010/main" val="3334580876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6" name="Picture 3" descr="C:\Users\Mendel\Desktop\Social_Trade_Circui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036" y="980728"/>
            <a:ext cx="7924428" cy="5282952"/>
          </a:xfrm>
          <a:prstGeom prst="rect">
            <a:avLst/>
          </a:prstGeom>
          <a:noFill/>
        </p:spPr>
      </p:pic>
      <p:sp>
        <p:nvSpPr>
          <p:cNvPr id="7" name="Tekstvak 19"/>
          <p:cNvSpPr txBox="1"/>
          <p:nvPr/>
        </p:nvSpPr>
        <p:spPr>
          <a:xfrm>
            <a:off x="467544" y="4869160"/>
            <a:ext cx="209178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400" dirty="0" smtClean="0">
                <a:solidFill>
                  <a:schemeClr val="accent6"/>
                </a:solidFill>
                <a:latin typeface="Calibri" pitchFamily="34" charset="0"/>
              </a:rPr>
              <a:t> TM 4.000  </a:t>
            </a:r>
            <a:r>
              <a:rPr lang="nl-NL" sz="1400" dirty="0" err="1" smtClean="0">
                <a:solidFill>
                  <a:schemeClr val="accent6"/>
                </a:solidFill>
                <a:latin typeface="Calibri" pitchFamily="34" charset="0"/>
              </a:rPr>
              <a:t>earned</a:t>
            </a:r>
            <a:r>
              <a:rPr lang="nl-NL" sz="1400" dirty="0" smtClean="0">
                <a:solidFill>
                  <a:schemeClr val="accent6"/>
                </a:solidFill>
                <a:latin typeface="Calibri" pitchFamily="34" charset="0"/>
              </a:rPr>
              <a:t>;</a:t>
            </a:r>
            <a:endParaRPr lang="nl-NL" sz="1400" dirty="0" smtClean="0">
              <a:latin typeface="Calibri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400" dirty="0" err="1" smtClean="0">
                <a:latin typeface="Calibri" pitchFamily="34" charset="0"/>
              </a:rPr>
              <a:t>debt</a:t>
            </a:r>
            <a:r>
              <a:rPr lang="nl-NL" sz="1400" dirty="0" smtClean="0">
                <a:latin typeface="Calibri" pitchFamily="34" charset="0"/>
              </a:rPr>
              <a:t> </a:t>
            </a:r>
            <a:r>
              <a:rPr lang="nl-NL" sz="1400" dirty="0" smtClean="0">
                <a:solidFill>
                  <a:srgbClr val="C00000"/>
                </a:solidFill>
                <a:latin typeface="Calibri" pitchFamily="34" charset="0"/>
              </a:rPr>
              <a:t>TM 10.000 </a:t>
            </a:r>
            <a:endParaRPr lang="nl-NL" sz="1400" dirty="0">
              <a:solidFill>
                <a:srgbClr val="C00000"/>
              </a:solidFill>
              <a:latin typeface="Calibri" pitchFamily="34" charset="0"/>
            </a:endParaRPr>
          </a:p>
        </p:txBody>
      </p:sp>
      <p:sp>
        <p:nvSpPr>
          <p:cNvPr id="9" name="Ovaal 4"/>
          <p:cNvSpPr/>
          <p:nvPr/>
        </p:nvSpPr>
        <p:spPr>
          <a:xfrm>
            <a:off x="3707904" y="4365104"/>
            <a:ext cx="1736923" cy="81121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600" b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Alternativa3</a:t>
            </a:r>
            <a:endParaRPr lang="nl-NL" sz="1600" b="1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10" name="Ovaal 4"/>
          <p:cNvSpPr/>
          <p:nvPr/>
        </p:nvSpPr>
        <p:spPr>
          <a:xfrm>
            <a:off x="1907704" y="3861048"/>
            <a:ext cx="1736923" cy="81121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600" b="1" dirty="0" smtClean="0">
                <a:solidFill>
                  <a:srgbClr val="0D0D35"/>
                </a:solidFill>
                <a:latin typeface="Calibri" pitchFamily="34" charset="0"/>
              </a:rPr>
              <a:t>Unico</a:t>
            </a:r>
          </a:p>
        </p:txBody>
      </p:sp>
      <p:sp>
        <p:nvSpPr>
          <p:cNvPr id="14" name="Arc 13"/>
          <p:cNvSpPr/>
          <p:nvPr/>
        </p:nvSpPr>
        <p:spPr bwMode="auto">
          <a:xfrm rot="6233921">
            <a:off x="2107904" y="3480792"/>
            <a:ext cx="1108215" cy="2177363"/>
          </a:xfrm>
          <a:prstGeom prst="arc">
            <a:avLst/>
          </a:prstGeom>
          <a:ln w="57150">
            <a:solidFill>
              <a:schemeClr val="bg1">
                <a:lumMod val="95000"/>
              </a:schemeClr>
            </a:solidFill>
            <a:prstDash val="sysDash"/>
            <a:headEnd type="none" w="med" len="med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Ovaal 55"/>
          <p:cNvSpPr/>
          <p:nvPr/>
        </p:nvSpPr>
        <p:spPr>
          <a:xfrm>
            <a:off x="6228184" y="3140968"/>
            <a:ext cx="1295400" cy="57626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600" b="1" dirty="0">
                <a:solidFill>
                  <a:schemeClr val="bg1"/>
                </a:solidFill>
                <a:latin typeface="Calibri" pitchFamily="34" charset="0"/>
              </a:rPr>
              <a:t>Z</a:t>
            </a:r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79512" y="5636196"/>
            <a:ext cx="5616624" cy="385092"/>
          </a:xfrm>
        </p:spPr>
        <p:txBody>
          <a:bodyPr/>
          <a:lstStyle/>
          <a:p>
            <a:r>
              <a:rPr lang="nl-NL" sz="1600" dirty="0" err="1" smtClean="0"/>
              <a:t>Unico</a:t>
            </a:r>
            <a:r>
              <a:rPr lang="nl-NL" sz="1600" dirty="0" smtClean="0"/>
              <a:t> </a:t>
            </a:r>
            <a:r>
              <a:rPr lang="nl-NL" sz="1600" dirty="0" err="1" smtClean="0"/>
              <a:t>spent</a:t>
            </a:r>
            <a:r>
              <a:rPr lang="nl-NL" sz="1600" dirty="0" smtClean="0"/>
              <a:t> at </a:t>
            </a:r>
            <a:r>
              <a:rPr lang="nl-NL" sz="1600" dirty="0" err="1" smtClean="0"/>
              <a:t>Treval</a:t>
            </a:r>
            <a:r>
              <a:rPr lang="nl-NL" sz="1600" dirty="0" smtClean="0"/>
              <a:t> </a:t>
            </a:r>
            <a:r>
              <a:rPr lang="nl-NL" sz="1600" dirty="0" err="1" smtClean="0"/>
              <a:t>and</a:t>
            </a:r>
            <a:r>
              <a:rPr lang="nl-NL" sz="1600" dirty="0" smtClean="0"/>
              <a:t> company Y;</a:t>
            </a:r>
          </a:p>
        </p:txBody>
      </p:sp>
      <p:sp>
        <p:nvSpPr>
          <p:cNvPr id="15" name="Ovaal 52"/>
          <p:cNvSpPr/>
          <p:nvPr/>
        </p:nvSpPr>
        <p:spPr>
          <a:xfrm>
            <a:off x="1475656" y="3068960"/>
            <a:ext cx="1296987" cy="576263"/>
          </a:xfrm>
          <a:prstGeom prst="ellipse">
            <a:avLst/>
          </a:prstGeom>
          <a:solidFill>
            <a:schemeClr val="accent2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600" b="1" dirty="0">
                <a:solidFill>
                  <a:schemeClr val="bg1"/>
                </a:solidFill>
                <a:latin typeface="Calibri" pitchFamily="34" charset="0"/>
              </a:rPr>
              <a:t>Treval</a:t>
            </a:r>
          </a:p>
        </p:txBody>
      </p:sp>
      <p:sp>
        <p:nvSpPr>
          <p:cNvPr id="16" name="Ovaal 53"/>
          <p:cNvSpPr/>
          <p:nvPr/>
        </p:nvSpPr>
        <p:spPr>
          <a:xfrm>
            <a:off x="1907704" y="2276872"/>
            <a:ext cx="1295400" cy="576263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600" b="1" dirty="0">
                <a:solidFill>
                  <a:schemeClr val="bg1"/>
                </a:solidFill>
                <a:latin typeface="Calibri" pitchFamily="34" charset="0"/>
              </a:rPr>
              <a:t>X</a:t>
            </a:r>
          </a:p>
        </p:txBody>
      </p:sp>
      <p:sp>
        <p:nvSpPr>
          <p:cNvPr id="17" name="Ovaal 54"/>
          <p:cNvSpPr/>
          <p:nvPr/>
        </p:nvSpPr>
        <p:spPr>
          <a:xfrm>
            <a:off x="5940152" y="2276872"/>
            <a:ext cx="1296988" cy="57626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600" b="1" dirty="0">
                <a:solidFill>
                  <a:schemeClr val="bg1"/>
                </a:solidFill>
                <a:latin typeface="Calibri" pitchFamily="34" charset="0"/>
              </a:rPr>
              <a:t>Y</a:t>
            </a:r>
          </a:p>
        </p:txBody>
      </p:sp>
      <p:sp>
        <p:nvSpPr>
          <p:cNvPr id="19" name="Ovaal 56"/>
          <p:cNvSpPr/>
          <p:nvPr/>
        </p:nvSpPr>
        <p:spPr>
          <a:xfrm>
            <a:off x="5580112" y="4005064"/>
            <a:ext cx="1449363" cy="603969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600" b="1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Engrunes</a:t>
            </a:r>
          </a:p>
        </p:txBody>
      </p:sp>
      <p:cxnSp>
        <p:nvCxnSpPr>
          <p:cNvPr id="20" name="Straight Arrow Connector 19"/>
          <p:cNvCxnSpPr/>
          <p:nvPr/>
        </p:nvCxnSpPr>
        <p:spPr bwMode="auto">
          <a:xfrm>
            <a:off x="6660232" y="2708920"/>
            <a:ext cx="288032" cy="576064"/>
          </a:xfrm>
          <a:prstGeom prst="straightConnector1">
            <a:avLst/>
          </a:prstGeom>
          <a:ln w="57150">
            <a:solidFill>
              <a:schemeClr val="bg1">
                <a:lumMod val="95000"/>
              </a:schemeClr>
            </a:solidFill>
            <a:prstDash val="solid"/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1" name="Straight Arrow Connector 20"/>
          <p:cNvCxnSpPr/>
          <p:nvPr/>
        </p:nvCxnSpPr>
        <p:spPr bwMode="auto">
          <a:xfrm flipH="1">
            <a:off x="5220072" y="4509120"/>
            <a:ext cx="1008112" cy="288032"/>
          </a:xfrm>
          <a:prstGeom prst="straightConnector1">
            <a:avLst/>
          </a:prstGeom>
          <a:ln w="57150">
            <a:solidFill>
              <a:schemeClr val="bg1">
                <a:lumMod val="95000"/>
              </a:schemeClr>
            </a:solidFill>
            <a:prstDash val="solid"/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2" name="Straight Arrow Connector 21"/>
          <p:cNvCxnSpPr/>
          <p:nvPr/>
        </p:nvCxnSpPr>
        <p:spPr bwMode="auto">
          <a:xfrm flipV="1">
            <a:off x="3347864" y="2636912"/>
            <a:ext cx="2952328" cy="1512168"/>
          </a:xfrm>
          <a:prstGeom prst="straightConnector1">
            <a:avLst/>
          </a:prstGeom>
          <a:ln w="57150">
            <a:solidFill>
              <a:schemeClr val="bg1">
                <a:lumMod val="95000"/>
              </a:schemeClr>
            </a:solidFill>
            <a:prstDash val="solid"/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3" name="Straight Arrow Connector 22"/>
          <p:cNvCxnSpPr/>
          <p:nvPr/>
        </p:nvCxnSpPr>
        <p:spPr bwMode="auto">
          <a:xfrm flipV="1">
            <a:off x="2195736" y="2780928"/>
            <a:ext cx="216024" cy="432048"/>
          </a:xfrm>
          <a:prstGeom prst="straightConnector1">
            <a:avLst/>
          </a:prstGeom>
          <a:ln w="57150">
            <a:solidFill>
              <a:schemeClr val="bg1">
                <a:lumMod val="95000"/>
              </a:schemeClr>
            </a:solidFill>
            <a:prstDash val="solid"/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4" name="Straight Arrow Connector 23"/>
          <p:cNvCxnSpPr/>
          <p:nvPr/>
        </p:nvCxnSpPr>
        <p:spPr bwMode="auto">
          <a:xfrm flipH="1" flipV="1">
            <a:off x="2051720" y="3573016"/>
            <a:ext cx="432048" cy="504056"/>
          </a:xfrm>
          <a:prstGeom prst="straightConnector1">
            <a:avLst/>
          </a:prstGeom>
          <a:ln w="57150">
            <a:solidFill>
              <a:schemeClr val="bg1">
                <a:lumMod val="95000"/>
              </a:schemeClr>
            </a:solidFill>
            <a:prstDash val="solid"/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25" name="Straight Arrow Connector 24"/>
          <p:cNvCxnSpPr/>
          <p:nvPr/>
        </p:nvCxnSpPr>
        <p:spPr bwMode="auto">
          <a:xfrm>
            <a:off x="3059832" y="2564904"/>
            <a:ext cx="3024336" cy="99"/>
          </a:xfrm>
          <a:prstGeom prst="straightConnector1">
            <a:avLst/>
          </a:prstGeom>
          <a:ln w="57150">
            <a:solidFill>
              <a:schemeClr val="bg1">
                <a:lumMod val="95000"/>
              </a:schemeClr>
            </a:solidFill>
            <a:prstDash val="solid"/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13" name="Straight Arrow Connector 12"/>
          <p:cNvCxnSpPr/>
          <p:nvPr/>
        </p:nvCxnSpPr>
        <p:spPr bwMode="auto">
          <a:xfrm flipH="1">
            <a:off x="6516216" y="3645024"/>
            <a:ext cx="360040" cy="432048"/>
          </a:xfrm>
          <a:prstGeom prst="straightConnector1">
            <a:avLst/>
          </a:prstGeom>
          <a:ln w="57150">
            <a:solidFill>
              <a:schemeClr val="bg1">
                <a:lumMod val="95000"/>
              </a:schemeClr>
            </a:solidFill>
            <a:prstDash val="solid"/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7" name="Straight Arrow Connector 46"/>
          <p:cNvCxnSpPr/>
          <p:nvPr/>
        </p:nvCxnSpPr>
        <p:spPr bwMode="auto">
          <a:xfrm flipH="1">
            <a:off x="5076056" y="3429000"/>
            <a:ext cx="1440160" cy="1224136"/>
          </a:xfrm>
          <a:prstGeom prst="straightConnector1">
            <a:avLst/>
          </a:prstGeom>
          <a:ln w="57150">
            <a:solidFill>
              <a:schemeClr val="bg1">
                <a:lumMod val="95000"/>
              </a:schemeClr>
            </a:solidFill>
            <a:prstDash val="solid"/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8" name="Straight Arrow Connector 47"/>
          <p:cNvCxnSpPr/>
          <p:nvPr/>
        </p:nvCxnSpPr>
        <p:spPr bwMode="auto">
          <a:xfrm flipH="1">
            <a:off x="4788024" y="2708920"/>
            <a:ext cx="1728192" cy="1872208"/>
          </a:xfrm>
          <a:prstGeom prst="straightConnector1">
            <a:avLst/>
          </a:prstGeom>
          <a:ln w="57150">
            <a:solidFill>
              <a:schemeClr val="bg1">
                <a:lumMod val="95000"/>
              </a:schemeClr>
            </a:solidFill>
            <a:prstDash val="solid"/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cxnSp>
        <p:nvCxnSpPr>
          <p:cNvPr id="49" name="Straight Arrow Connector 48"/>
          <p:cNvCxnSpPr/>
          <p:nvPr/>
        </p:nvCxnSpPr>
        <p:spPr bwMode="auto">
          <a:xfrm>
            <a:off x="2915816" y="2708920"/>
            <a:ext cx="2952328" cy="1512168"/>
          </a:xfrm>
          <a:prstGeom prst="straightConnector1">
            <a:avLst/>
          </a:prstGeom>
          <a:ln w="57150">
            <a:solidFill>
              <a:schemeClr val="bg1">
                <a:lumMod val="95000"/>
              </a:schemeClr>
            </a:solidFill>
            <a:prstDash val="solid"/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60" name="Content Placeholder 2"/>
          <p:cNvSpPr txBox="1">
            <a:spLocks/>
          </p:cNvSpPr>
          <p:nvPr/>
        </p:nvSpPr>
        <p:spPr bwMode="auto">
          <a:xfrm>
            <a:off x="5724128" y="5636196"/>
            <a:ext cx="3168352" cy="385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ts val="600"/>
              </a:spcBef>
              <a:buFontTx/>
              <a:buChar char="•"/>
            </a:pPr>
            <a:r>
              <a:rPr lang="nl-NL" sz="1600" dirty="0" err="1" smtClean="0">
                <a:solidFill>
                  <a:srgbClr val="405918"/>
                </a:solidFill>
                <a:latin typeface="Calibri" pitchFamily="34" charset="0"/>
              </a:rPr>
              <a:t>Treval</a:t>
            </a:r>
            <a:r>
              <a:rPr lang="nl-NL" sz="1600" dirty="0" smtClean="0">
                <a:solidFill>
                  <a:srgbClr val="405918"/>
                </a:solidFill>
                <a:latin typeface="Calibri" pitchFamily="34" charset="0"/>
              </a:rPr>
              <a:t> </a:t>
            </a:r>
            <a:r>
              <a:rPr lang="nl-NL" sz="1600" dirty="0" err="1" smtClean="0">
                <a:solidFill>
                  <a:srgbClr val="405918"/>
                </a:solidFill>
                <a:latin typeface="Calibri" pitchFamily="34" charset="0"/>
              </a:rPr>
              <a:t>spends</a:t>
            </a:r>
            <a:r>
              <a:rPr lang="nl-NL" sz="1600" dirty="0" smtClean="0">
                <a:solidFill>
                  <a:srgbClr val="405918"/>
                </a:solidFill>
                <a:latin typeface="Calibri" pitchFamily="34" charset="0"/>
              </a:rPr>
              <a:t> at X</a:t>
            </a:r>
            <a:r>
              <a:rPr lang="nl-NL" sz="1500" kern="0" dirty="0" smtClean="0">
                <a:solidFill>
                  <a:srgbClr val="405918"/>
                </a:solidFill>
                <a:latin typeface="Calibri" pitchFamily="34" charset="0"/>
              </a:rPr>
              <a:t>;</a:t>
            </a:r>
            <a:endParaRPr lang="nl-NL" sz="1600" dirty="0" smtClean="0">
              <a:solidFill>
                <a:srgbClr val="405918"/>
              </a:solidFill>
              <a:latin typeface="Calibri" pitchFamily="34" charset="0"/>
            </a:endParaRPr>
          </a:p>
        </p:txBody>
      </p:sp>
      <p:sp>
        <p:nvSpPr>
          <p:cNvPr id="61" name="Content Placeholder 2"/>
          <p:cNvSpPr txBox="1">
            <a:spLocks/>
          </p:cNvSpPr>
          <p:nvPr/>
        </p:nvSpPr>
        <p:spPr bwMode="auto">
          <a:xfrm>
            <a:off x="179512" y="5924228"/>
            <a:ext cx="8784976" cy="385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indent="-342900" eaLnBrk="0" hangingPunct="0">
              <a:spcBef>
                <a:spcPts val="600"/>
              </a:spcBef>
              <a:buFontTx/>
              <a:buChar char="•"/>
            </a:pPr>
            <a:r>
              <a:rPr lang="nl-NL" sz="1600" dirty="0" smtClean="0">
                <a:solidFill>
                  <a:srgbClr val="405918"/>
                </a:solidFill>
                <a:latin typeface="Calibri" pitchFamily="34" charset="0"/>
              </a:rPr>
              <a:t>X </a:t>
            </a:r>
            <a:r>
              <a:rPr lang="nl-NL" sz="1600" dirty="0" err="1" smtClean="0">
                <a:solidFill>
                  <a:srgbClr val="405918"/>
                </a:solidFill>
                <a:latin typeface="Calibri" pitchFamily="34" charset="0"/>
              </a:rPr>
              <a:t>spends</a:t>
            </a:r>
            <a:r>
              <a:rPr lang="nl-NL" sz="1600" dirty="0" smtClean="0">
                <a:solidFill>
                  <a:srgbClr val="405918"/>
                </a:solidFill>
                <a:latin typeface="Calibri" pitchFamily="34" charset="0"/>
              </a:rPr>
              <a:t> at Y </a:t>
            </a:r>
            <a:r>
              <a:rPr lang="nl-NL" sz="1600" dirty="0" err="1" smtClean="0">
                <a:solidFill>
                  <a:srgbClr val="405918"/>
                </a:solidFill>
                <a:latin typeface="Calibri" pitchFamily="34" charset="0"/>
              </a:rPr>
              <a:t>and</a:t>
            </a:r>
            <a:r>
              <a:rPr lang="nl-NL" sz="1600" dirty="0" smtClean="0">
                <a:solidFill>
                  <a:srgbClr val="405918"/>
                </a:solidFill>
                <a:latin typeface="Calibri" pitchFamily="34" charset="0"/>
              </a:rPr>
              <a:t> Engrunes, etc. 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nl-NL" sz="1500" b="0" i="0" u="none" strike="noStrike" kern="0" cap="none" spc="0" normalizeH="0" baseline="0" noProof="0" dirty="0">
              <a:ln>
                <a:noFill/>
              </a:ln>
              <a:solidFill>
                <a:srgbClr val="405918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2" name="Content Placeholder 2"/>
          <p:cNvSpPr txBox="1">
            <a:spLocks/>
          </p:cNvSpPr>
          <p:nvPr/>
        </p:nvSpPr>
        <p:spPr bwMode="auto">
          <a:xfrm>
            <a:off x="179512" y="6212260"/>
            <a:ext cx="8784976" cy="38509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r>
              <a:rPr lang="nl-NL" sz="1600" dirty="0" err="1" smtClean="0">
                <a:solidFill>
                  <a:srgbClr val="405918"/>
                </a:solidFill>
                <a:latin typeface="Calibri" pitchFamily="34" charset="0"/>
              </a:rPr>
              <a:t>Some</a:t>
            </a:r>
            <a:r>
              <a:rPr lang="nl-NL" sz="1600" dirty="0" smtClean="0">
                <a:solidFill>
                  <a:srgbClr val="405918"/>
                </a:solidFill>
                <a:latin typeface="Calibri" pitchFamily="34" charset="0"/>
              </a:rPr>
              <a:t> </a:t>
            </a:r>
            <a:r>
              <a:rPr lang="nl-NL" sz="1600" dirty="0" err="1" smtClean="0">
                <a:solidFill>
                  <a:srgbClr val="405918"/>
                </a:solidFill>
                <a:latin typeface="Calibri" pitchFamily="34" charset="0"/>
              </a:rPr>
              <a:t>buy</a:t>
            </a:r>
            <a:r>
              <a:rPr lang="nl-NL" sz="1600" dirty="0" smtClean="0">
                <a:solidFill>
                  <a:srgbClr val="405918"/>
                </a:solidFill>
                <a:latin typeface="Calibri" pitchFamily="34" charset="0"/>
              </a:rPr>
              <a:t> at Alternativa3 , </a:t>
            </a:r>
            <a:r>
              <a:rPr lang="nl-NL" sz="1600" dirty="0" err="1" smtClean="0">
                <a:solidFill>
                  <a:srgbClr val="405918"/>
                </a:solidFill>
                <a:latin typeface="Calibri" pitchFamily="34" charset="0"/>
              </a:rPr>
              <a:t>which</a:t>
            </a:r>
            <a:r>
              <a:rPr lang="nl-NL" sz="1600" dirty="0" smtClean="0">
                <a:solidFill>
                  <a:srgbClr val="405918"/>
                </a:solidFill>
                <a:latin typeface="Calibri" pitchFamily="34" charset="0"/>
              </a:rPr>
              <a:t> </a:t>
            </a:r>
            <a:r>
              <a:rPr lang="nl-NL" sz="1600" dirty="0" err="1" smtClean="0">
                <a:solidFill>
                  <a:srgbClr val="405918"/>
                </a:solidFill>
                <a:latin typeface="Calibri" pitchFamily="34" charset="0"/>
              </a:rPr>
              <a:t>thus</a:t>
            </a:r>
            <a:r>
              <a:rPr lang="nl-NL" sz="1600" dirty="0" smtClean="0">
                <a:solidFill>
                  <a:srgbClr val="405918"/>
                </a:solidFill>
                <a:latin typeface="Calibri" pitchFamily="34" charset="0"/>
              </a:rPr>
              <a:t> </a:t>
            </a:r>
            <a:r>
              <a:rPr lang="nl-NL" sz="1600" dirty="0" err="1" smtClean="0">
                <a:solidFill>
                  <a:srgbClr val="405918"/>
                </a:solidFill>
                <a:latin typeface="Calibri" pitchFamily="34" charset="0"/>
              </a:rPr>
              <a:t>earns</a:t>
            </a:r>
            <a:r>
              <a:rPr lang="nl-NL" sz="1600" dirty="0" smtClean="0">
                <a:solidFill>
                  <a:srgbClr val="405918"/>
                </a:solidFill>
                <a:latin typeface="Calibri" pitchFamily="34" charset="0"/>
              </a:rPr>
              <a:t> part of </a:t>
            </a:r>
            <a:r>
              <a:rPr lang="nl-NL" sz="1600" dirty="0" err="1" smtClean="0">
                <a:solidFill>
                  <a:srgbClr val="405918"/>
                </a:solidFill>
                <a:latin typeface="Calibri" pitchFamily="34" charset="0"/>
              </a:rPr>
              <a:t>its</a:t>
            </a:r>
            <a:r>
              <a:rPr lang="nl-NL" sz="1600" dirty="0" smtClean="0">
                <a:solidFill>
                  <a:srgbClr val="405918"/>
                </a:solidFill>
                <a:latin typeface="Calibri" pitchFamily="34" charset="0"/>
              </a:rPr>
              <a:t> </a:t>
            </a:r>
            <a:r>
              <a:rPr lang="nl-NL" sz="1600" dirty="0" err="1" smtClean="0">
                <a:solidFill>
                  <a:srgbClr val="405918"/>
                </a:solidFill>
                <a:latin typeface="Calibri" pitchFamily="34" charset="0"/>
              </a:rPr>
              <a:t>own</a:t>
            </a:r>
            <a:r>
              <a:rPr lang="nl-NL" sz="1600" dirty="0" smtClean="0">
                <a:solidFill>
                  <a:srgbClr val="405918"/>
                </a:solidFill>
                <a:latin typeface="Calibri" pitchFamily="34" charset="0"/>
              </a:rPr>
              <a:t> term-</a:t>
            </a:r>
            <a:r>
              <a:rPr lang="nl-NL" sz="1600" dirty="0" err="1" smtClean="0">
                <a:solidFill>
                  <a:srgbClr val="405918"/>
                </a:solidFill>
                <a:latin typeface="Calibri" pitchFamily="34" charset="0"/>
              </a:rPr>
              <a:t>marks</a:t>
            </a:r>
            <a:r>
              <a:rPr lang="nl-NL" sz="1600" dirty="0" smtClean="0">
                <a:solidFill>
                  <a:srgbClr val="405918"/>
                </a:solidFill>
                <a:latin typeface="Calibri" pitchFamily="34" charset="0"/>
              </a:rPr>
              <a:t> back. At the moment A3 needs to repay, it has TM 4.000 </a:t>
            </a:r>
            <a:r>
              <a:rPr lang="nl-NL" sz="1600" dirty="0" smtClean="0">
                <a:solidFill>
                  <a:srgbClr val="405918"/>
                </a:solidFill>
                <a:latin typeface="Calibri" pitchFamily="34" charset="0"/>
              </a:rPr>
              <a:t>in </a:t>
            </a:r>
            <a:r>
              <a:rPr lang="nl-NL" sz="1600" dirty="0" smtClean="0">
                <a:solidFill>
                  <a:srgbClr val="405918"/>
                </a:solidFill>
                <a:latin typeface="Calibri" pitchFamily="34" charset="0"/>
              </a:rPr>
              <a:t>its account.</a:t>
            </a:r>
          </a:p>
          <a:p>
            <a:pPr marL="342900" marR="0" lvl="0" indent="-342900" algn="l" defTabSz="914400" rtl="0" eaLnBrk="0" fontAlgn="base" latinLnBrk="0" hangingPunct="0">
              <a:lnSpc>
                <a:spcPct val="100000"/>
              </a:lnSpc>
              <a:spcBef>
                <a:spcPts val="600"/>
              </a:spcBef>
              <a:spcAft>
                <a:spcPct val="0"/>
              </a:spcAft>
              <a:buClrTx/>
              <a:buSzTx/>
              <a:buFontTx/>
              <a:buChar char="•"/>
              <a:tabLst/>
              <a:defRPr/>
            </a:pPr>
            <a:endParaRPr kumimoji="0" lang="nl-NL" sz="1500" b="0" i="0" u="none" strike="noStrike" kern="0" cap="none" spc="0" normalizeH="0" baseline="0" noProof="0" dirty="0">
              <a:ln>
                <a:noFill/>
              </a:ln>
              <a:solidFill>
                <a:srgbClr val="405918"/>
              </a:solidFill>
              <a:effectLst/>
              <a:uLnTx/>
              <a:uFillTx/>
              <a:latin typeface="Calibri" pitchFamily="34" charset="0"/>
              <a:ea typeface="+mn-ea"/>
              <a:cs typeface="+mn-cs"/>
            </a:endParaRPr>
          </a:p>
        </p:txBody>
      </p:sp>
      <p:sp>
        <p:nvSpPr>
          <p:cNvPr id="63" name="Rechthoek 10"/>
          <p:cNvSpPr/>
          <p:nvPr/>
        </p:nvSpPr>
        <p:spPr>
          <a:xfrm>
            <a:off x="5940152" y="1484784"/>
            <a:ext cx="2160587" cy="396875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NL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Term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= </a:t>
            </a:r>
            <a:r>
              <a:rPr lang="nl-NL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0 </a:t>
            </a:r>
            <a:r>
              <a:rPr lang="nl-NL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days</a:t>
            </a:r>
            <a:endParaRPr lang="nl-NL" b="1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49744231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1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13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14" dur="5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23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24" dur="500" fill="hold"/>
                                        <p:tgtEl>
                                          <p:spTgt spid="60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3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35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36" dur="500" fill="hold"/>
                                        <p:tgtEl>
                                          <p:spTgt spid="6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3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9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5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49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1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53" fill="hold">
                            <p:stCondLst>
                              <p:cond delay="500"/>
                            </p:stCondLst>
                            <p:childTnLst>
                              <p:par>
                                <p:cTn id="54" presetID="1" presetClass="entr" presetSubtype="0" fill="hold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60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61" dur="500" fill="hold"/>
                                        <p:tgtEl>
                                          <p:spTgt spid="6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62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4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6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7" grpId="0" animBg="1"/>
      <p:bldP spid="9" grpId="0" animBg="1"/>
      <p:bldP spid="10" grpId="0" animBg="1"/>
      <p:bldP spid="14" grpId="0" animBg="1"/>
      <p:bldP spid="18" grpId="0" animBg="1"/>
      <p:bldP spid="3" grpId="0" build="p"/>
      <p:bldP spid="15" grpId="0" animBg="1"/>
      <p:bldP spid="16" grpId="0" animBg="1"/>
      <p:bldP spid="17" grpId="0" animBg="1"/>
      <p:bldP spid="19" grpId="0" animBg="1"/>
      <p:bldP spid="60" grpId="0"/>
      <p:bldP spid="61" grpId="0"/>
      <p:bldP spid="62" grpId="0"/>
      <p:bldP spid="63" grpId="0" animBg="1"/>
    </p:bldLst>
  </p:timing>
</p:sld>
</file>

<file path=ppt/slides/slide3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sz="1600" dirty="0" smtClean="0"/>
          </a:p>
        </p:txBody>
      </p:sp>
      <p:grpSp>
        <p:nvGrpSpPr>
          <p:cNvPr id="64" name="Group 63"/>
          <p:cNvGrpSpPr/>
          <p:nvPr/>
        </p:nvGrpSpPr>
        <p:grpSpPr>
          <a:xfrm>
            <a:off x="824036" y="2034480"/>
            <a:ext cx="7924428" cy="5282952"/>
            <a:chOff x="824036" y="645740"/>
            <a:chExt cx="7924428" cy="5282952"/>
          </a:xfrm>
        </p:grpSpPr>
        <p:pic>
          <p:nvPicPr>
            <p:cNvPr id="4" name="Picture 3" descr="C:\Users\Mendel\Desktop\Social_Trade_Circuit.png"/>
            <p:cNvPicPr>
              <a:picLocks noChangeAspect="1" noChangeArrowheads="1"/>
            </p:cNvPicPr>
            <p:nvPr/>
          </p:nvPicPr>
          <p:blipFill>
            <a:blip r:embed="rId3" cstate="print"/>
            <a:srcRect/>
            <a:stretch>
              <a:fillRect/>
            </a:stretch>
          </p:blipFill>
          <p:spPr bwMode="auto">
            <a:xfrm>
              <a:off x="824036" y="645740"/>
              <a:ext cx="7924428" cy="5282952"/>
            </a:xfrm>
            <a:prstGeom prst="rect">
              <a:avLst/>
            </a:prstGeom>
            <a:noFill/>
          </p:spPr>
        </p:pic>
        <p:sp>
          <p:nvSpPr>
            <p:cNvPr id="6" name="Ovaal 4"/>
            <p:cNvSpPr/>
            <p:nvPr/>
          </p:nvSpPr>
          <p:spPr>
            <a:xfrm>
              <a:off x="3707904" y="4365104"/>
              <a:ext cx="1736923" cy="811212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600" b="1" dirty="0" smtClean="0">
                  <a:solidFill>
                    <a:schemeClr val="accent6">
                      <a:lumMod val="50000"/>
                    </a:schemeClr>
                  </a:solidFill>
                  <a:latin typeface="Calibri" pitchFamily="34" charset="0"/>
                </a:rPr>
                <a:t>Alternativa3</a:t>
              </a:r>
              <a:endParaRPr lang="nl-NL" sz="1600" b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7" name="Ovaal 4"/>
            <p:cNvSpPr/>
            <p:nvPr/>
          </p:nvSpPr>
          <p:spPr>
            <a:xfrm>
              <a:off x="1907704" y="3861048"/>
              <a:ext cx="1736923" cy="811212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600" b="1" dirty="0" smtClean="0">
                  <a:solidFill>
                    <a:srgbClr val="0D0D35"/>
                  </a:solidFill>
                  <a:latin typeface="Calibri" pitchFamily="34" charset="0"/>
                </a:rPr>
                <a:t>Unico</a:t>
              </a:r>
            </a:p>
          </p:txBody>
        </p:sp>
        <p:sp>
          <p:nvSpPr>
            <p:cNvPr id="9" name="Ovaal 55"/>
            <p:cNvSpPr/>
            <p:nvPr/>
          </p:nvSpPr>
          <p:spPr>
            <a:xfrm>
              <a:off x="6228184" y="3140968"/>
              <a:ext cx="1295400" cy="576262"/>
            </a:xfrm>
            <a:prstGeom prst="ellipse">
              <a:avLst/>
            </a:prstGeom>
            <a:solidFill>
              <a:schemeClr val="accent2">
                <a:lumMod val="40000"/>
                <a:lumOff val="60000"/>
              </a:schemeClr>
            </a:solidFill>
          </p:spPr>
          <p:style>
            <a:lnRef idx="3">
              <a:schemeClr val="lt1"/>
            </a:lnRef>
            <a:fillRef idx="1">
              <a:schemeClr val="dk1"/>
            </a:fillRef>
            <a:effectRef idx="1">
              <a:schemeClr val="dk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600" b="1" dirty="0">
                  <a:solidFill>
                    <a:schemeClr val="bg1"/>
                  </a:solidFill>
                  <a:latin typeface="Calibri" pitchFamily="34" charset="0"/>
                </a:rPr>
                <a:t>Z</a:t>
              </a:r>
            </a:p>
          </p:txBody>
        </p:sp>
        <p:sp>
          <p:nvSpPr>
            <p:cNvPr id="10" name="Ovaal 52"/>
            <p:cNvSpPr/>
            <p:nvPr/>
          </p:nvSpPr>
          <p:spPr>
            <a:xfrm>
              <a:off x="1475656" y="3068960"/>
              <a:ext cx="1296987" cy="576263"/>
            </a:xfrm>
            <a:prstGeom prst="ellipse">
              <a:avLst/>
            </a:prstGeom>
            <a:solidFill>
              <a:schemeClr val="accent2">
                <a:lumMod val="50000"/>
              </a:schemeClr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600" b="1" dirty="0">
                  <a:solidFill>
                    <a:schemeClr val="bg1"/>
                  </a:solidFill>
                  <a:latin typeface="Calibri" pitchFamily="34" charset="0"/>
                </a:rPr>
                <a:t>Treval</a:t>
              </a:r>
            </a:p>
          </p:txBody>
        </p:sp>
        <p:sp>
          <p:nvSpPr>
            <p:cNvPr id="11" name="Ovaal 53"/>
            <p:cNvSpPr/>
            <p:nvPr/>
          </p:nvSpPr>
          <p:spPr>
            <a:xfrm>
              <a:off x="1907704" y="2276872"/>
              <a:ext cx="1295400" cy="576263"/>
            </a:xfrm>
            <a:prstGeom prst="ellipse">
              <a:avLst/>
            </a:prstGeom>
            <a:solidFill>
              <a:schemeClr val="accent2">
                <a:lumMod val="75000"/>
              </a:schemeClr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600" b="1" dirty="0">
                  <a:solidFill>
                    <a:schemeClr val="bg1"/>
                  </a:solidFill>
                  <a:latin typeface="Calibri" pitchFamily="34" charset="0"/>
                </a:rPr>
                <a:t>X</a:t>
              </a:r>
            </a:p>
          </p:txBody>
        </p:sp>
        <p:sp>
          <p:nvSpPr>
            <p:cNvPr id="12" name="Ovaal 54"/>
            <p:cNvSpPr/>
            <p:nvPr/>
          </p:nvSpPr>
          <p:spPr>
            <a:xfrm>
              <a:off x="5940152" y="2276872"/>
              <a:ext cx="1296988" cy="576262"/>
            </a:xfrm>
            <a:prstGeom prst="ellipse">
              <a:avLst/>
            </a:prstGeom>
            <a:solidFill>
              <a:schemeClr val="accent2">
                <a:lumMod val="60000"/>
                <a:lumOff val="40000"/>
              </a:schemeClr>
            </a:solidFill>
          </p:spPr>
          <p:style>
            <a:lnRef idx="3">
              <a:schemeClr val="lt1"/>
            </a:lnRef>
            <a:fillRef idx="1">
              <a:schemeClr val="accent1"/>
            </a:fillRef>
            <a:effectRef idx="1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600" b="1" dirty="0">
                  <a:solidFill>
                    <a:schemeClr val="bg1"/>
                  </a:solidFill>
                  <a:latin typeface="Calibri" pitchFamily="34" charset="0"/>
                </a:rPr>
                <a:t>Y</a:t>
              </a:r>
            </a:p>
          </p:txBody>
        </p:sp>
        <p:sp>
          <p:nvSpPr>
            <p:cNvPr id="13" name="Ovaal 56"/>
            <p:cNvSpPr/>
            <p:nvPr/>
          </p:nvSpPr>
          <p:spPr>
            <a:xfrm>
              <a:off x="5580112" y="4005064"/>
              <a:ext cx="1449363" cy="603969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3">
              <a:schemeClr val="lt1"/>
            </a:lnRef>
            <a:fillRef idx="1">
              <a:schemeClr val="accent4"/>
            </a:fillRef>
            <a:effectRef idx="1">
              <a:schemeClr val="accent4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600" b="1" dirty="0">
                  <a:solidFill>
                    <a:schemeClr val="accent2">
                      <a:lumMod val="50000"/>
                    </a:schemeClr>
                  </a:solidFill>
                  <a:latin typeface="Calibri" pitchFamily="34" charset="0"/>
                </a:rPr>
                <a:t>Engrunes</a:t>
              </a:r>
            </a:p>
          </p:txBody>
        </p:sp>
        <p:cxnSp>
          <p:nvCxnSpPr>
            <p:cNvPr id="14" name="Straight Arrow Connector 13"/>
            <p:cNvCxnSpPr/>
            <p:nvPr/>
          </p:nvCxnSpPr>
          <p:spPr bwMode="auto">
            <a:xfrm flipH="1" flipV="1">
              <a:off x="5220072" y="2636912"/>
              <a:ext cx="1368152" cy="648072"/>
            </a:xfrm>
            <a:prstGeom prst="straightConnector1">
              <a:avLst/>
            </a:prstGeom>
            <a:ln w="57150">
              <a:solidFill>
                <a:schemeClr val="bg1">
                  <a:lumMod val="95000"/>
                </a:schemeClr>
              </a:solidFill>
              <a:prstDash val="solid"/>
              <a:headEnd type="none" w="med" len="med"/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6" name="Straight Arrow Connector 15"/>
            <p:cNvCxnSpPr/>
            <p:nvPr/>
          </p:nvCxnSpPr>
          <p:spPr bwMode="auto">
            <a:xfrm flipV="1">
              <a:off x="4572000" y="2708920"/>
              <a:ext cx="0" cy="1800200"/>
            </a:xfrm>
            <a:prstGeom prst="straightConnector1">
              <a:avLst/>
            </a:prstGeom>
            <a:ln w="57150">
              <a:solidFill>
                <a:schemeClr val="bg1">
                  <a:lumMod val="95000"/>
                </a:schemeClr>
              </a:solidFill>
              <a:prstDash val="solid"/>
              <a:headEnd type="none" w="med" len="med"/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7" name="Straight Arrow Connector 16"/>
            <p:cNvCxnSpPr/>
            <p:nvPr/>
          </p:nvCxnSpPr>
          <p:spPr bwMode="auto">
            <a:xfrm flipV="1">
              <a:off x="2483768" y="2636912"/>
              <a:ext cx="1368152" cy="648072"/>
            </a:xfrm>
            <a:prstGeom prst="straightConnector1">
              <a:avLst/>
            </a:prstGeom>
            <a:ln w="57150">
              <a:solidFill>
                <a:schemeClr val="bg1">
                  <a:lumMod val="95000"/>
                </a:schemeClr>
              </a:solidFill>
              <a:prstDash val="solid"/>
              <a:headEnd type="none" w="med" len="med"/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8" name="Straight Arrow Connector 17"/>
            <p:cNvCxnSpPr/>
            <p:nvPr/>
          </p:nvCxnSpPr>
          <p:spPr bwMode="auto">
            <a:xfrm flipV="1">
              <a:off x="3131840" y="2708920"/>
              <a:ext cx="1080120" cy="1296144"/>
            </a:xfrm>
            <a:prstGeom prst="straightConnector1">
              <a:avLst/>
            </a:prstGeom>
            <a:ln w="57150">
              <a:solidFill>
                <a:schemeClr val="bg1">
                  <a:lumMod val="95000"/>
                </a:schemeClr>
              </a:solidFill>
              <a:prstDash val="solid"/>
              <a:headEnd type="none" w="med" len="med"/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19" name="Straight Arrow Connector 18"/>
            <p:cNvCxnSpPr/>
            <p:nvPr/>
          </p:nvCxnSpPr>
          <p:spPr bwMode="auto">
            <a:xfrm>
              <a:off x="2915816" y="2420888"/>
              <a:ext cx="792088" cy="0"/>
            </a:xfrm>
            <a:prstGeom prst="straightConnector1">
              <a:avLst/>
            </a:prstGeom>
            <a:ln w="57150">
              <a:solidFill>
                <a:schemeClr val="bg1">
                  <a:lumMod val="95000"/>
                </a:schemeClr>
              </a:solidFill>
              <a:prstDash val="solid"/>
              <a:headEnd type="none" w="med" len="med"/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0" name="Straight Arrow Connector 19"/>
            <p:cNvCxnSpPr/>
            <p:nvPr/>
          </p:nvCxnSpPr>
          <p:spPr bwMode="auto">
            <a:xfrm flipH="1" flipV="1">
              <a:off x="4932040" y="2708920"/>
              <a:ext cx="1152128" cy="1368152"/>
            </a:xfrm>
            <a:prstGeom prst="straightConnector1">
              <a:avLst/>
            </a:prstGeom>
            <a:ln w="57150">
              <a:solidFill>
                <a:schemeClr val="bg1">
                  <a:lumMod val="95000"/>
                </a:schemeClr>
              </a:solidFill>
              <a:prstDash val="solid"/>
              <a:headEnd type="none" w="med" len="med"/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cxnSp>
          <p:nvCxnSpPr>
            <p:cNvPr id="22" name="Straight Arrow Connector 21"/>
            <p:cNvCxnSpPr/>
            <p:nvPr/>
          </p:nvCxnSpPr>
          <p:spPr bwMode="auto">
            <a:xfrm flipH="1">
              <a:off x="5292080" y="2420888"/>
              <a:ext cx="936104" cy="0"/>
            </a:xfrm>
            <a:prstGeom prst="straightConnector1">
              <a:avLst/>
            </a:prstGeom>
            <a:ln w="57150">
              <a:solidFill>
                <a:schemeClr val="bg1">
                  <a:lumMod val="95000"/>
                </a:schemeClr>
              </a:solidFill>
              <a:prstDash val="solid"/>
              <a:headEnd type="none" w="med" len="med"/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48" name="Tekstvak 19"/>
            <p:cNvSpPr txBox="1"/>
            <p:nvPr/>
          </p:nvSpPr>
          <p:spPr>
            <a:xfrm>
              <a:off x="3817490" y="2276872"/>
              <a:ext cx="1368152" cy="307777"/>
            </a:xfrm>
            <a:prstGeom prst="rect">
              <a:avLst/>
            </a:prstGeom>
            <a:solidFill>
              <a:srgbClr val="FFCC66"/>
            </a:solidFill>
            <a:ln>
              <a:solidFill>
                <a:srgbClr val="CC6600"/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400" dirty="0" smtClean="0">
                  <a:solidFill>
                    <a:schemeClr val="tx1"/>
                  </a:solidFill>
                </a:rPr>
                <a:t>R€ 534</a:t>
              </a:r>
              <a:endParaRPr lang="nl-NL" sz="1400" dirty="0">
                <a:solidFill>
                  <a:schemeClr val="tx1"/>
                </a:solidFill>
              </a:endParaRPr>
            </a:p>
          </p:txBody>
        </p:sp>
      </p:grpSp>
      <p:sp>
        <p:nvSpPr>
          <p:cNvPr id="65" name="Rechthoek 10"/>
          <p:cNvSpPr/>
          <p:nvPr/>
        </p:nvSpPr>
        <p:spPr>
          <a:xfrm>
            <a:off x="6156176" y="1447949"/>
            <a:ext cx="2160587" cy="396875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NL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During</a:t>
            </a:r>
            <a:r>
              <a:rPr lang="nl-NL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the </a:t>
            </a:r>
            <a:r>
              <a:rPr lang="nl-NL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whole</a:t>
            </a:r>
            <a:r>
              <a:rPr lang="nl-NL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nl-NL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year</a:t>
            </a:r>
            <a:endParaRPr lang="nl-NL" b="1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3981166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30" name="Group 29"/>
          <p:cNvGrpSpPr/>
          <p:nvPr/>
        </p:nvGrpSpPr>
        <p:grpSpPr>
          <a:xfrm>
            <a:off x="323528" y="1484784"/>
            <a:ext cx="8568952" cy="5544036"/>
            <a:chOff x="323528" y="1143908"/>
            <a:chExt cx="8568952" cy="5544036"/>
          </a:xfrm>
        </p:grpSpPr>
        <p:sp>
          <p:nvSpPr>
            <p:cNvPr id="29" name="Arc 28"/>
            <p:cNvSpPr/>
            <p:nvPr/>
          </p:nvSpPr>
          <p:spPr bwMode="auto">
            <a:xfrm rot="5400000" flipV="1">
              <a:off x="6588224" y="4437114"/>
              <a:ext cx="864097" cy="1296143"/>
            </a:xfrm>
            <a:prstGeom prst="arc">
              <a:avLst/>
            </a:prstGeom>
            <a:ln w="57150">
              <a:solidFill>
                <a:schemeClr val="bg1">
                  <a:lumMod val="95000"/>
                </a:schemeClr>
              </a:solidFill>
              <a:prstDash val="sysDash"/>
              <a:headEnd type="none" w="med" len="med"/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7" name="Arc 26"/>
            <p:cNvSpPr/>
            <p:nvPr/>
          </p:nvSpPr>
          <p:spPr bwMode="auto">
            <a:xfrm flipV="1">
              <a:off x="3131840" y="5157192"/>
              <a:ext cx="1368152" cy="1008136"/>
            </a:xfrm>
            <a:prstGeom prst="arc">
              <a:avLst/>
            </a:prstGeom>
            <a:ln w="57150">
              <a:solidFill>
                <a:schemeClr val="bg1">
                  <a:lumMod val="95000"/>
                </a:schemeClr>
              </a:solidFill>
              <a:prstDash val="sysDash"/>
              <a:headEnd type="none" w="med" len="med"/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grpSp>
          <p:nvGrpSpPr>
            <p:cNvPr id="4" name="Group 3"/>
            <p:cNvGrpSpPr/>
            <p:nvPr/>
          </p:nvGrpSpPr>
          <p:grpSpPr>
            <a:xfrm>
              <a:off x="824036" y="1170384"/>
              <a:ext cx="7924428" cy="5282952"/>
              <a:chOff x="824036" y="645740"/>
              <a:chExt cx="7924428" cy="5282952"/>
            </a:xfrm>
          </p:grpSpPr>
          <p:pic>
            <p:nvPicPr>
              <p:cNvPr id="5" name="Picture 4" descr="C:\Users\Mendel\Desktop\Social_Trade_Circuit.png"/>
              <p:cNvPicPr>
                <a:picLocks noChangeAspect="1" noChangeArrowheads="1"/>
              </p:cNvPicPr>
              <p:nvPr/>
            </p:nvPicPr>
            <p:blipFill>
              <a:blip r:embed="rId3" cstate="print"/>
              <a:srcRect/>
              <a:stretch>
                <a:fillRect/>
              </a:stretch>
            </p:blipFill>
            <p:spPr bwMode="auto">
              <a:xfrm>
                <a:off x="824036" y="645740"/>
                <a:ext cx="7924428" cy="5282952"/>
              </a:xfrm>
              <a:prstGeom prst="rect">
                <a:avLst/>
              </a:prstGeom>
              <a:noFill/>
            </p:spPr>
          </p:pic>
          <p:sp>
            <p:nvSpPr>
              <p:cNvPr id="6" name="Ovaal 4"/>
              <p:cNvSpPr/>
              <p:nvPr/>
            </p:nvSpPr>
            <p:spPr>
              <a:xfrm>
                <a:off x="3707904" y="4365104"/>
                <a:ext cx="1736923" cy="811212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nl-NL" sz="1600" b="1" dirty="0" smtClean="0">
                    <a:solidFill>
                      <a:schemeClr val="accent6">
                        <a:lumMod val="50000"/>
                      </a:schemeClr>
                    </a:solidFill>
                    <a:latin typeface="Calibri" pitchFamily="34" charset="0"/>
                  </a:rPr>
                  <a:t>Alternativa3</a:t>
                </a:r>
                <a:endParaRPr lang="nl-NL" sz="1600" b="1" dirty="0">
                  <a:solidFill>
                    <a:schemeClr val="accent6">
                      <a:lumMod val="50000"/>
                    </a:schemeClr>
                  </a:solidFill>
                  <a:latin typeface="Calibri" pitchFamily="34" charset="0"/>
                </a:endParaRPr>
              </a:p>
            </p:txBody>
          </p:sp>
          <p:sp>
            <p:nvSpPr>
              <p:cNvPr id="7" name="Ovaal 4"/>
              <p:cNvSpPr/>
              <p:nvPr/>
            </p:nvSpPr>
            <p:spPr>
              <a:xfrm>
                <a:off x="1907704" y="3861048"/>
                <a:ext cx="1736923" cy="811212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nl-NL" sz="1600" b="1" dirty="0" smtClean="0">
                    <a:solidFill>
                      <a:srgbClr val="0D0D35"/>
                    </a:solidFill>
                    <a:latin typeface="Calibri" pitchFamily="34" charset="0"/>
                  </a:rPr>
                  <a:t>Unico</a:t>
                </a:r>
              </a:p>
            </p:txBody>
          </p:sp>
          <p:sp>
            <p:nvSpPr>
              <p:cNvPr id="8" name="Ovaal 55"/>
              <p:cNvSpPr/>
              <p:nvPr/>
            </p:nvSpPr>
            <p:spPr>
              <a:xfrm>
                <a:off x="6228184" y="3140968"/>
                <a:ext cx="1295400" cy="576262"/>
              </a:xfrm>
              <a:prstGeom prst="ellipse">
                <a:avLst/>
              </a:prstGeom>
              <a:solidFill>
                <a:schemeClr val="accent2">
                  <a:lumMod val="40000"/>
                  <a:lumOff val="60000"/>
                </a:schemeClr>
              </a:solidFill>
            </p:spPr>
            <p:style>
              <a:lnRef idx="3">
                <a:schemeClr val="lt1"/>
              </a:lnRef>
              <a:fillRef idx="1">
                <a:schemeClr val="dk1"/>
              </a:fillRef>
              <a:effectRef idx="1">
                <a:schemeClr val="dk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nl-NL" sz="1600" b="1" dirty="0">
                    <a:solidFill>
                      <a:schemeClr val="bg1"/>
                    </a:solidFill>
                    <a:latin typeface="Calibri" pitchFamily="34" charset="0"/>
                  </a:rPr>
                  <a:t>Z</a:t>
                </a:r>
              </a:p>
            </p:txBody>
          </p:sp>
          <p:sp>
            <p:nvSpPr>
              <p:cNvPr id="9" name="Ovaal 52"/>
              <p:cNvSpPr/>
              <p:nvPr/>
            </p:nvSpPr>
            <p:spPr>
              <a:xfrm>
                <a:off x="1475656" y="3068960"/>
                <a:ext cx="1296987" cy="576263"/>
              </a:xfrm>
              <a:prstGeom prst="ellipse">
                <a:avLst/>
              </a:prstGeom>
              <a:solidFill>
                <a:schemeClr val="accent2">
                  <a:lumMod val="50000"/>
                </a:schemeClr>
              </a:solidFill>
            </p:spPr>
            <p:style>
              <a:lnRef idx="3">
                <a:schemeClr val="lt1"/>
              </a:lnRef>
              <a:fillRef idx="1">
                <a:schemeClr val="accent2"/>
              </a:fillRef>
              <a:effectRef idx="1">
                <a:schemeClr val="accent2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nl-NL" sz="1600" b="1" dirty="0">
                    <a:solidFill>
                      <a:schemeClr val="bg1"/>
                    </a:solidFill>
                    <a:latin typeface="Calibri" pitchFamily="34" charset="0"/>
                  </a:rPr>
                  <a:t>Treval</a:t>
                </a:r>
              </a:p>
            </p:txBody>
          </p:sp>
          <p:sp>
            <p:nvSpPr>
              <p:cNvPr id="10" name="Ovaal 53"/>
              <p:cNvSpPr/>
              <p:nvPr/>
            </p:nvSpPr>
            <p:spPr>
              <a:xfrm>
                <a:off x="1907704" y="2276872"/>
                <a:ext cx="1295400" cy="576263"/>
              </a:xfrm>
              <a:prstGeom prst="ellipse">
                <a:avLst/>
              </a:prstGeom>
              <a:solidFill>
                <a:schemeClr val="accent2">
                  <a:lumMod val="75000"/>
                </a:schemeClr>
              </a:solidFill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nl-NL" sz="1600" b="1" dirty="0">
                    <a:solidFill>
                      <a:schemeClr val="bg1"/>
                    </a:solidFill>
                    <a:latin typeface="Calibri" pitchFamily="34" charset="0"/>
                  </a:rPr>
                  <a:t>X</a:t>
                </a:r>
              </a:p>
            </p:txBody>
          </p:sp>
          <p:sp>
            <p:nvSpPr>
              <p:cNvPr id="11" name="Ovaal 54"/>
              <p:cNvSpPr/>
              <p:nvPr/>
            </p:nvSpPr>
            <p:spPr>
              <a:xfrm>
                <a:off x="5940152" y="2276872"/>
                <a:ext cx="1296988" cy="576262"/>
              </a:xfrm>
              <a:prstGeom prst="ellipse">
                <a:avLst/>
              </a:prstGeom>
              <a:solidFill>
                <a:schemeClr val="accent2">
                  <a:lumMod val="60000"/>
                  <a:lumOff val="40000"/>
                </a:schemeClr>
              </a:solidFill>
            </p:spPr>
            <p:style>
              <a:lnRef idx="3">
                <a:schemeClr val="lt1"/>
              </a:lnRef>
              <a:fillRef idx="1">
                <a:schemeClr val="accent1"/>
              </a:fillRef>
              <a:effectRef idx="1">
                <a:schemeClr val="accent1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nl-NL" sz="1600" b="1" dirty="0">
                    <a:solidFill>
                      <a:schemeClr val="bg1"/>
                    </a:solidFill>
                    <a:latin typeface="Calibri" pitchFamily="34" charset="0"/>
                  </a:rPr>
                  <a:t>Y</a:t>
                </a:r>
              </a:p>
            </p:txBody>
          </p:sp>
          <p:sp>
            <p:nvSpPr>
              <p:cNvPr id="12" name="Ovaal 56"/>
              <p:cNvSpPr/>
              <p:nvPr/>
            </p:nvSpPr>
            <p:spPr>
              <a:xfrm>
                <a:off x="5580112" y="4005064"/>
                <a:ext cx="1449363" cy="603969"/>
              </a:xfrm>
              <a:prstGeom prst="ellipse">
                <a:avLst/>
              </a:prstGeom>
              <a:solidFill>
                <a:schemeClr val="accent2">
                  <a:lumMod val="20000"/>
                  <a:lumOff val="80000"/>
                </a:schemeClr>
              </a:solidFill>
            </p:spPr>
            <p:style>
              <a:lnRef idx="3">
                <a:schemeClr val="lt1"/>
              </a:lnRef>
              <a:fillRef idx="1">
                <a:schemeClr val="accent4"/>
              </a:fillRef>
              <a:effectRef idx="1">
                <a:schemeClr val="accent4"/>
              </a:effectRef>
              <a:fontRef idx="minor">
                <a:schemeClr val="lt1"/>
              </a:fontRef>
            </p:style>
            <p:txBody>
              <a:bodyPr anchor="ctr"/>
              <a:lstStyle/>
              <a:p>
                <a:pPr algn="ctr" fontAlgn="auto">
                  <a:spcBef>
                    <a:spcPts val="0"/>
                  </a:spcBef>
                  <a:spcAft>
                    <a:spcPts val="0"/>
                  </a:spcAft>
                  <a:defRPr/>
                </a:pPr>
                <a:r>
                  <a:rPr lang="nl-NL" sz="1600" b="1" dirty="0">
                    <a:solidFill>
                      <a:schemeClr val="accent2">
                        <a:lumMod val="50000"/>
                      </a:schemeClr>
                    </a:solidFill>
                    <a:latin typeface="Calibri" pitchFamily="34" charset="0"/>
                  </a:rPr>
                  <a:t>Engrunes</a:t>
                </a:r>
              </a:p>
            </p:txBody>
          </p:sp>
        </p:grpSp>
        <p:sp>
          <p:nvSpPr>
            <p:cNvPr id="22" name="Arc 21"/>
            <p:cNvSpPr/>
            <p:nvPr/>
          </p:nvSpPr>
          <p:spPr bwMode="auto">
            <a:xfrm rot="16476545" flipV="1">
              <a:off x="2315288" y="510417"/>
              <a:ext cx="1108215" cy="3505594"/>
            </a:xfrm>
            <a:prstGeom prst="arc">
              <a:avLst/>
            </a:prstGeom>
            <a:ln w="57150">
              <a:solidFill>
                <a:schemeClr val="bg1">
                  <a:lumMod val="95000"/>
                </a:schemeClr>
              </a:solidFill>
              <a:prstDash val="sysDash"/>
              <a:headEnd type="none" w="med" len="med"/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1" name="Tekstvak 19"/>
            <p:cNvSpPr txBox="1"/>
            <p:nvPr/>
          </p:nvSpPr>
          <p:spPr>
            <a:xfrm>
              <a:off x="323528" y="1268760"/>
              <a:ext cx="2592288" cy="738664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400" dirty="0" smtClean="0">
                  <a:latin typeface="Calibri" pitchFamily="34" charset="0"/>
                </a:rPr>
                <a:t> </a:t>
              </a:r>
              <a:r>
                <a:rPr lang="nl-NL" sz="1400" dirty="0" smtClean="0">
                  <a:solidFill>
                    <a:schemeClr val="accent2"/>
                  </a:solidFill>
                  <a:latin typeface="Calibri" pitchFamily="34" charset="0"/>
                </a:rPr>
                <a:t>TM 1.134</a:t>
              </a:r>
              <a:r>
                <a:rPr lang="nl-NL" sz="1400" dirty="0" smtClean="0">
                  <a:solidFill>
                    <a:srgbClr val="FF0000"/>
                  </a:solidFill>
                  <a:latin typeface="Calibri" pitchFamily="34" charset="0"/>
                </a:rPr>
                <a:t> </a:t>
              </a:r>
              <a:r>
                <a:rPr lang="nl-NL" sz="1400" dirty="0" err="1" smtClean="0">
                  <a:solidFill>
                    <a:srgbClr val="FF0000"/>
                  </a:solidFill>
                  <a:latin typeface="Calibri" pitchFamily="34" charset="0"/>
                </a:rPr>
                <a:t>for</a:t>
              </a:r>
              <a:r>
                <a:rPr lang="nl-NL" sz="1400" dirty="0" smtClean="0">
                  <a:solidFill>
                    <a:srgbClr val="FF0000"/>
                  </a:solidFill>
                  <a:latin typeface="Calibri" pitchFamily="34" charset="0"/>
                </a:rPr>
                <a:t> </a:t>
              </a:r>
              <a:r>
                <a:rPr lang="nl-NL" sz="1400" dirty="0" err="1" smtClean="0">
                  <a:solidFill>
                    <a:srgbClr val="FF0000"/>
                  </a:solidFill>
                  <a:latin typeface="Calibri" pitchFamily="34" charset="0"/>
                </a:rPr>
                <a:t>guarantees</a:t>
              </a:r>
              <a:r>
                <a:rPr lang="nl-NL" sz="1400" dirty="0" smtClean="0">
                  <a:solidFill>
                    <a:srgbClr val="FF0000"/>
                  </a:solidFill>
                  <a:latin typeface="Calibri" pitchFamily="34" charset="0"/>
                </a:rPr>
                <a:t> </a:t>
              </a:r>
              <a:r>
                <a:rPr lang="nl-NL" sz="1400" dirty="0" err="1" smtClean="0">
                  <a:solidFill>
                    <a:srgbClr val="FF0000"/>
                  </a:solidFill>
                  <a:latin typeface="Calibri" pitchFamily="34" charset="0"/>
                </a:rPr>
                <a:t>thanks</a:t>
              </a:r>
              <a:r>
                <a:rPr lang="nl-NL" sz="1400" dirty="0" smtClean="0">
                  <a:solidFill>
                    <a:srgbClr val="FF0000"/>
                  </a:solidFill>
                  <a:latin typeface="Calibri" pitchFamily="34" charset="0"/>
                </a:rPr>
                <a:t> </a:t>
              </a:r>
              <a:r>
                <a:rPr lang="nl-NL" sz="1400" dirty="0" err="1" smtClean="0">
                  <a:solidFill>
                    <a:srgbClr val="FF0000"/>
                  </a:solidFill>
                  <a:latin typeface="Calibri" pitchFamily="34" charset="0"/>
                </a:rPr>
                <a:t>to</a:t>
              </a:r>
              <a:r>
                <a:rPr lang="nl-NL" sz="1400" dirty="0" smtClean="0">
                  <a:solidFill>
                    <a:srgbClr val="FF0000"/>
                  </a:solidFill>
                  <a:latin typeface="Calibri" pitchFamily="34" charset="0"/>
                </a:rPr>
                <a:t> the first </a:t>
              </a:r>
              <a:r>
                <a:rPr lang="nl-NL" sz="1400" dirty="0" err="1" smtClean="0">
                  <a:solidFill>
                    <a:srgbClr val="FF0000"/>
                  </a:solidFill>
                  <a:latin typeface="Calibri" pitchFamily="34" charset="0"/>
                </a:rPr>
                <a:t>supplier</a:t>
              </a:r>
              <a:r>
                <a:rPr lang="nl-NL" sz="1400" dirty="0" smtClean="0">
                  <a:solidFill>
                    <a:srgbClr val="FF0000"/>
                  </a:solidFill>
                  <a:latin typeface="Calibri" pitchFamily="34" charset="0"/>
                </a:rPr>
                <a:t> </a:t>
              </a:r>
              <a:r>
                <a:rPr lang="nl-NL" sz="1400" dirty="0" err="1" smtClean="0">
                  <a:solidFill>
                    <a:srgbClr val="FF0000"/>
                  </a:solidFill>
                  <a:latin typeface="Calibri" pitchFamily="34" charset="0"/>
                </a:rPr>
                <a:t>and</a:t>
              </a:r>
              <a:r>
                <a:rPr lang="nl-NL" sz="1400" dirty="0" smtClean="0">
                  <a:solidFill>
                    <a:srgbClr val="FF0000"/>
                  </a:solidFill>
                  <a:latin typeface="Calibri" pitchFamily="34" charset="0"/>
                </a:rPr>
                <a:t> the rest of the </a:t>
              </a:r>
              <a:r>
                <a:rPr lang="nl-NL" sz="1400" dirty="0" err="1" smtClean="0">
                  <a:solidFill>
                    <a:srgbClr val="FF0000"/>
                  </a:solidFill>
                  <a:latin typeface="Calibri" pitchFamily="34" charset="0"/>
                </a:rPr>
                <a:t>supply</a:t>
              </a:r>
              <a:r>
                <a:rPr lang="nl-NL" sz="1400" dirty="0" smtClean="0">
                  <a:solidFill>
                    <a:srgbClr val="FF0000"/>
                  </a:solidFill>
                  <a:latin typeface="Calibri" pitchFamily="34" charset="0"/>
                </a:rPr>
                <a:t> chain</a:t>
              </a:r>
              <a:endParaRPr lang="nl-NL" sz="1400" dirty="0">
                <a:latin typeface="Calibri" pitchFamily="34" charset="0"/>
              </a:endParaRPr>
            </a:p>
          </p:txBody>
        </p:sp>
        <p:sp>
          <p:nvSpPr>
            <p:cNvPr id="24" name="Rechthoek 10"/>
            <p:cNvSpPr/>
            <p:nvPr/>
          </p:nvSpPr>
          <p:spPr>
            <a:xfrm>
              <a:off x="6084168" y="1143908"/>
              <a:ext cx="2160587" cy="396875"/>
            </a:xfrm>
            <a:prstGeom prst="rect">
              <a:avLst/>
            </a:prstGeom>
            <a:noFill/>
            <a:ln>
              <a:solidFill>
                <a:schemeClr val="accent2">
                  <a:lumMod val="75000"/>
                </a:schemeClr>
              </a:solidFill>
              <a:prstDash val="sysDot"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>
                <a:defRPr/>
              </a:pPr>
              <a:r>
                <a:rPr lang="nl-NL" b="1" dirty="0" smtClean="0">
                  <a:solidFill>
                    <a:schemeClr val="accent2">
                      <a:lumMod val="75000"/>
                    </a:schemeClr>
                  </a:solidFill>
                  <a:latin typeface="Calibri" pitchFamily="34" charset="0"/>
                </a:rPr>
                <a:t>Term</a:t>
              </a:r>
              <a:r>
                <a:rPr lang="en-US" b="1" dirty="0" smtClean="0">
                  <a:solidFill>
                    <a:schemeClr val="accent2">
                      <a:lumMod val="75000"/>
                    </a:schemeClr>
                  </a:solidFill>
                  <a:latin typeface="Calibri" pitchFamily="34" charset="0"/>
                </a:rPr>
                <a:t> </a:t>
              </a:r>
              <a:r>
                <a:rPr lang="en-US" b="1" dirty="0">
                  <a:solidFill>
                    <a:schemeClr val="accent2">
                      <a:lumMod val="75000"/>
                    </a:schemeClr>
                  </a:solidFill>
                  <a:latin typeface="Calibri" pitchFamily="34" charset="0"/>
                </a:rPr>
                <a:t>= </a:t>
              </a:r>
              <a:r>
                <a:rPr lang="nl-NL" b="1" dirty="0" smtClean="0">
                  <a:solidFill>
                    <a:schemeClr val="accent2">
                      <a:lumMod val="75000"/>
                    </a:schemeClr>
                  </a:solidFill>
                  <a:latin typeface="Calibri" pitchFamily="34" charset="0"/>
                </a:rPr>
                <a:t>0 </a:t>
              </a:r>
              <a:r>
                <a:rPr lang="nl-NL" b="1" dirty="0" err="1" smtClean="0">
                  <a:solidFill>
                    <a:schemeClr val="accent2">
                      <a:lumMod val="75000"/>
                    </a:schemeClr>
                  </a:solidFill>
                  <a:latin typeface="Calibri" pitchFamily="34" charset="0"/>
                </a:rPr>
                <a:t>days</a:t>
              </a:r>
              <a:endParaRPr lang="nl-NL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endParaRPr>
            </a:p>
          </p:txBody>
        </p:sp>
        <p:sp>
          <p:nvSpPr>
            <p:cNvPr id="25" name="Tekstvak 19"/>
            <p:cNvSpPr txBox="1"/>
            <p:nvPr/>
          </p:nvSpPr>
          <p:spPr>
            <a:xfrm>
              <a:off x="1979712" y="5949280"/>
              <a:ext cx="1872208" cy="738664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400" dirty="0" smtClean="0">
                  <a:solidFill>
                    <a:schemeClr val="accent2"/>
                  </a:solidFill>
                  <a:latin typeface="Calibri" pitchFamily="34" charset="0"/>
                </a:rPr>
                <a:t> TM 4.000</a:t>
              </a:r>
              <a:r>
                <a:rPr lang="nl-NL" sz="1400" dirty="0" smtClean="0">
                  <a:solidFill>
                    <a:srgbClr val="FF0000"/>
                  </a:solidFill>
                  <a:latin typeface="Calibri" pitchFamily="34" charset="0"/>
                </a:rPr>
                <a:t> </a:t>
              </a:r>
              <a:r>
                <a:rPr lang="nl-NL" sz="1400" dirty="0" smtClean="0">
                  <a:latin typeface="Calibri" pitchFamily="34" charset="0"/>
                </a:rPr>
                <a:t> on the account </a:t>
              </a:r>
              <a:r>
                <a:rPr lang="nl-NL" sz="1400" dirty="0" err="1" smtClean="0">
                  <a:latin typeface="Calibri" pitchFamily="34" charset="0"/>
                </a:rPr>
                <a:t>and</a:t>
              </a:r>
              <a:r>
                <a:rPr lang="nl-NL" sz="1400" dirty="0" smtClean="0">
                  <a:latin typeface="Calibri" pitchFamily="34" charset="0"/>
                </a:rPr>
                <a:t> a </a:t>
              </a:r>
              <a:r>
                <a:rPr lang="nl-NL" sz="1400" dirty="0" err="1" smtClean="0">
                  <a:latin typeface="Calibri" pitchFamily="34" charset="0"/>
                </a:rPr>
                <a:t>debt</a:t>
              </a:r>
              <a:r>
                <a:rPr lang="nl-NL" sz="1400" dirty="0" smtClean="0">
                  <a:latin typeface="Calibri" pitchFamily="34" charset="0"/>
                </a:rPr>
                <a:t> of TM </a:t>
              </a:r>
              <a:r>
                <a:rPr lang="nl-NL" sz="1400" dirty="0" smtClean="0">
                  <a:solidFill>
                    <a:srgbClr val="C00000"/>
                  </a:solidFill>
                  <a:latin typeface="Calibri" pitchFamily="34" charset="0"/>
                </a:rPr>
                <a:t>10.000</a:t>
              </a:r>
              <a:r>
                <a:rPr lang="nl-NL" sz="1400" dirty="0" smtClean="0">
                  <a:latin typeface="Calibri" pitchFamily="34" charset="0"/>
                </a:rPr>
                <a:t> </a:t>
              </a:r>
              <a:endParaRPr lang="nl-NL" sz="1400" dirty="0">
                <a:latin typeface="Calibri" pitchFamily="34" charset="0"/>
              </a:endParaRPr>
            </a:p>
          </p:txBody>
        </p:sp>
        <p:sp>
          <p:nvSpPr>
            <p:cNvPr id="26" name="Tekstvak 19"/>
            <p:cNvSpPr txBox="1"/>
            <p:nvPr/>
          </p:nvSpPr>
          <p:spPr>
            <a:xfrm>
              <a:off x="7020272" y="5353471"/>
              <a:ext cx="1872208" cy="52322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400" dirty="0" smtClean="0">
                  <a:latin typeface="Calibri" pitchFamily="34" charset="0"/>
                </a:rPr>
                <a:t> </a:t>
              </a:r>
              <a:r>
                <a:rPr lang="nl-NL" sz="1400" dirty="0" smtClean="0">
                  <a:solidFill>
                    <a:schemeClr val="accent2"/>
                  </a:solidFill>
                  <a:latin typeface="Calibri" pitchFamily="34" charset="0"/>
                </a:rPr>
                <a:t>TM 4.666</a:t>
              </a:r>
              <a:r>
                <a:rPr lang="nl-NL" sz="1400" dirty="0" smtClean="0">
                  <a:latin typeface="Calibri" pitchFamily="34" charset="0"/>
                </a:rPr>
                <a:t> </a:t>
              </a:r>
              <a:r>
                <a:rPr lang="nl-NL" sz="1400" dirty="0" smtClean="0">
                  <a:latin typeface="Calibri" pitchFamily="34" charset="0"/>
                </a:rPr>
                <a:t>in </a:t>
              </a:r>
              <a:r>
                <a:rPr lang="nl-NL" sz="1400" dirty="0" smtClean="0">
                  <a:latin typeface="Calibri" pitchFamily="34" charset="0"/>
                </a:rPr>
                <a:t>the account</a:t>
              </a:r>
              <a:endParaRPr lang="nl-NL" sz="1400" dirty="0">
                <a:latin typeface="Calibri" pitchFamily="34" charset="0"/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258009390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buNone/>
            </a:pPr>
            <a:endParaRPr lang="nl-NL" dirty="0"/>
          </a:p>
        </p:txBody>
      </p:sp>
      <p:grpSp>
        <p:nvGrpSpPr>
          <p:cNvPr id="40" name="Group 39"/>
          <p:cNvGrpSpPr/>
          <p:nvPr/>
        </p:nvGrpSpPr>
        <p:grpSpPr>
          <a:xfrm>
            <a:off x="824036" y="1700808"/>
            <a:ext cx="7924428" cy="5282952"/>
            <a:chOff x="824036" y="645740"/>
            <a:chExt cx="7924428" cy="5282952"/>
          </a:xfrm>
        </p:grpSpPr>
        <p:pic>
          <p:nvPicPr>
            <p:cNvPr id="17" name="Picture 16" descr="C:\Users\Mendel\Desktop\Social_Trade_Circuit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24036" y="645740"/>
              <a:ext cx="7924428" cy="5282952"/>
            </a:xfrm>
            <a:prstGeom prst="rect">
              <a:avLst/>
            </a:prstGeom>
            <a:noFill/>
          </p:spPr>
        </p:pic>
        <p:sp>
          <p:nvSpPr>
            <p:cNvPr id="36" name="Arc 35"/>
            <p:cNvSpPr/>
            <p:nvPr/>
          </p:nvSpPr>
          <p:spPr bwMode="auto">
            <a:xfrm rot="6233921">
              <a:off x="2505671" y="3408555"/>
              <a:ext cx="598999" cy="2145926"/>
            </a:xfrm>
            <a:prstGeom prst="arc">
              <a:avLst/>
            </a:prstGeom>
            <a:ln w="57150">
              <a:solidFill>
                <a:schemeClr val="bg1">
                  <a:lumMod val="95000"/>
                </a:schemeClr>
              </a:solidFill>
              <a:prstDash val="sysDash"/>
              <a:headEnd type="none" w="med" len="med"/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33" name="Tekstvak 19"/>
            <p:cNvSpPr txBox="1"/>
            <p:nvPr/>
          </p:nvSpPr>
          <p:spPr>
            <a:xfrm>
              <a:off x="1331640" y="4509120"/>
              <a:ext cx="1690179" cy="738664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>
                <a:defRPr/>
              </a:pPr>
              <a:r>
                <a:rPr lang="nl-NL" sz="1400" dirty="0" smtClean="0">
                  <a:solidFill>
                    <a:srgbClr val="000000"/>
                  </a:solidFill>
                  <a:latin typeface="Calibri" pitchFamily="34" charset="0"/>
                </a:rPr>
                <a:t>- </a:t>
              </a:r>
              <a:r>
                <a:rPr lang="nl-NL" sz="1400" dirty="0" smtClean="0">
                  <a:solidFill>
                    <a:schemeClr val="accent2"/>
                  </a:solidFill>
                  <a:latin typeface="Calibri" pitchFamily="34" charset="0"/>
                </a:rPr>
                <a:t>TM 0</a:t>
              </a:r>
              <a:r>
                <a:rPr lang="nl-NL" sz="1400" dirty="0" smtClean="0">
                  <a:solidFill>
                    <a:srgbClr val="FF0000"/>
                  </a:solidFill>
                  <a:latin typeface="Calibri" pitchFamily="34" charset="0"/>
                </a:rPr>
                <a:t> </a:t>
              </a:r>
              <a:r>
                <a:rPr lang="nl-NL" sz="1400" dirty="0">
                  <a:solidFill>
                    <a:srgbClr val="000000"/>
                  </a:solidFill>
                  <a:latin typeface="Calibri" pitchFamily="34" charset="0"/>
                </a:rPr>
                <a:t>in</a:t>
              </a:r>
              <a:r>
                <a:rPr lang="nl-NL" sz="1400" dirty="0" smtClean="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r>
                <a:rPr lang="nl-NL" sz="1400" dirty="0" smtClean="0">
                  <a:solidFill>
                    <a:srgbClr val="000000"/>
                  </a:solidFill>
                  <a:latin typeface="Calibri" pitchFamily="34" charset="0"/>
                </a:rPr>
                <a:t>the account</a:t>
              </a:r>
            </a:p>
            <a:p>
              <a:pPr>
                <a:defRPr/>
              </a:pPr>
              <a:r>
                <a:rPr lang="nl-NL" sz="1400" dirty="0" smtClean="0">
                  <a:solidFill>
                    <a:srgbClr val="000000"/>
                  </a:solidFill>
                  <a:latin typeface="Calibri" pitchFamily="34" charset="0"/>
                </a:rPr>
                <a:t>- </a:t>
              </a:r>
              <a:r>
                <a:rPr lang="nl-NL" sz="1400" dirty="0" err="1" smtClean="0">
                  <a:solidFill>
                    <a:srgbClr val="000000"/>
                  </a:solidFill>
                  <a:latin typeface="Calibri" pitchFamily="34" charset="0"/>
                </a:rPr>
                <a:t>Debt</a:t>
              </a:r>
              <a:r>
                <a:rPr lang="nl-NL" sz="1400" dirty="0" smtClean="0">
                  <a:solidFill>
                    <a:srgbClr val="000000"/>
                  </a:solidFill>
                  <a:latin typeface="Calibri" pitchFamily="34" charset="0"/>
                </a:rPr>
                <a:t> </a:t>
              </a:r>
              <a:r>
                <a:rPr lang="nl-NL" sz="1400" dirty="0" smtClean="0">
                  <a:solidFill>
                    <a:srgbClr val="FF0000"/>
                  </a:solidFill>
                  <a:latin typeface="Calibri" pitchFamily="34" charset="0"/>
                </a:rPr>
                <a:t>TM 6.000 </a:t>
              </a:r>
              <a:endParaRPr lang="nl-NL" sz="1400" dirty="0">
                <a:solidFill>
                  <a:srgbClr val="FF0000"/>
                </a:solidFill>
                <a:latin typeface="Calibri" pitchFamily="34" charset="0"/>
              </a:endParaRPr>
            </a:p>
          </p:txBody>
        </p:sp>
        <p:cxnSp>
          <p:nvCxnSpPr>
            <p:cNvPr id="35" name="Straight Arrow Connector 34"/>
            <p:cNvCxnSpPr>
              <a:stCxn id="18" idx="0"/>
            </p:cNvCxnSpPr>
            <p:nvPr/>
          </p:nvCxnSpPr>
          <p:spPr bwMode="auto">
            <a:xfrm flipH="1" flipV="1">
              <a:off x="4572000" y="2276872"/>
              <a:ext cx="4366" cy="2088232"/>
            </a:xfrm>
            <a:prstGeom prst="straightConnector1">
              <a:avLst/>
            </a:prstGeom>
            <a:ln w="57150">
              <a:solidFill>
                <a:schemeClr val="bg1">
                  <a:lumMod val="95000"/>
                </a:schemeClr>
              </a:solidFill>
              <a:prstDash val="solid"/>
              <a:headEnd type="none" w="med" len="med"/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34" name="Tekstvak 19"/>
            <p:cNvSpPr txBox="1"/>
            <p:nvPr/>
          </p:nvSpPr>
          <p:spPr>
            <a:xfrm>
              <a:off x="4118048" y="2780928"/>
              <a:ext cx="936104" cy="307777"/>
            </a:xfrm>
            <a:prstGeom prst="rect">
              <a:avLst/>
            </a:prstGeom>
            <a:solidFill>
              <a:srgbClr val="FFCC66"/>
            </a:solidFill>
            <a:ln>
              <a:solidFill>
                <a:srgbClr val="CC6600"/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400" dirty="0" smtClean="0">
                  <a:solidFill>
                    <a:schemeClr val="tx1"/>
                  </a:solidFill>
                  <a:latin typeface="Calibri" pitchFamily="34" charset="0"/>
                </a:rPr>
                <a:t>TM 4.000</a:t>
              </a:r>
            </a:p>
          </p:txBody>
        </p:sp>
        <p:sp>
          <p:nvSpPr>
            <p:cNvPr id="18" name="Ovaal 4"/>
            <p:cNvSpPr/>
            <p:nvPr/>
          </p:nvSpPr>
          <p:spPr>
            <a:xfrm>
              <a:off x="3707904" y="4365104"/>
              <a:ext cx="1736923" cy="811212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600" b="1" dirty="0" smtClean="0">
                  <a:solidFill>
                    <a:schemeClr val="accent6">
                      <a:lumMod val="50000"/>
                    </a:schemeClr>
                  </a:solidFill>
                  <a:latin typeface="Calibri" pitchFamily="34" charset="0"/>
                </a:rPr>
                <a:t>Alternativa3</a:t>
              </a:r>
              <a:endParaRPr lang="nl-NL" sz="1600" b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endParaRPr>
            </a:p>
          </p:txBody>
        </p:sp>
      </p:grpSp>
      <p:sp>
        <p:nvSpPr>
          <p:cNvPr id="41" name="Rechthoek 10"/>
          <p:cNvSpPr/>
          <p:nvPr/>
        </p:nvSpPr>
        <p:spPr>
          <a:xfrm>
            <a:off x="6084168" y="1447949"/>
            <a:ext cx="2160587" cy="396875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NL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Term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= </a:t>
            </a:r>
            <a:r>
              <a:rPr lang="nl-NL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0 </a:t>
            </a:r>
            <a:r>
              <a:rPr lang="nl-NL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days</a:t>
            </a:r>
            <a:endParaRPr lang="nl-NL" b="1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99733103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grpSp>
        <p:nvGrpSpPr>
          <p:cNvPr id="21" name="Group 20"/>
          <p:cNvGrpSpPr/>
          <p:nvPr/>
        </p:nvGrpSpPr>
        <p:grpSpPr>
          <a:xfrm>
            <a:off x="824036" y="1518556"/>
            <a:ext cx="7924428" cy="5282952"/>
            <a:chOff x="824036" y="844177"/>
            <a:chExt cx="7924428" cy="5282952"/>
          </a:xfrm>
        </p:grpSpPr>
        <p:pic>
          <p:nvPicPr>
            <p:cNvPr id="22" name="Picture 21" descr="C:\Users\Mendel\Desktop\Social_Trade_Circuit.png"/>
            <p:cNvPicPr>
              <a:picLocks noChangeAspect="1" noChangeArrowheads="1"/>
            </p:cNvPicPr>
            <p:nvPr/>
          </p:nvPicPr>
          <p:blipFill>
            <a:blip r:embed="rId2" cstate="print"/>
            <a:srcRect/>
            <a:stretch>
              <a:fillRect/>
            </a:stretch>
          </p:blipFill>
          <p:spPr bwMode="auto">
            <a:xfrm>
              <a:off x="824036" y="844177"/>
              <a:ext cx="7924428" cy="5282952"/>
            </a:xfrm>
            <a:prstGeom prst="rect">
              <a:avLst/>
            </a:prstGeom>
            <a:noFill/>
          </p:spPr>
        </p:pic>
        <p:sp>
          <p:nvSpPr>
            <p:cNvPr id="23" name="Arc 22"/>
            <p:cNvSpPr/>
            <p:nvPr/>
          </p:nvSpPr>
          <p:spPr bwMode="auto">
            <a:xfrm rot="6233921">
              <a:off x="2505671" y="3408555"/>
              <a:ext cx="598999" cy="2145926"/>
            </a:xfrm>
            <a:prstGeom prst="arc">
              <a:avLst/>
            </a:prstGeom>
            <a:ln w="57150">
              <a:solidFill>
                <a:schemeClr val="bg1">
                  <a:lumMod val="95000"/>
                </a:schemeClr>
              </a:solidFill>
              <a:prstDash val="sysDash"/>
              <a:headEnd type="none" w="med" len="med"/>
              <a:tailEnd type="none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  <p:txBody>
            <a:bodyPr rtlCol="0" anchor="ctr"/>
            <a:lstStyle/>
            <a:p>
              <a:pPr algn="ctr"/>
              <a:endParaRPr lang="nl-NL"/>
            </a:p>
          </p:txBody>
        </p:sp>
        <p:sp>
          <p:nvSpPr>
            <p:cNvPr id="24" name="Tekstvak 19"/>
            <p:cNvSpPr txBox="1"/>
            <p:nvPr/>
          </p:nvSpPr>
          <p:spPr>
            <a:xfrm>
              <a:off x="1331640" y="4509120"/>
              <a:ext cx="1690179" cy="523220"/>
            </a:xfrm>
            <a:prstGeom prst="rect">
              <a:avLst/>
            </a:prstGeom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400" dirty="0" smtClean="0">
                  <a:latin typeface="Calibri" pitchFamily="34" charset="0"/>
                </a:rPr>
                <a:t>- </a:t>
              </a:r>
              <a:r>
                <a:rPr lang="nl-NL" sz="1400" dirty="0" smtClean="0">
                  <a:solidFill>
                    <a:schemeClr val="accent2"/>
                  </a:solidFill>
                  <a:latin typeface="Calibri" pitchFamily="34" charset="0"/>
                </a:rPr>
                <a:t>TM 0</a:t>
              </a:r>
              <a:r>
                <a:rPr lang="nl-NL" sz="1400" dirty="0" smtClean="0">
                  <a:latin typeface="Calibri" pitchFamily="34" charset="0"/>
                </a:rPr>
                <a:t> </a:t>
              </a:r>
              <a:r>
                <a:rPr lang="nl-NL" sz="1400" dirty="0" smtClean="0">
                  <a:latin typeface="Calibri" pitchFamily="34" charset="0"/>
                </a:rPr>
                <a:t>in</a:t>
              </a:r>
              <a:r>
                <a:rPr lang="nl-NL" sz="1400" dirty="0" smtClean="0">
                  <a:latin typeface="Calibri" pitchFamily="34" charset="0"/>
                </a:rPr>
                <a:t> </a:t>
              </a:r>
              <a:r>
                <a:rPr lang="nl-NL" sz="1400" dirty="0" smtClean="0">
                  <a:latin typeface="Calibri" pitchFamily="34" charset="0"/>
                </a:rPr>
                <a:t>account</a:t>
              </a:r>
            </a:p>
            <a:p>
              <a:pPr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400" dirty="0" smtClean="0">
                  <a:latin typeface="Calibri" pitchFamily="34" charset="0"/>
                </a:rPr>
                <a:t>- </a:t>
              </a:r>
              <a:r>
                <a:rPr lang="nl-NL" sz="1400" dirty="0" err="1" smtClean="0">
                  <a:latin typeface="Calibri" pitchFamily="34" charset="0"/>
                </a:rPr>
                <a:t>Debt</a:t>
              </a:r>
              <a:r>
                <a:rPr lang="nl-NL" sz="1400" dirty="0" smtClean="0">
                  <a:latin typeface="Calibri" pitchFamily="34" charset="0"/>
                </a:rPr>
                <a:t> </a:t>
              </a:r>
              <a:r>
                <a:rPr lang="nl-NL" sz="1400" dirty="0" smtClean="0">
                  <a:solidFill>
                    <a:schemeClr val="accent2"/>
                  </a:solidFill>
                  <a:latin typeface="Calibri" pitchFamily="34" charset="0"/>
                </a:rPr>
                <a:t>TM 0 </a:t>
              </a:r>
              <a:endParaRPr lang="nl-NL" sz="1400" dirty="0">
                <a:solidFill>
                  <a:schemeClr val="accent2"/>
                </a:solidFill>
                <a:latin typeface="Calibri" pitchFamily="34" charset="0"/>
              </a:endParaRPr>
            </a:p>
          </p:txBody>
        </p:sp>
        <p:cxnSp>
          <p:nvCxnSpPr>
            <p:cNvPr id="25" name="Straight Arrow Connector 24"/>
            <p:cNvCxnSpPr>
              <a:stCxn id="27" idx="0"/>
            </p:cNvCxnSpPr>
            <p:nvPr/>
          </p:nvCxnSpPr>
          <p:spPr bwMode="auto">
            <a:xfrm flipH="1" flipV="1">
              <a:off x="4572000" y="2276872"/>
              <a:ext cx="4366" cy="2088232"/>
            </a:xfrm>
            <a:prstGeom prst="straightConnector1">
              <a:avLst/>
            </a:prstGeom>
            <a:ln w="57150">
              <a:solidFill>
                <a:schemeClr val="bg1">
                  <a:lumMod val="95000"/>
                </a:schemeClr>
              </a:solidFill>
              <a:prstDash val="solid"/>
              <a:headEnd type="none" w="med" len="med"/>
              <a:tailEnd type="arrow"/>
            </a:ln>
            <a:effectLst>
              <a:outerShdw blurRad="50800" dist="38100" dir="2700000" algn="tl" rotWithShape="0">
                <a:prstClr val="black">
                  <a:alpha val="40000"/>
                </a:prstClr>
              </a:outerShdw>
            </a:effectLst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</a:extLst>
          </p:spPr>
          <p:style>
            <a:lnRef idx="1">
              <a:schemeClr val="accent2"/>
            </a:lnRef>
            <a:fillRef idx="0">
              <a:schemeClr val="accent2"/>
            </a:fillRef>
            <a:effectRef idx="0">
              <a:schemeClr val="accent2"/>
            </a:effectRef>
            <a:fontRef idx="minor">
              <a:schemeClr val="tx1"/>
            </a:fontRef>
          </p:style>
        </p:cxnSp>
        <p:sp>
          <p:nvSpPr>
            <p:cNvPr id="26" name="Tekstvak 19"/>
            <p:cNvSpPr txBox="1"/>
            <p:nvPr/>
          </p:nvSpPr>
          <p:spPr>
            <a:xfrm>
              <a:off x="4118048" y="2780928"/>
              <a:ext cx="936104" cy="307777"/>
            </a:xfrm>
            <a:prstGeom prst="rect">
              <a:avLst/>
            </a:prstGeom>
            <a:solidFill>
              <a:srgbClr val="FFCC66"/>
            </a:solidFill>
            <a:ln>
              <a:solidFill>
                <a:srgbClr val="CC6600"/>
              </a:solidFill>
            </a:ln>
          </p:spPr>
          <p:style>
            <a:lnRef idx="1">
              <a:schemeClr val="accent5"/>
            </a:lnRef>
            <a:fillRef idx="2">
              <a:schemeClr val="accent5"/>
            </a:fillRef>
            <a:effectRef idx="1">
              <a:schemeClr val="accent5"/>
            </a:effectRef>
            <a:fontRef idx="minor">
              <a:schemeClr val="dk1"/>
            </a:fontRef>
          </p:style>
          <p:txBody>
            <a:bodyPr wrap="square">
              <a:spAutoFit/>
            </a:bodyPr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400" dirty="0">
                  <a:solidFill>
                    <a:schemeClr val="tx1"/>
                  </a:solidFill>
                  <a:latin typeface="Calibri" pitchFamily="34" charset="0"/>
                </a:rPr>
                <a:t>M</a:t>
              </a:r>
              <a:r>
                <a:rPr lang="nl-NL" sz="1400" dirty="0" smtClean="0">
                  <a:solidFill>
                    <a:schemeClr val="tx1"/>
                  </a:solidFill>
                  <a:latin typeface="Calibri" pitchFamily="34" charset="0"/>
                </a:rPr>
                <a:t> 6.000</a:t>
              </a:r>
            </a:p>
          </p:txBody>
        </p:sp>
        <p:sp>
          <p:nvSpPr>
            <p:cNvPr id="27" name="Ovaal 4"/>
            <p:cNvSpPr/>
            <p:nvPr/>
          </p:nvSpPr>
          <p:spPr>
            <a:xfrm>
              <a:off x="3707904" y="4365104"/>
              <a:ext cx="1736923" cy="811212"/>
            </a:xfrm>
            <a:prstGeom prst="ellipse">
              <a:avLst/>
            </a:prstGeom>
            <a:solidFill>
              <a:schemeClr val="accent2">
                <a:lumMod val="20000"/>
                <a:lumOff val="80000"/>
              </a:schemeClr>
            </a:solidFill>
          </p:spPr>
          <p:style>
            <a:lnRef idx="3">
              <a:schemeClr val="lt1"/>
            </a:lnRef>
            <a:fillRef idx="1">
              <a:schemeClr val="accent2"/>
            </a:fillRef>
            <a:effectRef idx="1">
              <a:schemeClr val="accent2"/>
            </a:effectRef>
            <a:fontRef idx="minor">
              <a:schemeClr val="lt1"/>
            </a:fontRef>
          </p:style>
          <p:txBody>
            <a:bodyPr anchor="ctr"/>
            <a:lstStyle/>
            <a:p>
              <a:pPr algn="ctr" fontAlgn="auto">
                <a:spcBef>
                  <a:spcPts val="0"/>
                </a:spcBef>
                <a:spcAft>
                  <a:spcPts val="0"/>
                </a:spcAft>
                <a:defRPr/>
              </a:pPr>
              <a:r>
                <a:rPr lang="nl-NL" sz="1600" b="1" dirty="0" smtClean="0">
                  <a:solidFill>
                    <a:schemeClr val="accent6">
                      <a:lumMod val="50000"/>
                    </a:schemeClr>
                  </a:solidFill>
                  <a:latin typeface="Calibri" pitchFamily="34" charset="0"/>
                </a:rPr>
                <a:t>Alternativa3</a:t>
              </a:r>
              <a:endParaRPr lang="nl-NL" sz="1600" b="1" dirty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endParaRPr>
            </a:p>
          </p:txBody>
        </p:sp>
      </p:grpSp>
      <p:sp>
        <p:nvSpPr>
          <p:cNvPr id="28" name="Rechthoek 10"/>
          <p:cNvSpPr/>
          <p:nvPr/>
        </p:nvSpPr>
        <p:spPr>
          <a:xfrm>
            <a:off x="6084168" y="1484784"/>
            <a:ext cx="2160587" cy="396875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NL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Term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= </a:t>
            </a:r>
            <a:r>
              <a:rPr lang="nl-NL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0 </a:t>
            </a:r>
            <a:r>
              <a:rPr lang="nl-NL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days</a:t>
            </a:r>
            <a:endParaRPr lang="nl-NL" b="1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652868785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nl-NL" dirty="0"/>
          </a:p>
        </p:txBody>
      </p:sp>
      <p:pic>
        <p:nvPicPr>
          <p:cNvPr id="5" name="Picture 4" descr="C:\Users\Mendel\Desktop\Social_Trade_Circuit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67544" y="1537692"/>
            <a:ext cx="7924428" cy="5282952"/>
          </a:xfrm>
          <a:prstGeom prst="rect">
            <a:avLst/>
          </a:prstGeom>
          <a:noFill/>
        </p:spPr>
      </p:pic>
      <p:sp>
        <p:nvSpPr>
          <p:cNvPr id="12" name="Ovaal 56"/>
          <p:cNvSpPr/>
          <p:nvPr/>
        </p:nvSpPr>
        <p:spPr>
          <a:xfrm>
            <a:off x="5580112" y="4005064"/>
            <a:ext cx="1449363" cy="603969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600" b="1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Engrunes</a:t>
            </a:r>
          </a:p>
        </p:txBody>
      </p:sp>
      <p:cxnSp>
        <p:nvCxnSpPr>
          <p:cNvPr id="18" name="Straight Arrow Connector 17"/>
          <p:cNvCxnSpPr/>
          <p:nvPr/>
        </p:nvCxnSpPr>
        <p:spPr bwMode="auto">
          <a:xfrm flipH="1" flipV="1">
            <a:off x="4572000" y="2780928"/>
            <a:ext cx="1152128" cy="1368152"/>
          </a:xfrm>
          <a:prstGeom prst="straightConnector1">
            <a:avLst/>
          </a:prstGeom>
          <a:ln w="57150">
            <a:solidFill>
              <a:schemeClr val="bg1">
                <a:lumMod val="95000"/>
              </a:schemeClr>
            </a:solidFill>
            <a:prstDash val="solid"/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0" name="Tekstvak 19"/>
          <p:cNvSpPr txBox="1"/>
          <p:nvPr/>
        </p:nvSpPr>
        <p:spPr>
          <a:xfrm rot="2996958">
            <a:off x="4581632" y="3544942"/>
            <a:ext cx="1010698" cy="307777"/>
          </a:xfrm>
          <a:prstGeom prst="rect">
            <a:avLst/>
          </a:prstGeom>
          <a:solidFill>
            <a:srgbClr val="FFCC66"/>
          </a:solidFill>
          <a:ln>
            <a:solidFill>
              <a:srgbClr val="CC66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400" dirty="0" smtClean="0">
                <a:solidFill>
                  <a:schemeClr val="tx1"/>
                </a:solidFill>
                <a:latin typeface="Calibri" pitchFamily="34" charset="0"/>
              </a:rPr>
              <a:t>TM 4.666</a:t>
            </a:r>
          </a:p>
        </p:txBody>
      </p:sp>
      <p:sp>
        <p:nvSpPr>
          <p:cNvPr id="21" name="Arc 20"/>
          <p:cNvSpPr/>
          <p:nvPr/>
        </p:nvSpPr>
        <p:spPr bwMode="auto">
          <a:xfrm rot="6233921">
            <a:off x="4527162" y="3192532"/>
            <a:ext cx="598999" cy="2145926"/>
          </a:xfrm>
          <a:prstGeom prst="arc">
            <a:avLst/>
          </a:prstGeom>
          <a:ln w="57150">
            <a:solidFill>
              <a:schemeClr val="bg1">
                <a:lumMod val="95000"/>
              </a:schemeClr>
            </a:solidFill>
            <a:prstDash val="sysDash"/>
            <a:headEnd type="none" w="med" len="med"/>
            <a:tailEnd type="none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22" name="Tekstvak 19"/>
          <p:cNvSpPr txBox="1"/>
          <p:nvPr/>
        </p:nvSpPr>
        <p:spPr>
          <a:xfrm>
            <a:off x="3065099" y="4293097"/>
            <a:ext cx="1978211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400" dirty="0" smtClean="0">
                <a:latin typeface="Calibri" pitchFamily="34" charset="0"/>
              </a:rPr>
              <a:t> </a:t>
            </a:r>
            <a:r>
              <a:rPr lang="nl-NL" sz="1400" dirty="0" smtClean="0">
                <a:solidFill>
                  <a:schemeClr val="accent2"/>
                </a:solidFill>
                <a:latin typeface="Calibri" pitchFamily="34" charset="0"/>
              </a:rPr>
              <a:t>TM 0</a:t>
            </a:r>
            <a:r>
              <a:rPr lang="nl-NL" sz="14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nl-NL" sz="1400" dirty="0">
                <a:latin typeface="Calibri" pitchFamily="34" charset="0"/>
              </a:rPr>
              <a:t>i</a:t>
            </a:r>
            <a:r>
              <a:rPr lang="nl-NL" sz="1400" dirty="0" smtClean="0">
                <a:latin typeface="Calibri" pitchFamily="34" charset="0"/>
              </a:rPr>
              <a:t>n </a:t>
            </a:r>
            <a:r>
              <a:rPr lang="nl-NL" sz="1400" dirty="0" smtClean="0">
                <a:latin typeface="Calibri" pitchFamily="34" charset="0"/>
              </a:rPr>
              <a:t>account</a:t>
            </a: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400" dirty="0" smtClean="0">
                <a:solidFill>
                  <a:schemeClr val="accent2"/>
                </a:solidFill>
                <a:latin typeface="Calibri" pitchFamily="34" charset="0"/>
              </a:rPr>
              <a:t>€ 4.666</a:t>
            </a:r>
            <a:r>
              <a:rPr lang="nl-NL" sz="14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nl-NL" sz="1400" dirty="0">
                <a:latin typeface="Calibri" pitchFamily="34" charset="0"/>
              </a:rPr>
              <a:t>i</a:t>
            </a:r>
            <a:r>
              <a:rPr lang="nl-NL" sz="1400" dirty="0" smtClean="0">
                <a:latin typeface="Calibri" pitchFamily="34" charset="0"/>
              </a:rPr>
              <a:t>n </a:t>
            </a:r>
            <a:r>
              <a:rPr lang="nl-NL" sz="1400" dirty="0" smtClean="0">
                <a:latin typeface="Calibri" pitchFamily="34" charset="0"/>
              </a:rPr>
              <a:t>account</a:t>
            </a:r>
            <a:endParaRPr lang="nl-NL" sz="1400" dirty="0">
              <a:latin typeface="Calibri" pitchFamily="34" charset="0"/>
            </a:endParaRPr>
          </a:p>
        </p:txBody>
      </p:sp>
      <p:cxnSp>
        <p:nvCxnSpPr>
          <p:cNvPr id="23" name="Straight Arrow Connector 22"/>
          <p:cNvCxnSpPr/>
          <p:nvPr/>
        </p:nvCxnSpPr>
        <p:spPr bwMode="auto">
          <a:xfrm>
            <a:off x="5220072" y="2564904"/>
            <a:ext cx="1224136" cy="1440160"/>
          </a:xfrm>
          <a:prstGeom prst="straightConnector1">
            <a:avLst/>
          </a:prstGeom>
          <a:ln w="57150">
            <a:solidFill>
              <a:schemeClr val="bg1">
                <a:lumMod val="95000"/>
              </a:schemeClr>
            </a:solidFill>
            <a:prstDash val="solid"/>
            <a:headEnd type="none" w="med" len="med"/>
            <a:tailEnd type="arrow"/>
          </a:ln>
          <a:effectLst>
            <a:outerShdw blurRad="50800" dist="38100" dir="2700000" algn="tl" rotWithShape="0">
              <a:prstClr val="black">
                <a:alpha val="40000"/>
              </a:prstClr>
            </a:outerShdw>
          </a:effectLst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</a:extLst>
        </p:spPr>
        <p:style>
          <a:lnRef idx="1">
            <a:schemeClr val="accent2"/>
          </a:lnRef>
          <a:fillRef idx="0">
            <a:schemeClr val="accent2"/>
          </a:fillRef>
          <a:effectRef idx="0">
            <a:schemeClr val="accent2"/>
          </a:effectRef>
          <a:fontRef idx="minor">
            <a:schemeClr val="tx1"/>
          </a:fontRef>
        </p:style>
      </p:cxnSp>
      <p:sp>
        <p:nvSpPr>
          <p:cNvPr id="26" name="Tekstvak 19"/>
          <p:cNvSpPr txBox="1"/>
          <p:nvPr/>
        </p:nvSpPr>
        <p:spPr>
          <a:xfrm rot="2996958">
            <a:off x="5513007" y="2974786"/>
            <a:ext cx="902234" cy="307777"/>
          </a:xfrm>
          <a:prstGeom prst="rect">
            <a:avLst/>
          </a:prstGeom>
          <a:solidFill>
            <a:srgbClr val="FFCC66"/>
          </a:solidFill>
          <a:ln>
            <a:solidFill>
              <a:srgbClr val="CC6600"/>
            </a:solidFill>
          </a:ln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400" dirty="0">
                <a:solidFill>
                  <a:schemeClr val="tx1"/>
                </a:solidFill>
                <a:latin typeface="Calibri" pitchFamily="34" charset="0"/>
              </a:rPr>
              <a:t>M</a:t>
            </a:r>
            <a:r>
              <a:rPr lang="nl-NL" sz="1400" dirty="0" smtClean="0">
                <a:solidFill>
                  <a:schemeClr val="tx1"/>
                </a:solidFill>
                <a:latin typeface="Calibri" pitchFamily="34" charset="0"/>
              </a:rPr>
              <a:t> 4.666</a:t>
            </a:r>
            <a:endParaRPr lang="nl-NL" sz="1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27" name="Rechthoek 10"/>
          <p:cNvSpPr/>
          <p:nvPr/>
        </p:nvSpPr>
        <p:spPr>
          <a:xfrm>
            <a:off x="6084168" y="1519957"/>
            <a:ext cx="2160587" cy="396875"/>
          </a:xfrm>
          <a:prstGeom prst="rect">
            <a:avLst/>
          </a:prstGeom>
          <a:noFill/>
          <a:ln>
            <a:solidFill>
              <a:schemeClr val="accent2">
                <a:lumMod val="75000"/>
              </a:schemeClr>
            </a:solidFill>
            <a:prstDash val="sysDot"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r>
              <a:rPr lang="nl-NL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Term</a:t>
            </a:r>
            <a:r>
              <a:rPr lang="en-US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 </a:t>
            </a:r>
            <a:r>
              <a:rPr lang="en-US" b="1" dirty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= </a:t>
            </a:r>
            <a:r>
              <a:rPr lang="nl-NL" b="1" dirty="0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0 </a:t>
            </a:r>
            <a:r>
              <a:rPr lang="nl-NL" b="1" dirty="0" err="1" smtClean="0">
                <a:solidFill>
                  <a:schemeClr val="accent2">
                    <a:lumMod val="75000"/>
                  </a:schemeClr>
                </a:solidFill>
                <a:latin typeface="Calibri" pitchFamily="34" charset="0"/>
              </a:rPr>
              <a:t>days</a:t>
            </a:r>
            <a:endParaRPr lang="nl-NL" b="1" dirty="0">
              <a:solidFill>
                <a:schemeClr val="accent2">
                  <a:lumMod val="75000"/>
                </a:schemeClr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0942279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5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0" animBg="1"/>
      <p:bldP spid="21" grpId="0" animBg="1"/>
      <p:bldP spid="22" grpId="0" animBg="1"/>
      <p:bldP spid="26" grpId="0" animBg="1"/>
    </p:bldLst>
  </p:timing>
</p:sld>
</file>

<file path=ppt/slides/slide3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el 1"/>
          <p:cNvSpPr txBox="1">
            <a:spLocks/>
          </p:cNvSpPr>
          <p:nvPr/>
        </p:nvSpPr>
        <p:spPr>
          <a:xfrm>
            <a:off x="971600" y="3501008"/>
            <a:ext cx="7272808" cy="653802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lvl="1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sz="2000" dirty="0" smtClean="0">
                <a:solidFill>
                  <a:srgbClr val="405918"/>
                </a:solidFill>
              </a:rPr>
              <a:t>Alternativa3 can borrow TM 10.000, based on </a:t>
            </a:r>
            <a:r>
              <a:rPr lang="nl-NL" sz="2000" dirty="0" smtClean="0">
                <a:solidFill>
                  <a:srgbClr val="405918"/>
                </a:solidFill>
              </a:rPr>
              <a:t>the payback </a:t>
            </a:r>
            <a:r>
              <a:rPr lang="nl-NL" sz="2000" dirty="0" smtClean="0">
                <a:solidFill>
                  <a:srgbClr val="405918"/>
                </a:solidFill>
              </a:rPr>
              <a:t>in one year. On the digital account these units are </a:t>
            </a:r>
            <a:r>
              <a:rPr lang="nl-NL" sz="2000" dirty="0" err="1" smtClean="0">
                <a:solidFill>
                  <a:srgbClr val="405918"/>
                </a:solidFill>
              </a:rPr>
              <a:t>marked</a:t>
            </a:r>
            <a:r>
              <a:rPr lang="nl-NL" sz="2000" dirty="0" smtClean="0">
                <a:solidFill>
                  <a:srgbClr val="405918"/>
                </a:solidFill>
              </a:rPr>
              <a:t> as </a:t>
            </a:r>
            <a:r>
              <a:rPr lang="nl-NL" sz="2000" dirty="0" err="1" smtClean="0">
                <a:solidFill>
                  <a:srgbClr val="405918"/>
                </a:solidFill>
              </a:rPr>
              <a:t>such</a:t>
            </a:r>
            <a:endParaRPr lang="nl-NL" sz="2000" dirty="0" smtClean="0">
              <a:solidFill>
                <a:srgbClr val="405918"/>
              </a:solidFill>
            </a:endParaRPr>
          </a:p>
        </p:txBody>
      </p:sp>
      <p:sp>
        <p:nvSpPr>
          <p:cNvPr id="8" name="Titel 1"/>
          <p:cNvSpPr txBox="1">
            <a:spLocks/>
          </p:cNvSpPr>
          <p:nvPr/>
        </p:nvSpPr>
        <p:spPr>
          <a:xfrm>
            <a:off x="7596336" y="3573016"/>
            <a:ext cx="1817786" cy="437778"/>
          </a:xfrm>
          <a:prstGeom prst="rect">
            <a:avLst/>
          </a:prstGeom>
          <a:noFill/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0" lvl="1" algn="l" fontAlgn="auto">
              <a:spcAft>
                <a:spcPts val="0"/>
              </a:spcAft>
              <a:defRPr/>
            </a:pPr>
            <a:endParaRPr lang="nl-NL" sz="2000" dirty="0"/>
          </a:p>
        </p:txBody>
      </p:sp>
      <p:sp>
        <p:nvSpPr>
          <p:cNvPr id="9" name="Titel 1"/>
          <p:cNvSpPr txBox="1">
            <a:spLocks/>
          </p:cNvSpPr>
          <p:nvPr/>
        </p:nvSpPr>
        <p:spPr>
          <a:xfrm>
            <a:off x="971600" y="4221088"/>
            <a:ext cx="7272808" cy="792088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lvl="1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sz="2000" dirty="0" smtClean="0">
                <a:solidFill>
                  <a:srgbClr val="405918"/>
                </a:solidFill>
              </a:rPr>
              <a:t>Alternativa3 </a:t>
            </a:r>
            <a:r>
              <a:rPr lang="nl-NL" sz="2000" dirty="0" err="1" smtClean="0">
                <a:solidFill>
                  <a:srgbClr val="405918"/>
                </a:solidFill>
              </a:rPr>
              <a:t>spends</a:t>
            </a:r>
            <a:r>
              <a:rPr lang="nl-NL" sz="2000" dirty="0" smtClean="0">
                <a:solidFill>
                  <a:srgbClr val="405918"/>
                </a:solidFill>
              </a:rPr>
              <a:t> the TM 10.000 </a:t>
            </a:r>
            <a:r>
              <a:rPr lang="nl-NL" sz="2000" dirty="0" err="1" smtClean="0">
                <a:solidFill>
                  <a:srgbClr val="405918"/>
                </a:solidFill>
              </a:rPr>
              <a:t>within</a:t>
            </a:r>
            <a:r>
              <a:rPr lang="nl-NL" sz="2000" dirty="0" smtClean="0">
                <a:solidFill>
                  <a:srgbClr val="405918"/>
                </a:solidFill>
              </a:rPr>
              <a:t> the </a:t>
            </a:r>
            <a:r>
              <a:rPr lang="nl-NL" sz="2000" dirty="0" err="1" smtClean="0">
                <a:solidFill>
                  <a:srgbClr val="405918"/>
                </a:solidFill>
              </a:rPr>
              <a:t>Social</a:t>
            </a:r>
            <a:r>
              <a:rPr lang="nl-NL" sz="2000" dirty="0" smtClean="0">
                <a:solidFill>
                  <a:srgbClr val="405918"/>
                </a:solidFill>
              </a:rPr>
              <a:t> Trade Circuit at Unico. </a:t>
            </a:r>
          </a:p>
        </p:txBody>
      </p:sp>
      <p:sp>
        <p:nvSpPr>
          <p:cNvPr id="12" name="Titel 1"/>
          <p:cNvSpPr txBox="1">
            <a:spLocks/>
          </p:cNvSpPr>
          <p:nvPr/>
        </p:nvSpPr>
        <p:spPr>
          <a:xfrm>
            <a:off x="971600" y="4971625"/>
            <a:ext cx="7272808" cy="1049663"/>
          </a:xfrm>
          <a:prstGeom prst="rect">
            <a:avLst/>
          </a:prstGeom>
        </p:spPr>
        <p:txBody>
          <a:bodyPr/>
          <a:lstStyle>
            <a:lvl1pPr algn="ctr" rtl="0" eaLnBrk="0" fontAlgn="base" hangingPunct="0">
              <a:spcBef>
                <a:spcPct val="0"/>
              </a:spcBef>
              <a:spcAft>
                <a:spcPct val="0"/>
              </a:spcAft>
              <a:defRPr sz="4400" kern="1200">
                <a:solidFill>
                  <a:schemeClr val="tx1"/>
                </a:solidFill>
                <a:latin typeface="+mj-lt"/>
                <a:ea typeface="+mj-ea"/>
                <a:cs typeface="+mj-cs"/>
              </a:defRPr>
            </a:lvl1pPr>
            <a:lvl2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2pPr>
            <a:lvl3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3pPr>
            <a:lvl4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4pPr>
            <a:lvl5pPr algn="ctr" rtl="0" eaLnBrk="0" fontAlgn="base" hangingPunct="0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5pPr>
            <a:lvl6pPr marL="4572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6pPr>
            <a:lvl7pPr marL="9144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7pPr>
            <a:lvl8pPr marL="13716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8pPr>
            <a:lvl9pPr marL="1828800" algn="ctr" rtl="0" fontAlgn="base">
              <a:spcBef>
                <a:spcPct val="0"/>
              </a:spcBef>
              <a:spcAft>
                <a:spcPct val="0"/>
              </a:spcAft>
              <a:defRPr sz="4400">
                <a:solidFill>
                  <a:schemeClr val="tx1"/>
                </a:solidFill>
                <a:latin typeface="Calibri" pitchFamily="34" charset="0"/>
              </a:defRPr>
            </a:lvl9pPr>
          </a:lstStyle>
          <a:p>
            <a:pPr marL="342900" lvl="1" indent="-342900" algn="l" fontAlgn="auto">
              <a:spcAft>
                <a:spcPts val="0"/>
              </a:spcAft>
              <a:buFont typeface="Arial" panose="020B0604020202020204" pitchFamily="34" charset="0"/>
              <a:buChar char="•"/>
              <a:defRPr/>
            </a:pPr>
            <a:r>
              <a:rPr lang="nl-NL" sz="2000" dirty="0" smtClean="0">
                <a:solidFill>
                  <a:srgbClr val="405918"/>
                </a:solidFill>
              </a:rPr>
              <a:t>Alternativa3 sells both within the Circuit </a:t>
            </a:r>
            <a:r>
              <a:rPr lang="nl-NL" sz="2000" dirty="0" smtClean="0">
                <a:solidFill>
                  <a:srgbClr val="405918"/>
                </a:solidFill>
              </a:rPr>
              <a:t>and </a:t>
            </a:r>
            <a:r>
              <a:rPr lang="nl-NL" sz="2000" dirty="0" smtClean="0">
                <a:solidFill>
                  <a:srgbClr val="405918"/>
                </a:solidFill>
              </a:rPr>
              <a:t>outside (earning marks or </a:t>
            </a:r>
            <a:r>
              <a:rPr lang="nl-NL" sz="2000" dirty="0" smtClean="0">
                <a:solidFill>
                  <a:srgbClr val="405918"/>
                </a:solidFill>
              </a:rPr>
              <a:t>euro). </a:t>
            </a:r>
            <a:r>
              <a:rPr lang="nl-NL" sz="2000" dirty="0" err="1" smtClean="0">
                <a:solidFill>
                  <a:srgbClr val="405918"/>
                </a:solidFill>
              </a:rPr>
              <a:t>After</a:t>
            </a:r>
            <a:r>
              <a:rPr lang="nl-NL" sz="2000" dirty="0" smtClean="0">
                <a:solidFill>
                  <a:srgbClr val="405918"/>
                </a:solidFill>
              </a:rPr>
              <a:t> the </a:t>
            </a:r>
            <a:r>
              <a:rPr lang="nl-NL" sz="2000" dirty="0" err="1" smtClean="0">
                <a:solidFill>
                  <a:srgbClr val="405918"/>
                </a:solidFill>
              </a:rPr>
              <a:t>year</a:t>
            </a:r>
            <a:r>
              <a:rPr lang="nl-NL" sz="2000" dirty="0" smtClean="0">
                <a:solidFill>
                  <a:srgbClr val="405918"/>
                </a:solidFill>
              </a:rPr>
              <a:t> A3 </a:t>
            </a:r>
            <a:r>
              <a:rPr lang="nl-NL" sz="2000" dirty="0" err="1" smtClean="0">
                <a:solidFill>
                  <a:srgbClr val="405918"/>
                </a:solidFill>
              </a:rPr>
              <a:t>repays</a:t>
            </a:r>
            <a:r>
              <a:rPr lang="nl-NL" sz="2000" dirty="0" smtClean="0">
                <a:solidFill>
                  <a:srgbClr val="405918"/>
                </a:solidFill>
              </a:rPr>
              <a:t> the credit of TM 10.000 </a:t>
            </a:r>
            <a:r>
              <a:rPr lang="nl-NL" sz="2000" dirty="0" err="1" smtClean="0">
                <a:solidFill>
                  <a:srgbClr val="405918"/>
                </a:solidFill>
              </a:rPr>
              <a:t>with</a:t>
            </a:r>
            <a:r>
              <a:rPr lang="nl-NL" sz="2000" dirty="0" smtClean="0">
                <a:solidFill>
                  <a:srgbClr val="405918"/>
                </a:solidFill>
              </a:rPr>
              <a:t> the </a:t>
            </a:r>
            <a:r>
              <a:rPr lang="nl-NL" sz="2000" dirty="0" err="1" smtClean="0">
                <a:solidFill>
                  <a:srgbClr val="405918"/>
                </a:solidFill>
              </a:rPr>
              <a:t>TMs</a:t>
            </a:r>
            <a:r>
              <a:rPr lang="nl-NL" sz="2000" dirty="0" smtClean="0">
                <a:solidFill>
                  <a:srgbClr val="405918"/>
                </a:solidFill>
              </a:rPr>
              <a:t> </a:t>
            </a:r>
            <a:r>
              <a:rPr lang="nl-NL" sz="2000" dirty="0" err="1" smtClean="0">
                <a:solidFill>
                  <a:srgbClr val="405918"/>
                </a:solidFill>
              </a:rPr>
              <a:t>earned</a:t>
            </a:r>
            <a:r>
              <a:rPr lang="nl-NL" sz="2000" dirty="0" smtClean="0">
                <a:solidFill>
                  <a:srgbClr val="405918"/>
                </a:solidFill>
              </a:rPr>
              <a:t> </a:t>
            </a:r>
            <a:r>
              <a:rPr lang="nl-NL" sz="2000" dirty="0" err="1" smtClean="0">
                <a:solidFill>
                  <a:srgbClr val="405918"/>
                </a:solidFill>
              </a:rPr>
              <a:t>and</a:t>
            </a:r>
            <a:r>
              <a:rPr lang="nl-NL" sz="2000" dirty="0" smtClean="0">
                <a:solidFill>
                  <a:srgbClr val="405918"/>
                </a:solidFill>
              </a:rPr>
              <a:t> the rest in </a:t>
            </a:r>
            <a:r>
              <a:rPr lang="nl-NL" sz="2000" dirty="0" err="1" smtClean="0">
                <a:solidFill>
                  <a:srgbClr val="405918"/>
                </a:solidFill>
              </a:rPr>
              <a:t>marks</a:t>
            </a:r>
            <a:r>
              <a:rPr lang="nl-NL" sz="2000" dirty="0" smtClean="0">
                <a:solidFill>
                  <a:srgbClr val="405918"/>
                </a:solidFill>
              </a:rPr>
              <a:t>. </a:t>
            </a:r>
          </a:p>
        </p:txBody>
      </p:sp>
      <p:sp>
        <p:nvSpPr>
          <p:cNvPr id="14" name="Title 13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Term </a:t>
            </a:r>
            <a:r>
              <a:rPr lang="nl-NL" dirty="0" err="1" smtClean="0"/>
              <a:t>marks</a:t>
            </a:r>
            <a:r>
              <a:rPr lang="nl-NL" dirty="0" smtClean="0"/>
              <a:t> </a:t>
            </a:r>
            <a:r>
              <a:rPr lang="nl-NL" dirty="0" err="1" smtClean="0"/>
              <a:t>and</a:t>
            </a:r>
            <a:r>
              <a:rPr lang="nl-NL" dirty="0" smtClean="0"/>
              <a:t> credit</a:t>
            </a:r>
            <a:endParaRPr lang="nl-NL" dirty="0"/>
          </a:p>
        </p:txBody>
      </p:sp>
      <p:sp>
        <p:nvSpPr>
          <p:cNvPr id="18" name="Tekstvak 19"/>
          <p:cNvSpPr txBox="1"/>
          <p:nvPr/>
        </p:nvSpPr>
        <p:spPr>
          <a:xfrm>
            <a:off x="408062" y="2420888"/>
            <a:ext cx="1872208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lvl="1" fontAlgn="auto">
              <a:spcAft>
                <a:spcPts val="0"/>
              </a:spcAft>
              <a:defRPr/>
            </a:pPr>
            <a:r>
              <a:rPr lang="nl-NL" sz="1400" dirty="0" smtClean="0">
                <a:latin typeface="Calibri" pitchFamily="34" charset="0"/>
              </a:rPr>
              <a:t>Credit of TM 10.000, </a:t>
            </a:r>
            <a:r>
              <a:rPr lang="nl-NL" sz="1400" dirty="0" err="1" smtClean="0">
                <a:latin typeface="Calibri" pitchFamily="34" charset="0"/>
              </a:rPr>
              <a:t>that</a:t>
            </a:r>
            <a:r>
              <a:rPr lang="nl-NL" sz="1400" dirty="0" smtClean="0">
                <a:latin typeface="Calibri" pitchFamily="34" charset="0"/>
              </a:rPr>
              <a:t> has </a:t>
            </a:r>
            <a:r>
              <a:rPr lang="nl-NL" sz="1400" dirty="0" err="1" smtClean="0">
                <a:latin typeface="Calibri" pitchFamily="34" charset="0"/>
              </a:rPr>
              <a:t>to</a:t>
            </a:r>
            <a:r>
              <a:rPr lang="nl-NL" sz="1400" dirty="0" smtClean="0">
                <a:latin typeface="Calibri" pitchFamily="34" charset="0"/>
              </a:rPr>
              <a:t> </a:t>
            </a:r>
            <a:r>
              <a:rPr lang="nl-NL" sz="1400" dirty="0" err="1" smtClean="0">
                <a:latin typeface="Calibri" pitchFamily="34" charset="0"/>
              </a:rPr>
              <a:t>be</a:t>
            </a:r>
            <a:r>
              <a:rPr lang="nl-NL" sz="1400" dirty="0" smtClean="0">
                <a:latin typeface="Calibri" pitchFamily="34" charset="0"/>
              </a:rPr>
              <a:t> </a:t>
            </a:r>
            <a:r>
              <a:rPr lang="nl-NL" sz="1400" dirty="0" err="1" smtClean="0">
                <a:latin typeface="Calibri" pitchFamily="34" charset="0"/>
              </a:rPr>
              <a:t>repaid</a:t>
            </a:r>
            <a:r>
              <a:rPr lang="nl-NL" sz="1400" dirty="0" smtClean="0">
                <a:latin typeface="Calibri" pitchFamily="34" charset="0"/>
              </a:rPr>
              <a:t> </a:t>
            </a:r>
            <a:r>
              <a:rPr lang="nl-NL" sz="1400" dirty="0" err="1" smtClean="0">
                <a:latin typeface="Calibri" pitchFamily="34" charset="0"/>
              </a:rPr>
              <a:t>after</a:t>
            </a:r>
            <a:r>
              <a:rPr lang="nl-NL" sz="1400" dirty="0" smtClean="0">
                <a:latin typeface="Calibri" pitchFamily="34" charset="0"/>
              </a:rPr>
              <a:t> 365 </a:t>
            </a:r>
            <a:r>
              <a:rPr lang="nl-NL" sz="1400" dirty="0" err="1" smtClean="0">
                <a:latin typeface="Calibri" pitchFamily="34" charset="0"/>
              </a:rPr>
              <a:t>days</a:t>
            </a:r>
            <a:r>
              <a:rPr lang="nl-NL" sz="1400" dirty="0" smtClean="0">
                <a:latin typeface="Calibri" pitchFamily="34" charset="0"/>
              </a:rPr>
              <a:t> (T = 365).</a:t>
            </a:r>
            <a:endParaRPr lang="nl-NL" sz="1400" dirty="0">
              <a:latin typeface="Calibri" pitchFamily="34" charset="0"/>
            </a:endParaRPr>
          </a:p>
        </p:txBody>
      </p:sp>
      <p:sp>
        <p:nvSpPr>
          <p:cNvPr id="21" name="Tekstvak 19"/>
          <p:cNvSpPr txBox="1"/>
          <p:nvPr/>
        </p:nvSpPr>
        <p:spPr>
          <a:xfrm>
            <a:off x="2568302" y="2420888"/>
            <a:ext cx="1800200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lvl="1" fontAlgn="auto">
              <a:spcAft>
                <a:spcPts val="0"/>
              </a:spcAft>
              <a:defRPr/>
            </a:pPr>
            <a:r>
              <a:rPr lang="nl-NL" sz="1400" dirty="0" err="1" smtClean="0">
                <a:latin typeface="Calibri" pitchFamily="34" charset="0"/>
              </a:rPr>
              <a:t>After</a:t>
            </a:r>
            <a:r>
              <a:rPr lang="nl-NL" sz="1400" dirty="0" smtClean="0">
                <a:latin typeface="Calibri" pitchFamily="34" charset="0"/>
              </a:rPr>
              <a:t> 15 </a:t>
            </a:r>
            <a:r>
              <a:rPr lang="nl-NL" sz="1400" dirty="0" err="1" smtClean="0">
                <a:latin typeface="Calibri" pitchFamily="34" charset="0"/>
              </a:rPr>
              <a:t>days</a:t>
            </a:r>
            <a:r>
              <a:rPr lang="nl-NL" sz="1400" dirty="0" smtClean="0">
                <a:latin typeface="Calibri" pitchFamily="34" charset="0"/>
              </a:rPr>
              <a:t> the TM 10.000 is </a:t>
            </a:r>
            <a:r>
              <a:rPr lang="nl-NL" sz="1400" dirty="0" err="1" smtClean="0">
                <a:latin typeface="Calibri" pitchFamily="34" charset="0"/>
              </a:rPr>
              <a:t>spent</a:t>
            </a:r>
            <a:endParaRPr lang="nl-NL" sz="1400" dirty="0" smtClean="0">
              <a:latin typeface="Calibri" pitchFamily="34" charset="0"/>
            </a:endParaRPr>
          </a:p>
          <a:p>
            <a:pPr marL="0" lvl="1" fontAlgn="auto">
              <a:spcAft>
                <a:spcPts val="0"/>
              </a:spcAft>
              <a:defRPr/>
            </a:pPr>
            <a:r>
              <a:rPr lang="nl-NL" sz="1400" dirty="0" smtClean="0">
                <a:latin typeface="Calibri" pitchFamily="34" charset="0"/>
              </a:rPr>
              <a:t>(T = 350).</a:t>
            </a:r>
          </a:p>
          <a:p>
            <a:pPr marL="0" lvl="1" fontAlgn="auto">
              <a:spcAft>
                <a:spcPts val="0"/>
              </a:spcAft>
              <a:defRPr/>
            </a:pPr>
            <a:endParaRPr lang="nl-NL" sz="1400" dirty="0">
              <a:latin typeface="Calibri" pitchFamily="34" charset="0"/>
            </a:endParaRPr>
          </a:p>
        </p:txBody>
      </p:sp>
      <p:sp>
        <p:nvSpPr>
          <p:cNvPr id="22" name="Tekstvak 19"/>
          <p:cNvSpPr txBox="1"/>
          <p:nvPr/>
        </p:nvSpPr>
        <p:spPr>
          <a:xfrm>
            <a:off x="4656534" y="2420888"/>
            <a:ext cx="1800200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lvl="1" fontAlgn="auto">
              <a:spcAft>
                <a:spcPts val="0"/>
              </a:spcAft>
              <a:defRPr/>
            </a:pPr>
            <a:r>
              <a:rPr lang="nl-NL" sz="1400" dirty="0" smtClean="0">
                <a:latin typeface="Calibri" pitchFamily="34" charset="0"/>
              </a:rPr>
              <a:t>After  215 days </a:t>
            </a:r>
            <a:r>
              <a:rPr lang="nl-NL" sz="1400" dirty="0" smtClean="0">
                <a:latin typeface="Calibri" pitchFamily="34" charset="0"/>
              </a:rPr>
              <a:t>TM </a:t>
            </a:r>
            <a:r>
              <a:rPr lang="nl-NL" sz="1400" dirty="0" smtClean="0">
                <a:latin typeface="Calibri" pitchFamily="34" charset="0"/>
              </a:rPr>
              <a:t>10.000 (T </a:t>
            </a:r>
            <a:r>
              <a:rPr lang="nl-NL" sz="1400" dirty="0">
                <a:latin typeface="Calibri" pitchFamily="34" charset="0"/>
              </a:rPr>
              <a:t>= </a:t>
            </a:r>
            <a:r>
              <a:rPr lang="nl-NL" sz="1400" dirty="0" smtClean="0">
                <a:latin typeface="Calibri" pitchFamily="34" charset="0"/>
              </a:rPr>
              <a:t>150) still </a:t>
            </a:r>
            <a:r>
              <a:rPr lang="nl-NL" sz="1400" dirty="0" smtClean="0">
                <a:latin typeface="Calibri" pitchFamily="34" charset="0"/>
              </a:rPr>
              <a:t>circulates </a:t>
            </a:r>
            <a:r>
              <a:rPr lang="nl-NL" sz="1400" dirty="0" smtClean="0">
                <a:latin typeface="Calibri" pitchFamily="34" charset="0"/>
              </a:rPr>
              <a:t>rapidly because of fee.</a:t>
            </a:r>
            <a:endParaRPr lang="nl-NL" sz="1400" dirty="0">
              <a:latin typeface="Calibri" pitchFamily="34" charset="0"/>
            </a:endParaRPr>
          </a:p>
        </p:txBody>
      </p:sp>
      <p:sp>
        <p:nvSpPr>
          <p:cNvPr id="23" name="Tekstvak 19"/>
          <p:cNvSpPr txBox="1"/>
          <p:nvPr/>
        </p:nvSpPr>
        <p:spPr>
          <a:xfrm>
            <a:off x="6744766" y="2420888"/>
            <a:ext cx="1872208" cy="95410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marL="0" lvl="1" fontAlgn="auto">
              <a:spcAft>
                <a:spcPts val="0"/>
              </a:spcAft>
              <a:defRPr/>
            </a:pPr>
            <a:r>
              <a:rPr lang="nl-NL" sz="1400" dirty="0" err="1" smtClean="0">
                <a:latin typeface="Calibri" pitchFamily="34" charset="0"/>
              </a:rPr>
              <a:t>After</a:t>
            </a:r>
            <a:r>
              <a:rPr lang="nl-NL" sz="1400" dirty="0" smtClean="0">
                <a:latin typeface="Calibri" pitchFamily="34" charset="0"/>
              </a:rPr>
              <a:t> </a:t>
            </a:r>
            <a:r>
              <a:rPr lang="nl-NL" sz="1400" dirty="0" err="1" smtClean="0">
                <a:latin typeface="Calibri" pitchFamily="34" charset="0"/>
              </a:rPr>
              <a:t>one</a:t>
            </a:r>
            <a:r>
              <a:rPr lang="nl-NL" sz="1400" dirty="0" smtClean="0">
                <a:latin typeface="Calibri" pitchFamily="34" charset="0"/>
              </a:rPr>
              <a:t> </a:t>
            </a:r>
            <a:r>
              <a:rPr lang="nl-NL" sz="1400" dirty="0" err="1" smtClean="0">
                <a:latin typeface="Calibri" pitchFamily="34" charset="0"/>
              </a:rPr>
              <a:t>year</a:t>
            </a:r>
            <a:endParaRPr lang="nl-NL" sz="1400" dirty="0" smtClean="0">
              <a:latin typeface="Calibri" pitchFamily="34" charset="0"/>
            </a:endParaRPr>
          </a:p>
          <a:p>
            <a:pPr marL="0" lvl="1" fontAlgn="auto">
              <a:spcAft>
                <a:spcPts val="0"/>
              </a:spcAft>
              <a:defRPr/>
            </a:pPr>
            <a:r>
              <a:rPr lang="nl-NL" sz="1400" dirty="0" smtClean="0">
                <a:latin typeface="Calibri" pitchFamily="34" charset="0"/>
              </a:rPr>
              <a:t>TM 10.000 has </a:t>
            </a:r>
            <a:r>
              <a:rPr lang="nl-NL" sz="1400" dirty="0" err="1" smtClean="0">
                <a:latin typeface="Calibri" pitchFamily="34" charset="0"/>
              </a:rPr>
              <a:t>to</a:t>
            </a:r>
            <a:r>
              <a:rPr lang="nl-NL" sz="1400" dirty="0" smtClean="0">
                <a:latin typeface="Calibri" pitchFamily="34" charset="0"/>
              </a:rPr>
              <a:t> </a:t>
            </a:r>
            <a:r>
              <a:rPr lang="nl-NL" sz="1400" dirty="0" err="1" smtClean="0">
                <a:latin typeface="Calibri" pitchFamily="34" charset="0"/>
              </a:rPr>
              <a:t>be</a:t>
            </a:r>
            <a:r>
              <a:rPr lang="nl-NL" sz="1400" dirty="0" smtClean="0">
                <a:latin typeface="Calibri" pitchFamily="34" charset="0"/>
              </a:rPr>
              <a:t> </a:t>
            </a:r>
            <a:r>
              <a:rPr lang="nl-NL" sz="1400" dirty="0" err="1" smtClean="0">
                <a:latin typeface="Calibri" pitchFamily="34" charset="0"/>
              </a:rPr>
              <a:t>repaid</a:t>
            </a:r>
            <a:r>
              <a:rPr lang="nl-NL" sz="1400" dirty="0" smtClean="0">
                <a:latin typeface="Calibri" pitchFamily="34" charset="0"/>
              </a:rPr>
              <a:t> in Marks</a:t>
            </a:r>
          </a:p>
          <a:p>
            <a:pPr marL="0" lvl="1" fontAlgn="auto">
              <a:spcAft>
                <a:spcPts val="0"/>
              </a:spcAft>
              <a:defRPr/>
            </a:pPr>
            <a:r>
              <a:rPr lang="nl-NL" sz="1400" dirty="0" smtClean="0">
                <a:latin typeface="Calibri" pitchFamily="34" charset="0"/>
              </a:rPr>
              <a:t>(T = 0).</a:t>
            </a:r>
          </a:p>
        </p:txBody>
      </p:sp>
    </p:spTree>
    <p:extLst>
      <p:ext uri="{BB962C8B-B14F-4D97-AF65-F5344CB8AC3E}">
        <p14:creationId xmlns:p14="http://schemas.microsoft.com/office/powerpoint/2010/main" val="296776287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3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9" grpId="0"/>
      <p:bldP spid="9" grpId="0"/>
      <p:bldP spid="12" grpId="0"/>
      <p:bldP spid="18" grpId="0" animBg="1"/>
      <p:bldP spid="21" grpId="0" animBg="1"/>
      <p:bldP spid="22" grpId="0" animBg="1"/>
      <p:bldP spid="23" grpId="0" animBg="1"/>
    </p:bldLst>
  </p:timing>
</p:sld>
</file>

<file path=ppt/slides/slide3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Title 18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pPr>
              <a:defRPr/>
            </a:pPr>
            <a:r>
              <a:rPr lang="nl-NL" dirty="0" smtClean="0"/>
              <a:t>Bijlage: het huishoudboekje van de coöperatie</a:t>
            </a:r>
            <a:endParaRPr lang="nl-NL" dirty="0"/>
          </a:p>
        </p:txBody>
      </p:sp>
      <p:sp>
        <p:nvSpPr>
          <p:cNvPr id="20" name="Tekstvak 19"/>
          <p:cNvSpPr txBox="1"/>
          <p:nvPr/>
        </p:nvSpPr>
        <p:spPr>
          <a:xfrm>
            <a:off x="323528" y="1412776"/>
            <a:ext cx="2664296" cy="2215991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nl-NL" sz="1600" b="1" dirty="0" smtClean="0">
                <a:solidFill>
                  <a:srgbClr val="000000"/>
                </a:solidFill>
                <a:latin typeface="Calibri" pitchFamily="34" charset="0"/>
              </a:rPr>
              <a:t>Alternativa3 </a:t>
            </a:r>
            <a:r>
              <a:rPr lang="nl-NL" sz="1600" b="1" dirty="0" err="1" smtClean="0">
                <a:solidFill>
                  <a:srgbClr val="000000"/>
                </a:solidFill>
                <a:latin typeface="Calibri" pitchFamily="34" charset="0"/>
              </a:rPr>
              <a:t>borrows</a:t>
            </a:r>
            <a:r>
              <a:rPr lang="nl-NL" sz="1600" b="1" dirty="0" smtClean="0">
                <a:solidFill>
                  <a:srgbClr val="000000"/>
                </a:solidFill>
                <a:latin typeface="Calibri" pitchFamily="34" charset="0"/>
              </a:rPr>
              <a:t> TM 10.000</a:t>
            </a:r>
            <a:endParaRPr lang="nl-NL" sz="1400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defRPr/>
            </a:pPr>
            <a:r>
              <a:rPr lang="nl-NL" b="1" dirty="0" smtClean="0">
                <a:solidFill>
                  <a:srgbClr val="000000"/>
                </a:solidFill>
                <a:latin typeface="Calibri" pitchFamily="34" charset="0"/>
              </a:rPr>
              <a:t>+</a:t>
            </a:r>
            <a:r>
              <a:rPr lang="nl-NL" sz="1400" dirty="0" smtClean="0">
                <a:solidFill>
                  <a:srgbClr val="000000"/>
                </a:solidFill>
                <a:latin typeface="Calibri" pitchFamily="34" charset="0"/>
              </a:rPr>
              <a:t> claim </a:t>
            </a:r>
            <a:r>
              <a:rPr lang="nl-NL" sz="1400" b="1" dirty="0" smtClean="0">
                <a:solidFill>
                  <a:srgbClr val="984807"/>
                </a:solidFill>
                <a:latin typeface="Calibri" pitchFamily="34" charset="0"/>
              </a:rPr>
              <a:t>TM</a:t>
            </a:r>
            <a:r>
              <a:rPr lang="nl-NL" sz="1400" b="1" dirty="0" smtClean="0">
                <a:solidFill>
                  <a:srgbClr val="FF0000"/>
                </a:solidFill>
                <a:latin typeface="Calibri" pitchFamily="34" charset="0"/>
              </a:rPr>
              <a:t> 10.000</a:t>
            </a:r>
            <a:r>
              <a:rPr lang="nl-NL" sz="1400" dirty="0" smtClean="0">
                <a:solidFill>
                  <a:srgbClr val="000000"/>
                </a:solidFill>
                <a:latin typeface="Calibri" pitchFamily="34" charset="0"/>
              </a:rPr>
              <a:t> on Alternativa3.</a:t>
            </a:r>
          </a:p>
          <a:p>
            <a:pPr>
              <a:defRPr/>
            </a:pPr>
            <a:r>
              <a:rPr lang="nl-NL" b="1" dirty="0" smtClean="0">
                <a:solidFill>
                  <a:srgbClr val="000000"/>
                </a:solidFill>
                <a:latin typeface="Calibri" pitchFamily="34" charset="0"/>
              </a:rPr>
              <a:t>-</a:t>
            </a:r>
            <a:r>
              <a:rPr lang="nl-NL" sz="1400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nl-NL" sz="1400" dirty="0" err="1" smtClean="0">
                <a:solidFill>
                  <a:srgbClr val="000000"/>
                </a:solidFill>
                <a:latin typeface="Calibri" pitchFamily="34" charset="0"/>
              </a:rPr>
              <a:t>Participants</a:t>
            </a:r>
            <a:r>
              <a:rPr lang="nl-NL" sz="1400" dirty="0" smtClean="0">
                <a:solidFill>
                  <a:srgbClr val="000000"/>
                </a:solidFill>
                <a:latin typeface="Calibri" pitchFamily="34" charset="0"/>
              </a:rPr>
              <a:t> have a claim </a:t>
            </a:r>
            <a:r>
              <a:rPr lang="nl-NL" sz="1400" b="1" dirty="0" smtClean="0">
                <a:solidFill>
                  <a:srgbClr val="984807"/>
                </a:solidFill>
                <a:latin typeface="Calibri" pitchFamily="34" charset="0"/>
              </a:rPr>
              <a:t>TM</a:t>
            </a:r>
            <a:r>
              <a:rPr lang="nl-NL" sz="1400" b="1" dirty="0" smtClean="0">
                <a:solidFill>
                  <a:srgbClr val="FF0000"/>
                </a:solidFill>
                <a:latin typeface="Calibri" pitchFamily="34" charset="0"/>
              </a:rPr>
              <a:t> 10.000</a:t>
            </a:r>
            <a:r>
              <a:rPr lang="nl-NL" sz="1400" dirty="0" smtClean="0">
                <a:solidFill>
                  <a:srgbClr val="000000"/>
                </a:solidFill>
                <a:latin typeface="Calibri" pitchFamily="34" charset="0"/>
              </a:rPr>
              <a:t> on the </a:t>
            </a:r>
            <a:r>
              <a:rPr lang="nl-NL" sz="1400" dirty="0" err="1" smtClean="0">
                <a:solidFill>
                  <a:srgbClr val="000000"/>
                </a:solidFill>
                <a:latin typeface="Calibri" pitchFamily="34" charset="0"/>
              </a:rPr>
              <a:t>organisation</a:t>
            </a:r>
            <a:r>
              <a:rPr lang="nl-NL" sz="1400" dirty="0" smtClean="0">
                <a:solidFill>
                  <a:srgbClr val="000000"/>
                </a:solidFill>
                <a:latin typeface="Calibri" pitchFamily="34" charset="0"/>
              </a:rPr>
              <a:t> of the Circuit.</a:t>
            </a:r>
          </a:p>
          <a:p>
            <a:pPr>
              <a:defRPr/>
            </a:pPr>
            <a:endParaRPr lang="nl-NL" sz="1400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defRPr/>
            </a:pPr>
            <a:r>
              <a:rPr lang="nl-NL" sz="1400" b="1" dirty="0" err="1" smtClean="0">
                <a:solidFill>
                  <a:srgbClr val="000000"/>
                </a:solidFill>
                <a:latin typeface="Calibri" pitchFamily="34" charset="0"/>
              </a:rPr>
              <a:t>Result</a:t>
            </a:r>
            <a:r>
              <a:rPr lang="nl-NL" sz="1400" b="1" dirty="0" smtClean="0">
                <a:solidFill>
                  <a:srgbClr val="000000"/>
                </a:solidFill>
                <a:latin typeface="Calibri" pitchFamily="34" charset="0"/>
              </a:rPr>
              <a:t> = </a:t>
            </a:r>
            <a:r>
              <a:rPr lang="nl-NL" sz="1400" b="1" dirty="0" smtClean="0">
                <a:solidFill>
                  <a:srgbClr val="FF0000"/>
                </a:solidFill>
                <a:latin typeface="Calibri" pitchFamily="34" charset="0"/>
              </a:rPr>
              <a:t>0</a:t>
            </a:r>
            <a:endParaRPr lang="nl-NL" sz="1100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2" name="Tekstvak 19"/>
          <p:cNvSpPr txBox="1"/>
          <p:nvPr/>
        </p:nvSpPr>
        <p:spPr>
          <a:xfrm>
            <a:off x="3275856" y="1412776"/>
            <a:ext cx="2664296" cy="218521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nl-NL" sz="1600" b="1" dirty="0" err="1" smtClean="0">
                <a:solidFill>
                  <a:srgbClr val="000000"/>
                </a:solidFill>
                <a:latin typeface="Calibri" pitchFamily="34" charset="0"/>
              </a:rPr>
              <a:t>Unico</a:t>
            </a:r>
            <a:r>
              <a:rPr lang="nl-NL" sz="1600" b="1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nl-NL" sz="1600" b="1" dirty="0" err="1" smtClean="0">
                <a:solidFill>
                  <a:srgbClr val="000000"/>
                </a:solidFill>
                <a:latin typeface="Calibri" pitchFamily="34" charset="0"/>
              </a:rPr>
              <a:t>pays</a:t>
            </a:r>
            <a:r>
              <a:rPr lang="nl-NL" sz="1600" b="1" dirty="0" smtClean="0">
                <a:solidFill>
                  <a:srgbClr val="000000"/>
                </a:solidFill>
                <a:latin typeface="Calibri" pitchFamily="34" charset="0"/>
              </a:rPr>
              <a:t> 8% </a:t>
            </a:r>
            <a:r>
              <a:rPr lang="nl-NL" sz="1600" b="1" dirty="0" err="1" smtClean="0">
                <a:solidFill>
                  <a:srgbClr val="000000"/>
                </a:solidFill>
                <a:latin typeface="Calibri" pitchFamily="34" charset="0"/>
              </a:rPr>
              <a:t>commission</a:t>
            </a:r>
            <a:endParaRPr lang="nl-NL" sz="1600" b="1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defRPr/>
            </a:pPr>
            <a:endParaRPr lang="nl-NL" sz="1400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defRPr/>
            </a:pPr>
            <a:r>
              <a:rPr lang="nl-NL" b="1" dirty="0" smtClean="0">
                <a:solidFill>
                  <a:srgbClr val="000000"/>
                </a:solidFill>
                <a:latin typeface="Calibri" pitchFamily="34" charset="0"/>
              </a:rPr>
              <a:t>+</a:t>
            </a:r>
            <a:r>
              <a:rPr lang="nl-NL" sz="1400" dirty="0" smtClean="0">
                <a:solidFill>
                  <a:srgbClr val="000000"/>
                </a:solidFill>
                <a:latin typeface="Calibri" pitchFamily="34" charset="0"/>
              </a:rPr>
              <a:t> Claim of </a:t>
            </a:r>
            <a:r>
              <a:rPr lang="nl-NL" sz="1400" b="1" dirty="0" smtClean="0">
                <a:solidFill>
                  <a:srgbClr val="984807"/>
                </a:solidFill>
                <a:latin typeface="Calibri" pitchFamily="34" charset="0"/>
              </a:rPr>
              <a:t>TM</a:t>
            </a:r>
            <a:r>
              <a:rPr lang="nl-NL" sz="1400" b="1" dirty="0" smtClean="0">
                <a:solidFill>
                  <a:srgbClr val="FF0000"/>
                </a:solidFill>
                <a:latin typeface="Calibri" pitchFamily="34" charset="0"/>
              </a:rPr>
              <a:t> 10.000</a:t>
            </a:r>
            <a:r>
              <a:rPr lang="nl-NL" sz="1400" dirty="0" smtClean="0">
                <a:solidFill>
                  <a:srgbClr val="000000"/>
                </a:solidFill>
                <a:latin typeface="Calibri" pitchFamily="34" charset="0"/>
              </a:rPr>
              <a:t> on Alternativa3</a:t>
            </a:r>
          </a:p>
          <a:p>
            <a:pPr>
              <a:defRPr/>
            </a:pPr>
            <a:endParaRPr lang="nl-NL" sz="1400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defRPr/>
            </a:pPr>
            <a:r>
              <a:rPr lang="nl-NL" b="1" dirty="0" smtClean="0">
                <a:solidFill>
                  <a:srgbClr val="000000"/>
                </a:solidFill>
                <a:latin typeface="Calibri" pitchFamily="34" charset="0"/>
              </a:rPr>
              <a:t>-</a:t>
            </a:r>
            <a:r>
              <a:rPr lang="nl-NL" sz="1400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nl-NL" sz="1400" dirty="0" err="1" smtClean="0">
                <a:solidFill>
                  <a:srgbClr val="000000"/>
                </a:solidFill>
                <a:latin typeface="Calibri" pitchFamily="34" charset="0"/>
              </a:rPr>
              <a:t>Participants</a:t>
            </a:r>
            <a:r>
              <a:rPr lang="nl-NL" sz="1400" dirty="0" smtClean="0">
                <a:solidFill>
                  <a:srgbClr val="000000"/>
                </a:solidFill>
                <a:latin typeface="Calibri" pitchFamily="34" charset="0"/>
              </a:rPr>
              <a:t> have a claim of </a:t>
            </a:r>
            <a:r>
              <a:rPr lang="nl-NL" sz="1400" b="1" dirty="0" smtClean="0">
                <a:solidFill>
                  <a:srgbClr val="984807"/>
                </a:solidFill>
                <a:latin typeface="Calibri" pitchFamily="34" charset="0"/>
              </a:rPr>
              <a:t>TM</a:t>
            </a:r>
            <a:r>
              <a:rPr lang="nl-NL" sz="1400" b="1" dirty="0" smtClean="0">
                <a:solidFill>
                  <a:srgbClr val="FF0000"/>
                </a:solidFill>
                <a:latin typeface="Calibri" pitchFamily="34" charset="0"/>
              </a:rPr>
              <a:t> 9.200</a:t>
            </a:r>
            <a:r>
              <a:rPr lang="nl-NL" sz="14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nl-NL" sz="1400" dirty="0" smtClean="0">
                <a:solidFill>
                  <a:srgbClr val="000000"/>
                </a:solidFill>
                <a:latin typeface="Calibri" pitchFamily="34" charset="0"/>
              </a:rPr>
              <a:t>on the Circuit.</a:t>
            </a:r>
          </a:p>
          <a:p>
            <a:pPr>
              <a:defRPr/>
            </a:pPr>
            <a:endParaRPr lang="nl-NL" sz="1400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defRPr/>
            </a:pPr>
            <a:r>
              <a:rPr lang="nl-NL" sz="1400" b="1" dirty="0" err="1" smtClean="0">
                <a:solidFill>
                  <a:srgbClr val="000000"/>
                </a:solidFill>
                <a:latin typeface="Calibri" pitchFamily="34" charset="0"/>
              </a:rPr>
              <a:t>Result</a:t>
            </a:r>
            <a:r>
              <a:rPr lang="nl-NL" sz="1400" b="1" dirty="0" smtClean="0">
                <a:solidFill>
                  <a:srgbClr val="000000"/>
                </a:solidFill>
                <a:latin typeface="Calibri" pitchFamily="34" charset="0"/>
              </a:rPr>
              <a:t> = </a:t>
            </a:r>
            <a:r>
              <a:rPr lang="nl-NL" sz="1400" b="1" dirty="0" smtClean="0">
                <a:solidFill>
                  <a:srgbClr val="984807"/>
                </a:solidFill>
                <a:latin typeface="Calibri" pitchFamily="34" charset="0"/>
              </a:rPr>
              <a:t>TM</a:t>
            </a:r>
            <a:r>
              <a:rPr lang="nl-NL" sz="1400" b="1" dirty="0" smtClean="0">
                <a:solidFill>
                  <a:srgbClr val="FF0000"/>
                </a:solidFill>
                <a:latin typeface="Calibri" pitchFamily="34" charset="0"/>
              </a:rPr>
              <a:t> 800</a:t>
            </a:r>
            <a:endParaRPr lang="nl-NL" sz="14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3" name="Tekstvak 19"/>
          <p:cNvSpPr txBox="1"/>
          <p:nvPr/>
        </p:nvSpPr>
        <p:spPr>
          <a:xfrm>
            <a:off x="6228184" y="1412776"/>
            <a:ext cx="2664296" cy="218521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nl-NL" sz="1600" b="1" dirty="0" err="1" smtClean="0">
                <a:solidFill>
                  <a:srgbClr val="000000"/>
                </a:solidFill>
                <a:latin typeface="Calibri" pitchFamily="34" charset="0"/>
              </a:rPr>
              <a:t>Circulation</a:t>
            </a:r>
            <a:r>
              <a:rPr lang="nl-NL" sz="1600" b="1" dirty="0" smtClean="0">
                <a:solidFill>
                  <a:srgbClr val="000000"/>
                </a:solidFill>
                <a:latin typeface="Calibri" pitchFamily="34" charset="0"/>
              </a:rPr>
              <a:t> fee: TM 534</a:t>
            </a:r>
          </a:p>
          <a:p>
            <a:pPr>
              <a:defRPr/>
            </a:pPr>
            <a:endParaRPr lang="nl-NL" sz="1400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defRPr/>
            </a:pPr>
            <a:r>
              <a:rPr lang="nl-NL" b="1" dirty="0" smtClean="0">
                <a:solidFill>
                  <a:srgbClr val="000000"/>
                </a:solidFill>
                <a:latin typeface="Calibri" pitchFamily="34" charset="0"/>
              </a:rPr>
              <a:t>+</a:t>
            </a:r>
            <a:r>
              <a:rPr lang="nl-NL" sz="1400" dirty="0" smtClean="0">
                <a:solidFill>
                  <a:srgbClr val="000000"/>
                </a:solidFill>
                <a:latin typeface="Calibri" pitchFamily="34" charset="0"/>
              </a:rPr>
              <a:t> Claim of </a:t>
            </a:r>
            <a:r>
              <a:rPr lang="nl-NL" sz="1400" b="1" dirty="0" smtClean="0">
                <a:solidFill>
                  <a:srgbClr val="984807"/>
                </a:solidFill>
                <a:latin typeface="Calibri" pitchFamily="34" charset="0"/>
              </a:rPr>
              <a:t>TM</a:t>
            </a:r>
            <a:r>
              <a:rPr lang="nl-NL" sz="1400" b="1" dirty="0" smtClean="0">
                <a:solidFill>
                  <a:srgbClr val="FF0000"/>
                </a:solidFill>
                <a:latin typeface="Calibri" pitchFamily="34" charset="0"/>
              </a:rPr>
              <a:t> 10.000</a:t>
            </a:r>
            <a:r>
              <a:rPr lang="nl-NL" sz="1400" dirty="0" smtClean="0">
                <a:solidFill>
                  <a:srgbClr val="000000"/>
                </a:solidFill>
                <a:latin typeface="Calibri" pitchFamily="34" charset="0"/>
              </a:rPr>
              <a:t> on Alternativa3</a:t>
            </a:r>
          </a:p>
          <a:p>
            <a:pPr>
              <a:defRPr/>
            </a:pPr>
            <a:endParaRPr lang="nl-NL" sz="1400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defRPr/>
            </a:pPr>
            <a:r>
              <a:rPr lang="nl-NL" b="1" dirty="0" smtClean="0">
                <a:solidFill>
                  <a:srgbClr val="000000"/>
                </a:solidFill>
                <a:latin typeface="Calibri" pitchFamily="34" charset="0"/>
              </a:rPr>
              <a:t>-</a:t>
            </a:r>
            <a:r>
              <a:rPr lang="nl-NL" sz="1400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nl-NL" sz="1400" dirty="0" err="1" smtClean="0">
                <a:solidFill>
                  <a:srgbClr val="000000"/>
                </a:solidFill>
                <a:latin typeface="Calibri" pitchFamily="34" charset="0"/>
              </a:rPr>
              <a:t>Participants</a:t>
            </a:r>
            <a:r>
              <a:rPr lang="nl-NL" sz="1400" dirty="0" smtClean="0">
                <a:solidFill>
                  <a:srgbClr val="000000"/>
                </a:solidFill>
                <a:latin typeface="Calibri" pitchFamily="34" charset="0"/>
              </a:rPr>
              <a:t> have a claim of </a:t>
            </a:r>
            <a:r>
              <a:rPr lang="nl-NL" sz="1400" b="1" dirty="0" smtClean="0">
                <a:solidFill>
                  <a:srgbClr val="984807"/>
                </a:solidFill>
                <a:latin typeface="Calibri" pitchFamily="34" charset="0"/>
              </a:rPr>
              <a:t>TM</a:t>
            </a:r>
            <a:r>
              <a:rPr lang="nl-NL" sz="1400" b="1" dirty="0" smtClean="0">
                <a:solidFill>
                  <a:srgbClr val="FF0000"/>
                </a:solidFill>
                <a:latin typeface="Calibri" pitchFamily="34" charset="0"/>
              </a:rPr>
              <a:t> 8.666</a:t>
            </a:r>
            <a:r>
              <a:rPr lang="nl-NL" sz="1400" dirty="0" smtClean="0">
                <a:solidFill>
                  <a:srgbClr val="FF0000"/>
                </a:solidFill>
                <a:latin typeface="Calibri" pitchFamily="34" charset="0"/>
              </a:rPr>
              <a:t> </a:t>
            </a:r>
            <a:r>
              <a:rPr lang="nl-NL" sz="1400" dirty="0" smtClean="0">
                <a:solidFill>
                  <a:srgbClr val="000000"/>
                </a:solidFill>
                <a:latin typeface="Calibri" pitchFamily="34" charset="0"/>
              </a:rPr>
              <a:t>on the Circuit.</a:t>
            </a:r>
          </a:p>
          <a:p>
            <a:pPr>
              <a:defRPr/>
            </a:pPr>
            <a:endParaRPr lang="nl-NL" sz="1400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defRPr/>
            </a:pPr>
            <a:r>
              <a:rPr lang="nl-NL" sz="1400" b="1" dirty="0" err="1" smtClean="0">
                <a:solidFill>
                  <a:srgbClr val="000000"/>
                </a:solidFill>
                <a:latin typeface="Calibri" pitchFamily="34" charset="0"/>
              </a:rPr>
              <a:t>Result</a:t>
            </a:r>
            <a:r>
              <a:rPr lang="nl-NL" sz="1400" b="1" dirty="0" smtClean="0">
                <a:solidFill>
                  <a:srgbClr val="000000"/>
                </a:solidFill>
                <a:latin typeface="Calibri" pitchFamily="34" charset="0"/>
              </a:rPr>
              <a:t> = 800 + 534 = </a:t>
            </a:r>
            <a:r>
              <a:rPr lang="nl-NL" sz="1400" b="1" dirty="0" smtClean="0">
                <a:solidFill>
                  <a:srgbClr val="984807"/>
                </a:solidFill>
                <a:latin typeface="Calibri" pitchFamily="34" charset="0"/>
              </a:rPr>
              <a:t>TM</a:t>
            </a:r>
            <a:r>
              <a:rPr lang="nl-NL" sz="1400" b="1" dirty="0" smtClean="0">
                <a:solidFill>
                  <a:srgbClr val="FF0000"/>
                </a:solidFill>
                <a:latin typeface="Calibri" pitchFamily="34" charset="0"/>
              </a:rPr>
              <a:t> 1.334</a:t>
            </a:r>
            <a:endParaRPr lang="nl-NL" sz="14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4" name="Tekstvak 19"/>
          <p:cNvSpPr txBox="1"/>
          <p:nvPr/>
        </p:nvSpPr>
        <p:spPr>
          <a:xfrm>
            <a:off x="323528" y="4077072"/>
            <a:ext cx="2664296" cy="249299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nl-NL" sz="1600" b="1" dirty="0" smtClean="0">
                <a:solidFill>
                  <a:srgbClr val="000000"/>
                </a:solidFill>
                <a:latin typeface="Calibri" pitchFamily="34" charset="0"/>
              </a:rPr>
              <a:t>Alternativa3 </a:t>
            </a:r>
            <a:r>
              <a:rPr lang="nl-NL" sz="1600" b="1" dirty="0" err="1" smtClean="0">
                <a:solidFill>
                  <a:srgbClr val="000000"/>
                </a:solidFill>
                <a:latin typeface="Calibri" pitchFamily="34" charset="0"/>
              </a:rPr>
              <a:t>repays</a:t>
            </a:r>
            <a:r>
              <a:rPr lang="nl-NL" sz="1600" b="1" dirty="0" smtClean="0">
                <a:solidFill>
                  <a:srgbClr val="000000"/>
                </a:solidFill>
                <a:latin typeface="Calibri" pitchFamily="34" charset="0"/>
              </a:rPr>
              <a:t> TM 4.000</a:t>
            </a:r>
          </a:p>
          <a:p>
            <a:pPr>
              <a:defRPr/>
            </a:pPr>
            <a:endParaRPr lang="nl-NL" sz="1400" b="1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defRPr/>
            </a:pPr>
            <a:endParaRPr lang="nl-NL" sz="1400" b="1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defRPr/>
            </a:pPr>
            <a:r>
              <a:rPr lang="nl-NL" sz="1400" b="1" dirty="0" smtClean="0">
                <a:solidFill>
                  <a:srgbClr val="000000"/>
                </a:solidFill>
                <a:latin typeface="Calibri" pitchFamily="34" charset="0"/>
              </a:rPr>
              <a:t>+</a:t>
            </a:r>
            <a:r>
              <a:rPr lang="nl-NL" sz="1400" dirty="0" smtClean="0">
                <a:solidFill>
                  <a:srgbClr val="000000"/>
                </a:solidFill>
                <a:latin typeface="Calibri" pitchFamily="34" charset="0"/>
              </a:rPr>
              <a:t> claims of </a:t>
            </a:r>
            <a:r>
              <a:rPr lang="nl-NL" sz="1400" b="1" dirty="0" smtClean="0">
                <a:solidFill>
                  <a:srgbClr val="984807"/>
                </a:solidFill>
                <a:latin typeface="Calibri" pitchFamily="34" charset="0"/>
              </a:rPr>
              <a:t>TM</a:t>
            </a:r>
            <a:r>
              <a:rPr lang="nl-NL" sz="1400" b="1" dirty="0" smtClean="0">
                <a:solidFill>
                  <a:srgbClr val="FF0000"/>
                </a:solidFill>
                <a:latin typeface="Calibri" pitchFamily="34" charset="0"/>
              </a:rPr>
              <a:t> 6.000</a:t>
            </a:r>
            <a:r>
              <a:rPr lang="nl-NL" sz="1400" dirty="0" smtClean="0">
                <a:solidFill>
                  <a:srgbClr val="000000"/>
                </a:solidFill>
                <a:latin typeface="Calibri" pitchFamily="34" charset="0"/>
              </a:rPr>
              <a:t> on Alternativa3</a:t>
            </a:r>
          </a:p>
          <a:p>
            <a:pPr>
              <a:defRPr/>
            </a:pPr>
            <a:endParaRPr lang="nl-NL" sz="1400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defRPr/>
            </a:pPr>
            <a:r>
              <a:rPr lang="nl-NL" sz="1400" b="1" dirty="0" smtClean="0">
                <a:solidFill>
                  <a:srgbClr val="000000"/>
                </a:solidFill>
                <a:latin typeface="Calibri" pitchFamily="34" charset="0"/>
              </a:rPr>
              <a:t>-</a:t>
            </a:r>
            <a:r>
              <a:rPr lang="nl-NL" sz="1400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nl-NL" sz="1400" dirty="0" err="1" smtClean="0">
                <a:solidFill>
                  <a:srgbClr val="000000"/>
                </a:solidFill>
                <a:latin typeface="Calibri" pitchFamily="34" charset="0"/>
              </a:rPr>
              <a:t>Participants</a:t>
            </a:r>
            <a:r>
              <a:rPr lang="nl-NL" sz="1400" dirty="0" smtClean="0">
                <a:solidFill>
                  <a:srgbClr val="000000"/>
                </a:solidFill>
                <a:latin typeface="Calibri" pitchFamily="34" charset="0"/>
              </a:rPr>
              <a:t> have a claim of </a:t>
            </a:r>
            <a:r>
              <a:rPr lang="nl-NL" sz="1400" b="1" dirty="0" smtClean="0">
                <a:solidFill>
                  <a:srgbClr val="984807"/>
                </a:solidFill>
                <a:latin typeface="Calibri" pitchFamily="34" charset="0"/>
              </a:rPr>
              <a:t>TM</a:t>
            </a:r>
            <a:r>
              <a:rPr lang="nl-NL" sz="1400" b="1" dirty="0" smtClean="0">
                <a:solidFill>
                  <a:srgbClr val="FF0000"/>
                </a:solidFill>
                <a:latin typeface="Calibri" pitchFamily="34" charset="0"/>
              </a:rPr>
              <a:t> 4.666</a:t>
            </a:r>
            <a:r>
              <a:rPr lang="nl-NL" sz="1400" dirty="0" smtClean="0">
                <a:solidFill>
                  <a:srgbClr val="000000"/>
                </a:solidFill>
                <a:latin typeface="Calibri" pitchFamily="34" charset="0"/>
              </a:rPr>
              <a:t> on the Circuit.</a:t>
            </a:r>
          </a:p>
          <a:p>
            <a:pPr>
              <a:defRPr/>
            </a:pPr>
            <a:endParaRPr lang="nl-NL" sz="1400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defRPr/>
            </a:pPr>
            <a:r>
              <a:rPr lang="nl-NL" sz="1400" b="1" dirty="0" err="1" smtClean="0">
                <a:solidFill>
                  <a:srgbClr val="000000"/>
                </a:solidFill>
                <a:latin typeface="Calibri" pitchFamily="34" charset="0"/>
              </a:rPr>
              <a:t>Result</a:t>
            </a:r>
            <a:r>
              <a:rPr lang="nl-NL" sz="1400" b="1" dirty="0" smtClean="0">
                <a:solidFill>
                  <a:srgbClr val="000000"/>
                </a:solidFill>
                <a:latin typeface="Calibri" pitchFamily="34" charset="0"/>
              </a:rPr>
              <a:t> = </a:t>
            </a:r>
            <a:r>
              <a:rPr lang="nl-NL" sz="1400" b="1" dirty="0" smtClean="0">
                <a:solidFill>
                  <a:srgbClr val="984807"/>
                </a:solidFill>
                <a:latin typeface="Calibri" pitchFamily="34" charset="0"/>
              </a:rPr>
              <a:t>TM</a:t>
            </a:r>
            <a:r>
              <a:rPr lang="nl-NL" sz="1400" b="1" dirty="0" smtClean="0">
                <a:solidFill>
                  <a:srgbClr val="FF0000"/>
                </a:solidFill>
                <a:latin typeface="Calibri" pitchFamily="34" charset="0"/>
              </a:rPr>
              <a:t> 1.334</a:t>
            </a:r>
          </a:p>
          <a:p>
            <a:pPr>
              <a:defRPr/>
            </a:pPr>
            <a:endParaRPr lang="nl-NL" sz="1400" b="1" dirty="0">
              <a:solidFill>
                <a:srgbClr val="000000"/>
              </a:solidFill>
              <a:latin typeface="Calibri" pitchFamily="34" charset="0"/>
            </a:endParaRPr>
          </a:p>
        </p:txBody>
      </p:sp>
      <p:sp>
        <p:nvSpPr>
          <p:cNvPr id="25" name="Tekstvak 19"/>
          <p:cNvSpPr txBox="1"/>
          <p:nvPr/>
        </p:nvSpPr>
        <p:spPr>
          <a:xfrm>
            <a:off x="3275856" y="4077072"/>
            <a:ext cx="2664296" cy="2277547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nl-NL" sz="1600" b="1" dirty="0" smtClean="0">
                <a:solidFill>
                  <a:srgbClr val="000000"/>
                </a:solidFill>
                <a:latin typeface="Calibri" pitchFamily="34" charset="0"/>
              </a:rPr>
              <a:t>Alternativa3 </a:t>
            </a:r>
            <a:r>
              <a:rPr lang="nl-NL" sz="1600" b="1" dirty="0" err="1" smtClean="0">
                <a:solidFill>
                  <a:srgbClr val="000000"/>
                </a:solidFill>
                <a:latin typeface="Calibri" pitchFamily="34" charset="0"/>
              </a:rPr>
              <a:t>repays</a:t>
            </a:r>
            <a:r>
              <a:rPr lang="nl-NL" sz="1600" b="1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nl-NL" sz="1600" b="1" dirty="0">
                <a:solidFill>
                  <a:srgbClr val="000000"/>
                </a:solidFill>
                <a:latin typeface="Calibri" pitchFamily="34" charset="0"/>
              </a:rPr>
              <a:t>M</a:t>
            </a:r>
            <a:r>
              <a:rPr lang="nl-NL" sz="1600" b="1" dirty="0" smtClean="0">
                <a:solidFill>
                  <a:srgbClr val="000000"/>
                </a:solidFill>
                <a:latin typeface="Calibri" pitchFamily="34" charset="0"/>
              </a:rPr>
              <a:t> 6.000 </a:t>
            </a:r>
          </a:p>
          <a:p>
            <a:pPr>
              <a:defRPr/>
            </a:pPr>
            <a:endParaRPr lang="nl-NL" sz="1400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defRPr/>
            </a:pPr>
            <a:r>
              <a:rPr lang="nl-NL" sz="1400" b="1" dirty="0" smtClean="0">
                <a:solidFill>
                  <a:srgbClr val="000000"/>
                </a:solidFill>
                <a:latin typeface="Calibri" pitchFamily="34" charset="0"/>
              </a:rPr>
              <a:t>+</a:t>
            </a:r>
            <a:r>
              <a:rPr lang="nl-NL" sz="1400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nl-NL" sz="1400" b="1" dirty="0" smtClean="0">
                <a:solidFill>
                  <a:srgbClr val="FF0000"/>
                </a:solidFill>
                <a:latin typeface="Calibri" pitchFamily="34" charset="0"/>
              </a:rPr>
              <a:t>€6.000 </a:t>
            </a:r>
          </a:p>
          <a:p>
            <a:pPr>
              <a:defRPr/>
            </a:pPr>
            <a:endParaRPr lang="nl-NL" sz="1400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defRPr/>
            </a:pPr>
            <a:endParaRPr lang="nl-NL" sz="1400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defRPr/>
            </a:pPr>
            <a:r>
              <a:rPr lang="nl-NL" sz="1400" b="1" dirty="0" smtClean="0">
                <a:solidFill>
                  <a:srgbClr val="000000"/>
                </a:solidFill>
                <a:latin typeface="Calibri" pitchFamily="34" charset="0"/>
              </a:rPr>
              <a:t>-</a:t>
            </a:r>
            <a:r>
              <a:rPr lang="nl-NL" sz="1400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nl-NL" sz="1400" dirty="0" smtClean="0">
                <a:solidFill>
                  <a:srgbClr val="000000"/>
                </a:solidFill>
                <a:latin typeface="Calibri" pitchFamily="34" charset="0"/>
              </a:rPr>
              <a:t>Participants </a:t>
            </a:r>
            <a:r>
              <a:rPr lang="nl-NL" sz="1400" dirty="0" smtClean="0">
                <a:solidFill>
                  <a:srgbClr val="000000"/>
                </a:solidFill>
                <a:latin typeface="Calibri" pitchFamily="34" charset="0"/>
              </a:rPr>
              <a:t>have a claim of TM 4.666 on the Circuit.</a:t>
            </a:r>
          </a:p>
          <a:p>
            <a:pPr>
              <a:defRPr/>
            </a:pPr>
            <a:endParaRPr lang="nl-NL" sz="1400" b="1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defRPr/>
            </a:pPr>
            <a:r>
              <a:rPr lang="nl-NL" sz="1400" b="1" dirty="0" err="1" smtClean="0">
                <a:solidFill>
                  <a:srgbClr val="000000"/>
                </a:solidFill>
                <a:latin typeface="Calibri" pitchFamily="34" charset="0"/>
              </a:rPr>
              <a:t>Result</a:t>
            </a:r>
            <a:r>
              <a:rPr lang="nl-NL" sz="1400" b="1" dirty="0" smtClean="0">
                <a:solidFill>
                  <a:srgbClr val="000000"/>
                </a:solidFill>
                <a:latin typeface="Calibri" pitchFamily="34" charset="0"/>
              </a:rPr>
              <a:t> = </a:t>
            </a:r>
            <a:r>
              <a:rPr lang="nl-NL" sz="1400" b="1" dirty="0" smtClean="0">
                <a:solidFill>
                  <a:srgbClr val="FF0000"/>
                </a:solidFill>
                <a:latin typeface="Calibri" pitchFamily="34" charset="0"/>
              </a:rPr>
              <a:t>€</a:t>
            </a:r>
            <a:r>
              <a:rPr lang="nl-NL" sz="1400" b="1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nl-NL" sz="1400" b="1" dirty="0" smtClean="0">
                <a:solidFill>
                  <a:srgbClr val="FF0000"/>
                </a:solidFill>
                <a:latin typeface="Calibri" pitchFamily="34" charset="0"/>
              </a:rPr>
              <a:t>1.334</a:t>
            </a:r>
          </a:p>
          <a:p>
            <a:pPr>
              <a:defRPr/>
            </a:pPr>
            <a:endParaRPr lang="nl-NL" sz="1400" b="1" dirty="0">
              <a:solidFill>
                <a:srgbClr val="FF0000"/>
              </a:solidFill>
              <a:latin typeface="Calibri" pitchFamily="34" charset="0"/>
            </a:endParaRPr>
          </a:p>
        </p:txBody>
      </p:sp>
      <p:sp>
        <p:nvSpPr>
          <p:cNvPr id="26" name="Tekstvak 19"/>
          <p:cNvSpPr txBox="1"/>
          <p:nvPr/>
        </p:nvSpPr>
        <p:spPr>
          <a:xfrm>
            <a:off x="6228184" y="4077072"/>
            <a:ext cx="2664296" cy="223138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>
              <a:defRPr/>
            </a:pPr>
            <a:r>
              <a:rPr lang="nl-NL" sz="1600" b="1" dirty="0" smtClean="0">
                <a:solidFill>
                  <a:srgbClr val="000000"/>
                </a:solidFill>
                <a:latin typeface="Calibri" pitchFamily="34" charset="0"/>
              </a:rPr>
              <a:t>Exchange  </a:t>
            </a:r>
            <a:r>
              <a:rPr lang="nl-NL" sz="1600" b="1" dirty="0" err="1" smtClean="0">
                <a:solidFill>
                  <a:srgbClr val="000000"/>
                </a:solidFill>
                <a:latin typeface="Calibri" pitchFamily="34" charset="0"/>
              </a:rPr>
              <a:t>TMs</a:t>
            </a:r>
            <a:r>
              <a:rPr lang="nl-NL" sz="1600" b="1" dirty="0" smtClean="0">
                <a:solidFill>
                  <a:srgbClr val="000000"/>
                </a:solidFill>
                <a:latin typeface="Calibri" pitchFamily="34" charset="0"/>
              </a:rPr>
              <a:t>, </a:t>
            </a:r>
            <a:r>
              <a:rPr lang="nl-NL" sz="1600" b="1" dirty="0" err="1" smtClean="0">
                <a:solidFill>
                  <a:srgbClr val="000000"/>
                </a:solidFill>
                <a:latin typeface="Calibri" pitchFamily="34" charset="0"/>
              </a:rPr>
              <a:t>costs</a:t>
            </a:r>
            <a:r>
              <a:rPr lang="nl-NL" sz="1600" b="1" dirty="0" smtClean="0">
                <a:solidFill>
                  <a:srgbClr val="000000"/>
                </a:solidFill>
                <a:latin typeface="Calibri" pitchFamily="34" charset="0"/>
              </a:rPr>
              <a:t> Oinarri</a:t>
            </a:r>
          </a:p>
          <a:p>
            <a:pPr>
              <a:defRPr/>
            </a:pPr>
            <a:endParaRPr lang="nl-NL" sz="800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defRPr/>
            </a:pPr>
            <a:r>
              <a:rPr lang="nl-NL" sz="1400" b="1" dirty="0" smtClean="0">
                <a:solidFill>
                  <a:srgbClr val="000000"/>
                </a:solidFill>
                <a:latin typeface="Calibri" pitchFamily="34" charset="0"/>
              </a:rPr>
              <a:t>+</a:t>
            </a:r>
            <a:r>
              <a:rPr lang="nl-NL" sz="1400" dirty="0" smtClean="0">
                <a:solidFill>
                  <a:srgbClr val="000000"/>
                </a:solidFill>
                <a:latin typeface="Calibri" pitchFamily="34" charset="0"/>
              </a:rPr>
              <a:t> 6.000 – 4.666 - 150 = </a:t>
            </a:r>
            <a:r>
              <a:rPr lang="nl-NL" sz="1400" b="1" dirty="0" smtClean="0">
                <a:solidFill>
                  <a:srgbClr val="FF0000"/>
                </a:solidFill>
                <a:latin typeface="Calibri" pitchFamily="34" charset="0"/>
              </a:rPr>
              <a:t>€1.184</a:t>
            </a:r>
          </a:p>
          <a:p>
            <a:pPr>
              <a:defRPr/>
            </a:pPr>
            <a:endParaRPr lang="nl-NL" sz="500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defRPr/>
            </a:pPr>
            <a:r>
              <a:rPr lang="nl-NL" sz="1400" b="1" dirty="0" smtClean="0">
                <a:solidFill>
                  <a:srgbClr val="000000"/>
                </a:solidFill>
                <a:latin typeface="Calibri" pitchFamily="34" charset="0"/>
              </a:rPr>
              <a:t>-</a:t>
            </a:r>
            <a:r>
              <a:rPr lang="nl-NL" sz="1400" dirty="0" smtClean="0">
                <a:solidFill>
                  <a:srgbClr val="000000"/>
                </a:solidFill>
                <a:latin typeface="Calibri" pitchFamily="34" charset="0"/>
              </a:rPr>
              <a:t> </a:t>
            </a:r>
            <a:r>
              <a:rPr lang="nl-NL" sz="1400" dirty="0" err="1" smtClean="0">
                <a:solidFill>
                  <a:srgbClr val="000000"/>
                </a:solidFill>
                <a:latin typeface="Calibri" pitchFamily="34" charset="0"/>
              </a:rPr>
              <a:t>Participants</a:t>
            </a:r>
            <a:r>
              <a:rPr lang="nl-NL" sz="1400" dirty="0" smtClean="0">
                <a:solidFill>
                  <a:srgbClr val="000000"/>
                </a:solidFill>
                <a:latin typeface="Calibri" pitchFamily="34" charset="0"/>
              </a:rPr>
              <a:t> have a claim of </a:t>
            </a:r>
            <a:r>
              <a:rPr lang="nl-NL" sz="1400" b="1" dirty="0" smtClean="0">
                <a:solidFill>
                  <a:srgbClr val="984807"/>
                </a:solidFill>
                <a:latin typeface="Calibri" pitchFamily="34" charset="0"/>
              </a:rPr>
              <a:t>TM</a:t>
            </a:r>
            <a:r>
              <a:rPr lang="nl-NL" sz="1400" b="1" dirty="0" smtClean="0">
                <a:solidFill>
                  <a:srgbClr val="FF0000"/>
                </a:solidFill>
                <a:latin typeface="Calibri" pitchFamily="34" charset="0"/>
              </a:rPr>
              <a:t> 0</a:t>
            </a:r>
            <a:r>
              <a:rPr lang="nl-NL" sz="1400" dirty="0" smtClean="0">
                <a:solidFill>
                  <a:srgbClr val="000000"/>
                </a:solidFill>
                <a:latin typeface="Calibri" pitchFamily="34" charset="0"/>
              </a:rPr>
              <a:t> on the Circuit.</a:t>
            </a:r>
          </a:p>
          <a:p>
            <a:pPr>
              <a:defRPr/>
            </a:pPr>
            <a:endParaRPr lang="nl-NL" sz="400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defRPr/>
            </a:pPr>
            <a:r>
              <a:rPr lang="nl-NL" sz="1400" b="1" dirty="0" err="1" smtClean="0">
                <a:solidFill>
                  <a:srgbClr val="000000"/>
                </a:solidFill>
                <a:latin typeface="Calibri" pitchFamily="34" charset="0"/>
              </a:rPr>
              <a:t>Result</a:t>
            </a:r>
            <a:r>
              <a:rPr lang="nl-NL" sz="1400" b="1" dirty="0" smtClean="0">
                <a:solidFill>
                  <a:srgbClr val="000000"/>
                </a:solidFill>
                <a:latin typeface="Calibri" pitchFamily="34" charset="0"/>
              </a:rPr>
              <a:t> = </a:t>
            </a:r>
            <a:r>
              <a:rPr lang="nl-NL" sz="1400" b="1" dirty="0" smtClean="0">
                <a:solidFill>
                  <a:srgbClr val="FF0000"/>
                </a:solidFill>
                <a:latin typeface="Calibri" pitchFamily="34" charset="0"/>
              </a:rPr>
              <a:t>€1.184</a:t>
            </a:r>
          </a:p>
          <a:p>
            <a:pPr>
              <a:defRPr/>
            </a:pPr>
            <a:endParaRPr lang="en-US" sz="400" dirty="0" smtClean="0">
              <a:solidFill>
                <a:srgbClr val="000000"/>
              </a:solidFill>
              <a:latin typeface="Calibri" pitchFamily="34" charset="0"/>
            </a:endParaRPr>
          </a:p>
          <a:p>
            <a:pPr>
              <a:defRPr/>
            </a:pPr>
            <a:r>
              <a:rPr lang="en-US" sz="1400" dirty="0" smtClean="0">
                <a:solidFill>
                  <a:srgbClr val="000000"/>
                </a:solidFill>
                <a:latin typeface="Calibri" pitchFamily="34" charset="0"/>
              </a:rPr>
              <a:t>This is available for future defaults in the Guarantee fund.</a:t>
            </a:r>
          </a:p>
          <a:p>
            <a:pPr>
              <a:defRPr/>
            </a:pPr>
            <a:endParaRPr lang="nl-NL" b="1" dirty="0">
              <a:solidFill>
                <a:srgbClr val="FF0000"/>
              </a:solidFill>
              <a:latin typeface="Calibri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23799071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8" dur="2000" fill="hold"/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" fill="hold">
                      <p:stCondLst>
                        <p:cond delay="indefinite"/>
                      </p:stCondLst>
                      <p:childTnLst>
                        <p:par>
                          <p:cTn id="10" fill="hold">
                            <p:stCondLst>
                              <p:cond delay="0"/>
                            </p:stCondLst>
                            <p:childTnLst>
                              <p:par>
                                <p:cTn id="1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3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14" dur="20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9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0" dur="20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25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26" dur="20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31" presetID="3" presetClass="emph" presetSubtype="2" fill="hold" grpId="1" nodeType="withEffect">
                                  <p:stCondLst>
                                    <p:cond delay="0"/>
                                  </p:stCondLst>
                                  <p:childTnLst>
                                    <p:animClr clrSpc="rgb" dir="cw">
                                      <p:cBhvr override="childStyle">
                                        <p:cTn id="32" dur="20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style.color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" grpId="1" animBg="1"/>
      <p:bldP spid="22" grpId="0" animBg="1"/>
      <p:bldP spid="22" grpId="1" animBg="1"/>
      <p:bldP spid="23" grpId="0" animBg="1"/>
      <p:bldP spid="23" grpId="1" animBg="1"/>
      <p:bldP spid="24" grpId="0" animBg="1"/>
      <p:bldP spid="24" grpId="1" animBg="1"/>
      <p:bldP spid="25" grpId="0" animBg="1"/>
      <p:bldP spid="25" grpId="1" animBg="1"/>
      <p:bldP spid="26" grpId="0" animBg="1"/>
    </p:bldLst>
  </p:timing>
</p:sld>
</file>

<file path=ppt/slides/slide3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sz="2800" dirty="0" err="1" smtClean="0"/>
              <a:t>Result</a:t>
            </a:r>
            <a:endParaRPr lang="nl-NL" dirty="0"/>
          </a:p>
        </p:txBody>
      </p:sp>
      <p:pic>
        <p:nvPicPr>
          <p:cNvPr id="5" name="Picture 4" descr="C:\Users\Mendel\Desktop\Social_Trade_Circuit.png"/>
          <p:cNvPicPr>
            <a:picLocks noChangeAspect="1" noChangeArrowheads="1"/>
          </p:cNvPicPr>
          <p:nvPr/>
        </p:nvPicPr>
        <p:blipFill>
          <a:blip r:embed="rId2" cstate="print"/>
          <a:srcRect/>
          <a:stretch>
            <a:fillRect/>
          </a:stretch>
        </p:blipFill>
        <p:spPr bwMode="auto">
          <a:xfrm>
            <a:off x="824036" y="6210944"/>
            <a:ext cx="7924428" cy="5282952"/>
          </a:xfrm>
          <a:prstGeom prst="rect">
            <a:avLst/>
          </a:prstGeom>
          <a:noFill/>
        </p:spPr>
      </p:pic>
      <p:sp>
        <p:nvSpPr>
          <p:cNvPr id="6" name="Ovaal 4"/>
          <p:cNvSpPr/>
          <p:nvPr/>
        </p:nvSpPr>
        <p:spPr>
          <a:xfrm>
            <a:off x="3707904" y="4889748"/>
            <a:ext cx="1736923" cy="811212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600" b="1" dirty="0" smtClean="0">
                <a:solidFill>
                  <a:schemeClr val="accent6">
                    <a:lumMod val="50000"/>
                  </a:schemeClr>
                </a:solidFill>
                <a:latin typeface="Calibri" pitchFamily="34" charset="0"/>
              </a:rPr>
              <a:t>Alternativa3</a:t>
            </a:r>
            <a:endParaRPr lang="nl-NL" sz="1600" b="1" dirty="0">
              <a:solidFill>
                <a:schemeClr val="accent6">
                  <a:lumMod val="50000"/>
                </a:schemeClr>
              </a:solidFill>
              <a:latin typeface="Calibri" pitchFamily="34" charset="0"/>
            </a:endParaRPr>
          </a:p>
        </p:txBody>
      </p:sp>
      <p:sp>
        <p:nvSpPr>
          <p:cNvPr id="7" name="Ovaal 4"/>
          <p:cNvSpPr/>
          <p:nvPr/>
        </p:nvSpPr>
        <p:spPr>
          <a:xfrm>
            <a:off x="1907704" y="4385692"/>
            <a:ext cx="1736923" cy="81121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600" b="1" dirty="0" smtClean="0">
                <a:solidFill>
                  <a:srgbClr val="0D0D35"/>
                </a:solidFill>
                <a:latin typeface="Calibri" pitchFamily="34" charset="0"/>
              </a:rPr>
              <a:t>Unico</a:t>
            </a:r>
          </a:p>
        </p:txBody>
      </p:sp>
      <p:sp>
        <p:nvSpPr>
          <p:cNvPr id="8" name="Ovaal 55"/>
          <p:cNvSpPr/>
          <p:nvPr/>
        </p:nvSpPr>
        <p:spPr>
          <a:xfrm>
            <a:off x="6228184" y="3665612"/>
            <a:ext cx="1295400" cy="576262"/>
          </a:xfrm>
          <a:prstGeom prst="ellipse">
            <a:avLst/>
          </a:prstGeom>
          <a:solidFill>
            <a:schemeClr val="accent2">
              <a:lumMod val="40000"/>
              <a:lumOff val="60000"/>
            </a:schemeClr>
          </a:solidFill>
        </p:spPr>
        <p:style>
          <a:lnRef idx="3">
            <a:schemeClr val="lt1"/>
          </a:lnRef>
          <a:fillRef idx="1">
            <a:schemeClr val="dk1"/>
          </a:fillRef>
          <a:effectRef idx="1">
            <a:schemeClr val="dk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600" b="1" dirty="0">
                <a:solidFill>
                  <a:schemeClr val="bg1"/>
                </a:solidFill>
                <a:latin typeface="Calibri" pitchFamily="34" charset="0"/>
              </a:rPr>
              <a:t>Z</a:t>
            </a:r>
          </a:p>
        </p:txBody>
      </p:sp>
      <p:sp>
        <p:nvSpPr>
          <p:cNvPr id="9" name="Ovaal 52"/>
          <p:cNvSpPr/>
          <p:nvPr/>
        </p:nvSpPr>
        <p:spPr>
          <a:xfrm>
            <a:off x="1475656" y="3593604"/>
            <a:ext cx="1296987" cy="576263"/>
          </a:xfrm>
          <a:prstGeom prst="ellipse">
            <a:avLst/>
          </a:prstGeom>
          <a:solidFill>
            <a:schemeClr val="accent2">
              <a:lumMod val="50000"/>
            </a:schemeClr>
          </a:solidFill>
        </p:spPr>
        <p:style>
          <a:lnRef idx="3">
            <a:schemeClr val="lt1"/>
          </a:lnRef>
          <a:fillRef idx="1">
            <a:schemeClr val="accent2"/>
          </a:fillRef>
          <a:effectRef idx="1">
            <a:schemeClr val="accent2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600" b="1" dirty="0">
                <a:solidFill>
                  <a:schemeClr val="bg1"/>
                </a:solidFill>
                <a:latin typeface="Calibri" pitchFamily="34" charset="0"/>
              </a:rPr>
              <a:t>Treval</a:t>
            </a:r>
          </a:p>
        </p:txBody>
      </p:sp>
      <p:sp>
        <p:nvSpPr>
          <p:cNvPr id="10" name="Ovaal 53"/>
          <p:cNvSpPr/>
          <p:nvPr/>
        </p:nvSpPr>
        <p:spPr>
          <a:xfrm>
            <a:off x="1907704" y="2801516"/>
            <a:ext cx="1295400" cy="576263"/>
          </a:xfrm>
          <a:prstGeom prst="ellipse">
            <a:avLst/>
          </a:prstGeom>
          <a:solidFill>
            <a:schemeClr val="accent2">
              <a:lumMod val="75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600" b="1" dirty="0">
                <a:solidFill>
                  <a:schemeClr val="bg1"/>
                </a:solidFill>
                <a:latin typeface="Calibri" pitchFamily="34" charset="0"/>
              </a:rPr>
              <a:t>X</a:t>
            </a:r>
          </a:p>
        </p:txBody>
      </p:sp>
      <p:sp>
        <p:nvSpPr>
          <p:cNvPr id="11" name="Ovaal 54"/>
          <p:cNvSpPr/>
          <p:nvPr/>
        </p:nvSpPr>
        <p:spPr>
          <a:xfrm>
            <a:off x="5940152" y="2801516"/>
            <a:ext cx="1296988" cy="576262"/>
          </a:xfrm>
          <a:prstGeom prst="ellipse">
            <a:avLst/>
          </a:prstGeom>
          <a:solidFill>
            <a:schemeClr val="accent2">
              <a:lumMod val="60000"/>
              <a:lumOff val="40000"/>
            </a:schemeClr>
          </a:solidFill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600" b="1" dirty="0">
                <a:solidFill>
                  <a:schemeClr val="bg1"/>
                </a:solidFill>
                <a:latin typeface="Calibri" pitchFamily="34" charset="0"/>
              </a:rPr>
              <a:t>Y</a:t>
            </a:r>
          </a:p>
        </p:txBody>
      </p:sp>
      <p:sp>
        <p:nvSpPr>
          <p:cNvPr id="12" name="Ovaal 56"/>
          <p:cNvSpPr/>
          <p:nvPr/>
        </p:nvSpPr>
        <p:spPr>
          <a:xfrm>
            <a:off x="5580112" y="4529708"/>
            <a:ext cx="1449363" cy="603969"/>
          </a:xfrm>
          <a:prstGeom prst="ellipse">
            <a:avLst/>
          </a:prstGeom>
          <a:solidFill>
            <a:schemeClr val="accent2">
              <a:lumMod val="20000"/>
              <a:lumOff val="80000"/>
            </a:schemeClr>
          </a:solidFill>
        </p:spPr>
        <p:style>
          <a:lnRef idx="3">
            <a:schemeClr val="lt1"/>
          </a:lnRef>
          <a:fillRef idx="1">
            <a:schemeClr val="accent4"/>
          </a:fillRef>
          <a:effectRef idx="1">
            <a:schemeClr val="accent4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600" b="1" dirty="0">
                <a:solidFill>
                  <a:schemeClr val="accent2">
                    <a:lumMod val="50000"/>
                  </a:schemeClr>
                </a:solidFill>
                <a:latin typeface="Calibri" pitchFamily="34" charset="0"/>
              </a:rPr>
              <a:t>Engrunes</a:t>
            </a:r>
          </a:p>
        </p:txBody>
      </p:sp>
      <p:sp>
        <p:nvSpPr>
          <p:cNvPr id="21" name="Rechthoek 2"/>
          <p:cNvSpPr/>
          <p:nvPr/>
        </p:nvSpPr>
        <p:spPr>
          <a:xfrm>
            <a:off x="395536" y="1340768"/>
            <a:ext cx="1901825" cy="792163"/>
          </a:xfrm>
          <a:prstGeom prst="rect">
            <a:avLst/>
          </a:prstGeom>
        </p:spPr>
        <p:style>
          <a:lnRef idx="3">
            <a:schemeClr val="lt1"/>
          </a:lnRef>
          <a:fillRef idx="1">
            <a:schemeClr val="accent1"/>
          </a:fillRef>
          <a:effectRef idx="1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400" dirty="0" smtClean="0">
              <a:latin typeface="Calibri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400" dirty="0" err="1" smtClean="0">
                <a:latin typeface="Calibri" pitchFamily="34" charset="0"/>
              </a:rPr>
              <a:t>Oinarri</a:t>
            </a:r>
            <a:r>
              <a:rPr lang="nl-NL" sz="1400" dirty="0" smtClean="0">
                <a:latin typeface="Calibri" pitchFamily="34" charset="0"/>
              </a:rPr>
              <a:t> </a:t>
            </a:r>
            <a:r>
              <a:rPr lang="nl-NL" sz="1400" dirty="0" err="1" smtClean="0">
                <a:latin typeface="Calibri" pitchFamily="34" charset="0"/>
              </a:rPr>
              <a:t>earned</a:t>
            </a:r>
            <a:r>
              <a:rPr lang="nl-NL" sz="1400" dirty="0" smtClean="0">
                <a:latin typeface="Calibri" pitchFamily="34" charset="0"/>
              </a:rPr>
              <a:t> </a:t>
            </a:r>
            <a:r>
              <a:rPr lang="nl-NL" sz="1400" dirty="0" err="1" smtClean="0">
                <a:latin typeface="Calibri" pitchFamily="34" charset="0"/>
              </a:rPr>
              <a:t>because</a:t>
            </a:r>
            <a:r>
              <a:rPr lang="nl-NL" sz="1400" dirty="0" smtClean="0">
                <a:latin typeface="Calibri" pitchFamily="34" charset="0"/>
              </a:rPr>
              <a:t> of </a:t>
            </a:r>
            <a:r>
              <a:rPr lang="nl-NL" sz="1400" dirty="0" err="1" smtClean="0">
                <a:latin typeface="Calibri" pitchFamily="34" charset="0"/>
              </a:rPr>
              <a:t>evaluation</a:t>
            </a:r>
            <a:r>
              <a:rPr lang="nl-NL" sz="1400" dirty="0" smtClean="0">
                <a:latin typeface="Calibri" pitchFamily="34" charset="0"/>
              </a:rPr>
              <a:t> </a:t>
            </a:r>
            <a:r>
              <a:rPr lang="nl-NL" sz="1400" dirty="0" err="1" smtClean="0">
                <a:latin typeface="Calibri" pitchFamily="34" charset="0"/>
              </a:rPr>
              <a:t>and</a:t>
            </a:r>
            <a:r>
              <a:rPr lang="nl-NL" sz="1400" dirty="0" smtClean="0">
                <a:latin typeface="Calibri" pitchFamily="34" charset="0"/>
              </a:rPr>
              <a:t> </a:t>
            </a:r>
            <a:r>
              <a:rPr lang="nl-NL" sz="1400" dirty="0" err="1" smtClean="0">
                <a:latin typeface="Calibri" pitchFamily="34" charset="0"/>
              </a:rPr>
              <a:t>insurance</a:t>
            </a:r>
            <a:endParaRPr lang="nl-NL" sz="1400" dirty="0" smtClean="0">
              <a:latin typeface="Calibri" pitchFamily="34" charset="0"/>
            </a:endParaRPr>
          </a:p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endParaRPr lang="nl-NL" sz="1400" b="1" dirty="0">
              <a:latin typeface="Calibri" pitchFamily="34" charset="0"/>
            </a:endParaRPr>
          </a:p>
        </p:txBody>
      </p:sp>
      <p:pic>
        <p:nvPicPr>
          <p:cNvPr id="22" name="Picture 3" descr="C:\Users\jaap\AppData\Local\Microsoft\Windows\Temporary Internet Files\Content.IE5\DIMLTY17\MC90042317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395536" y="1866727"/>
            <a:ext cx="3381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4" name="Tekstvak 19"/>
          <p:cNvSpPr txBox="1"/>
          <p:nvPr/>
        </p:nvSpPr>
        <p:spPr>
          <a:xfrm>
            <a:off x="3203848" y="3161556"/>
            <a:ext cx="2808312" cy="7386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/>
            <a:r>
              <a:rPr lang="nl-NL" sz="1400" dirty="0" smtClean="0">
                <a:latin typeface="Calibri" pitchFamily="34" charset="0"/>
              </a:rPr>
              <a:t>The </a:t>
            </a:r>
            <a:r>
              <a:rPr lang="nl-NL" sz="1400" dirty="0" err="1" smtClean="0">
                <a:latin typeface="Calibri" pitchFamily="34" charset="0"/>
              </a:rPr>
              <a:t>Social</a:t>
            </a:r>
            <a:r>
              <a:rPr lang="nl-NL" sz="1400" dirty="0" smtClean="0">
                <a:latin typeface="Calibri" pitchFamily="34" charset="0"/>
              </a:rPr>
              <a:t> Trade Circuit </a:t>
            </a:r>
            <a:r>
              <a:rPr lang="nl-NL" sz="1400" dirty="0" err="1" smtClean="0">
                <a:latin typeface="Calibri" pitchFamily="34" charset="0"/>
              </a:rPr>
              <a:t>enabled</a:t>
            </a:r>
            <a:r>
              <a:rPr lang="nl-NL" sz="1400" dirty="0" smtClean="0">
                <a:latin typeface="Calibri" pitchFamily="34" charset="0"/>
              </a:rPr>
              <a:t> credit </a:t>
            </a:r>
            <a:r>
              <a:rPr lang="nl-NL" sz="1400" dirty="0" err="1" smtClean="0">
                <a:latin typeface="Calibri" pitchFamily="34" charset="0"/>
              </a:rPr>
              <a:t>and</a:t>
            </a:r>
            <a:r>
              <a:rPr lang="nl-NL" sz="1400" dirty="0" smtClean="0">
                <a:latin typeface="Calibri" pitchFamily="34" charset="0"/>
              </a:rPr>
              <a:t>  </a:t>
            </a:r>
            <a:r>
              <a:rPr lang="nl-NL" sz="1400" dirty="0" err="1" smtClean="0">
                <a:latin typeface="Calibri" pitchFamily="34" charset="0"/>
              </a:rPr>
              <a:t>trade</a:t>
            </a:r>
            <a:r>
              <a:rPr lang="nl-NL" sz="1400" dirty="0" smtClean="0">
                <a:latin typeface="Calibri" pitchFamily="34" charset="0"/>
              </a:rPr>
              <a:t> + </a:t>
            </a:r>
            <a:r>
              <a:rPr lang="nl-NL" sz="1400" dirty="0" err="1" smtClean="0">
                <a:latin typeface="Calibri" pitchFamily="34" charset="0"/>
              </a:rPr>
              <a:t>by</a:t>
            </a:r>
            <a:r>
              <a:rPr lang="nl-NL" sz="1400" dirty="0" smtClean="0">
                <a:latin typeface="Calibri" pitchFamily="34" charset="0"/>
              </a:rPr>
              <a:t> </a:t>
            </a:r>
            <a:r>
              <a:rPr lang="nl-NL" sz="1400" dirty="0" err="1" smtClean="0">
                <a:latin typeface="Calibri" pitchFamily="34" charset="0"/>
              </a:rPr>
              <a:t>filling</a:t>
            </a:r>
            <a:r>
              <a:rPr lang="nl-NL" sz="1400" dirty="0" smtClean="0">
                <a:latin typeface="Calibri" pitchFamily="34" charset="0"/>
              </a:rPr>
              <a:t> the </a:t>
            </a:r>
            <a:r>
              <a:rPr lang="nl-NL" sz="1400" dirty="0" err="1" smtClean="0">
                <a:latin typeface="Calibri" pitchFamily="34" charset="0"/>
              </a:rPr>
              <a:t>Guarantee</a:t>
            </a:r>
            <a:r>
              <a:rPr lang="nl-NL" sz="1400" dirty="0" smtClean="0">
                <a:latin typeface="Calibri" pitchFamily="34" charset="0"/>
              </a:rPr>
              <a:t> fund</a:t>
            </a:r>
          </a:p>
        </p:txBody>
      </p:sp>
      <p:pic>
        <p:nvPicPr>
          <p:cNvPr id="25" name="Picture 3" descr="C:\Users\jaap\AppData\Local\Microsoft\Windows\Temporary Internet Files\Content.IE5\DIMLTY17\MC90042317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77878" y="2874839"/>
            <a:ext cx="3381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sp>
        <p:nvSpPr>
          <p:cNvPr id="26" name="Tekstvak 19"/>
          <p:cNvSpPr txBox="1"/>
          <p:nvPr/>
        </p:nvSpPr>
        <p:spPr>
          <a:xfrm>
            <a:off x="467544" y="3861048"/>
            <a:ext cx="1224136" cy="738664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400" dirty="0" smtClean="0">
                <a:solidFill>
                  <a:schemeClr val="tx1"/>
                </a:solidFill>
                <a:latin typeface="Calibri" pitchFamily="34" charset="0"/>
              </a:rPr>
              <a:t>Treval additional </a:t>
            </a:r>
            <a:r>
              <a:rPr lang="nl-NL" sz="1400" dirty="0" smtClean="0">
                <a:solidFill>
                  <a:schemeClr val="tx1"/>
                </a:solidFill>
                <a:latin typeface="Calibri" pitchFamily="34" charset="0"/>
              </a:rPr>
              <a:t>turnover</a:t>
            </a:r>
          </a:p>
        </p:txBody>
      </p:sp>
      <p:sp>
        <p:nvSpPr>
          <p:cNvPr id="27" name="Tekstvak 19"/>
          <p:cNvSpPr txBox="1"/>
          <p:nvPr/>
        </p:nvSpPr>
        <p:spPr>
          <a:xfrm>
            <a:off x="971600" y="2545740"/>
            <a:ext cx="1224136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400" dirty="0">
                <a:solidFill>
                  <a:schemeClr val="tx1"/>
                </a:solidFill>
                <a:latin typeface="Calibri" pitchFamily="34" charset="0"/>
              </a:rPr>
              <a:t>X</a:t>
            </a:r>
            <a:r>
              <a:rPr lang="nl-NL" sz="14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nl-NL" sz="1400" dirty="0" err="1" smtClean="0">
                <a:solidFill>
                  <a:schemeClr val="tx1"/>
                </a:solidFill>
                <a:latin typeface="Calibri" pitchFamily="34" charset="0"/>
              </a:rPr>
              <a:t>additional</a:t>
            </a:r>
            <a:r>
              <a:rPr lang="nl-NL" sz="1400" dirty="0" smtClean="0">
                <a:solidFill>
                  <a:schemeClr val="tx1"/>
                </a:solidFill>
                <a:latin typeface="Calibri" pitchFamily="34" charset="0"/>
              </a:rPr>
              <a:t> turnover</a:t>
            </a:r>
          </a:p>
        </p:txBody>
      </p:sp>
      <p:sp>
        <p:nvSpPr>
          <p:cNvPr id="28" name="Tekstvak 19"/>
          <p:cNvSpPr txBox="1"/>
          <p:nvPr/>
        </p:nvSpPr>
        <p:spPr>
          <a:xfrm>
            <a:off x="6876256" y="2473732"/>
            <a:ext cx="1224136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400" dirty="0" smtClean="0">
                <a:solidFill>
                  <a:schemeClr val="tx1"/>
                </a:solidFill>
                <a:latin typeface="Calibri" pitchFamily="34" charset="0"/>
              </a:rPr>
              <a:t>Y: </a:t>
            </a:r>
            <a:r>
              <a:rPr lang="nl-NL" sz="1400" dirty="0" err="1" smtClean="0">
                <a:solidFill>
                  <a:schemeClr val="tx1"/>
                </a:solidFill>
                <a:latin typeface="Calibri" pitchFamily="34" charset="0"/>
              </a:rPr>
              <a:t>additional</a:t>
            </a:r>
            <a:r>
              <a:rPr lang="nl-NL" sz="1400" dirty="0" smtClean="0">
                <a:solidFill>
                  <a:schemeClr val="tx1"/>
                </a:solidFill>
                <a:latin typeface="Calibri" pitchFamily="34" charset="0"/>
              </a:rPr>
              <a:t> turnover</a:t>
            </a:r>
          </a:p>
        </p:txBody>
      </p:sp>
      <p:sp>
        <p:nvSpPr>
          <p:cNvPr id="29" name="Tekstvak 19"/>
          <p:cNvSpPr txBox="1"/>
          <p:nvPr/>
        </p:nvSpPr>
        <p:spPr>
          <a:xfrm>
            <a:off x="7236296" y="3934480"/>
            <a:ext cx="1224136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400" dirty="0" smtClean="0">
                <a:solidFill>
                  <a:schemeClr val="tx1"/>
                </a:solidFill>
                <a:latin typeface="Calibri" pitchFamily="34" charset="0"/>
              </a:rPr>
              <a:t>Z </a:t>
            </a:r>
            <a:r>
              <a:rPr lang="nl-NL" sz="1400" dirty="0" err="1" smtClean="0">
                <a:solidFill>
                  <a:schemeClr val="tx1"/>
                </a:solidFill>
                <a:latin typeface="Calibri" pitchFamily="34" charset="0"/>
              </a:rPr>
              <a:t>additional</a:t>
            </a:r>
            <a:r>
              <a:rPr lang="nl-NL" sz="1400" dirty="0" smtClean="0">
                <a:solidFill>
                  <a:schemeClr val="tx1"/>
                </a:solidFill>
                <a:latin typeface="Calibri" pitchFamily="34" charset="0"/>
              </a:rPr>
              <a:t> turnover</a:t>
            </a:r>
          </a:p>
        </p:txBody>
      </p:sp>
      <p:sp>
        <p:nvSpPr>
          <p:cNvPr id="30" name="Tekstvak 19"/>
          <p:cNvSpPr txBox="1"/>
          <p:nvPr/>
        </p:nvSpPr>
        <p:spPr>
          <a:xfrm>
            <a:off x="6372200" y="5066020"/>
            <a:ext cx="1800200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400" dirty="0" smtClean="0">
                <a:solidFill>
                  <a:schemeClr val="tx1"/>
                </a:solidFill>
                <a:latin typeface="Calibri" pitchFamily="34" charset="0"/>
              </a:rPr>
              <a:t>Engrunes additional </a:t>
            </a:r>
            <a:r>
              <a:rPr lang="nl-NL" sz="1400" dirty="0" smtClean="0">
                <a:solidFill>
                  <a:schemeClr val="tx1"/>
                </a:solidFill>
                <a:latin typeface="Calibri" pitchFamily="34" charset="0"/>
              </a:rPr>
              <a:t>turnover </a:t>
            </a:r>
            <a:r>
              <a:rPr lang="nl-NL" sz="1400" dirty="0" smtClean="0">
                <a:solidFill>
                  <a:schemeClr val="tx1"/>
                </a:solidFill>
                <a:latin typeface="Calibri" pitchFamily="34" charset="0"/>
              </a:rPr>
              <a:t>+ extra cash</a:t>
            </a:r>
            <a:endParaRPr lang="nl-NL" sz="1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1" name="Tekstvak 19"/>
          <p:cNvSpPr txBox="1"/>
          <p:nvPr/>
        </p:nvSpPr>
        <p:spPr>
          <a:xfrm>
            <a:off x="3635896" y="5642084"/>
            <a:ext cx="1944216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400" dirty="0" smtClean="0">
                <a:solidFill>
                  <a:schemeClr val="tx1"/>
                </a:solidFill>
                <a:latin typeface="Calibri" pitchFamily="34" charset="0"/>
              </a:rPr>
              <a:t>Alternativa3 get the credit </a:t>
            </a:r>
            <a:r>
              <a:rPr lang="nl-NL" sz="1400" dirty="0" err="1" smtClean="0">
                <a:solidFill>
                  <a:schemeClr val="tx1"/>
                </a:solidFill>
                <a:latin typeface="Calibri" pitchFamily="34" charset="0"/>
              </a:rPr>
              <a:t>to</a:t>
            </a:r>
            <a:r>
              <a:rPr lang="nl-NL" sz="14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nl-NL" sz="1400" dirty="0" err="1" smtClean="0">
                <a:solidFill>
                  <a:schemeClr val="tx1"/>
                </a:solidFill>
                <a:latin typeface="Calibri" pitchFamily="34" charset="0"/>
              </a:rPr>
              <a:t>buy</a:t>
            </a:r>
            <a:r>
              <a:rPr lang="nl-NL" sz="1400" dirty="0" smtClean="0">
                <a:solidFill>
                  <a:schemeClr val="tx1"/>
                </a:solidFill>
                <a:latin typeface="Calibri" pitchFamily="34" charset="0"/>
              </a:rPr>
              <a:t> at </a:t>
            </a:r>
            <a:r>
              <a:rPr lang="nl-NL" sz="1400" dirty="0" err="1" smtClean="0">
                <a:solidFill>
                  <a:schemeClr val="tx1"/>
                </a:solidFill>
                <a:latin typeface="Calibri" pitchFamily="34" charset="0"/>
              </a:rPr>
              <a:t>Unico</a:t>
            </a:r>
            <a:endParaRPr lang="nl-NL" sz="1400" dirty="0">
              <a:solidFill>
                <a:schemeClr val="tx1"/>
              </a:solidFill>
              <a:latin typeface="Calibri" pitchFamily="34" charset="0"/>
            </a:endParaRPr>
          </a:p>
        </p:txBody>
      </p:sp>
      <p:sp>
        <p:nvSpPr>
          <p:cNvPr id="32" name="Tekstvak 19"/>
          <p:cNvSpPr txBox="1"/>
          <p:nvPr/>
        </p:nvSpPr>
        <p:spPr>
          <a:xfrm>
            <a:off x="827584" y="4869160"/>
            <a:ext cx="1512168" cy="523220"/>
          </a:xfrm>
          <a:prstGeom prst="rect">
            <a:avLst/>
          </a:prstGeom>
        </p:spPr>
        <p:style>
          <a:lnRef idx="1">
            <a:schemeClr val="accent5"/>
          </a:lnRef>
          <a:fillRef idx="2">
            <a:schemeClr val="accent5"/>
          </a:fillRef>
          <a:effectRef idx="1">
            <a:schemeClr val="accent5"/>
          </a:effectRef>
          <a:fontRef idx="minor">
            <a:schemeClr val="dk1"/>
          </a:fontRef>
        </p:style>
        <p:txBody>
          <a:bodyPr wrap="square">
            <a:spAutoFit/>
          </a:bodyPr>
          <a:lstStyle/>
          <a:p>
            <a:pPr algn="ctr"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sz="1400" dirty="0" err="1" smtClean="0">
                <a:solidFill>
                  <a:schemeClr val="tx1"/>
                </a:solidFill>
                <a:latin typeface="Calibri" pitchFamily="34" charset="0"/>
              </a:rPr>
              <a:t>Unico</a:t>
            </a:r>
            <a:r>
              <a:rPr lang="nl-NL" sz="14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nl-NL" sz="1400" dirty="0" err="1" smtClean="0">
                <a:solidFill>
                  <a:schemeClr val="tx1"/>
                </a:solidFill>
                <a:latin typeface="Calibri" pitchFamily="34" charset="0"/>
              </a:rPr>
              <a:t>got</a:t>
            </a:r>
            <a:r>
              <a:rPr lang="nl-NL" sz="1400" dirty="0" smtClean="0">
                <a:solidFill>
                  <a:schemeClr val="tx1"/>
                </a:solidFill>
                <a:latin typeface="Calibri" pitchFamily="34" charset="0"/>
              </a:rPr>
              <a:t> a </a:t>
            </a:r>
            <a:r>
              <a:rPr lang="nl-NL" sz="1400" dirty="0" err="1" smtClean="0">
                <a:solidFill>
                  <a:schemeClr val="tx1"/>
                </a:solidFill>
                <a:latin typeface="Calibri" pitchFamily="34" charset="0"/>
              </a:rPr>
              <a:t>marginal</a:t>
            </a:r>
            <a:r>
              <a:rPr lang="nl-NL" sz="1400" dirty="0" smtClean="0">
                <a:solidFill>
                  <a:schemeClr val="tx1"/>
                </a:solidFill>
                <a:latin typeface="Calibri" pitchFamily="34" charset="0"/>
              </a:rPr>
              <a:t> </a:t>
            </a:r>
            <a:r>
              <a:rPr lang="nl-NL" sz="1400" dirty="0" err="1" smtClean="0">
                <a:solidFill>
                  <a:schemeClr val="tx1"/>
                </a:solidFill>
                <a:latin typeface="Calibri" pitchFamily="34" charset="0"/>
              </a:rPr>
              <a:t>client</a:t>
            </a:r>
            <a:endParaRPr lang="nl-NL" sz="1400" dirty="0">
              <a:solidFill>
                <a:schemeClr val="tx1"/>
              </a:solidFill>
              <a:latin typeface="Calibri" pitchFamily="34" charset="0"/>
            </a:endParaRPr>
          </a:p>
        </p:txBody>
      </p:sp>
      <p:pic>
        <p:nvPicPr>
          <p:cNvPr id="33" name="Picture 3" descr="C:\Users\jaap\AppData\Local\Microsoft\Windows\Temporary Internet Files\Content.IE5\DIMLTY17\MC90042317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051720" y="2852936"/>
            <a:ext cx="3381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4" name="Picture 3" descr="C:\Users\jaap\AppData\Local\Microsoft\Windows\Temporary Internet Files\Content.IE5\DIMLTY17\MC90042317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1475656" y="3666927"/>
            <a:ext cx="3381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5" name="Picture 3" descr="C:\Users\jaap\AppData\Local\Microsoft\Windows\Temporary Internet Files\Content.IE5\DIMLTY17\MC90042317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145630" y="4725144"/>
            <a:ext cx="3381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6" name="Picture 3" descr="C:\Users\jaap\AppData\Local\Microsoft\Windows\Temporary Internet Files\Content.IE5\DIMLTY17\MC90042317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4377878" y="5395119"/>
            <a:ext cx="3381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7" name="Picture 3" descr="C:\Users\jaap\AppData\Local\Microsoft\Windows\Temporary Internet Files\Content.IE5\DIMLTY17\MC90042317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228184" y="4941168"/>
            <a:ext cx="3381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8" name="Picture 3" descr="C:\Users\jaap\AppData\Local\Microsoft\Windows\Temporary Internet Files\Content.IE5\DIMLTY17\MC90042317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7042174" y="3810943"/>
            <a:ext cx="3381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39" name="Picture 3" descr="C:\Users\jaap\AppData\Local\Microsoft\Windows\Temporary Internet Files\Content.IE5\DIMLTY17\MC900423171[1].wmf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6754142" y="2780928"/>
            <a:ext cx="338138" cy="33813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  <p:extLst>
      <p:ext uri="{BB962C8B-B14F-4D97-AF65-F5344CB8AC3E}">
        <p14:creationId xmlns:p14="http://schemas.microsoft.com/office/powerpoint/2010/main" val="16355544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3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smtClean="0"/>
              <a:t>More information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nl-NL" dirty="0"/>
              <a:t>STRO: 	</a:t>
            </a:r>
            <a:r>
              <a:rPr lang="nl-NL" dirty="0" smtClean="0"/>
              <a:t>	</a:t>
            </a:r>
            <a:r>
              <a:rPr lang="nl-NL" dirty="0" smtClean="0">
                <a:solidFill>
                  <a:schemeClr val="accent2"/>
                </a:solidFill>
              </a:rPr>
              <a:t>www.socialtrade.org </a:t>
            </a:r>
            <a:endParaRPr lang="nl-NL" dirty="0">
              <a:solidFill>
                <a:schemeClr val="accent2"/>
              </a:solidFill>
            </a:endParaRPr>
          </a:p>
          <a:p>
            <a:r>
              <a:rPr lang="nl-NL" dirty="0" err="1" smtClean="0"/>
              <a:t>Cyclos</a:t>
            </a:r>
            <a:r>
              <a:rPr lang="nl-NL" dirty="0" smtClean="0"/>
              <a:t>		</a:t>
            </a:r>
            <a:r>
              <a:rPr lang="nl-NL" dirty="0" smtClean="0">
                <a:solidFill>
                  <a:schemeClr val="accent2"/>
                </a:solidFill>
              </a:rPr>
              <a:t>www.cyclos.org</a:t>
            </a:r>
          </a:p>
          <a:p>
            <a:r>
              <a:rPr lang="nl-NL" dirty="0" smtClean="0"/>
              <a:t>Digipay4Growth	</a:t>
            </a:r>
            <a:r>
              <a:rPr lang="nl-NL" dirty="0" smtClean="0">
                <a:solidFill>
                  <a:schemeClr val="accent2"/>
                </a:solidFill>
              </a:rPr>
              <a:t>www.digipay4growth.eu</a:t>
            </a:r>
          </a:p>
          <a:p>
            <a:r>
              <a:rPr lang="nl-NL" dirty="0" smtClean="0"/>
              <a:t>Email			</a:t>
            </a:r>
            <a:r>
              <a:rPr lang="nl-NL" dirty="0" smtClean="0">
                <a:solidFill>
                  <a:schemeClr val="accent2"/>
                </a:solidFill>
              </a:rPr>
              <a:t>info@socialtrade.org</a:t>
            </a:r>
          </a:p>
          <a:p>
            <a:r>
              <a:rPr lang="nl-NL" dirty="0" err="1" smtClean="0"/>
              <a:t>Facebook</a:t>
            </a:r>
            <a:r>
              <a:rPr lang="nl-NL" dirty="0" smtClean="0"/>
              <a:t>		</a:t>
            </a:r>
            <a:r>
              <a:rPr lang="nl-NL" dirty="0" smtClean="0">
                <a:solidFill>
                  <a:schemeClr val="accent2"/>
                </a:solidFill>
              </a:rPr>
              <a:t>www.facebook.com/socialtrade</a:t>
            </a:r>
          </a:p>
          <a:p>
            <a:r>
              <a:rPr lang="nl-NL" dirty="0" err="1" smtClean="0"/>
              <a:t>Twitter</a:t>
            </a:r>
            <a:r>
              <a:rPr lang="nl-NL" dirty="0" smtClean="0"/>
              <a:t>		</a:t>
            </a:r>
            <a:r>
              <a:rPr lang="nl-NL" dirty="0" smtClean="0">
                <a:solidFill>
                  <a:schemeClr val="accent2"/>
                </a:solidFill>
              </a:rPr>
              <a:t>www.twitter.com/socialtradeorg</a:t>
            </a:r>
          </a:p>
          <a:p>
            <a:endParaRPr lang="nl-NL" dirty="0" smtClean="0"/>
          </a:p>
          <a:p>
            <a:endParaRPr lang="nl-NL" dirty="0">
              <a:solidFill>
                <a:schemeClr val="accent2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69166208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Social</a:t>
            </a:r>
            <a:r>
              <a:rPr lang="nl-NL" dirty="0" smtClean="0"/>
              <a:t> Trade </a:t>
            </a:r>
            <a:r>
              <a:rPr lang="nl-NL" dirty="0" err="1" smtClean="0"/>
              <a:t>Organisation</a:t>
            </a:r>
            <a:r>
              <a:rPr lang="nl-NL" dirty="0" smtClean="0"/>
              <a:t> </a:t>
            </a:r>
            <a:r>
              <a:rPr lang="en-US" dirty="0" smtClean="0"/>
              <a:t>(2)</a:t>
            </a:r>
            <a:endParaRPr lang="nl-NL" dirty="0"/>
          </a:p>
        </p:txBody>
      </p:sp>
      <p:sp>
        <p:nvSpPr>
          <p:cNvPr id="3" name="Tijdelijke aanduiding voor inhoud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eaLnBrk="1" hangingPunct="1"/>
            <a:r>
              <a:rPr lang="nl-NL" altLang="en-US" dirty="0"/>
              <a:t>2003: STRO </a:t>
            </a:r>
            <a:r>
              <a:rPr lang="nl-NL" altLang="en-US" dirty="0" err="1"/>
              <a:t>developed</a:t>
            </a:r>
            <a:r>
              <a:rPr lang="nl-NL" altLang="en-US" dirty="0"/>
              <a:t> </a:t>
            </a:r>
            <a:r>
              <a:rPr lang="nl-NL" altLang="en-US" dirty="0" err="1"/>
              <a:t>for</a:t>
            </a:r>
            <a:r>
              <a:rPr lang="nl-NL" altLang="en-US" dirty="0"/>
              <a:t> Banco Palmas the community-bank model. </a:t>
            </a:r>
            <a:r>
              <a:rPr lang="nl-NL" altLang="en-US" dirty="0" err="1"/>
              <a:t>Today</a:t>
            </a:r>
            <a:r>
              <a:rPr lang="nl-NL" altLang="en-US" dirty="0"/>
              <a:t> </a:t>
            </a:r>
            <a:r>
              <a:rPr lang="nl-NL" altLang="en-US" dirty="0" smtClean="0"/>
              <a:t>over </a:t>
            </a:r>
            <a:r>
              <a:rPr lang="nl-NL" altLang="en-US" dirty="0"/>
              <a:t>70 </a:t>
            </a:r>
            <a:r>
              <a:rPr lang="nl-NL" altLang="en-US" dirty="0" smtClean="0"/>
              <a:t>community-</a:t>
            </a:r>
            <a:r>
              <a:rPr lang="nl-NL" altLang="en-US" dirty="0" err="1" smtClean="0"/>
              <a:t>banks</a:t>
            </a:r>
            <a:r>
              <a:rPr lang="nl-NL" altLang="en-US" dirty="0" smtClean="0"/>
              <a:t> are </a:t>
            </a:r>
            <a:r>
              <a:rPr lang="nl-NL" altLang="en-US" dirty="0" err="1" smtClean="0"/>
              <a:t>active</a:t>
            </a:r>
            <a:r>
              <a:rPr lang="nl-NL" altLang="en-US" dirty="0" smtClean="0"/>
              <a:t> in Brazil.</a:t>
            </a:r>
            <a:endParaRPr lang="nl-NL" altLang="en-US" dirty="0"/>
          </a:p>
          <a:p>
            <a:pPr eaLnBrk="1" hangingPunct="1"/>
            <a:r>
              <a:rPr lang="nl-NL" altLang="en-US" dirty="0" smtClean="0"/>
              <a:t>STRO </a:t>
            </a:r>
            <a:r>
              <a:rPr lang="nl-NL" altLang="en-US" dirty="0" smtClean="0"/>
              <a:t>has been implementing </a:t>
            </a:r>
            <a:r>
              <a:rPr lang="nl-NL" altLang="en-US" dirty="0"/>
              <a:t>and </a:t>
            </a:r>
            <a:r>
              <a:rPr lang="nl-NL" altLang="en-US" dirty="0" smtClean="0"/>
              <a:t>testing </a:t>
            </a:r>
            <a:r>
              <a:rPr lang="nl-NL" altLang="en-US" dirty="0"/>
              <a:t>social currencies and commercial Barter in the 90-ties, C3 models in </a:t>
            </a:r>
            <a:r>
              <a:rPr lang="nl-NL" altLang="en-US" dirty="0" smtClean="0"/>
              <a:t>El Salvador (Puntotransaciones) and Italy (a.o. Sardex) </a:t>
            </a:r>
            <a:r>
              <a:rPr lang="nl-NL" altLang="en-US" dirty="0" smtClean="0"/>
              <a:t>since 2005.</a:t>
            </a:r>
            <a:endParaRPr lang="nl-NL" altLang="en-US" dirty="0"/>
          </a:p>
          <a:p>
            <a:pPr eaLnBrk="1" hangingPunct="1"/>
            <a:r>
              <a:rPr lang="nl-NL" altLang="en-US" dirty="0" err="1"/>
              <a:t>Around</a:t>
            </a:r>
            <a:r>
              <a:rPr lang="nl-NL" altLang="en-US" dirty="0"/>
              <a:t> 30 employees in Holland, Spain, </a:t>
            </a:r>
            <a:r>
              <a:rPr lang="nl-NL" altLang="en-US" dirty="0" smtClean="0"/>
              <a:t>Brazil </a:t>
            </a:r>
            <a:r>
              <a:rPr lang="nl-NL" altLang="en-US" dirty="0" err="1" smtClean="0"/>
              <a:t>and</a:t>
            </a:r>
            <a:r>
              <a:rPr lang="nl-NL" altLang="en-US" dirty="0" smtClean="0"/>
              <a:t> Uruguay.</a:t>
            </a:r>
            <a:endParaRPr lang="nl-NL" altLang="en-US" dirty="0"/>
          </a:p>
          <a:p>
            <a:pPr eaLnBrk="1" hangingPunct="1"/>
            <a:r>
              <a:rPr lang="nl-NL" altLang="en-US" dirty="0" err="1"/>
              <a:t>Rewarded</a:t>
            </a:r>
            <a:r>
              <a:rPr lang="nl-NL" altLang="en-US" dirty="0"/>
              <a:t> </a:t>
            </a:r>
            <a:r>
              <a:rPr lang="nl-NL" altLang="en-US" dirty="0" err="1"/>
              <a:t>by</a:t>
            </a:r>
            <a:r>
              <a:rPr lang="nl-NL" altLang="en-US" dirty="0"/>
              <a:t> the EU as IT-</a:t>
            </a:r>
            <a:r>
              <a:rPr lang="nl-NL" altLang="en-US" dirty="0" err="1"/>
              <a:t>innovation</a:t>
            </a:r>
            <a:r>
              <a:rPr lang="nl-NL" altLang="en-US" dirty="0"/>
              <a:t> </a:t>
            </a:r>
            <a:r>
              <a:rPr lang="nl-NL" altLang="en-US" dirty="0" err="1" smtClean="0"/>
              <a:t>for</a:t>
            </a:r>
            <a:r>
              <a:rPr lang="nl-NL" altLang="en-US" dirty="0" smtClean="0"/>
              <a:t> Digipay4Growth project </a:t>
            </a:r>
            <a:r>
              <a:rPr lang="nl-NL" altLang="en-US" dirty="0" err="1" smtClean="0"/>
              <a:t>under</a:t>
            </a:r>
            <a:r>
              <a:rPr lang="nl-NL" altLang="en-US" dirty="0" smtClean="0"/>
              <a:t> </a:t>
            </a:r>
            <a:r>
              <a:rPr lang="nl-NL" altLang="en-US" dirty="0" err="1"/>
              <a:t>funding</a:t>
            </a:r>
            <a:r>
              <a:rPr lang="nl-NL" altLang="en-US" dirty="0"/>
              <a:t> line </a:t>
            </a:r>
            <a:r>
              <a:rPr lang="nl-NL" altLang="en-US" dirty="0" err="1"/>
              <a:t>Competitiveness</a:t>
            </a:r>
            <a:r>
              <a:rPr lang="nl-NL" altLang="en-US" dirty="0"/>
              <a:t> </a:t>
            </a:r>
            <a:r>
              <a:rPr lang="nl-NL" altLang="en-US" dirty="0" err="1"/>
              <a:t>and</a:t>
            </a:r>
            <a:r>
              <a:rPr lang="nl-NL" altLang="en-US" dirty="0"/>
              <a:t> </a:t>
            </a:r>
            <a:r>
              <a:rPr lang="nl-NL" altLang="en-US" dirty="0" err="1"/>
              <a:t>Innovation</a:t>
            </a:r>
            <a:r>
              <a:rPr lang="nl-NL" altLang="en-US" dirty="0"/>
              <a:t> (part of FP7) </a:t>
            </a:r>
            <a:r>
              <a:rPr lang="nl-NL" altLang="en-US" dirty="0" err="1"/>
              <a:t>with</a:t>
            </a:r>
            <a:r>
              <a:rPr lang="nl-NL" altLang="en-US" dirty="0"/>
              <a:t> </a:t>
            </a:r>
            <a:r>
              <a:rPr lang="nl-NL" altLang="en-US" dirty="0" err="1"/>
              <a:t>regional</a:t>
            </a:r>
            <a:r>
              <a:rPr lang="nl-NL" altLang="en-US" dirty="0"/>
              <a:t> </a:t>
            </a:r>
            <a:r>
              <a:rPr lang="nl-NL" altLang="en-US" dirty="0" err="1"/>
              <a:t>governments</a:t>
            </a:r>
            <a:r>
              <a:rPr lang="nl-NL" altLang="en-US" dirty="0"/>
              <a:t> in Italy, Spain, England, Austria.</a:t>
            </a:r>
          </a:p>
        </p:txBody>
      </p:sp>
    </p:spTree>
    <p:extLst>
      <p:ext uri="{BB962C8B-B14F-4D97-AF65-F5344CB8AC3E}">
        <p14:creationId xmlns:p14="http://schemas.microsoft.com/office/powerpoint/2010/main" val="2712894814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pPr fontAlgn="auto">
              <a:spcBef>
                <a:spcPts val="0"/>
              </a:spcBef>
              <a:spcAft>
                <a:spcPts val="0"/>
              </a:spcAft>
              <a:defRPr/>
            </a:pPr>
            <a:r>
              <a:rPr lang="nl-NL" dirty="0" err="1" smtClean="0"/>
              <a:t>Cyclos</a:t>
            </a:r>
            <a:r>
              <a:rPr lang="nl-NL" dirty="0" smtClean="0"/>
              <a:t> 4 PRO software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55576" y="2348880"/>
            <a:ext cx="7560840" cy="3870920"/>
          </a:xfrm>
        </p:spPr>
        <p:txBody>
          <a:bodyPr/>
          <a:lstStyle/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r>
              <a:rPr lang="nl-NL" dirty="0" smtClean="0"/>
              <a:t>Innovations possible thanks to Cyclos </a:t>
            </a:r>
            <a:r>
              <a:rPr lang="nl-NL" dirty="0"/>
              <a:t>4 PRO </a:t>
            </a:r>
            <a:r>
              <a:rPr lang="nl-NL" dirty="0" smtClean="0"/>
              <a:t>software, which was recently selected by the payment industry as </a:t>
            </a:r>
            <a:r>
              <a:rPr lang="nl-NL" dirty="0" smtClean="0"/>
              <a:t>the world’s </a:t>
            </a:r>
            <a:r>
              <a:rPr lang="nl-NL" dirty="0" smtClean="0"/>
              <a:t>most innovative e-pay </a:t>
            </a:r>
            <a:r>
              <a:rPr lang="nl-NL" dirty="0"/>
              <a:t>solution (</a:t>
            </a:r>
            <a:r>
              <a:rPr lang="nl-NL" dirty="0" smtClean="0"/>
              <a:t>2014), specially suited for emerging economies</a:t>
            </a:r>
          </a:p>
          <a:p>
            <a:pPr marL="0" indent="0" algn="ctr">
              <a:spcBef>
                <a:spcPts val="0"/>
              </a:spcBef>
              <a:spcAft>
                <a:spcPts val="1200"/>
              </a:spcAft>
              <a:buNone/>
            </a:pPr>
            <a:endParaRPr lang="nl-NL" dirty="0"/>
          </a:p>
          <a:p>
            <a:pPr marL="0" indent="0">
              <a:spcBef>
                <a:spcPts val="0"/>
              </a:spcBef>
              <a:spcAft>
                <a:spcPts val="1200"/>
              </a:spcAft>
              <a:buNone/>
            </a:pPr>
            <a:endParaRPr lang="nl-NL" dirty="0" smtClean="0"/>
          </a:p>
        </p:txBody>
      </p:sp>
      <p:pic>
        <p:nvPicPr>
          <p:cNvPr id="13314" name="Picture 2" descr="http://www.cyclos.org/wp-content/uploads/2014/04/award.png"/>
          <p:cNvPicPr>
            <a:picLocks noChangeAspect="1" noChangeArrowheads="1"/>
          </p:cNvPicPr>
          <p:nvPr/>
        </p:nvPicPr>
        <p:blipFill>
          <a:blip r:embed="rId3" cstate="print"/>
          <a:srcRect/>
          <a:stretch>
            <a:fillRect/>
          </a:stretch>
        </p:blipFill>
        <p:spPr bwMode="auto">
          <a:xfrm>
            <a:off x="2699792" y="4531196"/>
            <a:ext cx="3810000" cy="1562100"/>
          </a:xfrm>
          <a:prstGeom prst="rect">
            <a:avLst/>
          </a:prstGeom>
          <a:noFill/>
        </p:spPr>
      </p:pic>
      <p:pic>
        <p:nvPicPr>
          <p:cNvPr id="13315" name="Picture 3" descr="C:\Cyclos_docs\Logos\Cyclos4PRO.png"/>
          <p:cNvPicPr>
            <a:picLocks noChangeAspect="1" noChangeArrowheads="1"/>
          </p:cNvPicPr>
          <p:nvPr/>
        </p:nvPicPr>
        <p:blipFill>
          <a:blip r:embed="rId4" cstate="print"/>
          <a:srcRect/>
          <a:stretch>
            <a:fillRect/>
          </a:stretch>
        </p:blipFill>
        <p:spPr bwMode="auto">
          <a:xfrm>
            <a:off x="3398490" y="3744838"/>
            <a:ext cx="3333750" cy="476250"/>
          </a:xfrm>
          <a:prstGeom prst="rect">
            <a:avLst/>
          </a:prstGeom>
          <a:noFill/>
        </p:spPr>
      </p:pic>
    </p:spTree>
    <p:extLst>
      <p:ext uri="{BB962C8B-B14F-4D97-AF65-F5344CB8AC3E}">
        <p14:creationId xmlns:p14="http://schemas.microsoft.com/office/powerpoint/2010/main" val="3578149119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Introduction</a:t>
            </a:r>
            <a:r>
              <a:rPr lang="nl-NL" dirty="0" smtClean="0"/>
              <a:t> 1: The </a:t>
            </a:r>
            <a:r>
              <a:rPr lang="nl-NL" dirty="0" err="1" smtClean="0"/>
              <a:t>importance</a:t>
            </a:r>
            <a:r>
              <a:rPr lang="nl-NL" dirty="0" smtClean="0"/>
              <a:t> of the </a:t>
            </a:r>
            <a:r>
              <a:rPr lang="nl-NL" dirty="0" err="1" smtClean="0"/>
              <a:t>domestic</a:t>
            </a:r>
            <a:r>
              <a:rPr lang="nl-NL" dirty="0" smtClean="0"/>
              <a:t> </a:t>
            </a:r>
            <a:r>
              <a:rPr lang="nl-NL" dirty="0" err="1" smtClean="0"/>
              <a:t>economy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204864"/>
            <a:ext cx="7086600" cy="3657600"/>
          </a:xfrm>
        </p:spPr>
        <p:txBody>
          <a:bodyPr/>
          <a:lstStyle/>
          <a:p>
            <a:pPr marL="0" indent="0">
              <a:spcBef>
                <a:spcPts val="0"/>
              </a:spcBef>
              <a:buNone/>
            </a:pPr>
            <a:endParaRPr lang="nl-NL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l-NL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Exports </a:t>
            </a:r>
            <a:r>
              <a:rPr lang="nl-NL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can</a:t>
            </a:r>
            <a:r>
              <a:rPr lang="nl-NL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be</a:t>
            </a:r>
            <a:r>
              <a:rPr lang="nl-NL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improved</a:t>
            </a:r>
            <a:r>
              <a:rPr lang="nl-NL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with</a:t>
            </a:r>
            <a:r>
              <a:rPr lang="nl-NL" sz="2000" b="1" dirty="0" smtClean="0">
                <a:latin typeface="Calibri" panose="020F0502020204030204" pitchFamily="34" charset="0"/>
                <a:cs typeface="Calibri" panose="020F0502020204030204" pitchFamily="34" charset="0"/>
              </a:rPr>
              <a:t> strong clusters of </a:t>
            </a:r>
            <a:r>
              <a:rPr lang="nl-NL" sz="2000" b="1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businesses</a:t>
            </a:r>
            <a:endParaRPr lang="nl-NL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nl-NL" dirty="0" err="1">
                <a:cs typeface="Calibri" panose="020F0502020204030204" pitchFamily="34" charset="0"/>
              </a:rPr>
              <a:t>P</a:t>
            </a:r>
            <a:r>
              <a:rPr lang="nl-NL" dirty="0" err="1" smtClean="0">
                <a:cs typeface="Calibri" panose="020F0502020204030204" pitchFamily="34" charset="0"/>
              </a:rPr>
              <a:t>roductive</a:t>
            </a:r>
            <a:r>
              <a:rPr lang="nl-NL" dirty="0" smtClean="0">
                <a:cs typeface="Calibri" panose="020F0502020204030204" pitchFamily="34" charset="0"/>
              </a:rPr>
              <a:t> clusters get </a:t>
            </a:r>
            <a:r>
              <a:rPr lang="nl-NL" dirty="0" err="1" smtClean="0">
                <a:cs typeface="Calibri" panose="020F0502020204030204" pitchFamily="34" charset="0"/>
              </a:rPr>
              <a:t>stronger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when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they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also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produce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for</a:t>
            </a:r>
            <a:r>
              <a:rPr lang="nl-NL" dirty="0" smtClean="0">
                <a:cs typeface="Calibri" panose="020F0502020204030204" pitchFamily="34" charset="0"/>
              </a:rPr>
              <a:t> the </a:t>
            </a:r>
            <a:r>
              <a:rPr lang="nl-NL" b="1" dirty="0" err="1" smtClean="0">
                <a:cs typeface="Calibri" panose="020F0502020204030204" pitchFamily="34" charset="0"/>
              </a:rPr>
              <a:t>local</a:t>
            </a:r>
            <a:r>
              <a:rPr lang="nl-NL" dirty="0" smtClean="0">
                <a:cs typeface="Calibri" panose="020F0502020204030204" pitchFamily="34" charset="0"/>
              </a:rPr>
              <a:t> market. Local purchasing power </a:t>
            </a:r>
            <a:r>
              <a:rPr lang="nl-NL" dirty="0" smtClean="0">
                <a:cs typeface="Calibri" panose="020F0502020204030204" pitchFamily="34" charset="0"/>
              </a:rPr>
              <a:t>targeting </a:t>
            </a:r>
            <a:r>
              <a:rPr lang="nl-NL" dirty="0" smtClean="0">
                <a:cs typeface="Calibri" panose="020F0502020204030204" pitchFamily="34" charset="0"/>
              </a:rPr>
              <a:t>domestic production can thus improve exports.</a:t>
            </a:r>
          </a:p>
          <a:p>
            <a:pPr marL="0" indent="0">
              <a:spcBef>
                <a:spcPts val="0"/>
              </a:spcBef>
              <a:buNone/>
            </a:pPr>
            <a:endParaRPr lang="nl-NL" b="1" dirty="0" smtClean="0"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r>
              <a:rPr lang="nl-NL" b="1" dirty="0" smtClean="0">
                <a:cs typeface="Calibri" panose="020F0502020204030204" pitchFamily="34" charset="0"/>
              </a:rPr>
              <a:t>Benefits </a:t>
            </a:r>
            <a:r>
              <a:rPr lang="nl-NL" b="1" dirty="0" err="1" smtClean="0">
                <a:cs typeface="Calibri" panose="020F0502020204030204" pitchFamily="34" charset="0"/>
              </a:rPr>
              <a:t>and</a:t>
            </a:r>
            <a:r>
              <a:rPr lang="nl-NL" b="1" dirty="0" smtClean="0">
                <a:cs typeface="Calibri" panose="020F0502020204030204" pitchFamily="34" charset="0"/>
              </a:rPr>
              <a:t> </a:t>
            </a:r>
            <a:r>
              <a:rPr lang="nl-NL" b="1" dirty="0" err="1" smtClean="0">
                <a:cs typeface="Calibri" panose="020F0502020204030204" pitchFamily="34" charset="0"/>
              </a:rPr>
              <a:t>setbacks</a:t>
            </a:r>
            <a:r>
              <a:rPr lang="nl-NL" b="1" dirty="0" smtClean="0">
                <a:cs typeface="Calibri" panose="020F0502020204030204" pitchFamily="34" charset="0"/>
              </a:rPr>
              <a:t> of the link </a:t>
            </a:r>
            <a:r>
              <a:rPr lang="nl-NL" b="1" dirty="0" err="1" smtClean="0">
                <a:cs typeface="Calibri" panose="020F0502020204030204" pitchFamily="34" charset="0"/>
              </a:rPr>
              <a:t>to</a:t>
            </a:r>
            <a:r>
              <a:rPr lang="nl-NL" b="1" dirty="0" smtClean="0">
                <a:cs typeface="Calibri" panose="020F0502020204030204" pitchFamily="34" charset="0"/>
              </a:rPr>
              <a:t> the euro</a:t>
            </a:r>
          </a:p>
          <a:p>
            <a:pPr>
              <a:spcBef>
                <a:spcPts val="0"/>
              </a:spcBef>
            </a:pPr>
            <a:r>
              <a:rPr lang="nl-NL" dirty="0" smtClean="0">
                <a:cs typeface="Calibri" panose="020F0502020204030204" pitchFamily="34" charset="0"/>
              </a:rPr>
              <a:t>The link </a:t>
            </a:r>
            <a:r>
              <a:rPr lang="nl-NL" dirty="0" err="1" smtClean="0">
                <a:cs typeface="Calibri" panose="020F0502020204030204" pitchFamily="34" charset="0"/>
              </a:rPr>
              <a:t>to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>
                <a:cs typeface="Calibri" panose="020F0502020204030204" pitchFamily="34" charset="0"/>
              </a:rPr>
              <a:t>the Euro </a:t>
            </a:r>
            <a:r>
              <a:rPr lang="nl-NL" dirty="0" err="1" smtClean="0">
                <a:cs typeface="Calibri" panose="020F0502020204030204" pitchFamily="34" charset="0"/>
              </a:rPr>
              <a:t>provides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stability</a:t>
            </a:r>
            <a:endParaRPr lang="nl-NL" dirty="0" smtClean="0"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nl-NL" dirty="0" smtClean="0">
                <a:cs typeface="Calibri" panose="020F0502020204030204" pitchFamily="34" charset="0"/>
              </a:rPr>
              <a:t>However, to maintain stable exchange rate and balanced government </a:t>
            </a:r>
            <a:r>
              <a:rPr lang="nl-NL" dirty="0" smtClean="0">
                <a:cs typeface="Calibri" panose="020F0502020204030204" pitchFamily="34" charset="0"/>
              </a:rPr>
              <a:t>finances, a </a:t>
            </a:r>
            <a:r>
              <a:rPr lang="nl-NL" dirty="0" smtClean="0">
                <a:cs typeface="Calibri" panose="020F0502020204030204" pitchFamily="34" charset="0"/>
              </a:rPr>
              <a:t>reduction of expenditures is </a:t>
            </a:r>
            <a:r>
              <a:rPr lang="nl-NL" dirty="0">
                <a:cs typeface="Calibri" panose="020F0502020204030204" pitchFamily="34" charset="0"/>
              </a:rPr>
              <a:t>often </a:t>
            </a:r>
            <a:r>
              <a:rPr lang="nl-NL" dirty="0" smtClean="0">
                <a:cs typeface="Calibri" panose="020F0502020204030204" pitchFamily="34" charset="0"/>
              </a:rPr>
              <a:t>needed</a:t>
            </a:r>
            <a:r>
              <a:rPr lang="nl-NL" dirty="0" smtClean="0">
                <a:cs typeface="Calibri" panose="020F0502020204030204" pitchFamily="34" charset="0"/>
              </a:rPr>
              <a:t> which also </a:t>
            </a:r>
            <a:r>
              <a:rPr lang="nl-NL" dirty="0" smtClean="0">
                <a:cs typeface="Calibri" panose="020F0502020204030204" pitchFamily="34" charset="0"/>
              </a:rPr>
              <a:t>affects local production and consumption (example Greece)</a:t>
            </a:r>
          </a:p>
          <a:p>
            <a:pPr marL="0" indent="0">
              <a:spcBef>
                <a:spcPts val="0"/>
              </a:spcBef>
              <a:buNone/>
            </a:pPr>
            <a:endParaRPr lang="nl-NL" b="1" dirty="0" smtClean="0"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nl-NL" dirty="0" smtClean="0"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nl-NL" b="1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08659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55576" y="1447800"/>
            <a:ext cx="7560840" cy="838200"/>
          </a:xfrm>
        </p:spPr>
        <p:txBody>
          <a:bodyPr/>
          <a:lstStyle/>
          <a:p>
            <a:r>
              <a:rPr lang="nl-NL" dirty="0" smtClean="0"/>
              <a:t>Introduction (2): fighting unemployment by </a:t>
            </a:r>
            <a:r>
              <a:rPr lang="nl-NL" dirty="0" smtClean="0"/>
              <a:t>increasing </a:t>
            </a:r>
            <a:r>
              <a:rPr lang="nl-NL" dirty="0" smtClean="0"/>
              <a:t>governmental expenditures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nl-NL" dirty="0" err="1" smtClean="0">
                <a:cs typeface="Calibri" panose="020F0502020204030204" pitchFamily="34" charset="0"/>
              </a:rPr>
              <a:t>Additional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governmental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expenditures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to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fight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unemployment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can</a:t>
            </a:r>
            <a:endParaRPr lang="nl-NL" dirty="0" smtClean="0">
              <a:cs typeface="Calibri" panose="020F0502020204030204" pitchFamily="34" charset="0"/>
            </a:endParaRPr>
          </a:p>
          <a:p>
            <a:pPr lvl="1">
              <a:spcBef>
                <a:spcPts val="0"/>
              </a:spcBef>
            </a:pPr>
            <a:r>
              <a:rPr lang="nl-NL" dirty="0" smtClean="0">
                <a:cs typeface="Calibri" panose="020F0502020204030204" pitchFamily="34" charset="0"/>
              </a:rPr>
              <a:t>boost the </a:t>
            </a:r>
            <a:r>
              <a:rPr lang="nl-NL" dirty="0" err="1" smtClean="0">
                <a:cs typeface="Calibri" panose="020F0502020204030204" pitchFamily="34" charset="0"/>
              </a:rPr>
              <a:t>economy</a:t>
            </a:r>
            <a:endParaRPr lang="nl-NL" dirty="0" smtClean="0">
              <a:cs typeface="Calibri" panose="020F0502020204030204" pitchFamily="34" charset="0"/>
            </a:endParaRPr>
          </a:p>
          <a:p>
            <a:pPr lvl="1">
              <a:spcBef>
                <a:spcPts val="0"/>
              </a:spcBef>
            </a:pPr>
            <a:r>
              <a:rPr lang="nl-NL" dirty="0" err="1" smtClean="0">
                <a:cs typeface="Calibri" panose="020F0502020204030204" pitchFamily="34" charset="0"/>
              </a:rPr>
              <a:t>Increase</a:t>
            </a:r>
            <a:r>
              <a:rPr lang="nl-NL" dirty="0" smtClean="0">
                <a:cs typeface="Calibri" panose="020F0502020204030204" pitchFamily="34" charset="0"/>
              </a:rPr>
              <a:t> tax </a:t>
            </a:r>
            <a:r>
              <a:rPr lang="nl-NL" dirty="0" err="1" smtClean="0">
                <a:cs typeface="Calibri" panose="020F0502020204030204" pitchFamily="34" charset="0"/>
              </a:rPr>
              <a:t>income</a:t>
            </a:r>
            <a:endParaRPr lang="nl-NL" dirty="0" smtClean="0">
              <a:cs typeface="Calibri" panose="020F0502020204030204" pitchFamily="34" charset="0"/>
            </a:endParaRPr>
          </a:p>
          <a:p>
            <a:pPr lvl="1">
              <a:spcBef>
                <a:spcPts val="0"/>
              </a:spcBef>
            </a:pPr>
            <a:r>
              <a:rPr lang="nl-NL" dirty="0">
                <a:cs typeface="Calibri" panose="020F0502020204030204" pitchFamily="34" charset="0"/>
              </a:rPr>
              <a:t>But </a:t>
            </a:r>
            <a:r>
              <a:rPr lang="nl-NL" dirty="0" err="1">
                <a:cs typeface="Calibri" panose="020F0502020204030204" pitchFamily="34" charset="0"/>
              </a:rPr>
              <a:t>increase</a:t>
            </a:r>
            <a:r>
              <a:rPr lang="nl-NL" dirty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debts</a:t>
            </a:r>
            <a:endParaRPr lang="nl-NL" dirty="0" smtClean="0"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nl-NL" dirty="0" smtClean="0">
                <a:cs typeface="Calibri" panose="020F0502020204030204" pitchFamily="34" charset="0"/>
              </a:rPr>
              <a:t>In a small open economy the additional purchasing power leaves the country before it </a:t>
            </a:r>
            <a:r>
              <a:rPr lang="nl-NL" dirty="0" smtClean="0">
                <a:cs typeface="Calibri" panose="020F0502020204030204" pitchFamily="34" charset="0"/>
              </a:rPr>
              <a:t>results </a:t>
            </a:r>
            <a:r>
              <a:rPr lang="nl-NL" dirty="0" smtClean="0">
                <a:cs typeface="Calibri" panose="020F0502020204030204" pitchFamily="34" charset="0"/>
              </a:rPr>
              <a:t>in enough taxes to pay off debts.</a:t>
            </a:r>
          </a:p>
          <a:p>
            <a:pPr>
              <a:spcBef>
                <a:spcPts val="0"/>
              </a:spcBef>
            </a:pPr>
            <a:r>
              <a:rPr lang="nl-NL" dirty="0" smtClean="0">
                <a:cs typeface="Calibri" panose="020F0502020204030204" pitchFamily="34" charset="0"/>
              </a:rPr>
              <a:t>Solution: Spending through a dedicated digital payment environment that </a:t>
            </a:r>
            <a:r>
              <a:rPr lang="nl-NL" dirty="0" smtClean="0">
                <a:cs typeface="Calibri" panose="020F0502020204030204" pitchFamily="34" charset="0"/>
              </a:rPr>
              <a:t>allows </a:t>
            </a:r>
            <a:r>
              <a:rPr lang="nl-NL" dirty="0" smtClean="0">
                <a:cs typeface="Calibri" panose="020F0502020204030204" pitchFamily="34" charset="0"/>
              </a:rPr>
              <a:t>purchasing power to leave </a:t>
            </a:r>
            <a:r>
              <a:rPr lang="nl-NL" dirty="0" smtClean="0">
                <a:cs typeface="Calibri" panose="020F0502020204030204" pitchFamily="34" charset="0"/>
              </a:rPr>
              <a:t>only after </a:t>
            </a:r>
            <a:r>
              <a:rPr lang="nl-NL" dirty="0" smtClean="0">
                <a:cs typeface="Calibri" panose="020F0502020204030204" pitchFamily="34" charset="0"/>
              </a:rPr>
              <a:t>it </a:t>
            </a:r>
            <a:r>
              <a:rPr lang="nl-NL" dirty="0" smtClean="0">
                <a:cs typeface="Calibri" panose="020F0502020204030204" pitchFamily="34" charset="0"/>
              </a:rPr>
              <a:t>results </a:t>
            </a:r>
            <a:r>
              <a:rPr lang="nl-NL" dirty="0" smtClean="0">
                <a:cs typeface="Calibri" panose="020F0502020204030204" pitchFamily="34" charset="0"/>
              </a:rPr>
              <a:t>in enough additional tax-income.</a:t>
            </a:r>
            <a:endParaRPr lang="nl-NL" dirty="0"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nl-NL" b="1" dirty="0" smtClean="0"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nl-NL" sz="2000" b="1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 marL="0" indent="0">
              <a:spcBef>
                <a:spcPts val="0"/>
              </a:spcBef>
              <a:buNone/>
            </a:pPr>
            <a:endParaRPr lang="nl-NL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51526010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Introduction</a:t>
            </a:r>
            <a:r>
              <a:rPr lang="nl-NL" dirty="0" smtClean="0"/>
              <a:t> (3): extra </a:t>
            </a:r>
            <a:r>
              <a:rPr lang="nl-NL" dirty="0" err="1" smtClean="0"/>
              <a:t>liquidity</a:t>
            </a:r>
            <a:r>
              <a:rPr lang="nl-NL" dirty="0" smtClean="0"/>
              <a:t> </a:t>
            </a:r>
            <a:r>
              <a:rPr lang="nl-NL" dirty="0" err="1" smtClean="0"/>
              <a:t>by</a:t>
            </a:r>
            <a:r>
              <a:rPr lang="nl-NL" dirty="0" smtClean="0"/>
              <a:t> </a:t>
            </a:r>
            <a:r>
              <a:rPr lang="nl-NL" dirty="0" err="1" smtClean="0"/>
              <a:t>paying</a:t>
            </a:r>
            <a:r>
              <a:rPr lang="nl-NL" dirty="0" smtClean="0"/>
              <a:t> </a:t>
            </a:r>
            <a:r>
              <a:rPr lang="nl-NL" dirty="0" err="1" smtClean="0"/>
              <a:t>suppliers</a:t>
            </a:r>
            <a:r>
              <a:rPr lang="nl-NL" dirty="0" smtClean="0"/>
              <a:t> of the </a:t>
            </a:r>
            <a:r>
              <a:rPr lang="nl-NL" dirty="0" err="1" smtClean="0"/>
              <a:t>government</a:t>
            </a:r>
            <a:r>
              <a:rPr lang="nl-NL" dirty="0" smtClean="0"/>
              <a:t> </a:t>
            </a:r>
            <a:r>
              <a:rPr lang="nl-NL" dirty="0" err="1" smtClean="0"/>
              <a:t>faster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>
              <a:spcBef>
                <a:spcPts val="0"/>
              </a:spcBef>
            </a:pPr>
            <a:r>
              <a:rPr lang="nl-NL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nl-NL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government</a:t>
            </a:r>
            <a:r>
              <a:rPr lang="nl-NL" dirty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that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pays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its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>
                <a:cs typeface="Calibri" panose="020F0502020204030204" pitchFamily="34" charset="0"/>
              </a:rPr>
              <a:t>invoices</a:t>
            </a:r>
            <a:r>
              <a:rPr lang="nl-NL" dirty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faster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adds</a:t>
            </a:r>
            <a:r>
              <a:rPr lang="nl-NL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liquidity</a:t>
            </a:r>
            <a:r>
              <a:rPr lang="nl-NL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to</a:t>
            </a:r>
            <a:r>
              <a:rPr lang="nl-NL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the market</a:t>
            </a:r>
          </a:p>
          <a:p>
            <a:pPr>
              <a:spcBef>
                <a:spcPts val="0"/>
              </a:spcBef>
            </a:pPr>
            <a:r>
              <a:rPr lang="nl-NL" dirty="0" smtClean="0">
                <a:cs typeface="Calibri" panose="020F0502020204030204" pitchFamily="34" charset="0"/>
              </a:rPr>
              <a:t>This can be done without additional costs using a dedicated digital payment environment </a:t>
            </a:r>
            <a:r>
              <a:rPr lang="nl-NL" dirty="0" smtClean="0">
                <a:cs typeface="Calibri" panose="020F0502020204030204" pitchFamily="34" charset="0"/>
              </a:rPr>
              <a:t>where </a:t>
            </a:r>
            <a:r>
              <a:rPr lang="nl-NL" dirty="0" smtClean="0">
                <a:cs typeface="Calibri" panose="020F0502020204030204" pitchFamily="34" charset="0"/>
              </a:rPr>
              <a:t>payments are not done with marks but with</a:t>
            </a:r>
            <a:r>
              <a:rPr lang="nl-NL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term marks.</a:t>
            </a:r>
          </a:p>
          <a:p>
            <a:pPr>
              <a:spcBef>
                <a:spcPts val="0"/>
              </a:spcBef>
            </a:pPr>
            <a:r>
              <a:rPr lang="nl-NL" i="1" dirty="0" smtClean="0">
                <a:cs typeface="Calibri" panose="020F0502020204030204" pitchFamily="34" charset="0"/>
              </a:rPr>
              <a:t>Term </a:t>
            </a:r>
            <a:r>
              <a:rPr lang="nl-NL" i="1" dirty="0" err="1">
                <a:cs typeface="Calibri" panose="020F0502020204030204" pitchFamily="34" charset="0"/>
              </a:rPr>
              <a:t>m</a:t>
            </a:r>
            <a:r>
              <a:rPr lang="nl-NL" i="1" dirty="0" err="1" smtClean="0">
                <a:cs typeface="Calibri" panose="020F0502020204030204" pitchFamily="34" charset="0"/>
              </a:rPr>
              <a:t>arks</a:t>
            </a:r>
            <a:r>
              <a:rPr lang="nl-NL" sz="2000" i="1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are </a:t>
            </a:r>
            <a:r>
              <a:rPr lang="nl-NL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secured</a:t>
            </a:r>
            <a:r>
              <a:rPr lang="nl-NL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claims on </a:t>
            </a:r>
            <a:r>
              <a:rPr lang="nl-NL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marks</a:t>
            </a:r>
            <a:r>
              <a:rPr lang="nl-NL" dirty="0">
                <a:cs typeface="Calibri" panose="020F0502020204030204" pitchFamily="34" charset="0"/>
              </a:rPr>
              <a:t> (</a:t>
            </a:r>
            <a:r>
              <a:rPr lang="nl-NL" dirty="0" err="1">
                <a:cs typeface="Calibri" panose="020F0502020204030204" pitchFamily="34" charset="0"/>
              </a:rPr>
              <a:t>payment</a:t>
            </a:r>
            <a:r>
              <a:rPr lang="nl-NL" dirty="0">
                <a:cs typeface="Calibri" panose="020F0502020204030204" pitchFamily="34" charset="0"/>
              </a:rPr>
              <a:t> </a:t>
            </a:r>
            <a:r>
              <a:rPr lang="nl-NL" dirty="0" err="1">
                <a:cs typeface="Calibri" panose="020F0502020204030204" pitchFamily="34" charset="0"/>
              </a:rPr>
              <a:t>obligations</a:t>
            </a:r>
            <a:r>
              <a:rPr lang="nl-NL" dirty="0">
                <a:cs typeface="Calibri" panose="020F0502020204030204" pitchFamily="34" charset="0"/>
              </a:rPr>
              <a:t>) at </a:t>
            </a:r>
            <a:r>
              <a:rPr lang="nl-NL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a </a:t>
            </a:r>
            <a:r>
              <a:rPr lang="nl-NL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specific</a:t>
            </a:r>
            <a:r>
              <a:rPr lang="nl-NL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moment in the </a:t>
            </a:r>
            <a:r>
              <a:rPr lang="nl-NL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future</a:t>
            </a:r>
            <a:endParaRPr lang="nl-NL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nl-NL" dirty="0" smtClean="0">
                <a:cs typeface="Calibri" panose="020F0502020204030204" pitchFamily="34" charset="0"/>
              </a:rPr>
              <a:t>The digital payment environment where </a:t>
            </a:r>
            <a:r>
              <a:rPr lang="nl-NL" i="1" dirty="0" smtClean="0">
                <a:cs typeface="Calibri" panose="020F0502020204030204" pitchFamily="34" charset="0"/>
              </a:rPr>
              <a:t>term </a:t>
            </a:r>
            <a:r>
              <a:rPr lang="nl-NL" i="1" dirty="0">
                <a:cs typeface="Calibri" panose="020F0502020204030204" pitchFamily="34" charset="0"/>
              </a:rPr>
              <a:t>m</a:t>
            </a:r>
            <a:r>
              <a:rPr lang="nl-NL" i="1" dirty="0" smtClean="0">
                <a:cs typeface="Calibri" panose="020F0502020204030204" pitchFamily="34" charset="0"/>
              </a:rPr>
              <a:t>arks are </a:t>
            </a:r>
            <a:r>
              <a:rPr lang="nl-NL" dirty="0" smtClean="0">
                <a:cs typeface="Calibri" panose="020F0502020204030204" pitchFamily="34" charset="0"/>
              </a:rPr>
              <a:t>the </a:t>
            </a:r>
            <a:r>
              <a:rPr lang="nl-NL" dirty="0">
                <a:cs typeface="Calibri" panose="020F0502020204030204" pitchFamily="34" charset="0"/>
              </a:rPr>
              <a:t>means of </a:t>
            </a:r>
            <a:r>
              <a:rPr lang="nl-NL" dirty="0" smtClean="0">
                <a:cs typeface="Calibri" panose="020F0502020204030204" pitchFamily="34" charset="0"/>
              </a:rPr>
              <a:t>exchange, </a:t>
            </a:r>
            <a:r>
              <a:rPr lang="nl-NL" dirty="0" smtClean="0">
                <a:cs typeface="Calibri" panose="020F0502020204030204" pitchFamily="34" charset="0"/>
              </a:rPr>
              <a:t>facilitates </a:t>
            </a:r>
            <a:r>
              <a:rPr lang="nl-NL" dirty="0" smtClean="0">
                <a:cs typeface="Calibri" panose="020F0502020204030204" pitchFamily="34" charset="0"/>
              </a:rPr>
              <a:t>a </a:t>
            </a:r>
            <a:r>
              <a:rPr lang="nl-NL" dirty="0" smtClean="0">
                <a:cs typeface="Calibri" panose="020F0502020204030204" pitchFamily="34" charset="0"/>
              </a:rPr>
              <a:t>target </a:t>
            </a:r>
            <a:r>
              <a:rPr lang="nl-NL" dirty="0" smtClean="0">
                <a:cs typeface="Calibri" panose="020F0502020204030204" pitchFamily="34" charset="0"/>
              </a:rPr>
              <a:t>group of Bosnian </a:t>
            </a:r>
            <a:r>
              <a:rPr lang="nl-NL" dirty="0">
                <a:cs typeface="Calibri" panose="020F0502020204030204" pitchFamily="34" charset="0"/>
              </a:rPr>
              <a:t>companies and consumers</a:t>
            </a:r>
            <a:r>
              <a:rPr lang="nl-NL" dirty="0" smtClean="0">
                <a:cs typeface="Calibri" panose="020F0502020204030204" pitchFamily="34" charset="0"/>
              </a:rPr>
              <a:t>.</a:t>
            </a:r>
            <a:endParaRPr lang="nl-NL" dirty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221388577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nl-NL" dirty="0" err="1" smtClean="0"/>
              <a:t>Introduction</a:t>
            </a:r>
            <a:r>
              <a:rPr lang="nl-NL" dirty="0" smtClean="0"/>
              <a:t> (4</a:t>
            </a:r>
            <a:r>
              <a:rPr lang="nl-NL" dirty="0"/>
              <a:t>): </a:t>
            </a:r>
            <a:r>
              <a:rPr lang="nl-NL" dirty="0" err="1" smtClean="0"/>
              <a:t>cost</a:t>
            </a:r>
            <a:r>
              <a:rPr lang="nl-NL" dirty="0" smtClean="0"/>
              <a:t>-free </a:t>
            </a:r>
            <a:r>
              <a:rPr lang="nl-NL" dirty="0" err="1"/>
              <a:t>credits</a:t>
            </a:r>
            <a:r>
              <a:rPr lang="nl-NL" dirty="0"/>
              <a:t> </a:t>
            </a:r>
            <a:r>
              <a:rPr lang="nl-NL" dirty="0" err="1" smtClean="0"/>
              <a:t>for</a:t>
            </a:r>
            <a:r>
              <a:rPr lang="nl-NL" dirty="0" smtClean="0"/>
              <a:t> </a:t>
            </a:r>
            <a:r>
              <a:rPr lang="nl-NL" dirty="0" err="1" smtClean="0"/>
              <a:t>regular</a:t>
            </a:r>
            <a:r>
              <a:rPr lang="nl-NL" dirty="0" smtClean="0"/>
              <a:t> </a:t>
            </a:r>
            <a:r>
              <a:rPr lang="nl-NL" dirty="0" err="1" smtClean="0"/>
              <a:t>suppliers</a:t>
            </a:r>
            <a:endParaRPr lang="nl-NL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990600" y="2579712"/>
            <a:ext cx="7086600" cy="3657600"/>
          </a:xfrm>
        </p:spPr>
        <p:txBody>
          <a:bodyPr/>
          <a:lstStyle/>
          <a:p>
            <a:pPr>
              <a:spcBef>
                <a:spcPts val="0"/>
              </a:spcBef>
            </a:pPr>
            <a:r>
              <a:rPr lang="nl-NL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Governments</a:t>
            </a:r>
            <a:r>
              <a:rPr lang="nl-NL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list </a:t>
            </a:r>
            <a:r>
              <a:rPr lang="nl-NL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trusted</a:t>
            </a:r>
            <a:r>
              <a:rPr lang="nl-NL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/</a:t>
            </a:r>
            <a:r>
              <a:rPr lang="nl-NL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regular</a:t>
            </a:r>
            <a:r>
              <a:rPr lang="nl-NL" sz="2000" dirty="0" smtClean="0">
                <a:latin typeface="Calibri" panose="020F0502020204030204" pitchFamily="34" charset="0"/>
                <a:cs typeface="Calibri" panose="020F0502020204030204" pitchFamily="34" charset="0"/>
              </a:rPr>
              <a:t> </a:t>
            </a:r>
            <a:r>
              <a:rPr lang="nl-NL" sz="2000" dirty="0" err="1" smtClean="0">
                <a:latin typeface="Calibri" panose="020F0502020204030204" pitchFamily="34" charset="0"/>
                <a:cs typeface="Calibri" panose="020F0502020204030204" pitchFamily="34" charset="0"/>
              </a:rPr>
              <a:t>suppliers</a:t>
            </a:r>
            <a:endParaRPr lang="nl-NL" sz="2000" dirty="0" smtClean="0">
              <a:latin typeface="Calibri" panose="020F0502020204030204" pitchFamily="34" charset="0"/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nl-NL" dirty="0">
                <a:cs typeface="Calibri" panose="020F0502020204030204" pitchFamily="34" charset="0"/>
              </a:rPr>
              <a:t>S</a:t>
            </a:r>
            <a:r>
              <a:rPr lang="nl-NL" dirty="0" smtClean="0">
                <a:cs typeface="Calibri" panose="020F0502020204030204" pitchFamily="34" charset="0"/>
              </a:rPr>
              <a:t>uppliers on </a:t>
            </a:r>
            <a:r>
              <a:rPr lang="nl-NL" dirty="0" err="1" smtClean="0">
                <a:cs typeface="Calibri" panose="020F0502020204030204" pitchFamily="34" charset="0"/>
              </a:rPr>
              <a:t>this</a:t>
            </a:r>
            <a:r>
              <a:rPr lang="nl-NL" dirty="0" smtClean="0">
                <a:cs typeface="Calibri" panose="020F0502020204030204" pitchFamily="34" charset="0"/>
              </a:rPr>
              <a:t> list get a </a:t>
            </a:r>
            <a:r>
              <a:rPr lang="nl-NL" dirty="0" err="1" smtClean="0">
                <a:cs typeface="Calibri" panose="020F0502020204030204" pitchFamily="34" charset="0"/>
              </a:rPr>
              <a:t>cost</a:t>
            </a:r>
            <a:r>
              <a:rPr lang="nl-NL" dirty="0" smtClean="0">
                <a:cs typeface="Calibri" panose="020F0502020204030204" pitchFamily="34" charset="0"/>
              </a:rPr>
              <a:t>-free credit in term-</a:t>
            </a:r>
            <a:r>
              <a:rPr lang="nl-NL" dirty="0" err="1" smtClean="0">
                <a:cs typeface="Calibri" panose="020F0502020204030204" pitchFamily="34" charset="0"/>
              </a:rPr>
              <a:t>marks</a:t>
            </a:r>
            <a:r>
              <a:rPr lang="nl-NL" dirty="0" smtClean="0">
                <a:cs typeface="Calibri" panose="020F0502020204030204" pitchFamily="34" charset="0"/>
              </a:rPr>
              <a:t> the </a:t>
            </a:r>
            <a:r>
              <a:rPr lang="nl-NL" dirty="0" err="1" smtClean="0">
                <a:cs typeface="Calibri" panose="020F0502020204030204" pitchFamily="34" charset="0"/>
              </a:rPr>
              <a:t>day</a:t>
            </a:r>
            <a:r>
              <a:rPr lang="nl-NL" dirty="0" smtClean="0">
                <a:cs typeface="Calibri" panose="020F0502020204030204" pitchFamily="34" charset="0"/>
              </a:rPr>
              <a:t> the </a:t>
            </a:r>
            <a:r>
              <a:rPr lang="nl-NL" dirty="0" err="1" smtClean="0">
                <a:cs typeface="Calibri" panose="020F0502020204030204" pitchFamily="34" charset="0"/>
              </a:rPr>
              <a:t>government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receives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their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invoice</a:t>
            </a:r>
            <a:r>
              <a:rPr lang="nl-NL" dirty="0" smtClean="0">
                <a:cs typeface="Calibri" panose="020F0502020204030204" pitchFamily="34" charset="0"/>
              </a:rPr>
              <a:t> </a:t>
            </a:r>
          </a:p>
          <a:p>
            <a:pPr>
              <a:spcBef>
                <a:spcPts val="0"/>
              </a:spcBef>
            </a:pPr>
            <a:r>
              <a:rPr lang="nl-NL" dirty="0" smtClean="0">
                <a:cs typeface="Calibri" panose="020F0502020204030204" pitchFamily="34" charset="0"/>
              </a:rPr>
              <a:t>The date that the goverment will pay</a:t>
            </a:r>
            <a:r>
              <a:rPr lang="nl-NL" dirty="0">
                <a:cs typeface="Calibri" panose="020F0502020204030204" pitchFamily="34" charset="0"/>
              </a:rPr>
              <a:t> is </a:t>
            </a:r>
            <a:r>
              <a:rPr lang="nl-NL" dirty="0" smtClean="0">
                <a:cs typeface="Calibri" panose="020F0502020204030204" pitchFamily="34" charset="0"/>
              </a:rPr>
              <a:t>registered </a:t>
            </a:r>
            <a:r>
              <a:rPr lang="nl-NL" dirty="0" smtClean="0">
                <a:cs typeface="Calibri" panose="020F0502020204030204" pitchFamily="34" charset="0"/>
              </a:rPr>
              <a:t>by the software in </a:t>
            </a:r>
            <a:r>
              <a:rPr lang="nl-NL" dirty="0" smtClean="0">
                <a:cs typeface="Calibri" panose="020F0502020204030204" pitchFamily="34" charset="0"/>
              </a:rPr>
              <a:t>term-marks</a:t>
            </a:r>
            <a:endParaRPr lang="nl-NL" dirty="0" smtClean="0"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r>
              <a:rPr lang="nl-NL" dirty="0" smtClean="0">
                <a:cs typeface="Calibri" panose="020F0502020204030204" pitchFamily="34" charset="0"/>
              </a:rPr>
              <a:t>At </a:t>
            </a:r>
            <a:r>
              <a:rPr lang="nl-NL" dirty="0" err="1" smtClean="0">
                <a:cs typeface="Calibri" panose="020F0502020204030204" pitchFamily="34" charset="0"/>
              </a:rPr>
              <a:t>that</a:t>
            </a:r>
            <a:r>
              <a:rPr lang="nl-NL" dirty="0" smtClean="0">
                <a:cs typeface="Calibri" panose="020F0502020204030204" pitchFamily="34" charset="0"/>
              </a:rPr>
              <a:t> moment the </a:t>
            </a:r>
            <a:r>
              <a:rPr lang="nl-NL" dirty="0" err="1">
                <a:cs typeface="Calibri" panose="020F0502020204030204" pitchFamily="34" charset="0"/>
              </a:rPr>
              <a:t>government</a:t>
            </a:r>
            <a:r>
              <a:rPr lang="nl-NL" dirty="0">
                <a:cs typeface="Calibri" panose="020F0502020204030204" pitchFamily="34" charset="0"/>
              </a:rPr>
              <a:t> </a:t>
            </a:r>
            <a:r>
              <a:rPr lang="nl-NL" dirty="0" err="1" smtClean="0">
                <a:cs typeface="Calibri" panose="020F0502020204030204" pitchFamily="34" charset="0"/>
              </a:rPr>
              <a:t>pays</a:t>
            </a:r>
            <a:r>
              <a:rPr lang="nl-NL" dirty="0" smtClean="0">
                <a:cs typeface="Calibri" panose="020F0502020204030204" pitchFamily="34" charset="0"/>
              </a:rPr>
              <a:t> the </a:t>
            </a:r>
            <a:r>
              <a:rPr lang="nl-NL" dirty="0" err="1" smtClean="0">
                <a:cs typeface="Calibri" panose="020F0502020204030204" pitchFamily="34" charset="0"/>
              </a:rPr>
              <a:t>invoice</a:t>
            </a:r>
            <a:r>
              <a:rPr lang="nl-NL" dirty="0" smtClean="0">
                <a:cs typeface="Calibri" panose="020F0502020204030204" pitchFamily="34" charset="0"/>
              </a:rPr>
              <a:t>. With these marks the </a:t>
            </a:r>
            <a:r>
              <a:rPr lang="nl-NL" dirty="0" smtClean="0">
                <a:cs typeface="Calibri" panose="020F0502020204030204" pitchFamily="34" charset="0"/>
              </a:rPr>
              <a:t>credit debt </a:t>
            </a:r>
            <a:r>
              <a:rPr lang="nl-NL" dirty="0" smtClean="0">
                <a:cs typeface="Calibri" panose="020F0502020204030204" pitchFamily="34" charset="0"/>
              </a:rPr>
              <a:t>is met, while the marks are available for those that own the term-marks related to the invoice</a:t>
            </a:r>
          </a:p>
          <a:p>
            <a:pPr>
              <a:spcBef>
                <a:spcPts val="0"/>
              </a:spcBef>
            </a:pPr>
            <a:endParaRPr lang="nl-NL" dirty="0">
              <a:cs typeface="Calibri" panose="020F0502020204030204" pitchFamily="34" charset="0"/>
            </a:endParaRPr>
          </a:p>
          <a:p>
            <a:pPr>
              <a:spcBef>
                <a:spcPts val="0"/>
              </a:spcBef>
            </a:pPr>
            <a:endParaRPr lang="nl-NL" dirty="0" smtClean="0">
              <a:cs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149245721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STRO Template compleet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UY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noFill/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  <a:sp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lang="es-UY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</a:ln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STRO Template leeg">
  <a:themeElements>
    <a:clrScheme name="Standaardontwerp 2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Standaardontwerp">
      <a:majorFont>
        <a:latin typeface="Verdana"/>
        <a:ea typeface=""/>
        <a:cs typeface=""/>
      </a:majorFont>
      <a:minorFont>
        <a:latin typeface="Verdan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solidFill>
          <a:schemeClr val="bg1"/>
        </a:solidFill>
        <a:ln w="12700">
          <a:solidFill>
            <a:schemeClr val="bg1">
              <a:lumMod val="85000"/>
            </a:schemeClr>
          </a:solidFill>
          <a:headEnd type="none" w="med" len="med"/>
          <a:tailEnd type="none" w="med" len="med"/>
        </a:ln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rtlCol="0" anchor="t" anchorCtr="0" compatLnSpc="1">
        <a:prstTxWarp prst="textNoShape">
          <a:avLst/>
        </a:prstTxWarp>
        <a:noAutofit/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50000"/>
          </a:spcBef>
          <a:spcAft>
            <a:spcPct val="0"/>
          </a:spcAft>
          <a:buClrTx/>
          <a:buSzTx/>
          <a:buFontTx/>
          <a:buNone/>
          <a:tabLst/>
          <a:defRPr kumimoji="0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 New Roman" pitchFamily="18" charset="0"/>
          </a:defRPr>
        </a:defPPr>
      </a:lstStyle>
      <a:style>
        <a:lnRef idx="3">
          <a:schemeClr val="lt1"/>
        </a:lnRef>
        <a:fillRef idx="1">
          <a:schemeClr val="accent3"/>
        </a:fillRef>
        <a:effectRef idx="1">
          <a:schemeClr val="accent3"/>
        </a:effectRef>
        <a:fontRef idx="minor">
          <a:schemeClr val="lt1"/>
        </a:fontRef>
      </a:style>
    </a:spDef>
    <a:lnDef>
      <a:spPr bwMode="auto">
        <a:ln w="57150">
          <a:solidFill>
            <a:schemeClr val="bg1">
              <a:lumMod val="95000"/>
            </a:schemeClr>
          </a:solidFill>
          <a:prstDash val="solid"/>
          <a:headEnd type="none" w="med" len="med"/>
          <a:tailEnd type="arrow"/>
        </a:ln>
        <a:effectLst>
          <a:outerShdw blurRad="50800" dist="38100" dir="2700000" algn="tl" rotWithShape="0">
            <a:prstClr val="black">
              <a:alpha val="40000"/>
            </a:prstClr>
          </a:outerShdw>
        </a:effectLst>
        <a:extLst>
          <a:ext uri="{909E8E84-426E-40DD-AFC4-6F175D3DCCD1}">
            <a14:hiddenFill xmlns:a14="http://schemas.microsoft.com/office/drawing/2010/main">
              <a:solidFill>
                <a:schemeClr val="accent1"/>
              </a:solidFill>
            </a14:hiddenFill>
          </a:ext>
        </a:extLst>
      </a:spPr>
      <a:bodyPr/>
      <a:lstStyle/>
      <a:style>
        <a:lnRef idx="1">
          <a:schemeClr val="accent2"/>
        </a:lnRef>
        <a:fillRef idx="0">
          <a:schemeClr val="accent2"/>
        </a:fillRef>
        <a:effectRef idx="0">
          <a:schemeClr val="accent2"/>
        </a:effectRef>
        <a:fontRef idx="minor">
          <a:schemeClr val="tx1"/>
        </a:fontRef>
      </a:style>
    </a:lnDef>
  </a:objectDefaults>
  <a:extraClrSchemeLst>
    <a:extraClrScheme>
      <a:clrScheme name="Standaardontwerp 1">
        <a:dk1>
          <a:srgbClr val="000000"/>
        </a:dk1>
        <a:lt1>
          <a:srgbClr val="FFFFFF"/>
        </a:lt1>
        <a:dk2>
          <a:srgbClr val="0000FF"/>
        </a:dk2>
        <a:lt2>
          <a:srgbClr val="FFFF00"/>
        </a:lt2>
        <a:accent1>
          <a:srgbClr val="FF9900"/>
        </a:accent1>
        <a:accent2>
          <a:srgbClr val="00FFFF"/>
        </a:accent2>
        <a:accent3>
          <a:srgbClr val="AAAAFF"/>
        </a:accent3>
        <a:accent4>
          <a:srgbClr val="DADADA"/>
        </a:accent4>
        <a:accent5>
          <a:srgbClr val="FFCAAA"/>
        </a:accent5>
        <a:accent6>
          <a:srgbClr val="00E7E7"/>
        </a:accent6>
        <a:hlink>
          <a:srgbClr val="FF0000"/>
        </a:hlink>
        <a:folHlink>
          <a:srgbClr val="969696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ardontwerp 2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00CC99"/>
        </a:accent1>
        <a:accent2>
          <a:srgbClr val="3333CC"/>
        </a:accent2>
        <a:accent3>
          <a:srgbClr val="FFFFFF"/>
        </a:accent3>
        <a:accent4>
          <a:srgbClr val="000000"/>
        </a:accent4>
        <a:accent5>
          <a:srgbClr val="AAE2CA"/>
        </a:accent5>
        <a:accent6>
          <a:srgbClr val="2D2DB9"/>
        </a:accent6>
        <a:hlink>
          <a:srgbClr val="CCCCFF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3">
        <a:dk1>
          <a:srgbClr val="000000"/>
        </a:dk1>
        <a:lt1>
          <a:srgbClr val="FFFFFF"/>
        </a:lt1>
        <a:dk2>
          <a:srgbClr val="000000"/>
        </a:dk2>
        <a:lt2>
          <a:srgbClr val="333333"/>
        </a:lt2>
        <a:accent1>
          <a:srgbClr val="DDDDDD"/>
        </a:accent1>
        <a:accent2>
          <a:srgbClr val="808080"/>
        </a:accent2>
        <a:accent3>
          <a:srgbClr val="FFFFFF"/>
        </a:accent3>
        <a:accent4>
          <a:srgbClr val="000000"/>
        </a:accent4>
        <a:accent5>
          <a:srgbClr val="EBEBEB"/>
        </a:accent5>
        <a:accent6>
          <a:srgbClr val="737373"/>
        </a:accent6>
        <a:hlink>
          <a:srgbClr val="4D4D4D"/>
        </a:hlink>
        <a:folHlink>
          <a:srgbClr val="EAEAEA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4">
        <a:dk1>
          <a:srgbClr val="000000"/>
        </a:dk1>
        <a:lt1>
          <a:srgbClr val="FFFFCC"/>
        </a:lt1>
        <a:dk2>
          <a:srgbClr val="808000"/>
        </a:dk2>
        <a:lt2>
          <a:srgbClr val="666633"/>
        </a:lt2>
        <a:accent1>
          <a:srgbClr val="339933"/>
        </a:accent1>
        <a:accent2>
          <a:srgbClr val="800000"/>
        </a:accent2>
        <a:accent3>
          <a:srgbClr val="FFFFE2"/>
        </a:accent3>
        <a:accent4>
          <a:srgbClr val="000000"/>
        </a:accent4>
        <a:accent5>
          <a:srgbClr val="ADCAAD"/>
        </a:accent5>
        <a:accent6>
          <a:srgbClr val="730000"/>
        </a:accent6>
        <a:hlink>
          <a:srgbClr val="0033CC"/>
        </a:hlink>
        <a:folHlink>
          <a:srgbClr val="FFCC66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5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FFCC66"/>
        </a:accent1>
        <a:accent2>
          <a:srgbClr val="0000FF"/>
        </a:accent2>
        <a:accent3>
          <a:srgbClr val="FFFFFF"/>
        </a:accent3>
        <a:accent4>
          <a:srgbClr val="000000"/>
        </a:accent4>
        <a:accent5>
          <a:srgbClr val="FFE2B8"/>
        </a:accent5>
        <a:accent6>
          <a:srgbClr val="0000E7"/>
        </a:accent6>
        <a:hlink>
          <a:srgbClr val="CC00CC"/>
        </a:hlink>
        <a:folHlink>
          <a:srgbClr val="C0C0C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6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C0C0C0"/>
        </a:accent1>
        <a:accent2>
          <a:srgbClr val="0066FF"/>
        </a:accent2>
        <a:accent3>
          <a:srgbClr val="FFFFFF"/>
        </a:accent3>
        <a:accent4>
          <a:srgbClr val="000000"/>
        </a:accent4>
        <a:accent5>
          <a:srgbClr val="DCDCDC"/>
        </a:accent5>
        <a:accent6>
          <a:srgbClr val="005CE7"/>
        </a:accent6>
        <a:hlink>
          <a:srgbClr val="FF0000"/>
        </a:hlink>
        <a:folHlink>
          <a:srgbClr val="00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ardontwerp 7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3399FF"/>
        </a:accent1>
        <a:accent2>
          <a:srgbClr val="99FFCC"/>
        </a:accent2>
        <a:accent3>
          <a:srgbClr val="FFFFFF"/>
        </a:accent3>
        <a:accent4>
          <a:srgbClr val="000000"/>
        </a:accent4>
        <a:accent5>
          <a:srgbClr val="ADCAFF"/>
        </a:accent5>
        <a:accent6>
          <a:srgbClr val="8AE7B9"/>
        </a:accent6>
        <a:hlink>
          <a:srgbClr val="CC00CC"/>
        </a:hlink>
        <a:folHlink>
          <a:srgbClr val="B2B2B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ppt/theme/theme3.xml><?xml version="1.0" encoding="utf-8"?>
<a:theme xmlns:a="http://schemas.openxmlformats.org/drawingml/2006/main" name="Kantoorthema">
  <a:themeElements>
    <a:clrScheme name="Kantoor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Kantoor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Kantoor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14164</TotalTime>
  <Words>2668</Words>
  <Application>Microsoft Office PowerPoint</Application>
  <PresentationFormat>On-screen Show (4:3)</PresentationFormat>
  <Paragraphs>348</Paragraphs>
  <Slides>39</Slides>
  <Notes>31</Notes>
  <HiddenSlides>0</HiddenSlides>
  <MMClips>0</MMClips>
  <ScaleCrop>false</ScaleCrop>
  <HeadingPairs>
    <vt:vector size="4" baseType="variant">
      <vt:variant>
        <vt:lpstr>Theme</vt:lpstr>
      </vt:variant>
      <vt:variant>
        <vt:i4>2</vt:i4>
      </vt:variant>
      <vt:variant>
        <vt:lpstr>Slide Titles</vt:lpstr>
      </vt:variant>
      <vt:variant>
        <vt:i4>39</vt:i4>
      </vt:variant>
    </vt:vector>
  </HeadingPairs>
  <TitlesOfParts>
    <vt:vector size="41" baseType="lpstr">
      <vt:lpstr>STRO Template compleet</vt:lpstr>
      <vt:lpstr>STRO Template leeg</vt:lpstr>
      <vt:lpstr>  Job creation in Bosnia  using  Social Trade Credit Circuits            Henk van Arkel</vt:lpstr>
      <vt:lpstr>Contents</vt:lpstr>
      <vt:lpstr>Social Trade Organisation (1)</vt:lpstr>
      <vt:lpstr>Social Trade Organisation (2)</vt:lpstr>
      <vt:lpstr>Cyclos 4 PRO software</vt:lpstr>
      <vt:lpstr>Introduction 1: The importance of the domestic economy</vt:lpstr>
      <vt:lpstr>Introduction (2): fighting unemployment by increasing governmental expenditures</vt:lpstr>
      <vt:lpstr>Introduction (3): extra liquidity by paying suppliers of the government faster</vt:lpstr>
      <vt:lpstr>Introduction (4): cost-free credits for regular suppliers</vt:lpstr>
      <vt:lpstr>Introduction (5): counter cyclic credits</vt:lpstr>
      <vt:lpstr>Challenges for the economy of Bosnia </vt:lpstr>
      <vt:lpstr>Exports based on strong local clusters of businesses</vt:lpstr>
      <vt:lpstr>The Greek tragedy</vt:lpstr>
      <vt:lpstr>The need for governments to spend less and more at the same time</vt:lpstr>
      <vt:lpstr>Government paying suppliers late</vt:lpstr>
      <vt:lpstr>Modern technologies allow to dedicate/ condition flows of money</vt:lpstr>
      <vt:lpstr>Dedicated Term-Marks</vt:lpstr>
      <vt:lpstr>Government paying suppliers: the solution</vt:lpstr>
      <vt:lpstr>Objectives of the Bosnian Social Trade</vt:lpstr>
      <vt:lpstr>Step 1: Government creates a whitelist of regular suppliers</vt:lpstr>
      <vt:lpstr>Step 2: Government pays supplier A with term marks</vt:lpstr>
      <vt:lpstr>Step 3: The TMs are circulating within the regional Bosnian network</vt:lpstr>
      <vt:lpstr>Suppliers paid with term-marks</vt:lpstr>
      <vt:lpstr>Step 4: After 70 days the TM can be exchanged for marks</vt:lpstr>
      <vt:lpstr>Advantages</vt:lpstr>
      <vt:lpstr>Objectives of the Bosnian Social Trade</vt:lpstr>
      <vt:lpstr>Credit</vt:lpstr>
      <vt:lpstr>How risks are covered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PowerPoint Presentation</vt:lpstr>
      <vt:lpstr>Term marks and credit</vt:lpstr>
      <vt:lpstr>Bijlage: het huishoudboekje van de coöperatie</vt:lpstr>
      <vt:lpstr>Result</vt:lpstr>
      <vt:lpstr>More information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Oinari evalueert of het verantwoord is dat Alternativa 3 10.000 Te leent en vraagt voor de evaluatie 400 euro</dc:title>
  <dc:creator>henk van arkel</dc:creator>
  <cp:lastModifiedBy>Ranjani</cp:lastModifiedBy>
  <cp:revision>950</cp:revision>
  <dcterms:created xsi:type="dcterms:W3CDTF">2014-05-04T15:33:36Z</dcterms:created>
  <dcterms:modified xsi:type="dcterms:W3CDTF">2014-06-30T05:33:27Z</dcterms:modified>
</cp:coreProperties>
</file>