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42"/>
  </p:notesMasterIdLst>
  <p:sldIdLst>
    <p:sldId id="370" r:id="rId3"/>
    <p:sldId id="395" r:id="rId4"/>
    <p:sldId id="414" r:id="rId5"/>
    <p:sldId id="416" r:id="rId6"/>
    <p:sldId id="385" r:id="rId7"/>
    <p:sldId id="371" r:id="rId8"/>
    <p:sldId id="372" r:id="rId9"/>
    <p:sldId id="373" r:id="rId10"/>
    <p:sldId id="417" r:id="rId11"/>
    <p:sldId id="435" r:id="rId12"/>
    <p:sldId id="396" r:id="rId13"/>
    <p:sldId id="375" r:id="rId14"/>
    <p:sldId id="398" r:id="rId15"/>
    <p:sldId id="377" r:id="rId16"/>
    <p:sldId id="381" r:id="rId17"/>
    <p:sldId id="387" r:id="rId18"/>
    <p:sldId id="380" r:id="rId19"/>
    <p:sldId id="399" r:id="rId20"/>
    <p:sldId id="379" r:id="rId21"/>
    <p:sldId id="391" r:id="rId22"/>
    <p:sldId id="409" r:id="rId23"/>
    <p:sldId id="411" r:id="rId24"/>
    <p:sldId id="354" r:id="rId25"/>
    <p:sldId id="412" r:id="rId26"/>
    <p:sldId id="413" r:id="rId27"/>
    <p:sldId id="436" r:id="rId28"/>
    <p:sldId id="418" r:id="rId29"/>
    <p:sldId id="431" r:id="rId30"/>
    <p:sldId id="421" r:id="rId31"/>
    <p:sldId id="422" r:id="rId32"/>
    <p:sldId id="423" r:id="rId33"/>
    <p:sldId id="424" r:id="rId34"/>
    <p:sldId id="425" r:id="rId35"/>
    <p:sldId id="426" r:id="rId36"/>
    <p:sldId id="427" r:id="rId37"/>
    <p:sldId id="429" r:id="rId38"/>
    <p:sldId id="434" r:id="rId39"/>
    <p:sldId id="428" r:id="rId40"/>
    <p:sldId id="408" r:id="rId4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zanne Olivier" initials="" lastIdx="3" clrIdx="0"/>
  <p:cmAuthor id="1" name="Jaap Vink" initials="" lastIdx="2" clrIdx="1"/>
  <p:cmAuthor id="2" name="Zaan" initials="Z" lastIdx="15" clrIdx="2"/>
  <p:cmAuthor id="3" name="Mendel" initials="M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B635"/>
    <a:srgbClr val="984807"/>
    <a:srgbClr val="CC6600"/>
    <a:srgbClr val="0D0D35"/>
    <a:srgbClr val="FFCC66"/>
    <a:srgbClr val="EDEDDC"/>
    <a:srgbClr val="F6F4EA"/>
    <a:srgbClr val="F4F2EA"/>
    <a:srgbClr val="EBEED6"/>
    <a:srgbClr val="4059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51" autoAdjust="0"/>
    <p:restoredTop sz="91954" autoAdjust="0"/>
  </p:normalViewPr>
  <p:slideViewPr>
    <p:cSldViewPr>
      <p:cViewPr>
        <p:scale>
          <a:sx n="67" d="100"/>
          <a:sy n="67" d="100"/>
        </p:scale>
        <p:origin x="-1638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71CA6B-EE3C-4855-B77A-7CA7C3436827}" type="datetimeFigureOut">
              <a:rPr lang="nl-NL"/>
              <a:pPr>
                <a:defRPr/>
              </a:pPr>
              <a:t>30-6-2014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900B70-58EA-4B32-A9A0-8E167B6F9E2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685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00B70-58EA-4B32-A9A0-8E167B6F9E25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4383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00B70-58EA-4B32-A9A0-8E167B6F9E25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178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00B70-58EA-4B32-A9A0-8E167B6F9E25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178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00B70-58EA-4B32-A9A0-8E167B6F9E25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1782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00B70-58EA-4B32-A9A0-8E167B6F9E25}" type="slidenum">
              <a:rPr lang="nl-NL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9790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00B70-58EA-4B32-A9A0-8E167B6F9E25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1782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00B70-58EA-4B32-A9A0-8E167B6F9E25}" type="slidenum">
              <a:rPr lang="nl-NL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9790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00B70-58EA-4B32-A9A0-8E167B6F9E25}" type="slidenum">
              <a:rPr lang="nl-NL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9790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00B70-58EA-4B32-A9A0-8E167B6F9E25}" type="slidenum">
              <a:rPr lang="nl-NL" smtClean="0"/>
              <a:pPr>
                <a:defRPr/>
              </a:pPr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70959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1200" dirty="0" err="1" smtClean="0">
                <a:latin typeface="Calibri" pitchFamily="34" charset="0"/>
              </a:rPr>
              <a:t>Termijn</a:t>
            </a:r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dirty="0" err="1" smtClean="0">
                <a:latin typeface="Calibri" pitchFamily="34" charset="0"/>
              </a:rPr>
              <a:t>moet</a:t>
            </a:r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dirty="0" err="1" smtClean="0">
                <a:latin typeface="Calibri" pitchFamily="34" charset="0"/>
              </a:rPr>
              <a:t>hier</a:t>
            </a:r>
            <a:r>
              <a:rPr lang="en-US" sz="1200" dirty="0" smtClean="0">
                <a:latin typeface="Calibri" pitchFamily="34" charset="0"/>
              </a:rPr>
              <a:t> 365 </a:t>
            </a:r>
            <a:r>
              <a:rPr lang="en-US" sz="1200" dirty="0" err="1" smtClean="0">
                <a:latin typeface="Calibri" pitchFamily="34" charset="0"/>
              </a:rPr>
              <a:t>dagen</a:t>
            </a:r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dirty="0" err="1" smtClean="0">
                <a:latin typeface="Calibri" pitchFamily="34" charset="0"/>
              </a:rPr>
              <a:t>zijn</a:t>
            </a:r>
            <a:endParaRPr lang="en-US" sz="12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alibri" pitchFamily="34" charset="0"/>
              </a:rPr>
              <a:t>Die</a:t>
            </a:r>
            <a:r>
              <a:rPr lang="en-US" sz="1200" baseline="0" dirty="0" smtClean="0">
                <a:latin typeface="Calibri" pitchFamily="34" charset="0"/>
              </a:rPr>
              <a:t> lev &gt; De </a:t>
            </a:r>
            <a:r>
              <a:rPr lang="en-US" sz="1200" baseline="0" dirty="0" err="1" smtClean="0">
                <a:latin typeface="Calibri" pitchFamily="34" charset="0"/>
              </a:rPr>
              <a:t>leveran</a:t>
            </a:r>
            <a:endParaRPr lang="nl-NL" sz="12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nl-NL" sz="1200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3379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9765B9-A245-491A-9314-105C826CBF52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1200" dirty="0" err="1" smtClean="0">
                <a:latin typeface="Calibri" pitchFamily="34" charset="0"/>
              </a:rPr>
              <a:t>Termijn</a:t>
            </a:r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dirty="0" err="1" smtClean="0">
                <a:latin typeface="Calibri" pitchFamily="34" charset="0"/>
              </a:rPr>
              <a:t>moet</a:t>
            </a:r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dirty="0" err="1" smtClean="0">
                <a:latin typeface="Calibri" pitchFamily="34" charset="0"/>
              </a:rPr>
              <a:t>hier</a:t>
            </a:r>
            <a:r>
              <a:rPr lang="en-US" sz="1200" dirty="0" smtClean="0">
                <a:latin typeface="Calibri" pitchFamily="34" charset="0"/>
              </a:rPr>
              <a:t> 365 </a:t>
            </a:r>
            <a:r>
              <a:rPr lang="en-US" sz="1200" dirty="0" err="1" smtClean="0">
                <a:latin typeface="Calibri" pitchFamily="34" charset="0"/>
              </a:rPr>
              <a:t>dagen</a:t>
            </a:r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dirty="0" err="1" smtClean="0">
                <a:latin typeface="Calibri" pitchFamily="34" charset="0"/>
              </a:rPr>
              <a:t>zijn</a:t>
            </a:r>
            <a:endParaRPr lang="en-US" sz="12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alibri" pitchFamily="34" charset="0"/>
              </a:rPr>
              <a:t>Die</a:t>
            </a:r>
            <a:r>
              <a:rPr lang="en-US" sz="1200" baseline="0" dirty="0" smtClean="0">
                <a:latin typeface="Calibri" pitchFamily="34" charset="0"/>
              </a:rPr>
              <a:t> lev &gt; De </a:t>
            </a:r>
            <a:r>
              <a:rPr lang="en-US" sz="1200" baseline="0" dirty="0" err="1" smtClean="0">
                <a:latin typeface="Calibri" pitchFamily="34" charset="0"/>
              </a:rPr>
              <a:t>leveran</a:t>
            </a:r>
            <a:endParaRPr lang="nl-NL" sz="12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nl-NL" sz="1200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3379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9765B9-A245-491A-9314-105C826CBF52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00B70-58EA-4B32-A9A0-8E167B6F9E25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42957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1200" dirty="0" err="1" smtClean="0">
                <a:latin typeface="Calibri" pitchFamily="34" charset="0"/>
              </a:rPr>
              <a:t>Termijn</a:t>
            </a:r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dirty="0" err="1" smtClean="0">
                <a:latin typeface="Calibri" pitchFamily="34" charset="0"/>
              </a:rPr>
              <a:t>moet</a:t>
            </a:r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dirty="0" err="1" smtClean="0">
                <a:latin typeface="Calibri" pitchFamily="34" charset="0"/>
              </a:rPr>
              <a:t>hier</a:t>
            </a:r>
            <a:r>
              <a:rPr lang="en-US" sz="1200" dirty="0" smtClean="0">
                <a:latin typeface="Calibri" pitchFamily="34" charset="0"/>
              </a:rPr>
              <a:t> 365 </a:t>
            </a:r>
            <a:r>
              <a:rPr lang="en-US" sz="1200" dirty="0" err="1" smtClean="0">
                <a:latin typeface="Calibri" pitchFamily="34" charset="0"/>
              </a:rPr>
              <a:t>dagen</a:t>
            </a:r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dirty="0" err="1" smtClean="0">
                <a:latin typeface="Calibri" pitchFamily="34" charset="0"/>
              </a:rPr>
              <a:t>zijn</a:t>
            </a:r>
            <a:endParaRPr lang="en-US" sz="12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alibri" pitchFamily="34" charset="0"/>
              </a:rPr>
              <a:t>Die</a:t>
            </a:r>
            <a:r>
              <a:rPr lang="en-US" sz="1200" baseline="0" dirty="0" smtClean="0">
                <a:latin typeface="Calibri" pitchFamily="34" charset="0"/>
              </a:rPr>
              <a:t> lev &gt; De </a:t>
            </a:r>
            <a:r>
              <a:rPr lang="en-US" sz="1200" baseline="0" dirty="0" err="1" smtClean="0">
                <a:latin typeface="Calibri" pitchFamily="34" charset="0"/>
              </a:rPr>
              <a:t>leveran</a:t>
            </a:r>
            <a:endParaRPr lang="nl-NL" sz="12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nl-NL" sz="1200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3379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9765B9-A245-491A-9314-105C826CBF52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nl-NL" sz="12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nl-NL" sz="1200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3379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9765B9-A245-491A-9314-105C826CBF52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nl-NL" sz="1200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3379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9765B9-A245-491A-9314-105C826CBF52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00B70-58EA-4B32-A9A0-8E167B6F9E25}" type="slidenum">
              <a:rPr lang="nl-NL" smtClean="0"/>
              <a:pPr>
                <a:defRPr/>
              </a:pPr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70959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1200" dirty="0" err="1" smtClean="0">
                <a:latin typeface="Calibri" pitchFamily="34" charset="0"/>
              </a:rPr>
              <a:t>Termijn</a:t>
            </a:r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dirty="0" err="1" smtClean="0">
                <a:latin typeface="Calibri" pitchFamily="34" charset="0"/>
              </a:rPr>
              <a:t>moet</a:t>
            </a:r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dirty="0" err="1" smtClean="0">
                <a:latin typeface="Calibri" pitchFamily="34" charset="0"/>
              </a:rPr>
              <a:t>hier</a:t>
            </a:r>
            <a:r>
              <a:rPr lang="en-US" sz="1200" dirty="0" smtClean="0">
                <a:latin typeface="Calibri" pitchFamily="34" charset="0"/>
              </a:rPr>
              <a:t> 365 </a:t>
            </a:r>
            <a:r>
              <a:rPr lang="en-US" sz="1200" dirty="0" err="1" smtClean="0">
                <a:latin typeface="Calibri" pitchFamily="34" charset="0"/>
              </a:rPr>
              <a:t>dagen</a:t>
            </a:r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dirty="0" err="1" smtClean="0">
                <a:latin typeface="Calibri" pitchFamily="34" charset="0"/>
              </a:rPr>
              <a:t>zijn</a:t>
            </a:r>
            <a:endParaRPr lang="en-US" sz="12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alibri" pitchFamily="34" charset="0"/>
              </a:rPr>
              <a:t>Die</a:t>
            </a:r>
            <a:r>
              <a:rPr lang="en-US" sz="1200" baseline="0" dirty="0" smtClean="0">
                <a:latin typeface="Calibri" pitchFamily="34" charset="0"/>
              </a:rPr>
              <a:t> lev &gt; De </a:t>
            </a:r>
            <a:r>
              <a:rPr lang="en-US" sz="1200" baseline="0" dirty="0" err="1" smtClean="0">
                <a:latin typeface="Calibri" pitchFamily="34" charset="0"/>
              </a:rPr>
              <a:t>leveran</a:t>
            </a:r>
            <a:endParaRPr lang="nl-NL" sz="12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nl-NL" sz="1200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3379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9765B9-A245-491A-9314-105C826CBF52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00B70-58EA-4B32-A9A0-8E167B6F9E25}" type="slidenum">
              <a:rPr lang="nl-NL" smtClean="0"/>
              <a:pPr>
                <a:defRPr/>
              </a:pPr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39790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Elk </a:t>
            </a:r>
            <a:r>
              <a:rPr lang="en-US" dirty="0" err="1" smtClean="0"/>
              <a:t>bedrijf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Res op </a:t>
            </a:r>
            <a:r>
              <a:rPr lang="en-US" dirty="0" err="1" smtClean="0"/>
              <a:t>haar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dankzij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krediet</a:t>
            </a:r>
            <a:r>
              <a:rPr lang="en-US" baseline="0" dirty="0" smtClean="0"/>
              <a:t> van Alter3, </a:t>
            </a:r>
            <a:r>
              <a:rPr lang="en-US" baseline="0" dirty="0" err="1" smtClean="0"/>
              <a:t>draagt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dagelijks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etc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00B70-58EA-4B32-A9A0-8E167B6F9E25}" type="slidenum">
              <a:rPr lang="nl-NL" smtClean="0"/>
              <a:pPr>
                <a:defRPr/>
              </a:pPr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32309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…… en </a:t>
            </a:r>
            <a:r>
              <a:rPr lang="en-US" dirty="0" err="1" smtClean="0"/>
              <a:t>omloopheffing</a:t>
            </a:r>
            <a:r>
              <a:rPr lang="en-US" dirty="0" smtClean="0"/>
              <a:t> </a:t>
            </a:r>
            <a:r>
              <a:rPr lang="en-US" dirty="0" err="1" smtClean="0"/>
              <a:t>samen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00B70-58EA-4B32-A9A0-8E167B6F9E25}" type="slidenum">
              <a:rPr lang="nl-NL" smtClean="0"/>
              <a:pPr>
                <a:defRPr/>
              </a:pPr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60444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Eventueel</a:t>
            </a:r>
            <a:r>
              <a:rPr lang="en-US" dirty="0" smtClean="0"/>
              <a:t> de </a:t>
            </a:r>
            <a:r>
              <a:rPr lang="en-US" dirty="0" err="1" smtClean="0"/>
              <a:t>eerste</a:t>
            </a:r>
            <a:r>
              <a:rPr lang="en-US" dirty="0" smtClean="0"/>
              <a:t> </a:t>
            </a:r>
            <a:r>
              <a:rPr lang="en-US" dirty="0" err="1" smtClean="0"/>
              <a:t>pijl</a:t>
            </a:r>
            <a:r>
              <a:rPr lang="en-US" dirty="0" smtClean="0"/>
              <a:t> al </a:t>
            </a:r>
            <a:r>
              <a:rPr lang="en-US" dirty="0" err="1" smtClean="0"/>
              <a:t>samen</a:t>
            </a:r>
            <a:r>
              <a:rPr lang="en-US" dirty="0" smtClean="0"/>
              <a:t> met de </a:t>
            </a:r>
            <a:r>
              <a:rPr lang="en-US" dirty="0" err="1" smtClean="0"/>
              <a:t>tekst</a:t>
            </a:r>
            <a:r>
              <a:rPr lang="en-US" dirty="0" smtClean="0"/>
              <a:t> in de </a:t>
            </a:r>
            <a:r>
              <a:rPr lang="en-US" dirty="0" err="1" smtClean="0"/>
              <a:t>eerste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laten</a:t>
            </a:r>
            <a:r>
              <a:rPr lang="en-US" dirty="0" smtClean="0"/>
              <a:t> </a:t>
            </a:r>
            <a:r>
              <a:rPr lang="en-US" dirty="0" err="1" smtClean="0"/>
              <a:t>samen</a:t>
            </a:r>
            <a:r>
              <a:rPr lang="en-US" dirty="0" smtClean="0"/>
              <a:t> </a:t>
            </a:r>
            <a:r>
              <a:rPr lang="en-US" dirty="0" err="1" smtClean="0"/>
              <a:t>gaan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00B70-58EA-4B32-A9A0-8E167B6F9E25}" type="slidenum">
              <a:rPr lang="nl-NL" smtClean="0"/>
              <a:pPr>
                <a:defRPr/>
              </a:pPr>
              <a:t>35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37420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nl-NL" sz="12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nl-NL" sz="1200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3379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9765B9-A245-491A-9314-105C826CBF52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00B70-58EA-4B32-A9A0-8E167B6F9E25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79869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35843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04971F-3285-49EC-B7E8-071792869850}" type="slidenum">
              <a:rPr lang="nl-NL" sz="1200">
                <a:latin typeface="Calibri" pitchFamily="34" charset="0"/>
              </a:rPr>
              <a:pPr algn="r"/>
              <a:t>37</a:t>
            </a:fld>
            <a:endParaRPr lang="nl-NL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00B70-58EA-4B32-A9A0-8E167B6F9E25}" type="slidenum">
              <a:rPr lang="nl-NL" smtClean="0"/>
              <a:pPr>
                <a:defRPr/>
              </a:pPr>
              <a:t>39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3216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00B70-58EA-4B32-A9A0-8E167B6F9E25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178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00B70-58EA-4B32-A9A0-8E167B6F9E25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178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00B70-58EA-4B32-A9A0-8E167B6F9E25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178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00B70-58EA-4B32-A9A0-8E167B6F9E25}" type="slidenum">
              <a:rPr lang="nl-NL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78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00B70-58EA-4B32-A9A0-8E167B6F9E25}" type="slidenum">
              <a:rPr lang="nl-NL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78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00B70-58EA-4B32-A9A0-8E167B6F9E25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005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46" descr="achtergron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/>
          <a:stretch>
            <a:fillRect/>
          </a:stretch>
        </p:blipFill>
        <p:spPr bwMode="auto">
          <a:xfrm>
            <a:off x="0" y="1219200"/>
            <a:ext cx="9144000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ounded Rectangle 17"/>
          <p:cNvSpPr/>
          <p:nvPr userDrawn="1"/>
        </p:nvSpPr>
        <p:spPr bwMode="auto">
          <a:xfrm>
            <a:off x="755576" y="2348880"/>
            <a:ext cx="7560000" cy="1080000"/>
          </a:xfrm>
          <a:prstGeom prst="roundRect">
            <a:avLst>
              <a:gd name="adj" fmla="val 10868"/>
            </a:avLst>
          </a:prstGeom>
          <a:solidFill>
            <a:srgbClr val="F4F2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1047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EDED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nl-NL" altLang="en-US" smtClean="0">
              <a:solidFill>
                <a:srgbClr val="000000"/>
              </a:solidFill>
            </a:endParaRPr>
          </a:p>
        </p:txBody>
      </p:sp>
      <p:sp>
        <p:nvSpPr>
          <p:cNvPr id="6" name="Rectangle 1049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DBD7B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nl-NL" altLang="en-US" smtClean="0">
              <a:solidFill>
                <a:srgbClr val="000000"/>
              </a:solidFill>
            </a:endParaRPr>
          </a:p>
        </p:txBody>
      </p:sp>
      <p:pic>
        <p:nvPicPr>
          <p:cNvPr id="7" name="Picture 1035" descr="headerbar_corner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040"/>
          <p:cNvSpPr>
            <a:spLocks noChangeArrowheads="1"/>
          </p:cNvSpPr>
          <p:nvPr userDrawn="1"/>
        </p:nvSpPr>
        <p:spPr bwMode="auto">
          <a:xfrm>
            <a:off x="755576" y="3352800"/>
            <a:ext cx="7560840" cy="2286000"/>
          </a:xfrm>
          <a:prstGeom prst="rect">
            <a:avLst/>
          </a:prstGeom>
          <a:solidFill>
            <a:srgbClr val="EAE9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nl-NL" altLang="en-US" smtClean="0">
              <a:solidFill>
                <a:srgbClr val="000000"/>
              </a:solidFill>
            </a:endParaRPr>
          </a:p>
        </p:txBody>
      </p:sp>
      <p:pic>
        <p:nvPicPr>
          <p:cNvPr id="13" name="Picture 1051" descr="str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053"/>
          <p:cNvSpPr>
            <a:spLocks noChangeArrowheads="1"/>
          </p:cNvSpPr>
          <p:nvPr userDrawn="1"/>
        </p:nvSpPr>
        <p:spPr bwMode="auto">
          <a:xfrm>
            <a:off x="3276600" y="0"/>
            <a:ext cx="5867400" cy="1066800"/>
          </a:xfrm>
          <a:prstGeom prst="rect">
            <a:avLst/>
          </a:prstGeom>
          <a:gradFill rotWithShape="0">
            <a:gsLst>
              <a:gs pos="0">
                <a:srgbClr val="EDEDDC"/>
              </a:gs>
              <a:gs pos="50000">
                <a:srgbClr val="F5F4E6"/>
              </a:gs>
              <a:gs pos="100000">
                <a:srgbClr val="EDEDD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nl-NL" altLang="en-US" smtClean="0">
              <a:solidFill>
                <a:srgbClr val="000000"/>
              </a:solidFill>
            </a:endParaRPr>
          </a:p>
        </p:txBody>
      </p:sp>
      <p:pic>
        <p:nvPicPr>
          <p:cNvPr id="15" name="Picture 1052" descr="banner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0"/>
            <a:ext cx="25146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048"/>
          <p:cNvSpPr>
            <a:spLocks noChangeArrowheads="1"/>
          </p:cNvSpPr>
          <p:nvPr userDrawn="1"/>
        </p:nvSpPr>
        <p:spPr bwMode="auto">
          <a:xfrm>
            <a:off x="0" y="762000"/>
            <a:ext cx="9144000" cy="304800"/>
          </a:xfrm>
          <a:prstGeom prst="rect">
            <a:avLst/>
          </a:prstGeom>
          <a:solidFill>
            <a:srgbClr val="8CB6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nl-NL" altLang="en-US" smtClean="0">
              <a:solidFill>
                <a:srgbClr val="000000"/>
              </a:solidFill>
            </a:endParaRPr>
          </a:p>
        </p:txBody>
      </p:sp>
      <p:pic>
        <p:nvPicPr>
          <p:cNvPr id="17" name="Picture 1054" descr="headerbar_corner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4" name="Rectangle 1044"/>
          <p:cNvSpPr>
            <a:spLocks noGrp="1" noChangeArrowheads="1"/>
          </p:cNvSpPr>
          <p:nvPr>
            <p:ph type="ctrTitle"/>
          </p:nvPr>
        </p:nvSpPr>
        <p:spPr>
          <a:xfrm>
            <a:off x="1066800" y="2362200"/>
            <a:ext cx="7010400" cy="990600"/>
          </a:xfrm>
        </p:spPr>
        <p:txBody>
          <a:bodyPr/>
          <a:lstStyle>
            <a:lvl1pPr>
              <a:spcBef>
                <a:spcPts val="0"/>
              </a:spcBef>
              <a:defRPr lang="nl-NL" noProof="0" dirty="0" smtClean="0">
                <a:solidFill>
                  <a:srgbClr val="984807"/>
                </a:solidFill>
              </a:defRPr>
            </a:lvl1pPr>
          </a:lstStyle>
          <a:p>
            <a:pPr lvl="0"/>
            <a:r>
              <a:rPr lang="nl-NL" noProof="0" dirty="0" smtClean="0"/>
              <a:t>Klik om het opmaakprofiel van de modeltitel te bewerken</a:t>
            </a:r>
          </a:p>
        </p:txBody>
      </p:sp>
      <p:sp>
        <p:nvSpPr>
          <p:cNvPr id="6165" name="Rectangle 1045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05200"/>
            <a:ext cx="7010400" cy="1981200"/>
          </a:xfrm>
        </p:spPr>
        <p:txBody>
          <a:bodyPr/>
          <a:lstStyle>
            <a:lvl1pPr marL="0" indent="0" algn="ctr">
              <a:buFontTx/>
              <a:buNone/>
              <a:defRPr sz="2600">
                <a:latin typeface="Calibri" pitchFamily="34" charset="0"/>
              </a:defRPr>
            </a:lvl1pPr>
          </a:lstStyle>
          <a:p>
            <a:pPr lvl="0"/>
            <a:r>
              <a:rPr lang="nl-NL" noProof="0" dirty="0" smtClean="0"/>
              <a:t>Klik om het opmaakprofiel van de modelondertitel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113371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6477000"/>
            <a:ext cx="685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51612-67E7-4F49-A2FE-63D209A97E96}" type="slidenum">
              <a:rPr lang="en-US"/>
              <a:pPr>
                <a:defRPr/>
              </a:pPr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70936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6477000"/>
            <a:ext cx="685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6FBF5-7095-4F02-B1B7-1129B613DE2A}" type="slidenum">
              <a:rPr lang="en-US"/>
              <a:pPr>
                <a:defRPr/>
              </a:pPr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5400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FD32A-A1CA-4577-B167-55B90017D842}" type="slidenum">
              <a:rPr lang="en-US"/>
              <a:pPr>
                <a:defRPr/>
              </a:pPr>
              <a:t>‹#›</a:t>
            </a:fld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92D2D-8FFD-4732-A337-35882F9BA1C5}" type="datetime1">
              <a:rPr lang="nl-NL">
                <a:solidFill>
                  <a:srgbClr val="FFFFFF"/>
                </a:solidFill>
              </a:rPr>
              <a:pPr>
                <a:defRPr/>
              </a:pPr>
              <a:t>30-6-2014</a:t>
            </a:fld>
            <a:endParaRPr lang="es-UY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97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438400"/>
            <a:ext cx="34671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2438400"/>
            <a:ext cx="34671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5E55A-DD90-4CF6-8318-97D93BC8ED93}" type="slidenum">
              <a:rPr lang="en-US"/>
              <a:pPr>
                <a:defRPr/>
              </a:pPr>
              <a:t>‹#›</a:t>
            </a:fld>
            <a:endParaRPr lang="es-UY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00C5A-BDB5-49D7-A685-542E512968A3}" type="datetime1">
              <a:rPr lang="nl-NL">
                <a:solidFill>
                  <a:srgbClr val="FFFFFF"/>
                </a:solidFill>
              </a:rPr>
              <a:pPr>
                <a:defRPr/>
              </a:pPr>
              <a:t>30-6-2014</a:t>
            </a:fld>
            <a:endParaRPr lang="es-UY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243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51612-67E7-4F49-A2FE-63D209A97E96}" type="slidenum">
              <a:rPr lang="en-US"/>
              <a:pPr>
                <a:defRPr/>
              </a:pPr>
              <a:t>‹#›</a:t>
            </a:fld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2A3CB-90F7-4655-83CC-74D258227272}" type="datetime1">
              <a:rPr lang="nl-NL">
                <a:solidFill>
                  <a:srgbClr val="FFFFFF"/>
                </a:solidFill>
              </a:rPr>
              <a:pPr>
                <a:defRPr/>
              </a:pPr>
              <a:t>30-6-2014</a:t>
            </a:fld>
            <a:endParaRPr lang="es-UY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93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6FBF5-7095-4F02-B1B7-1129B613DE2A}" type="slidenum">
              <a:rPr lang="en-US"/>
              <a:pPr>
                <a:defRPr/>
              </a:pPr>
              <a:t>‹#›</a:t>
            </a:fld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E19B4-CD77-482D-B6A3-FEFAC36E4A3E}" type="datetime1">
              <a:rPr lang="nl-NL">
                <a:solidFill>
                  <a:srgbClr val="FFFFFF"/>
                </a:solidFill>
              </a:rPr>
              <a:pPr>
                <a:defRPr/>
              </a:pPr>
              <a:t>30-6-2014</a:t>
            </a:fld>
            <a:endParaRPr lang="es-UY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00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447800"/>
            <a:ext cx="7086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2438400"/>
            <a:ext cx="34671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10100" y="2438400"/>
            <a:ext cx="3467100" cy="3657600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F4881-F412-423B-8D53-98F6D5FFAC9B}" type="slidenum">
              <a:rPr lang="en-US"/>
              <a:pPr>
                <a:defRPr/>
              </a:pPr>
              <a:t>‹#›</a:t>
            </a:fld>
            <a:endParaRPr lang="es-UY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84586-0B91-4DF2-B05B-81F6B7A974D3}" type="datetime1">
              <a:rPr lang="nl-NL">
                <a:solidFill>
                  <a:srgbClr val="FFFFFF"/>
                </a:solidFill>
              </a:rPr>
              <a:pPr>
                <a:defRPr/>
              </a:pPr>
              <a:t>30-6-2014</a:t>
            </a:fld>
            <a:endParaRPr lang="es-UY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42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6477000"/>
            <a:ext cx="685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FD32A-A1CA-4577-B167-55B90017D842}" type="slidenum">
              <a:rPr lang="en-US"/>
              <a:pPr>
                <a:defRPr/>
              </a:pPr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0097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5589240"/>
            <a:ext cx="9144000" cy="1268760"/>
          </a:xfrm>
          <a:prstGeom prst="rect">
            <a:avLst/>
          </a:prstGeom>
          <a:solidFill>
            <a:srgbClr val="EDEDDC"/>
          </a:solidFill>
          <a:ln w="19050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636196"/>
            <a:ext cx="8784976" cy="1146648"/>
          </a:xfrm>
        </p:spPr>
        <p:txBody>
          <a:bodyPr/>
          <a:lstStyle>
            <a:lvl1pPr>
              <a:spcBef>
                <a:spcPts val="600"/>
              </a:spcBef>
              <a:defRPr sz="15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7" name="Rectangle 15"/>
          <p:cNvSpPr>
            <a:spLocks noChangeArrowheads="1"/>
          </p:cNvSpPr>
          <p:nvPr userDrawn="1"/>
        </p:nvSpPr>
        <p:spPr bwMode="auto">
          <a:xfrm>
            <a:off x="0" y="5543521"/>
            <a:ext cx="9144000" cy="45719"/>
          </a:xfrm>
          <a:prstGeom prst="rect">
            <a:avLst/>
          </a:prstGeom>
          <a:solidFill>
            <a:srgbClr val="8CB6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nl-NL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97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438400"/>
            <a:ext cx="34671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2438400"/>
            <a:ext cx="34671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6477000"/>
            <a:ext cx="685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5E55A-DD90-4CF6-8318-97D93BC8ED93}" type="slidenum">
              <a:rPr lang="en-US"/>
              <a:pPr>
                <a:defRPr/>
              </a:pPr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15243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4" descr="achtergrond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/>
          <a:stretch>
            <a:fillRect/>
          </a:stretch>
        </p:blipFill>
        <p:spPr bwMode="auto">
          <a:xfrm>
            <a:off x="0" y="1219200"/>
            <a:ext cx="9144000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ounded Rectangle 19"/>
          <p:cNvSpPr/>
          <p:nvPr/>
        </p:nvSpPr>
        <p:spPr bwMode="auto">
          <a:xfrm>
            <a:off x="755576" y="1412896"/>
            <a:ext cx="7560000" cy="1080000"/>
          </a:xfrm>
          <a:prstGeom prst="roundRect">
            <a:avLst>
              <a:gd name="adj" fmla="val 10868"/>
            </a:avLst>
          </a:prstGeom>
          <a:solidFill>
            <a:srgbClr val="F4F2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6" name="Rectangle 27"/>
          <p:cNvSpPr>
            <a:spLocks noChangeArrowheads="1"/>
          </p:cNvSpPr>
          <p:nvPr/>
        </p:nvSpPr>
        <p:spPr bwMode="auto">
          <a:xfrm>
            <a:off x="755576" y="2286000"/>
            <a:ext cx="7560840" cy="3962400"/>
          </a:xfrm>
          <a:prstGeom prst="rect">
            <a:avLst/>
          </a:prstGeom>
          <a:solidFill>
            <a:srgbClr val="EAE9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nl-NL" altLang="en-US" smtClean="0">
              <a:solidFill>
                <a:srgbClr val="000000"/>
              </a:solidFill>
            </a:endParaRPr>
          </a:p>
        </p:txBody>
      </p:sp>
      <p:sp>
        <p:nvSpPr>
          <p:cNvPr id="1027" name="Rectangle 12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EDED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nl-NL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477000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rgbClr val="405918"/>
                </a:solidFill>
                <a:latin typeface="Candara" pitchFamily="34" charset="0"/>
              </a:defRPr>
            </a:lvl1pPr>
          </a:lstStyle>
          <a:p>
            <a:pPr>
              <a:defRPr/>
            </a:pPr>
            <a:fld id="{7565AA3F-0678-4BCA-953F-C84C7AC3C3E2}" type="slidenum">
              <a:rPr lang="en-US"/>
              <a:pPr>
                <a:defRPr/>
              </a:pPr>
              <a:t>‹#›</a:t>
            </a:fld>
            <a:endParaRPr lang="es-UY"/>
          </a:p>
        </p:txBody>
      </p:sp>
      <p:pic>
        <p:nvPicPr>
          <p:cNvPr id="1029" name="Picture 10" descr="str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3276600" y="0"/>
            <a:ext cx="5867400" cy="1066800"/>
          </a:xfrm>
          <a:prstGeom prst="rect">
            <a:avLst/>
          </a:prstGeom>
          <a:gradFill rotWithShape="0">
            <a:gsLst>
              <a:gs pos="0">
                <a:srgbClr val="EDEDDC"/>
              </a:gs>
              <a:gs pos="50000">
                <a:srgbClr val="F5F4E6"/>
              </a:gs>
              <a:gs pos="100000">
                <a:srgbClr val="EDEDD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nl-NL" altLang="en-US" smtClean="0">
              <a:solidFill>
                <a:srgbClr val="000000"/>
              </a:solidFill>
            </a:endParaRPr>
          </a:p>
        </p:txBody>
      </p:sp>
      <p:pic>
        <p:nvPicPr>
          <p:cNvPr id="1031" name="Picture 14" descr="banner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0"/>
            <a:ext cx="25146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304800"/>
          </a:xfrm>
          <a:prstGeom prst="rect">
            <a:avLst/>
          </a:prstGeom>
          <a:solidFill>
            <a:srgbClr val="8CB6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nl-NL" altLang="en-US" smtClean="0">
              <a:solidFill>
                <a:srgbClr val="000000"/>
              </a:solidFill>
            </a:endParaRPr>
          </a:p>
        </p:txBody>
      </p:sp>
      <p:pic>
        <p:nvPicPr>
          <p:cNvPr id="1033" name="Picture 19" descr="headerbar_corner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DBD7B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nl-NL" altLang="en-US" smtClean="0">
              <a:solidFill>
                <a:srgbClr val="000000"/>
              </a:solidFill>
            </a:endParaRPr>
          </a:p>
        </p:txBody>
      </p:sp>
      <p:sp>
        <p:nvSpPr>
          <p:cNvPr id="104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447800"/>
            <a:ext cx="7086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dirty="0" smtClean="0"/>
              <a:t>STRO Social TRade</a:t>
            </a:r>
          </a:p>
        </p:txBody>
      </p:sp>
      <p:sp>
        <p:nvSpPr>
          <p:cNvPr id="104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438400"/>
            <a:ext cx="7086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dirty="0" smtClean="0"/>
              <a:t>Klik om de opmaakprofielen van de modeltekst te bewerken</a:t>
            </a:r>
          </a:p>
          <a:p>
            <a:pPr lvl="1"/>
            <a:r>
              <a:rPr lang="nl-NL" altLang="en-US" dirty="0" smtClean="0"/>
              <a:t>Tweede niveau</a:t>
            </a:r>
          </a:p>
          <a:p>
            <a:pPr lvl="2"/>
            <a:r>
              <a:rPr lang="nl-NL" altLang="en-US" dirty="0" smtClean="0"/>
              <a:t>Derde niveau</a:t>
            </a:r>
          </a:p>
          <a:p>
            <a:pPr lvl="3"/>
            <a:r>
              <a:rPr lang="nl-NL" altLang="en-US" dirty="0" smtClean="0"/>
              <a:t>Vierde niveau</a:t>
            </a:r>
          </a:p>
          <a:p>
            <a:pPr lvl="4"/>
            <a:r>
              <a:rPr lang="nl-NL" altLang="en-US" dirty="0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62800" y="7620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bg1"/>
                </a:solidFill>
                <a:latin typeface="Candara" pitchFamily="34" charset="0"/>
              </a:defRPr>
            </a:lvl1pPr>
          </a:lstStyle>
          <a:p>
            <a:pPr>
              <a:defRPr/>
            </a:pPr>
            <a:fld id="{2246FC7A-5EC9-4F27-97EC-C12324E7FFA1}" type="datetime1">
              <a:rPr lang="nl-NL">
                <a:solidFill>
                  <a:srgbClr val="FFFFFF"/>
                </a:solidFill>
              </a:rPr>
              <a:pPr>
                <a:defRPr/>
              </a:pPr>
              <a:t>30-6-2014</a:t>
            </a:fld>
            <a:endParaRPr lang="es-UY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762000"/>
            <a:ext cx="693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600">
                <a:solidFill>
                  <a:schemeClr val="bg1"/>
                </a:solidFill>
                <a:latin typeface="Candara" pitchFamily="34" charset="0"/>
              </a:defRPr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3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73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984807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>
          <a:solidFill>
            <a:srgbClr val="AD631D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>
          <a:solidFill>
            <a:srgbClr val="AD631D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>
          <a:solidFill>
            <a:srgbClr val="AD631D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>
          <a:solidFill>
            <a:srgbClr val="AD631D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200">
          <a:solidFill>
            <a:srgbClr val="AD631D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200">
          <a:solidFill>
            <a:srgbClr val="AD631D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200">
          <a:solidFill>
            <a:srgbClr val="AD631D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200">
          <a:solidFill>
            <a:srgbClr val="AD631D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405918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405918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405918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405918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405918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0591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0591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0591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05918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2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EDED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nl-NL" altLang="en-US" smtClean="0">
              <a:solidFill>
                <a:srgbClr val="000000"/>
              </a:solidFill>
            </a:endParaRPr>
          </a:p>
        </p:txBody>
      </p:sp>
      <p:pic>
        <p:nvPicPr>
          <p:cNvPr id="1029" name="Picture 10" descr="str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56" y="32464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44824"/>
            <a:ext cx="708660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dirty="0" smtClean="0"/>
              <a:t>Klik om de opmaakprofielen van de modeltekst te bewerken</a:t>
            </a:r>
          </a:p>
          <a:p>
            <a:pPr lvl="1"/>
            <a:r>
              <a:rPr lang="nl-NL" altLang="en-US" dirty="0" smtClean="0"/>
              <a:t>Tweede niveau</a:t>
            </a:r>
          </a:p>
          <a:p>
            <a:pPr lvl="2"/>
            <a:r>
              <a:rPr lang="nl-NL" altLang="en-US" dirty="0" smtClean="0"/>
              <a:t>Derde niveau</a:t>
            </a:r>
          </a:p>
          <a:p>
            <a:pPr lvl="3"/>
            <a:r>
              <a:rPr lang="nl-NL" altLang="en-US" dirty="0" smtClean="0"/>
              <a:t>Vierde niveau</a:t>
            </a:r>
          </a:p>
          <a:p>
            <a:pPr lvl="4"/>
            <a:r>
              <a:rPr lang="nl-NL" altLang="en-US" dirty="0" smtClean="0"/>
              <a:t>Vijfde niveau</a:t>
            </a:r>
          </a:p>
        </p:txBody>
      </p:sp>
      <p:sp>
        <p:nvSpPr>
          <p:cNvPr id="104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7704" y="37578"/>
            <a:ext cx="7056784" cy="98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dirty="0" smtClean="0"/>
              <a:t>STRO Social TRade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0" y="1052736"/>
            <a:ext cx="9144000" cy="45719"/>
          </a:xfrm>
          <a:prstGeom prst="rect">
            <a:avLst/>
          </a:prstGeom>
          <a:solidFill>
            <a:srgbClr val="8CB6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nl-NL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3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0" r:id="rId2"/>
    <p:sldLayoutId id="2147483677" r:id="rId3"/>
    <p:sldLayoutId id="2147483678" r:id="rId4"/>
    <p:sldLayoutId id="2147483679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984807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>
          <a:solidFill>
            <a:srgbClr val="AD631D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>
          <a:solidFill>
            <a:srgbClr val="AD631D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>
          <a:solidFill>
            <a:srgbClr val="AD631D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>
          <a:solidFill>
            <a:srgbClr val="AD631D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200">
          <a:solidFill>
            <a:srgbClr val="AD631D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200">
          <a:solidFill>
            <a:srgbClr val="AD631D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200">
          <a:solidFill>
            <a:srgbClr val="AD631D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200">
          <a:solidFill>
            <a:srgbClr val="AD631D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405918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405918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405918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405918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405918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0591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0591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0591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05918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2348880"/>
            <a:ext cx="7249616" cy="2362944"/>
          </a:xfrm>
        </p:spPr>
        <p:txBody>
          <a:bodyPr/>
          <a:lstStyle/>
          <a:p>
            <a:r>
              <a:rPr lang="en-GB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</a:t>
            </a:r>
            <a:r>
              <a:rPr lang="en-GB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creation in Bosnia </a:t>
            </a: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</a:t>
            </a:r>
            <a:r>
              <a:rPr lang="en-GB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Trade Credit </a:t>
            </a:r>
            <a:r>
              <a:rPr lang="en-GB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Circuits</a:t>
            </a:r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 smtClean="0"/>
              <a:t>			        </a:t>
            </a:r>
            <a:r>
              <a:rPr lang="en-GB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Henk</a:t>
            </a: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Arkel</a:t>
            </a:r>
            <a:endParaRPr lang="en-GB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-2268760" y="6321300"/>
            <a:ext cx="7010400" cy="545232"/>
          </a:xfrm>
        </p:spPr>
        <p:txBody>
          <a:bodyPr/>
          <a:lstStyle/>
          <a:p>
            <a:r>
              <a:rPr lang="en-GB" b="1" dirty="0" smtClean="0"/>
              <a:t>1</a:t>
            </a:r>
            <a:r>
              <a:rPr lang="en-GB" b="1" baseline="30000" dirty="0" smtClean="0"/>
              <a:t>st</a:t>
            </a:r>
            <a:r>
              <a:rPr lang="en-GB" b="1" dirty="0" smtClean="0"/>
              <a:t> </a:t>
            </a:r>
            <a:r>
              <a:rPr lang="en-GB" b="1" dirty="0" smtClean="0"/>
              <a:t>July 2014 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409941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Introduction</a:t>
            </a:r>
            <a:r>
              <a:rPr lang="nl-NL" dirty="0" smtClean="0"/>
              <a:t> (5): counter cyclic </a:t>
            </a:r>
            <a:r>
              <a:rPr lang="nl-NL" dirty="0" err="1" smtClean="0"/>
              <a:t>credits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79712"/>
            <a:ext cx="7086600" cy="3657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Suppliers suffer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clients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get a credit</a:t>
            </a:r>
          </a:p>
          <a:p>
            <a:pPr>
              <a:spcBef>
                <a:spcPts val="0"/>
              </a:spcBef>
            </a:pPr>
            <a:r>
              <a:rPr lang="nl-NL" dirty="0" smtClean="0">
                <a:cs typeface="Calibri" panose="020F0502020204030204" pitchFamily="34" charset="0"/>
              </a:rPr>
              <a:t>These </a:t>
            </a:r>
            <a:r>
              <a:rPr lang="nl-NL" dirty="0" err="1" smtClean="0">
                <a:cs typeface="Calibri" panose="020F0502020204030204" pitchFamily="34" charset="0"/>
              </a:rPr>
              <a:t>suppliers</a:t>
            </a:r>
            <a:r>
              <a:rPr lang="nl-NL" dirty="0" smtClean="0">
                <a:cs typeface="Calibri" panose="020F0502020204030204" pitchFamily="34" charset="0"/>
              </a:rPr>
              <a:t> are </a:t>
            </a:r>
            <a:r>
              <a:rPr lang="nl-NL" dirty="0" err="1" smtClean="0">
                <a:cs typeface="Calibri" panose="020F0502020204030204" pitchFamily="34" charset="0"/>
              </a:rPr>
              <a:t>willing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to</a:t>
            </a:r>
            <a:r>
              <a:rPr lang="nl-NL" dirty="0" smtClean="0">
                <a:cs typeface="Calibri" panose="020F0502020204030204" pitchFamily="34" charset="0"/>
              </a:rPr>
              <a:t> support a </a:t>
            </a:r>
            <a:r>
              <a:rPr lang="nl-NL" dirty="0" err="1" smtClean="0">
                <a:cs typeface="Calibri" panose="020F0502020204030204" pitchFamily="34" charset="0"/>
              </a:rPr>
              <a:t>guarantee</a:t>
            </a:r>
            <a:r>
              <a:rPr lang="nl-NL" dirty="0" smtClean="0">
                <a:cs typeface="Calibri" panose="020F0502020204030204" pitchFamily="34" charset="0"/>
              </a:rPr>
              <a:t> fund </a:t>
            </a:r>
            <a:r>
              <a:rPr lang="nl-NL" dirty="0" err="1" smtClean="0">
                <a:cs typeface="Calibri" panose="020F0502020204030204" pitchFamily="34" charset="0"/>
              </a:rPr>
              <a:t>if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that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would</a:t>
            </a:r>
            <a:r>
              <a:rPr lang="nl-NL" dirty="0" smtClean="0">
                <a:cs typeface="Calibri" panose="020F0502020204030204" pitchFamily="34" charset="0"/>
              </a:rPr>
              <a:t> lead </a:t>
            </a:r>
            <a:r>
              <a:rPr lang="nl-NL" dirty="0" err="1" smtClean="0">
                <a:cs typeface="Calibri" panose="020F0502020204030204" pitchFamily="34" charset="0"/>
              </a:rPr>
              <a:t>to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additional</a:t>
            </a:r>
            <a:r>
              <a:rPr lang="nl-NL" dirty="0" smtClean="0">
                <a:cs typeface="Calibri" panose="020F0502020204030204" pitchFamily="34" charset="0"/>
              </a:rPr>
              <a:t> sales</a:t>
            </a:r>
          </a:p>
          <a:p>
            <a:pPr>
              <a:spcBef>
                <a:spcPts val="0"/>
              </a:spcBef>
            </a:pPr>
            <a:r>
              <a:rPr lang="nl-NL" dirty="0" smtClean="0">
                <a:cs typeface="Calibri" panose="020F0502020204030204" pitchFamily="34" charset="0"/>
              </a:rPr>
              <a:t>Using term-marks would allow the organisation of these contributions and the guarantee that they are actually paid, which </a:t>
            </a:r>
            <a:r>
              <a:rPr lang="nl-NL" dirty="0" smtClean="0">
                <a:cs typeface="Calibri" panose="020F0502020204030204" pitchFamily="34" charset="0"/>
              </a:rPr>
              <a:t>make </a:t>
            </a:r>
            <a:r>
              <a:rPr lang="nl-NL" dirty="0" smtClean="0">
                <a:cs typeface="Calibri" panose="020F0502020204030204" pitchFamily="34" charset="0"/>
              </a:rPr>
              <a:t>these credits cheap and available</a:t>
            </a:r>
          </a:p>
          <a:p>
            <a:pPr>
              <a:spcBef>
                <a:spcPts val="0"/>
              </a:spcBef>
            </a:pPr>
            <a:r>
              <a:rPr lang="nl-NL" dirty="0" smtClean="0">
                <a:cs typeface="Calibri" panose="020F0502020204030204" pitchFamily="34" charset="0"/>
              </a:rPr>
              <a:t>Once spare capacity and unemployment figures </a:t>
            </a:r>
            <a:r>
              <a:rPr lang="nl-NL" dirty="0" smtClean="0">
                <a:cs typeface="Calibri" panose="020F0502020204030204" pitchFamily="34" charset="0"/>
              </a:rPr>
              <a:t>drop, </a:t>
            </a:r>
            <a:r>
              <a:rPr lang="nl-NL" dirty="0" smtClean="0">
                <a:cs typeface="Calibri" panose="020F0502020204030204" pitchFamily="34" charset="0"/>
              </a:rPr>
              <a:t>the suppliers </a:t>
            </a:r>
            <a:r>
              <a:rPr lang="nl-NL" dirty="0" smtClean="0">
                <a:cs typeface="Calibri" panose="020F0502020204030204" pitchFamily="34" charset="0"/>
              </a:rPr>
              <a:t>no </a:t>
            </a:r>
            <a:r>
              <a:rPr lang="nl-NL" dirty="0" smtClean="0">
                <a:cs typeface="Calibri" panose="020F0502020204030204" pitchFamily="34" charset="0"/>
              </a:rPr>
              <a:t>longer want to contribute to the guarantees of their clients and the approach goes dormant</a:t>
            </a:r>
            <a:endParaRPr lang="nl-NL" dirty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nl-NL" dirty="0" smtClean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03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for the economy of Bosnia 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</a:t>
            </a:r>
            <a:r>
              <a:rPr lang="en-GB" dirty="0" smtClean="0"/>
              <a:t>egative trade balance</a:t>
            </a:r>
          </a:p>
          <a:p>
            <a:r>
              <a:rPr lang="en-GB" dirty="0" smtClean="0"/>
              <a:t>Bosnian mark fixed exchange rate with euro</a:t>
            </a:r>
          </a:p>
          <a:p>
            <a:r>
              <a:rPr lang="en-GB" dirty="0" smtClean="0"/>
              <a:t>High unemployment (around 45%)</a:t>
            </a:r>
            <a:endParaRPr lang="en-GB" dirty="0"/>
          </a:p>
          <a:p>
            <a:r>
              <a:rPr lang="en-GB" dirty="0" smtClean="0"/>
              <a:t>Public debt around 45%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Consumers should get the information </a:t>
            </a:r>
            <a:r>
              <a:rPr lang="en-GB" dirty="0" smtClean="0"/>
              <a:t>on what their </a:t>
            </a:r>
            <a:r>
              <a:rPr lang="en-GB" dirty="0" smtClean="0"/>
              <a:t>choices to buy foreign products </a:t>
            </a:r>
            <a:r>
              <a:rPr lang="en-GB" dirty="0" smtClean="0"/>
              <a:t>over domestic </a:t>
            </a:r>
            <a:r>
              <a:rPr lang="en-GB" dirty="0" smtClean="0"/>
              <a:t>ones </a:t>
            </a:r>
            <a:r>
              <a:rPr lang="en-GB" dirty="0" smtClean="0"/>
              <a:t>would cost </a:t>
            </a:r>
            <a:r>
              <a:rPr lang="en-GB" dirty="0" smtClean="0"/>
              <a:t>them in terms of less future income and less money for their government to spend in favour of them.</a:t>
            </a:r>
          </a:p>
          <a:p>
            <a:pPr marL="0" indent="0">
              <a:buNone/>
            </a:pPr>
            <a:r>
              <a:rPr lang="en-GB" dirty="0" smtClean="0"/>
              <a:t>Special payment systems can bring the gains of local sales forward in </a:t>
            </a:r>
            <a:r>
              <a:rPr lang="en-GB" dirty="0" smtClean="0"/>
              <a:t>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36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>
                <a:cs typeface="Calibri" panose="020F0502020204030204" pitchFamily="34" charset="0"/>
              </a:rPr>
              <a:t>Exports </a:t>
            </a:r>
            <a:r>
              <a:rPr lang="nl-NL" sz="3200" dirty="0" err="1">
                <a:cs typeface="Calibri" panose="020F0502020204030204" pitchFamily="34" charset="0"/>
              </a:rPr>
              <a:t>based</a:t>
            </a:r>
            <a:r>
              <a:rPr lang="nl-NL" sz="3200" dirty="0">
                <a:cs typeface="Calibri" panose="020F0502020204030204" pitchFamily="34" charset="0"/>
              </a:rPr>
              <a:t> on strong </a:t>
            </a:r>
            <a:r>
              <a:rPr lang="nl-NL" sz="3200" dirty="0" err="1">
                <a:cs typeface="Calibri" panose="020F0502020204030204" pitchFamily="34" charset="0"/>
              </a:rPr>
              <a:t>local</a:t>
            </a:r>
            <a:r>
              <a:rPr lang="nl-NL" sz="3200" dirty="0">
                <a:cs typeface="Calibri" panose="020F0502020204030204" pitchFamily="34" charset="0"/>
              </a:rPr>
              <a:t> clusters of </a:t>
            </a:r>
            <a:r>
              <a:rPr lang="nl-NL" sz="3200" dirty="0" err="1" smtClean="0">
                <a:cs typeface="Calibri" panose="020F0502020204030204" pitchFamily="34" charset="0"/>
              </a:rPr>
              <a:t>businesses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nl-NL" dirty="0" smtClean="0">
                <a:cs typeface="Calibri" panose="020F0502020204030204" pitchFamily="34" charset="0"/>
              </a:rPr>
              <a:t>In </a:t>
            </a:r>
            <a:r>
              <a:rPr lang="nl-NL" dirty="0" err="1" smtClean="0">
                <a:cs typeface="Calibri" panose="020F0502020204030204" pitchFamily="34" charset="0"/>
              </a:rPr>
              <a:t>local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economies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that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underperform</a:t>
            </a:r>
            <a:r>
              <a:rPr lang="nl-NL" dirty="0" smtClean="0">
                <a:cs typeface="Calibri" panose="020F0502020204030204" pitchFamily="34" charset="0"/>
              </a:rPr>
              <a:t>, </a:t>
            </a:r>
            <a:r>
              <a:rPr lang="nl-NL" dirty="0" err="1" smtClean="0">
                <a:cs typeface="Calibri" panose="020F0502020204030204" pitchFamily="34" charset="0"/>
              </a:rPr>
              <a:t>foreign</a:t>
            </a:r>
            <a:r>
              <a:rPr lang="nl-NL" dirty="0" smtClean="0">
                <a:cs typeface="Calibri" panose="020F0502020204030204" pitchFamily="34" charset="0"/>
              </a:rPr>
              <a:t> companies </a:t>
            </a:r>
            <a:r>
              <a:rPr lang="nl-NL" dirty="0" err="1" smtClean="0">
                <a:cs typeface="Calibri" panose="020F0502020204030204" pitchFamily="34" charset="0"/>
              </a:rPr>
              <a:t>compete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with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local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businesses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for</a:t>
            </a:r>
            <a:r>
              <a:rPr lang="nl-NL" dirty="0" smtClean="0">
                <a:cs typeface="Calibri" panose="020F0502020204030204" pitchFamily="34" charset="0"/>
              </a:rPr>
              <a:t> the </a:t>
            </a:r>
            <a:r>
              <a:rPr lang="nl-NL" dirty="0" err="1" smtClean="0">
                <a:cs typeface="Calibri" panose="020F0502020204030204" pitchFamily="34" charset="0"/>
              </a:rPr>
              <a:t>scarce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purchasing</a:t>
            </a:r>
            <a:r>
              <a:rPr lang="nl-NL" dirty="0" smtClean="0">
                <a:cs typeface="Calibri" panose="020F0502020204030204" pitchFamily="34" charset="0"/>
              </a:rPr>
              <a:t> power </a:t>
            </a:r>
            <a:r>
              <a:rPr lang="nl-NL" dirty="0" err="1" smtClean="0">
                <a:cs typeface="Calibri" panose="020F0502020204030204" pitchFamily="34" charset="0"/>
              </a:rPr>
              <a:t>available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locally</a:t>
            </a:r>
            <a:endParaRPr lang="nl-NL" dirty="0" smtClean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nl-NL" dirty="0" err="1">
                <a:cs typeface="Calibri" panose="020F0502020204030204" pitchFamily="34" charset="0"/>
              </a:rPr>
              <a:t>L</a:t>
            </a:r>
            <a:r>
              <a:rPr lang="nl-NL" dirty="0" err="1" smtClean="0">
                <a:cs typeface="Calibri" panose="020F0502020204030204" pitchFamily="34" charset="0"/>
              </a:rPr>
              <a:t>ocal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enterpreneurs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often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lack</a:t>
            </a:r>
            <a:r>
              <a:rPr lang="nl-NL" dirty="0" smtClean="0">
                <a:cs typeface="Calibri" panose="020F0502020204030204" pitchFamily="34" charset="0"/>
              </a:rPr>
              <a:t> the </a:t>
            </a:r>
            <a:r>
              <a:rPr lang="nl-NL" dirty="0" err="1" smtClean="0">
                <a:cs typeface="Calibri" panose="020F0502020204030204" pitchFamily="34" charset="0"/>
              </a:rPr>
              <a:t>conditions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to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compete</a:t>
            </a:r>
            <a:r>
              <a:rPr lang="nl-NL" dirty="0" smtClean="0">
                <a:cs typeface="Calibri" panose="020F0502020204030204" pitchFamily="34" charset="0"/>
              </a:rPr>
              <a:t>, </a:t>
            </a:r>
            <a:r>
              <a:rPr lang="nl-NL" dirty="0" err="1" smtClean="0">
                <a:cs typeface="Calibri" panose="020F0502020204030204" pitchFamily="34" charset="0"/>
              </a:rPr>
              <a:t>amongst</a:t>
            </a:r>
            <a:r>
              <a:rPr lang="nl-NL" dirty="0" smtClean="0">
                <a:cs typeface="Calibri" panose="020F0502020204030204" pitchFamily="34" charset="0"/>
              </a:rPr>
              <a:t> these access </a:t>
            </a:r>
            <a:r>
              <a:rPr lang="nl-NL" dirty="0" err="1" smtClean="0">
                <a:cs typeface="Calibri" panose="020F0502020204030204" pitchFamily="34" charset="0"/>
              </a:rPr>
              <a:t>to</a:t>
            </a:r>
            <a:r>
              <a:rPr lang="nl-NL" dirty="0" smtClean="0">
                <a:cs typeface="Calibri" panose="020F0502020204030204" pitchFamily="34" charset="0"/>
              </a:rPr>
              <a:t> credit </a:t>
            </a:r>
            <a:r>
              <a:rPr lang="nl-NL" dirty="0" err="1" smtClean="0">
                <a:cs typeface="Calibri" panose="020F0502020204030204" pitchFamily="34" charset="0"/>
              </a:rPr>
              <a:t>and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scale</a:t>
            </a:r>
            <a:r>
              <a:rPr lang="nl-NL" dirty="0" smtClean="0"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nl-NL" dirty="0" err="1" smtClean="0">
                <a:cs typeface="Calibri" panose="020F0502020204030204" pitchFamily="34" charset="0"/>
              </a:rPr>
              <a:t>Many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>
                <a:cs typeface="Calibri" panose="020F0502020204030204" pitchFamily="34" charset="0"/>
              </a:rPr>
              <a:t>countries</a:t>
            </a:r>
            <a:r>
              <a:rPr lang="nl-NL" dirty="0">
                <a:cs typeface="Calibri" panose="020F0502020204030204" pitchFamily="34" charset="0"/>
              </a:rPr>
              <a:t> </a:t>
            </a:r>
            <a:r>
              <a:rPr lang="nl-NL" dirty="0" smtClean="0">
                <a:cs typeface="Calibri" panose="020F0502020204030204" pitchFamily="34" charset="0"/>
              </a:rPr>
              <a:t>have </a:t>
            </a:r>
            <a:r>
              <a:rPr lang="nl-NL" dirty="0" err="1" smtClean="0">
                <a:cs typeface="Calibri" panose="020F0502020204030204" pitchFamily="34" charset="0"/>
              </a:rPr>
              <a:t>tried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to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protect</a:t>
            </a:r>
            <a:r>
              <a:rPr lang="nl-NL" dirty="0" smtClean="0">
                <a:cs typeface="Calibri" panose="020F0502020204030204" pitchFamily="34" charset="0"/>
              </a:rPr>
              <a:t> ‘infant </a:t>
            </a:r>
            <a:r>
              <a:rPr lang="nl-NL" dirty="0" err="1" smtClean="0">
                <a:cs typeface="Calibri" panose="020F0502020204030204" pitchFamily="34" charset="0"/>
              </a:rPr>
              <a:t>industries</a:t>
            </a:r>
            <a:r>
              <a:rPr lang="nl-NL" dirty="0" smtClean="0">
                <a:cs typeface="Calibri" panose="020F0502020204030204" pitchFamily="34" charset="0"/>
              </a:rPr>
              <a:t>’, </a:t>
            </a:r>
            <a:r>
              <a:rPr lang="nl-NL" dirty="0" err="1" smtClean="0">
                <a:cs typeface="Calibri" panose="020F0502020204030204" pitchFamily="34" charset="0"/>
              </a:rPr>
              <a:t>with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varying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results</a:t>
            </a:r>
            <a:r>
              <a:rPr lang="nl-NL" dirty="0" smtClean="0">
                <a:cs typeface="Calibri" panose="020F0502020204030204" pitchFamily="34" charset="0"/>
              </a:rPr>
              <a:t>. China </a:t>
            </a:r>
            <a:r>
              <a:rPr lang="nl-NL" dirty="0" smtClean="0">
                <a:cs typeface="Calibri" panose="020F0502020204030204" pitchFamily="34" charset="0"/>
              </a:rPr>
              <a:t>undervalued </a:t>
            </a:r>
            <a:r>
              <a:rPr lang="nl-NL" dirty="0" smtClean="0">
                <a:cs typeface="Calibri" panose="020F0502020204030204" pitchFamily="34" charset="0"/>
              </a:rPr>
              <a:t>their currency.</a:t>
            </a:r>
          </a:p>
          <a:p>
            <a:pPr>
              <a:spcBef>
                <a:spcPts val="0"/>
              </a:spcBef>
            </a:pPr>
            <a:r>
              <a:rPr lang="nl-NL" dirty="0" err="1">
                <a:cs typeface="Calibri" panose="020F0502020204030204" pitchFamily="34" charset="0"/>
              </a:rPr>
              <a:t>Evidence</a:t>
            </a:r>
            <a:r>
              <a:rPr lang="nl-NL" dirty="0">
                <a:cs typeface="Calibri" panose="020F0502020204030204" pitchFamily="34" charset="0"/>
              </a:rPr>
              <a:t> shows </a:t>
            </a:r>
            <a:r>
              <a:rPr lang="nl-NL" dirty="0" err="1">
                <a:cs typeface="Calibri" panose="020F0502020204030204" pitchFamily="34" charset="0"/>
              </a:rPr>
              <a:t>that</a:t>
            </a:r>
            <a:r>
              <a:rPr lang="nl-NL" dirty="0">
                <a:cs typeface="Calibri" panose="020F0502020204030204" pitchFamily="34" charset="0"/>
              </a:rPr>
              <a:t> </a:t>
            </a:r>
            <a:r>
              <a:rPr lang="nl-NL" dirty="0" err="1">
                <a:cs typeface="Calibri" panose="020F0502020204030204" pitchFamily="34" charset="0"/>
              </a:rPr>
              <a:t>specialised</a:t>
            </a:r>
            <a:r>
              <a:rPr lang="nl-NL" dirty="0">
                <a:cs typeface="Calibri" panose="020F0502020204030204" pitchFamily="34" charset="0"/>
              </a:rPr>
              <a:t> clusters of </a:t>
            </a:r>
            <a:r>
              <a:rPr lang="nl-NL" dirty="0" err="1">
                <a:cs typeface="Calibri" panose="020F0502020204030204" pitchFamily="34" charset="0"/>
              </a:rPr>
              <a:t>local</a:t>
            </a:r>
            <a:r>
              <a:rPr lang="nl-NL" dirty="0">
                <a:cs typeface="Calibri" panose="020F0502020204030204" pitchFamily="34" charset="0"/>
              </a:rPr>
              <a:t> </a:t>
            </a:r>
            <a:r>
              <a:rPr lang="nl-NL" dirty="0" err="1">
                <a:cs typeface="Calibri" panose="020F0502020204030204" pitchFamily="34" charset="0"/>
              </a:rPr>
              <a:t>businesses</a:t>
            </a:r>
            <a:r>
              <a:rPr lang="nl-NL" dirty="0">
                <a:cs typeface="Calibri" panose="020F0502020204030204" pitchFamily="34" charset="0"/>
              </a:rPr>
              <a:t> are </a:t>
            </a:r>
            <a:r>
              <a:rPr lang="nl-NL" dirty="0" err="1">
                <a:cs typeface="Calibri" panose="020F0502020204030204" pitchFamily="34" charset="0"/>
              </a:rPr>
              <a:t>key</a:t>
            </a:r>
            <a:r>
              <a:rPr lang="nl-NL" dirty="0">
                <a:cs typeface="Calibri" panose="020F0502020204030204" pitchFamily="34" charset="0"/>
              </a:rPr>
              <a:t> </a:t>
            </a:r>
            <a:r>
              <a:rPr lang="nl-NL" dirty="0" err="1">
                <a:cs typeface="Calibri" panose="020F0502020204030204" pitchFamily="34" charset="0"/>
              </a:rPr>
              <a:t>to</a:t>
            </a:r>
            <a:r>
              <a:rPr lang="nl-NL" dirty="0">
                <a:cs typeface="Calibri" panose="020F0502020204030204" pitchFamily="34" charset="0"/>
              </a:rPr>
              <a:t> exports</a:t>
            </a:r>
            <a:r>
              <a:rPr lang="nl-NL" dirty="0" smtClean="0">
                <a:cs typeface="Calibri" panose="020F0502020204030204" pitchFamily="34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nl-NL" dirty="0">
                <a:cs typeface="Calibri" panose="020F0502020204030204" pitchFamily="34" charset="0"/>
              </a:rPr>
              <a:t>C</a:t>
            </a:r>
            <a:r>
              <a:rPr lang="nl-NL" dirty="0" smtClean="0">
                <a:cs typeface="Calibri" panose="020F0502020204030204" pitchFamily="34" charset="0"/>
              </a:rPr>
              <a:t>an these clusters be reinforced by tools adequate to </a:t>
            </a:r>
            <a:r>
              <a:rPr lang="nl-NL" dirty="0" smtClean="0">
                <a:cs typeface="Calibri" panose="020F0502020204030204" pitchFamily="34" charset="0"/>
              </a:rPr>
              <a:t>the Bosnian </a:t>
            </a:r>
            <a:r>
              <a:rPr lang="nl-NL" dirty="0" smtClean="0">
                <a:cs typeface="Calibri" panose="020F0502020204030204" pitchFamily="34" charset="0"/>
              </a:rPr>
              <a:t>reality?</a:t>
            </a:r>
          </a:p>
        </p:txBody>
      </p:sp>
    </p:spTree>
    <p:extLst>
      <p:ext uri="{BB962C8B-B14F-4D97-AF65-F5344CB8AC3E}">
        <p14:creationId xmlns:p14="http://schemas.microsoft.com/office/powerpoint/2010/main" val="240303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</a:t>
            </a:r>
            <a:r>
              <a:rPr lang="nl-NL" dirty="0" err="1" smtClean="0"/>
              <a:t>Greek</a:t>
            </a:r>
            <a:r>
              <a:rPr lang="nl-NL" dirty="0" smtClean="0"/>
              <a:t> </a:t>
            </a:r>
            <a:r>
              <a:rPr lang="nl-NL" dirty="0" err="1" smtClean="0"/>
              <a:t>tragedy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nl-NL" dirty="0" smtClean="0">
                <a:cs typeface="Calibri" panose="020F0502020204030204" pitchFamily="34" charset="0"/>
              </a:rPr>
              <a:t>Because of sharing their </a:t>
            </a:r>
            <a:r>
              <a:rPr lang="nl-NL" dirty="0" smtClean="0">
                <a:cs typeface="Calibri" panose="020F0502020204030204" pitchFamily="34" charset="0"/>
              </a:rPr>
              <a:t>currency </a:t>
            </a:r>
            <a:r>
              <a:rPr lang="nl-NL" dirty="0" smtClean="0">
                <a:cs typeface="Calibri" panose="020F0502020204030204" pitchFamily="34" charset="0"/>
              </a:rPr>
              <a:t>with </a:t>
            </a:r>
            <a:r>
              <a:rPr lang="nl-NL" dirty="0" smtClean="0">
                <a:cs typeface="Calibri" panose="020F0502020204030204" pitchFamily="34" charset="0"/>
              </a:rPr>
              <a:t>others, </a:t>
            </a:r>
            <a:r>
              <a:rPr lang="nl-NL" dirty="0" smtClean="0">
                <a:cs typeface="Calibri" panose="020F0502020204030204" pitchFamily="34" charset="0"/>
              </a:rPr>
              <a:t>the </a:t>
            </a:r>
            <a:r>
              <a:rPr lang="nl-NL" dirty="0" smtClean="0">
                <a:cs typeface="Calibri" panose="020F0502020204030204" pitchFamily="34" charset="0"/>
              </a:rPr>
              <a:t>Greek </a:t>
            </a:r>
            <a:r>
              <a:rPr lang="nl-NL" dirty="0" smtClean="0">
                <a:cs typeface="Calibri" panose="020F0502020204030204" pitchFamily="34" charset="0"/>
              </a:rPr>
              <a:t>currency did not </a:t>
            </a:r>
            <a:r>
              <a:rPr lang="nl-NL" dirty="0" smtClean="0">
                <a:cs typeface="Calibri" panose="020F0502020204030204" pitchFamily="34" charset="0"/>
              </a:rPr>
              <a:t>devalue </a:t>
            </a:r>
            <a:r>
              <a:rPr lang="nl-NL" dirty="0" smtClean="0">
                <a:cs typeface="Calibri" panose="020F0502020204030204" pitchFamily="34" charset="0"/>
              </a:rPr>
              <a:t>as would be </a:t>
            </a:r>
            <a:r>
              <a:rPr lang="nl-NL" dirty="0" smtClean="0">
                <a:cs typeface="Calibri" panose="020F0502020204030204" pitchFamily="34" charset="0"/>
              </a:rPr>
              <a:t>logical </a:t>
            </a:r>
            <a:r>
              <a:rPr lang="nl-NL" dirty="0" smtClean="0">
                <a:cs typeface="Calibri" panose="020F0502020204030204" pitchFamily="34" charset="0"/>
              </a:rPr>
              <a:t>from the point of view of the relative high inflation rate compared with Germany</a:t>
            </a:r>
          </a:p>
          <a:p>
            <a:pPr>
              <a:spcBef>
                <a:spcPts val="0"/>
              </a:spcBef>
            </a:pPr>
            <a:r>
              <a:rPr lang="nl-NL" dirty="0">
                <a:cs typeface="Calibri" panose="020F0502020204030204" pitchFamily="34" charset="0"/>
              </a:rPr>
              <a:t>Financial </a:t>
            </a:r>
            <a:r>
              <a:rPr lang="nl-NL" dirty="0" err="1">
                <a:cs typeface="Calibri" panose="020F0502020204030204" pitchFamily="34" charset="0"/>
              </a:rPr>
              <a:t>markets</a:t>
            </a:r>
            <a:r>
              <a:rPr lang="nl-NL" dirty="0">
                <a:cs typeface="Calibri" panose="020F0502020204030204" pitchFamily="34" charset="0"/>
              </a:rPr>
              <a:t> lost </a:t>
            </a:r>
            <a:r>
              <a:rPr lang="nl-NL" dirty="0" err="1">
                <a:cs typeface="Calibri" panose="020F0502020204030204" pitchFamily="34" charset="0"/>
              </a:rPr>
              <a:t>faith</a:t>
            </a:r>
            <a:r>
              <a:rPr lang="nl-NL" dirty="0">
                <a:cs typeface="Calibri" panose="020F0502020204030204" pitchFamily="34" charset="0"/>
              </a:rPr>
              <a:t> in </a:t>
            </a:r>
            <a:r>
              <a:rPr lang="nl-NL" dirty="0" smtClean="0">
                <a:cs typeface="Calibri" panose="020F0502020204030204" pitchFamily="34" charset="0"/>
              </a:rPr>
              <a:t>the </a:t>
            </a:r>
            <a:r>
              <a:rPr lang="nl-NL" dirty="0" err="1" smtClean="0">
                <a:cs typeface="Calibri" panose="020F0502020204030204" pitchFamily="34" charset="0"/>
              </a:rPr>
              <a:t>Greek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economy</a:t>
            </a:r>
            <a:endParaRPr lang="nl-NL" dirty="0" smtClean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nl-NL" dirty="0" smtClean="0">
                <a:cs typeface="Calibri" panose="020F0502020204030204" pitchFamily="34" charset="0"/>
              </a:rPr>
              <a:t>The </a:t>
            </a:r>
            <a:r>
              <a:rPr lang="nl-NL" dirty="0" err="1" smtClean="0">
                <a:cs typeface="Calibri" panose="020F0502020204030204" pitchFamily="34" charset="0"/>
              </a:rPr>
              <a:t>Greek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government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reduced</a:t>
            </a:r>
            <a:endParaRPr lang="nl-NL" dirty="0"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l-NL" dirty="0" err="1" smtClean="0">
                <a:cs typeface="Calibri" panose="020F0502020204030204" pitchFamily="34" charset="0"/>
              </a:rPr>
              <a:t>its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expenditures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radically</a:t>
            </a:r>
            <a:endParaRPr lang="nl-NL" dirty="0" smtClean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nl-NL" dirty="0" smtClean="0">
                <a:cs typeface="Calibri" panose="020F0502020204030204" pitchFamily="34" charset="0"/>
              </a:rPr>
              <a:t>As </a:t>
            </a:r>
            <a:r>
              <a:rPr lang="nl-NL" dirty="0" err="1" smtClean="0">
                <a:cs typeface="Calibri" panose="020F0502020204030204" pitchFamily="34" charset="0"/>
              </a:rPr>
              <a:t>an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unwanted</a:t>
            </a:r>
            <a:r>
              <a:rPr lang="nl-NL" dirty="0" smtClean="0">
                <a:cs typeface="Calibri" panose="020F0502020204030204" pitchFamily="34" charset="0"/>
              </a:rPr>
              <a:t> side-effect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dirty="0" smtClean="0">
                <a:cs typeface="Calibri" panose="020F0502020204030204" pitchFamily="34" charset="0"/>
              </a:rPr>
              <a:t>the </a:t>
            </a:r>
            <a:r>
              <a:rPr lang="nl-NL" dirty="0" err="1" smtClean="0">
                <a:cs typeface="Calibri" panose="020F0502020204030204" pitchFamily="34" charset="0"/>
              </a:rPr>
              <a:t>domestic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production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for</a:t>
            </a:r>
            <a:endParaRPr lang="nl-NL" dirty="0"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l-NL" dirty="0" err="1" smtClean="0">
                <a:cs typeface="Calibri" panose="020F0502020204030204" pitchFamily="34" charset="0"/>
              </a:rPr>
              <a:t>local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consumers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diminished</a:t>
            </a:r>
            <a:endParaRPr lang="nl-NL" dirty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nl-NL" dirty="0" err="1" smtClean="0">
                <a:cs typeface="Calibri" panose="020F0502020204030204" pitchFamily="34" charset="0"/>
              </a:rPr>
              <a:t>This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resulted</a:t>
            </a:r>
            <a:r>
              <a:rPr lang="nl-NL" dirty="0" smtClean="0">
                <a:cs typeface="Calibri" panose="020F0502020204030204" pitchFamily="34" charset="0"/>
              </a:rPr>
              <a:t> in </a:t>
            </a:r>
            <a:r>
              <a:rPr lang="nl-NL" dirty="0" err="1" smtClean="0">
                <a:cs typeface="Calibri" panose="020F0502020204030204" pitchFamily="34" charset="0"/>
              </a:rPr>
              <a:t>an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unnecessary</a:t>
            </a:r>
            <a:endParaRPr lang="nl-NL" dirty="0"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l-NL" dirty="0" err="1" smtClean="0">
                <a:cs typeface="Calibri" panose="020F0502020204030204" pitchFamily="34" charset="0"/>
              </a:rPr>
              <a:t>loss</a:t>
            </a:r>
            <a:r>
              <a:rPr lang="nl-NL" dirty="0" smtClean="0">
                <a:cs typeface="Calibri" panose="020F0502020204030204" pitchFamily="34" charset="0"/>
              </a:rPr>
              <a:t> of jobs </a:t>
            </a:r>
            <a:r>
              <a:rPr lang="nl-NL" dirty="0" err="1" smtClean="0">
                <a:cs typeface="Calibri" panose="020F0502020204030204" pitchFamily="34" charset="0"/>
              </a:rPr>
              <a:t>and</a:t>
            </a:r>
            <a:r>
              <a:rPr lang="nl-NL" dirty="0" smtClean="0">
                <a:cs typeface="Calibri" panose="020F0502020204030204" pitchFamily="34" charset="0"/>
              </a:rPr>
              <a:t> tax </a:t>
            </a:r>
            <a:r>
              <a:rPr lang="nl-NL" dirty="0" err="1" smtClean="0">
                <a:cs typeface="Calibri" panose="020F0502020204030204" pitchFamily="34" charset="0"/>
              </a:rPr>
              <a:t>income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and</a:t>
            </a:r>
            <a:endParaRPr lang="nl-NL" dirty="0"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l-NL" dirty="0" err="1" smtClean="0">
                <a:cs typeface="Calibri" panose="020F0502020204030204" pitchFamily="34" charset="0"/>
              </a:rPr>
              <a:t>weakening</a:t>
            </a:r>
            <a:r>
              <a:rPr lang="nl-NL" dirty="0" smtClean="0">
                <a:cs typeface="Calibri" panose="020F0502020204030204" pitchFamily="34" charset="0"/>
              </a:rPr>
              <a:t> of the </a:t>
            </a:r>
            <a:r>
              <a:rPr lang="nl-NL" dirty="0" err="1" smtClean="0">
                <a:cs typeface="Calibri" panose="020F0502020204030204" pitchFamily="34" charset="0"/>
              </a:rPr>
              <a:t>productive</a:t>
            </a:r>
            <a:r>
              <a:rPr lang="nl-NL" dirty="0" smtClean="0">
                <a:cs typeface="Calibri" panose="020F0502020204030204" pitchFamily="34" charset="0"/>
              </a:rPr>
              <a:t> clusters.</a:t>
            </a:r>
          </a:p>
        </p:txBody>
      </p:sp>
      <p:pic>
        <p:nvPicPr>
          <p:cNvPr id="4" name="Picture 2" descr="http://comichelle.com/wp-content/uploads/2013/01/a_greek_tragedy___cover_by_comichelle-d5rf3bt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87" y="4031982"/>
            <a:ext cx="4104456" cy="2826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38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</a:t>
            </a:r>
            <a:r>
              <a:rPr lang="nl-NL" dirty="0" smtClean="0"/>
              <a:t>he </a:t>
            </a:r>
            <a:r>
              <a:rPr lang="nl-NL" dirty="0" smtClean="0"/>
              <a:t>need for governments to </a:t>
            </a:r>
            <a:r>
              <a:rPr lang="nl-NL" dirty="0" smtClean="0"/>
              <a:t>spend </a:t>
            </a:r>
            <a:r>
              <a:rPr lang="nl-NL" dirty="0" smtClean="0"/>
              <a:t>less and more at the same time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nl-NL" sz="2000" dirty="0" err="1" smtClean="0">
                <a:cs typeface="Calibri" panose="020F0502020204030204" pitchFamily="34" charset="0"/>
              </a:rPr>
              <a:t>Each</a:t>
            </a:r>
            <a:r>
              <a:rPr lang="nl-NL" sz="2000" dirty="0" smtClean="0">
                <a:cs typeface="Calibri" panose="020F0502020204030204" pitchFamily="34" charset="0"/>
              </a:rPr>
              <a:t> </a:t>
            </a:r>
            <a:r>
              <a:rPr lang="nl-NL" sz="2000" dirty="0" err="1" smtClean="0">
                <a:cs typeface="Calibri" panose="020F0502020204030204" pitchFamily="34" charset="0"/>
              </a:rPr>
              <a:t>government</a:t>
            </a:r>
            <a:r>
              <a:rPr lang="nl-NL" sz="2000" dirty="0" smtClean="0">
                <a:cs typeface="Calibri" panose="020F0502020204030204" pitchFamily="34" charset="0"/>
              </a:rPr>
              <a:t> </a:t>
            </a:r>
            <a:r>
              <a:rPr lang="nl-NL" sz="2000" dirty="0" err="1" smtClean="0">
                <a:cs typeface="Calibri" panose="020F0502020204030204" pitchFamily="34" charset="0"/>
              </a:rPr>
              <a:t>needs</a:t>
            </a:r>
            <a:r>
              <a:rPr lang="nl-NL" sz="2000" dirty="0" smtClean="0">
                <a:cs typeface="Calibri" panose="020F0502020204030204" pitchFamily="34" charset="0"/>
              </a:rPr>
              <a:t> a </a:t>
            </a:r>
            <a:r>
              <a:rPr lang="nl-NL" sz="2000" dirty="0" err="1" smtClean="0">
                <a:cs typeface="Calibri" panose="020F0502020204030204" pitchFamily="34" charset="0"/>
              </a:rPr>
              <a:t>certain</a:t>
            </a:r>
            <a:r>
              <a:rPr lang="nl-NL" sz="2000" dirty="0" smtClean="0">
                <a:cs typeface="Calibri" panose="020F0502020204030204" pitchFamily="34" charset="0"/>
              </a:rPr>
              <a:t> percentage of </a:t>
            </a:r>
            <a:r>
              <a:rPr lang="nl-NL" sz="2000" dirty="0" err="1" smtClean="0">
                <a:cs typeface="Calibri" panose="020F0502020204030204" pitchFamily="34" charset="0"/>
              </a:rPr>
              <a:t>its</a:t>
            </a:r>
            <a:r>
              <a:rPr lang="nl-NL" sz="2000" dirty="0" smtClean="0">
                <a:cs typeface="Calibri" panose="020F0502020204030204" pitchFamily="34" charset="0"/>
              </a:rPr>
              <a:t> </a:t>
            </a:r>
            <a:r>
              <a:rPr lang="nl-NL" sz="2000" dirty="0" err="1" smtClean="0">
                <a:cs typeface="Calibri" panose="020F0502020204030204" pitchFamily="34" charset="0"/>
              </a:rPr>
              <a:t>expenditures</a:t>
            </a:r>
            <a:r>
              <a:rPr lang="nl-NL" sz="2000" dirty="0" smtClean="0">
                <a:cs typeface="Calibri" panose="020F0502020204030204" pitchFamily="34" charset="0"/>
              </a:rPr>
              <a:t> </a:t>
            </a:r>
            <a:r>
              <a:rPr lang="nl-NL" sz="2000" dirty="0" err="1" smtClean="0">
                <a:cs typeface="Calibri" panose="020F0502020204030204" pitchFamily="34" charset="0"/>
              </a:rPr>
              <a:t>to</a:t>
            </a:r>
            <a:r>
              <a:rPr lang="nl-NL" sz="2000" dirty="0" smtClean="0">
                <a:cs typeface="Calibri" panose="020F0502020204030204" pitchFamily="34" charset="0"/>
              </a:rPr>
              <a:t> return as </a:t>
            </a:r>
            <a:r>
              <a:rPr lang="nl-NL" sz="2000" dirty="0" err="1" smtClean="0">
                <a:cs typeface="Calibri" panose="020F0502020204030204" pitchFamily="34" charset="0"/>
              </a:rPr>
              <a:t>taxes</a:t>
            </a:r>
            <a:r>
              <a:rPr lang="nl-NL" sz="2000" dirty="0" smtClean="0">
                <a:cs typeface="Calibri" panose="020F05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sz="2000" dirty="0" smtClean="0">
                <a:cs typeface="Calibri" panose="020F0502020204030204" pitchFamily="34" charset="0"/>
              </a:rPr>
              <a:t>As long as the governmental expenditures </a:t>
            </a:r>
            <a:r>
              <a:rPr lang="nl-NL" sz="2000" dirty="0" smtClean="0">
                <a:cs typeface="Calibri" panose="020F0502020204030204" pitchFamily="34" charset="0"/>
              </a:rPr>
              <a:t>leave </a:t>
            </a:r>
            <a:r>
              <a:rPr lang="nl-NL" sz="2000" dirty="0" smtClean="0">
                <a:cs typeface="Calibri" panose="020F0502020204030204" pitchFamily="34" charset="0"/>
              </a:rPr>
              <a:t>the country before delivering enough </a:t>
            </a:r>
            <a:r>
              <a:rPr lang="nl-NL" sz="2000" dirty="0" smtClean="0">
                <a:cs typeface="Calibri" panose="020F0502020204030204" pitchFamily="34" charset="0"/>
              </a:rPr>
              <a:t>taxes, </a:t>
            </a:r>
            <a:r>
              <a:rPr lang="nl-NL" sz="2000" dirty="0" smtClean="0">
                <a:cs typeface="Calibri" panose="020F0502020204030204" pitchFamily="34" charset="0"/>
              </a:rPr>
              <a:t>unemployment can become </a:t>
            </a:r>
            <a:r>
              <a:rPr lang="nl-NL" sz="2000" dirty="0" smtClean="0">
                <a:cs typeface="Calibri" panose="020F0502020204030204" pitchFamily="34" charset="0"/>
              </a:rPr>
              <a:t>structurally </a:t>
            </a:r>
            <a:r>
              <a:rPr lang="nl-NL" sz="2000" dirty="0" smtClean="0">
                <a:cs typeface="Calibri" panose="020F0502020204030204" pitchFamily="34" charset="0"/>
              </a:rPr>
              <a:t>high…..</a:t>
            </a:r>
            <a:endParaRPr lang="nl-NL" dirty="0" smtClean="0">
              <a:cs typeface="Calibri" panose="020F0502020204030204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1763688" y="4509120"/>
            <a:ext cx="1152128" cy="648072"/>
          </a:xfrm>
          <a:prstGeom prst="ellipse">
            <a:avLst/>
          </a:prstGeom>
          <a:solidFill>
            <a:srgbClr val="BF480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2400" dirty="0">
                <a:latin typeface="Times New Roman" pitchFamily="18" charset="0"/>
              </a:rPr>
              <a:t>G</a:t>
            </a: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ov</a:t>
            </a:r>
            <a:endParaRPr kumimoji="0" lang="nl-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044503" y="4509120"/>
            <a:ext cx="1656184" cy="919401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National </a:t>
            </a:r>
            <a:r>
              <a:rPr kumimoji="0" lang="nl-NL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economy</a:t>
            </a:r>
            <a:endParaRPr kumimoji="0" lang="nl-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5700687" y="4653136"/>
            <a:ext cx="720080" cy="28803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Left Arrow 8"/>
          <p:cNvSpPr/>
          <p:nvPr/>
        </p:nvSpPr>
        <p:spPr bwMode="auto">
          <a:xfrm>
            <a:off x="3324423" y="4941168"/>
            <a:ext cx="720080" cy="288032"/>
          </a:xfrm>
          <a:prstGeom prst="lef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2915816" y="4653136"/>
            <a:ext cx="1152128" cy="28803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01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paying suppliers</a:t>
            </a:r>
            <a:r>
              <a:rPr lang="en-US" dirty="0"/>
              <a:t> </a:t>
            </a:r>
            <a:r>
              <a:rPr lang="en-US" dirty="0" smtClean="0"/>
              <a:t>late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Problem: Government paying </a:t>
            </a: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their </a:t>
            </a: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suppliers</a:t>
            </a:r>
            <a:r>
              <a:rPr lang="nl-NL" dirty="0">
                <a:cs typeface="Calibri" panose="020F0502020204030204" pitchFamily="34" charset="0"/>
              </a:rPr>
              <a:t> </a:t>
            </a:r>
            <a:r>
              <a:rPr lang="nl-NL" dirty="0" smtClean="0">
                <a:cs typeface="Calibri" panose="020F0502020204030204" pitchFamily="34" charset="0"/>
              </a:rPr>
              <a:t>late. </a:t>
            </a:r>
            <a:endParaRPr lang="nl-N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err="1" smtClean="0">
                <a:cs typeface="Calibri" panose="020F0502020204030204" pitchFamily="34" charset="0"/>
              </a:rPr>
              <a:t>Result</a:t>
            </a:r>
            <a:r>
              <a:rPr lang="nl-NL" dirty="0" smtClean="0">
                <a:cs typeface="Calibri" panose="020F0502020204030204" pitchFamily="34" charset="0"/>
              </a:rPr>
              <a:t>: These </a:t>
            </a:r>
            <a:r>
              <a:rPr lang="nl-NL" dirty="0" err="1" smtClean="0">
                <a:cs typeface="Calibri" panose="020F0502020204030204" pitchFamily="34" charset="0"/>
              </a:rPr>
              <a:t>suppliers</a:t>
            </a:r>
            <a:r>
              <a:rPr lang="nl-NL" dirty="0" smtClean="0">
                <a:cs typeface="Calibri" panose="020F0502020204030204" pitchFamily="34" charset="0"/>
              </a:rPr>
              <a:t> are </a:t>
            </a:r>
            <a:r>
              <a:rPr lang="nl-NL" dirty="0" err="1" smtClean="0">
                <a:cs typeface="Calibri" panose="020F0502020204030204" pitchFamily="34" charset="0"/>
              </a:rPr>
              <a:t>paying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their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suppliers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too</a:t>
            </a:r>
            <a:r>
              <a:rPr lang="nl-NL" dirty="0" smtClean="0">
                <a:cs typeface="Calibri" panose="020F0502020204030204" pitchFamily="34" charset="0"/>
              </a:rPr>
              <a:t> late or do </a:t>
            </a:r>
            <a:r>
              <a:rPr lang="nl-NL" dirty="0" err="1" smtClean="0">
                <a:cs typeface="Calibri" panose="020F0502020204030204" pitchFamily="34" charset="0"/>
              </a:rPr>
              <a:t>not</a:t>
            </a:r>
            <a:r>
              <a:rPr lang="nl-NL" dirty="0" smtClean="0">
                <a:cs typeface="Calibri" panose="020F0502020204030204" pitchFamily="34" charset="0"/>
              </a:rPr>
              <a:t> even </a:t>
            </a:r>
            <a:r>
              <a:rPr lang="nl-NL" dirty="0" err="1" smtClean="0">
                <a:cs typeface="Calibri" panose="020F0502020204030204" pitchFamily="34" charset="0"/>
              </a:rPr>
              <a:t>spend</a:t>
            </a:r>
            <a:r>
              <a:rPr lang="nl-NL" dirty="0" smtClean="0">
                <a:cs typeface="Calibri" panose="020F0502020204030204" pitchFamily="34" charset="0"/>
              </a:rPr>
              <a:t>: </a:t>
            </a:r>
            <a:r>
              <a:rPr lang="nl-NL" dirty="0" err="1" smtClean="0">
                <a:cs typeface="Calibri" panose="020F0502020204030204" pitchFamily="34" charset="0"/>
              </a:rPr>
              <a:t>less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work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and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less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taxes</a:t>
            </a:r>
            <a:r>
              <a:rPr lang="nl-NL" dirty="0" smtClean="0">
                <a:cs typeface="Calibri" panose="020F0502020204030204" pitchFamily="34" charset="0"/>
              </a:rPr>
              <a:t>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invoices</a:t>
            </a: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nl-N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paid</a:t>
            </a: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immediately</a:t>
            </a:r>
            <a:r>
              <a:rPr lang="nl-NL" dirty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this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would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result</a:t>
            </a:r>
            <a:r>
              <a:rPr lang="nl-NL" dirty="0" smtClean="0">
                <a:cs typeface="Calibri" panose="020F0502020204030204" pitchFamily="34" charset="0"/>
              </a:rPr>
              <a:t> in extra tax </a:t>
            </a:r>
            <a:r>
              <a:rPr lang="nl-NL" dirty="0" err="1" smtClean="0">
                <a:cs typeface="Calibri" panose="020F0502020204030204" pitchFamily="34" charset="0"/>
              </a:rPr>
              <a:t>income</a:t>
            </a:r>
            <a:r>
              <a:rPr lang="nl-NL" dirty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and</a:t>
            </a:r>
            <a:r>
              <a:rPr lang="nl-NL" dirty="0" smtClean="0">
                <a:cs typeface="Calibri" panose="020F0502020204030204" pitchFamily="34" charset="0"/>
              </a:rPr>
              <a:t> more jobs.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However government lack</a:t>
            </a:r>
            <a:r>
              <a:rPr lang="nl-NL" dirty="0" smtClean="0">
                <a:cs typeface="Calibri" panose="020F0502020204030204" pitchFamily="34" charset="0"/>
              </a:rPr>
              <a:t>s </a:t>
            </a: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funds and procedures to pay invoices immediately. </a:t>
            </a: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Let’s </a:t>
            </a: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say that on average the Bosnian governments pay the invoices they get after 70 days.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>
                <a:cs typeface="Calibri" panose="020F0502020204030204" pitchFamily="34" charset="0"/>
              </a:rPr>
              <a:t>H</a:t>
            </a: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ow </a:t>
            </a:r>
            <a:r>
              <a:rPr lang="nl-N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 these </a:t>
            </a:r>
            <a:r>
              <a:rPr lang="nl-N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invoices</a:t>
            </a: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paid</a:t>
            </a: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faster</a:t>
            </a: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>
                <a:cs typeface="Calibri" panose="020F0502020204030204" pitchFamily="34" charset="0"/>
              </a:rPr>
              <a:t>Modern </a:t>
            </a:r>
            <a:r>
              <a:rPr lang="nl-NL" sz="3200" dirty="0" err="1" smtClean="0">
                <a:cs typeface="Calibri" panose="020F0502020204030204" pitchFamily="34" charset="0"/>
              </a:rPr>
              <a:t>technologies</a:t>
            </a:r>
            <a:r>
              <a:rPr lang="nl-NL" sz="3200" dirty="0" smtClean="0">
                <a:cs typeface="Calibri" panose="020F0502020204030204" pitchFamily="34" charset="0"/>
              </a:rPr>
              <a:t> </a:t>
            </a:r>
            <a:r>
              <a:rPr lang="nl-NL" sz="3200" dirty="0" err="1" smtClean="0">
                <a:cs typeface="Calibri" panose="020F0502020204030204" pitchFamily="34" charset="0"/>
              </a:rPr>
              <a:t>allow</a:t>
            </a:r>
            <a:r>
              <a:rPr lang="nl-NL" sz="3200" dirty="0" smtClean="0">
                <a:cs typeface="Calibri" panose="020F0502020204030204" pitchFamily="34" charset="0"/>
              </a:rPr>
              <a:t> </a:t>
            </a:r>
            <a:r>
              <a:rPr lang="nl-NL" sz="3200" dirty="0" err="1" smtClean="0">
                <a:cs typeface="Calibri" panose="020F0502020204030204" pitchFamily="34" charset="0"/>
              </a:rPr>
              <a:t>to</a:t>
            </a:r>
            <a:r>
              <a:rPr lang="nl-NL" sz="3200" dirty="0" smtClean="0">
                <a:cs typeface="Calibri" panose="020F0502020204030204" pitchFamily="34" charset="0"/>
              </a:rPr>
              <a:t> </a:t>
            </a:r>
            <a:r>
              <a:rPr lang="nl-NL" sz="3200" dirty="0" err="1" smtClean="0">
                <a:cs typeface="Calibri" panose="020F0502020204030204" pitchFamily="34" charset="0"/>
              </a:rPr>
              <a:t>dedicate</a:t>
            </a:r>
            <a:r>
              <a:rPr lang="nl-NL" sz="3200" dirty="0" smtClean="0">
                <a:cs typeface="Calibri" panose="020F0502020204030204" pitchFamily="34" charset="0"/>
              </a:rPr>
              <a:t>/ </a:t>
            </a:r>
            <a:r>
              <a:rPr lang="nl-NL" sz="3200" dirty="0" err="1" smtClean="0">
                <a:cs typeface="Calibri" panose="020F0502020204030204" pitchFamily="34" charset="0"/>
              </a:rPr>
              <a:t>condition</a:t>
            </a:r>
            <a:r>
              <a:rPr lang="nl-NL" sz="3200" dirty="0" smtClean="0">
                <a:cs typeface="Calibri" panose="020F0502020204030204" pitchFamily="34" charset="0"/>
              </a:rPr>
              <a:t> </a:t>
            </a:r>
            <a:r>
              <a:rPr lang="nl-NL" sz="3200" dirty="0" err="1" smtClean="0">
                <a:cs typeface="Calibri" panose="020F0502020204030204" pitchFamily="34" charset="0"/>
              </a:rPr>
              <a:t>flows</a:t>
            </a:r>
            <a:r>
              <a:rPr lang="nl-NL" sz="3200" dirty="0" smtClean="0">
                <a:cs typeface="Calibri" panose="020F0502020204030204" pitchFamily="34" charset="0"/>
              </a:rPr>
              <a:t> of money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181800" cy="4014936"/>
          </a:xfrm>
        </p:spPr>
        <p:txBody>
          <a:bodyPr/>
          <a:lstStyle/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Cyclos software can deliver a dedicated digital payment environment in which the means of exchange </a:t>
            </a:r>
            <a:r>
              <a:rPr lang="nl-NL" dirty="0" smtClean="0">
                <a:cs typeface="Calibri" panose="020F0502020204030204" pitchFamily="34" charset="0"/>
              </a:rPr>
              <a:t>can be </a:t>
            </a:r>
            <a:r>
              <a:rPr lang="nl-NL" dirty="0" smtClean="0">
                <a:cs typeface="Calibri" panose="020F0502020204030204" pitchFamily="34" charset="0"/>
              </a:rPr>
              <a:t>allowed 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stay for a certain amount of 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time 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the local environment.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nl-NL" dirty="0" smtClean="0">
                <a:cs typeface="Calibri" panose="020F0502020204030204" pitchFamily="34" charset="0"/>
              </a:rPr>
              <a:t>During this period </a:t>
            </a:r>
            <a:r>
              <a:rPr lang="nl-NL" dirty="0" smtClean="0">
                <a:cs typeface="Calibri" panose="020F0502020204030204" pitchFamily="34" charset="0"/>
              </a:rPr>
              <a:t>in which the </a:t>
            </a:r>
            <a:r>
              <a:rPr lang="nl-NL" dirty="0" smtClean="0">
                <a:cs typeface="Calibri" panose="020F0502020204030204" pitchFamily="34" charset="0"/>
              </a:rPr>
              <a:t>payments </a:t>
            </a:r>
            <a:r>
              <a:rPr lang="nl-NL" dirty="0" smtClean="0">
                <a:cs typeface="Calibri" panose="020F0502020204030204" pitchFamily="34" charset="0"/>
              </a:rPr>
              <a:t>are </a:t>
            </a:r>
            <a:r>
              <a:rPr lang="nl-NL" dirty="0" smtClean="0">
                <a:cs typeface="Calibri" panose="020F0502020204030204" pitchFamily="34" charset="0"/>
              </a:rPr>
              <a:t>not able to leave the dedicated </a:t>
            </a:r>
            <a:r>
              <a:rPr lang="nl-NL" dirty="0" smtClean="0">
                <a:cs typeface="Calibri" panose="020F0502020204030204" pitchFamily="34" charset="0"/>
              </a:rPr>
              <a:t>environment, </a:t>
            </a:r>
            <a:r>
              <a:rPr lang="nl-NL" dirty="0" smtClean="0">
                <a:cs typeface="Calibri" panose="020F0502020204030204" pitchFamily="34" charset="0"/>
              </a:rPr>
              <a:t>marks are not even necessary </a:t>
            </a:r>
            <a:r>
              <a:rPr lang="nl-NL" dirty="0" smtClean="0">
                <a:cs typeface="Calibri" panose="020F0502020204030204" pitchFamily="34" charset="0"/>
              </a:rPr>
              <a:t>yet</a:t>
            </a:r>
            <a:r>
              <a:rPr lang="nl-NL" dirty="0" smtClean="0">
                <a:cs typeface="Calibri" panose="020F0502020204030204" pitchFamily="34" charset="0"/>
              </a:rPr>
              <a:t>. Claims on </a:t>
            </a:r>
            <a:r>
              <a:rPr lang="nl-NL" dirty="0" err="1" smtClean="0">
                <a:cs typeface="Calibri" panose="020F0502020204030204" pitchFamily="34" charset="0"/>
              </a:rPr>
              <a:t>marks</a:t>
            </a:r>
            <a:r>
              <a:rPr lang="nl-NL" dirty="0" smtClean="0">
                <a:cs typeface="Calibri" panose="020F0502020204030204" pitchFamily="34" charset="0"/>
              </a:rPr>
              <a:t> in the </a:t>
            </a:r>
            <a:r>
              <a:rPr lang="nl-NL" dirty="0" err="1" smtClean="0">
                <a:cs typeface="Calibri" panose="020F0502020204030204" pitchFamily="34" charset="0"/>
              </a:rPr>
              <a:t>future</a:t>
            </a:r>
            <a:r>
              <a:rPr lang="nl-NL" dirty="0" smtClean="0">
                <a:cs typeface="Calibri" panose="020F0502020204030204" pitchFamily="34" charset="0"/>
              </a:rPr>
              <a:t>, term-</a:t>
            </a:r>
            <a:r>
              <a:rPr lang="nl-NL" dirty="0" err="1" smtClean="0">
                <a:cs typeface="Calibri" panose="020F0502020204030204" pitchFamily="34" charset="0"/>
              </a:rPr>
              <a:t>marks</a:t>
            </a:r>
            <a:r>
              <a:rPr lang="nl-NL" dirty="0">
                <a:cs typeface="Calibri" panose="020F0502020204030204" pitchFamily="34" charset="0"/>
              </a:rPr>
              <a:t>, </a:t>
            </a:r>
            <a:r>
              <a:rPr lang="nl-NL" dirty="0" err="1" smtClean="0">
                <a:cs typeface="Calibri" panose="020F0502020204030204" pitchFamily="34" charset="0"/>
              </a:rPr>
              <a:t>can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be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an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effective</a:t>
            </a:r>
            <a:r>
              <a:rPr lang="nl-NL" dirty="0" smtClean="0">
                <a:cs typeface="Calibri" panose="020F0502020204030204" pitchFamily="34" charset="0"/>
              </a:rPr>
              <a:t>  </a:t>
            </a:r>
            <a:r>
              <a:rPr lang="nl-NL" dirty="0" err="1" smtClean="0">
                <a:cs typeface="Calibri" panose="020F0502020204030204" pitchFamily="34" charset="0"/>
              </a:rPr>
              <a:t>payment</a:t>
            </a:r>
            <a:r>
              <a:rPr lang="nl-NL" dirty="0" smtClean="0">
                <a:cs typeface="Calibri" panose="020F0502020204030204" pitchFamily="34" charset="0"/>
              </a:rPr>
              <a:t> tool. </a:t>
            </a:r>
            <a:endParaRPr lang="nl-NL" dirty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nl-NL" dirty="0" err="1" smtClean="0">
                <a:cs typeface="Calibri" panose="020F0502020204030204" pitchFamily="34" charset="0"/>
              </a:rPr>
              <a:t>During</a:t>
            </a:r>
            <a:r>
              <a:rPr lang="nl-NL" dirty="0" smtClean="0">
                <a:cs typeface="Calibri" panose="020F0502020204030204" pitchFamily="34" charset="0"/>
              </a:rPr>
              <a:t> the term the </a:t>
            </a:r>
            <a:r>
              <a:rPr lang="nl-NL" dirty="0" err="1" smtClean="0">
                <a:cs typeface="Calibri" panose="020F0502020204030204" pitchFamily="34" charset="0"/>
              </a:rPr>
              <a:t>purchasing</a:t>
            </a:r>
            <a:r>
              <a:rPr lang="nl-NL" dirty="0" smtClean="0">
                <a:cs typeface="Calibri" panose="020F0502020204030204" pitchFamily="34" charset="0"/>
              </a:rPr>
              <a:t> power </a:t>
            </a:r>
            <a:r>
              <a:rPr lang="nl-NL" dirty="0" err="1" smtClean="0">
                <a:cs typeface="Calibri" panose="020F0502020204030204" pitchFamily="34" charset="0"/>
              </a:rPr>
              <a:t>can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only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be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used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inside</a:t>
            </a:r>
            <a:r>
              <a:rPr lang="nl-NL" dirty="0" smtClean="0">
                <a:cs typeface="Calibri" panose="020F0502020204030204" pitchFamily="34" charset="0"/>
              </a:rPr>
              <a:t> Bosnia. </a:t>
            </a:r>
            <a:r>
              <a:rPr lang="nl-NL" dirty="0" err="1" smtClean="0">
                <a:cs typeface="Calibri" panose="020F0502020204030204" pitchFamily="34" charset="0"/>
              </a:rPr>
              <a:t>This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results</a:t>
            </a:r>
            <a:r>
              <a:rPr lang="nl-NL" dirty="0" smtClean="0">
                <a:cs typeface="Calibri" panose="020F0502020204030204" pitchFamily="34" charset="0"/>
              </a:rPr>
              <a:t> in a </a:t>
            </a:r>
            <a:r>
              <a:rPr lang="nl-NL" dirty="0" err="1" smtClean="0">
                <a:cs typeface="Calibri" panose="020F0502020204030204" pitchFamily="34" charset="0"/>
              </a:rPr>
              <a:t>higher</a:t>
            </a:r>
            <a:r>
              <a:rPr lang="nl-NL" dirty="0" smtClean="0">
                <a:cs typeface="Calibri" panose="020F0502020204030204" pitchFamily="34" charset="0"/>
              </a:rPr>
              <a:t> multiplier, more </a:t>
            </a:r>
            <a:r>
              <a:rPr lang="nl-NL" dirty="0" err="1" smtClean="0">
                <a:cs typeface="Calibri" panose="020F0502020204030204" pitchFamily="34" charset="0"/>
              </a:rPr>
              <a:t>local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production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and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consumption</a:t>
            </a:r>
            <a:r>
              <a:rPr lang="nl-NL" dirty="0" smtClean="0">
                <a:cs typeface="Calibri" panose="020F0502020204030204" pitchFamily="34" charset="0"/>
              </a:rPr>
              <a:t>, </a:t>
            </a:r>
            <a:r>
              <a:rPr lang="nl-NL" dirty="0" err="1" smtClean="0">
                <a:cs typeface="Calibri" panose="020F0502020204030204" pitchFamily="34" charset="0"/>
              </a:rPr>
              <a:t>reenforcing</a:t>
            </a:r>
            <a:r>
              <a:rPr lang="nl-NL" dirty="0" smtClean="0">
                <a:cs typeface="Calibri" panose="020F0502020204030204" pitchFamily="34" charset="0"/>
              </a:rPr>
              <a:t> the </a:t>
            </a:r>
            <a:r>
              <a:rPr lang="nl-NL" dirty="0" err="1" smtClean="0">
                <a:cs typeface="Calibri" panose="020F0502020204030204" pitchFamily="34" charset="0"/>
              </a:rPr>
              <a:t>productive</a:t>
            </a:r>
            <a:r>
              <a:rPr lang="nl-NL" dirty="0" smtClean="0">
                <a:cs typeface="Calibri" panose="020F0502020204030204" pitchFamily="34" charset="0"/>
              </a:rPr>
              <a:t> clusters </a:t>
            </a:r>
            <a:r>
              <a:rPr lang="nl-NL" dirty="0" err="1" smtClean="0">
                <a:cs typeface="Calibri" panose="020F0502020204030204" pitchFamily="34" charset="0"/>
              </a:rPr>
              <a:t>and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providing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b="1" dirty="0" smtClean="0">
                <a:cs typeface="Calibri" panose="020F0502020204030204" pitchFamily="34" charset="0"/>
              </a:rPr>
              <a:t>jobs </a:t>
            </a:r>
            <a:r>
              <a:rPr lang="nl-NL" b="1" dirty="0" err="1" smtClean="0">
                <a:cs typeface="Calibri" panose="020F0502020204030204" pitchFamily="34" charset="0"/>
              </a:rPr>
              <a:t>and</a:t>
            </a:r>
            <a:r>
              <a:rPr lang="nl-NL" b="1" dirty="0" smtClean="0">
                <a:cs typeface="Calibri" panose="020F0502020204030204" pitchFamily="34" charset="0"/>
              </a:rPr>
              <a:t> </a:t>
            </a:r>
            <a:r>
              <a:rPr lang="nl-NL" b="1" dirty="0" err="1" smtClean="0">
                <a:cs typeface="Calibri" panose="020F0502020204030204" pitchFamily="34" charset="0"/>
              </a:rPr>
              <a:t>income</a:t>
            </a:r>
            <a:r>
              <a:rPr lang="nl-NL" dirty="0" smtClean="0">
                <a:cs typeface="Calibri" panose="020F0502020204030204" pitchFamily="34" charset="0"/>
              </a:rPr>
              <a:t>. And as a </a:t>
            </a:r>
            <a:r>
              <a:rPr lang="nl-NL" dirty="0" smtClean="0">
                <a:cs typeface="Calibri" panose="020F0502020204030204" pitchFamily="34" charset="0"/>
              </a:rPr>
              <a:t>result, more </a:t>
            </a:r>
            <a:r>
              <a:rPr lang="nl-NL" b="1" dirty="0" smtClean="0">
                <a:cs typeface="Calibri" panose="020F0502020204030204" pitchFamily="34" charset="0"/>
              </a:rPr>
              <a:t>tax income</a:t>
            </a:r>
            <a:r>
              <a:rPr lang="nl-NL" dirty="0" smtClean="0">
                <a:cs typeface="Calibri" panose="020F0502020204030204" pitchFamily="34" charset="0"/>
              </a:rPr>
              <a:t>.</a:t>
            </a:r>
            <a:endParaRPr lang="nl-NL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27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Dedicated Term-Marks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 smtClean="0"/>
              <a:t>Term-marks in a digital local payment circuit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nl-NL" dirty="0" smtClean="0"/>
              <a:t>Term Marks are a digital means of exchange </a:t>
            </a:r>
            <a:r>
              <a:rPr lang="nl-NL" dirty="0" err="1" smtClean="0"/>
              <a:t>that</a:t>
            </a:r>
            <a:r>
              <a:rPr lang="nl-NL" dirty="0" smtClean="0"/>
              <a:t> at a well </a:t>
            </a:r>
            <a:r>
              <a:rPr lang="nl-NL" dirty="0" err="1" smtClean="0"/>
              <a:t>defined</a:t>
            </a:r>
            <a:r>
              <a:rPr lang="nl-NL" dirty="0" smtClean="0"/>
              <a:t> moment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exchanged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real Marks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nl-NL" dirty="0"/>
              <a:t>T</a:t>
            </a:r>
            <a:r>
              <a:rPr lang="nl-NL" dirty="0" smtClean="0"/>
              <a:t>erm </a:t>
            </a:r>
            <a:r>
              <a:rPr lang="nl-NL" dirty="0" smtClean="0"/>
              <a:t>Marks are </a:t>
            </a:r>
            <a:r>
              <a:rPr lang="nl-NL" dirty="0" smtClean="0"/>
              <a:t>circulated </a:t>
            </a:r>
            <a:r>
              <a:rPr lang="nl-NL" dirty="0" smtClean="0"/>
              <a:t>within dedicated current accounts, an additional type of current account where other rules count </a:t>
            </a:r>
            <a:r>
              <a:rPr lang="nl-NL" dirty="0" smtClean="0"/>
              <a:t>compared to the </a:t>
            </a:r>
            <a:r>
              <a:rPr lang="nl-NL" dirty="0" smtClean="0"/>
              <a:t>normal Mark current accounts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smtClean="0"/>
              <a:t>One application of the use of term marks is that the government provides term marks as a credit the very day their suppliers invoice them. Only after the normal payment period has passed and the invoice has proved to be </a:t>
            </a:r>
            <a:r>
              <a:rPr lang="en-US" dirty="0" smtClean="0"/>
              <a:t>correct, </a:t>
            </a:r>
            <a:r>
              <a:rPr lang="en-US" dirty="0" smtClean="0"/>
              <a:t>the government pays the invoice to whoever </a:t>
            </a:r>
            <a:r>
              <a:rPr lang="en-US" dirty="0" smtClean="0"/>
              <a:t>holds </a:t>
            </a:r>
            <a:r>
              <a:rPr lang="en-US" dirty="0" smtClean="0"/>
              <a:t>the claims at that moment</a:t>
            </a: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98705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paying suppliers: </a:t>
            </a:r>
            <a:r>
              <a:rPr lang="en-US" dirty="0" smtClean="0"/>
              <a:t>the solution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err="1" smtClean="0">
                <a:cs typeface="Calibri" panose="020F0502020204030204" pitchFamily="34" charset="0"/>
              </a:rPr>
              <a:t>Regional</a:t>
            </a:r>
            <a:r>
              <a:rPr lang="nl-NL" dirty="0" smtClean="0">
                <a:cs typeface="Calibri" panose="020F0502020204030204" pitchFamily="34" charset="0"/>
              </a:rPr>
              <a:t> companies are </a:t>
            </a:r>
            <a:r>
              <a:rPr lang="nl-NL" dirty="0" err="1" smtClean="0">
                <a:cs typeface="Calibri" panose="020F0502020204030204" pitchFamily="34" charset="0"/>
              </a:rPr>
              <a:t>offered</a:t>
            </a:r>
            <a:r>
              <a:rPr lang="nl-NL" dirty="0" smtClean="0">
                <a:cs typeface="Calibri" panose="020F0502020204030204" pitchFamily="34" charset="0"/>
              </a:rPr>
              <a:t> a free term-mark </a:t>
            </a:r>
            <a:r>
              <a:rPr lang="nl-NL" dirty="0" err="1" smtClean="0">
                <a:cs typeface="Calibri" panose="020F0502020204030204" pitchFamily="34" charset="0"/>
              </a:rPr>
              <a:t>Social</a:t>
            </a:r>
            <a:r>
              <a:rPr lang="nl-NL" dirty="0" smtClean="0">
                <a:cs typeface="Calibri" panose="020F0502020204030204" pitchFamily="34" charset="0"/>
              </a:rPr>
              <a:t> Trade account on </a:t>
            </a:r>
            <a:r>
              <a:rPr lang="nl-NL" dirty="0" err="1" smtClean="0">
                <a:cs typeface="Calibri" panose="020F0502020204030204" pitchFamily="34" charset="0"/>
              </a:rPr>
              <a:t>one</a:t>
            </a:r>
            <a:r>
              <a:rPr lang="nl-NL" dirty="0" smtClean="0">
                <a:cs typeface="Calibri" panose="020F0502020204030204" pitchFamily="34" charset="0"/>
              </a:rPr>
              <a:t> or more </a:t>
            </a:r>
            <a:r>
              <a:rPr lang="nl-NL" dirty="0" err="1" smtClean="0">
                <a:cs typeface="Calibri" panose="020F0502020204030204" pitchFamily="34" charset="0"/>
              </a:rPr>
              <a:t>cooperating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banks</a:t>
            </a:r>
            <a:r>
              <a:rPr lang="nl-NL" dirty="0" smtClean="0">
                <a:cs typeface="Calibri" panose="020F0502020204030204" pitchFamily="34" charset="0"/>
              </a:rPr>
              <a:t> or in a circuit </a:t>
            </a:r>
            <a:r>
              <a:rPr lang="nl-NL" dirty="0" err="1" smtClean="0">
                <a:cs typeface="Calibri" panose="020F0502020204030204" pitchFamily="34" charset="0"/>
              </a:rPr>
              <a:t>specifically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created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with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that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objective</a:t>
            </a:r>
            <a:r>
              <a:rPr lang="nl-NL" dirty="0" smtClean="0">
                <a:cs typeface="Calibri" panose="020F0502020204030204" pitchFamily="34" charset="0"/>
              </a:rPr>
              <a:t>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err="1" smtClean="0">
                <a:cs typeface="Calibri" panose="020F0502020204030204" pitchFamily="34" charset="0"/>
              </a:rPr>
              <a:t>When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regular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suppliers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sell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to</a:t>
            </a:r>
            <a:r>
              <a:rPr lang="nl-NL" dirty="0" smtClean="0">
                <a:cs typeface="Calibri" panose="020F0502020204030204" pitchFamily="34" charset="0"/>
              </a:rPr>
              <a:t> the </a:t>
            </a:r>
            <a:r>
              <a:rPr lang="nl-NL" dirty="0" err="1" smtClean="0">
                <a:cs typeface="Calibri" panose="020F0502020204030204" pitchFamily="34" charset="0"/>
              </a:rPr>
              <a:t>government</a:t>
            </a:r>
            <a:r>
              <a:rPr lang="nl-NL" dirty="0" smtClean="0">
                <a:cs typeface="Calibri" panose="020F0502020204030204" pitchFamily="34" charset="0"/>
              </a:rPr>
              <a:t>, </a:t>
            </a:r>
            <a:r>
              <a:rPr lang="nl-NL" dirty="0" err="1" smtClean="0">
                <a:cs typeface="Calibri" panose="020F0502020204030204" pitchFamily="34" charset="0"/>
              </a:rPr>
              <a:t>they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immediately</a:t>
            </a:r>
            <a:r>
              <a:rPr lang="nl-NL" dirty="0">
                <a:cs typeface="Calibri" panose="020F0502020204030204" pitchFamily="34" charset="0"/>
              </a:rPr>
              <a:t> </a:t>
            </a:r>
            <a:r>
              <a:rPr lang="nl-NL" dirty="0" err="1">
                <a:cs typeface="Calibri" panose="020F0502020204030204" pitchFamily="34" charset="0"/>
              </a:rPr>
              <a:t>receive</a:t>
            </a:r>
            <a:r>
              <a:rPr lang="nl-NL" dirty="0">
                <a:cs typeface="Calibri" panose="020F0502020204030204" pitchFamily="34" charset="0"/>
              </a:rPr>
              <a:t> a </a:t>
            </a:r>
            <a:r>
              <a:rPr lang="nl-NL" dirty="0" smtClean="0">
                <a:cs typeface="Calibri" panose="020F0502020204030204" pitchFamily="34" charset="0"/>
              </a:rPr>
              <a:t>credit in Term Marks (TM)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They can only spend these TMs as if </a:t>
            </a:r>
            <a:r>
              <a:rPr lang="nl-NL" dirty="0" smtClean="0">
                <a:cs typeface="Calibri" panose="020F0502020204030204" pitchFamily="34" charset="0"/>
              </a:rPr>
              <a:t>they</a:t>
            </a: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were </a:t>
            </a:r>
            <a:r>
              <a:rPr lang="nl-NL" dirty="0">
                <a:cs typeface="Calibri" panose="020F0502020204030204" pitchFamily="34" charset="0"/>
              </a:rPr>
              <a:t>Marks </a:t>
            </a:r>
            <a:r>
              <a:rPr lang="nl-NL" dirty="0" smtClean="0">
                <a:cs typeface="Calibri" panose="020F0502020204030204" pitchFamily="34" charset="0"/>
              </a:rPr>
              <a:t>to other </a:t>
            </a:r>
            <a:r>
              <a:rPr lang="nl-NL" dirty="0" smtClean="0">
                <a:cs typeface="Calibri" panose="020F0502020204030204" pitchFamily="34" charset="0"/>
              </a:rPr>
              <a:t>accountholders, </a:t>
            </a:r>
            <a:r>
              <a:rPr lang="nl-NL" dirty="0" smtClean="0">
                <a:cs typeface="Calibri" panose="020F0502020204030204" pitchFamily="34" charset="0"/>
              </a:rPr>
              <a:t>who are </a:t>
            </a:r>
            <a:r>
              <a:rPr lang="nl-NL" dirty="0" smtClean="0">
                <a:cs typeface="Calibri" panose="020F0502020204030204" pitchFamily="34" charset="0"/>
              </a:rPr>
              <a:t>Bosnians.</a:t>
            </a:r>
            <a:endParaRPr lang="nl-N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>
                <a:cs typeface="Calibri" panose="020F0502020204030204" pitchFamily="34" charset="0"/>
              </a:rPr>
              <a:t>I</a:t>
            </a:r>
            <a:r>
              <a:rPr lang="nl-NL" dirty="0" smtClean="0">
                <a:cs typeface="Calibri" panose="020F0502020204030204" pitchFamily="34" charset="0"/>
              </a:rPr>
              <a:t>f the invoice proves correct the government pays after the normal </a:t>
            </a:r>
            <a:r>
              <a:rPr lang="nl-NL" dirty="0" smtClean="0">
                <a:cs typeface="Calibri" panose="020F0502020204030204" pitchFamily="34" charset="0"/>
              </a:rPr>
              <a:t>70(?) </a:t>
            </a:r>
            <a:r>
              <a:rPr lang="nl-NL" dirty="0" smtClean="0">
                <a:cs typeface="Calibri" panose="020F0502020204030204" pitchFamily="34" charset="0"/>
              </a:rPr>
              <a:t>days the invoice in Marks, to those members of the Social Trade Circuit that own at that moment the Term Marks related to the invoice.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err="1" smtClean="0">
                <a:cs typeface="Calibri" panose="020F0502020204030204" pitchFamily="34" charset="0"/>
              </a:rPr>
              <a:t>With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this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payment</a:t>
            </a:r>
            <a:r>
              <a:rPr lang="nl-NL" dirty="0" smtClean="0">
                <a:cs typeface="Calibri" panose="020F0502020204030204" pitchFamily="34" charset="0"/>
              </a:rPr>
              <a:t> the credit of the </a:t>
            </a:r>
            <a:r>
              <a:rPr lang="nl-NL" dirty="0" err="1" smtClean="0">
                <a:cs typeface="Calibri" panose="020F0502020204030204" pitchFamily="34" charset="0"/>
              </a:rPr>
              <a:t>supplier</a:t>
            </a:r>
            <a:r>
              <a:rPr lang="nl-NL" dirty="0" smtClean="0">
                <a:cs typeface="Calibri" panose="020F0502020204030204" pitchFamily="34" charset="0"/>
              </a:rPr>
              <a:t> is </a:t>
            </a:r>
            <a:r>
              <a:rPr lang="nl-NL" dirty="0" err="1" smtClean="0">
                <a:cs typeface="Calibri" panose="020F0502020204030204" pitchFamily="34" charset="0"/>
              </a:rPr>
              <a:t>repaid</a:t>
            </a:r>
            <a:r>
              <a:rPr lang="nl-NL" dirty="0" smtClean="0">
                <a:cs typeface="Calibri" panose="020F0502020204030204" pitchFamily="34" charset="0"/>
              </a:rPr>
              <a:t>.</a:t>
            </a:r>
            <a:endParaRPr lang="nl-NL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42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Objectives </a:t>
            </a:r>
            <a:r>
              <a:rPr lang="nl-NL" dirty="0" smtClean="0"/>
              <a:t>of the Bosnian </a:t>
            </a:r>
            <a:r>
              <a:rPr lang="nl-NL" dirty="0" smtClean="0"/>
              <a:t>Social Trade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b="1" dirty="0" smtClean="0">
                <a:cs typeface="Calibri" panose="020F0502020204030204" pitchFamily="34" charset="0"/>
              </a:rPr>
              <a:t>More </a:t>
            </a:r>
            <a:r>
              <a:rPr lang="nl-NL" b="1" dirty="0" err="1" smtClean="0">
                <a:cs typeface="Calibri" panose="020F0502020204030204" pitchFamily="34" charset="0"/>
              </a:rPr>
              <a:t>effective</a:t>
            </a:r>
            <a:r>
              <a:rPr lang="nl-NL" b="1" dirty="0" smtClean="0">
                <a:cs typeface="Calibri" panose="020F0502020204030204" pitchFamily="34" charset="0"/>
              </a:rPr>
              <a:t> </a:t>
            </a:r>
            <a:r>
              <a:rPr lang="nl-NL" b="1" dirty="0" err="1" smtClean="0">
                <a:cs typeface="Calibri" panose="020F0502020204030204" pitchFamily="34" charset="0"/>
              </a:rPr>
              <a:t>circulation</a:t>
            </a:r>
            <a:r>
              <a:rPr lang="nl-NL" b="1" dirty="0" smtClean="0">
                <a:cs typeface="Calibri" panose="020F0502020204030204" pitchFamily="34" charset="0"/>
              </a:rPr>
              <a:t> of </a:t>
            </a:r>
            <a:r>
              <a:rPr lang="nl-NL" b="1" dirty="0" err="1" smtClean="0">
                <a:cs typeface="Calibri" panose="020F0502020204030204" pitchFamily="34" charset="0"/>
              </a:rPr>
              <a:t>existing</a:t>
            </a:r>
            <a:r>
              <a:rPr lang="nl-NL" b="1" dirty="0" smtClean="0">
                <a:cs typeface="Calibri" panose="020F0502020204030204" pitchFamily="34" charset="0"/>
              </a:rPr>
              <a:t> </a:t>
            </a:r>
            <a:r>
              <a:rPr lang="nl-NL" b="1" dirty="0" err="1" smtClean="0">
                <a:cs typeface="Calibri" panose="020F0502020204030204" pitchFamily="34" charset="0"/>
              </a:rPr>
              <a:t>purchasing</a:t>
            </a:r>
            <a:r>
              <a:rPr lang="nl-NL" b="1" dirty="0" smtClean="0">
                <a:cs typeface="Calibri" panose="020F0502020204030204" pitchFamily="34" charset="0"/>
              </a:rPr>
              <a:t> power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Credit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SMEs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presently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facilitated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nl-NL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Increase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multiplier – more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production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and</a:t>
            </a:r>
            <a:r>
              <a:rPr lang="nl-NL" dirty="0" smtClean="0">
                <a:cs typeface="Calibri" panose="020F0502020204030204" pitchFamily="34" charset="0"/>
              </a:rPr>
              <a:t> sales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More tax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income</a:t>
            </a:r>
            <a:endParaRPr lang="nl-NL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dirty="0" smtClean="0">
                <a:cs typeface="Calibri" panose="020F0502020204030204" pitchFamily="34" charset="0"/>
              </a:rPr>
              <a:t>The opportunity </a:t>
            </a:r>
            <a:r>
              <a:rPr lang="nl-NL" dirty="0" err="1" smtClean="0">
                <a:cs typeface="Calibri" panose="020F0502020204030204" pitchFamily="34" charset="0"/>
              </a:rPr>
              <a:t>to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stimulate</a:t>
            </a:r>
            <a:r>
              <a:rPr lang="nl-NL" dirty="0" smtClean="0">
                <a:cs typeface="Calibri" panose="020F0502020204030204" pitchFamily="34" charset="0"/>
              </a:rPr>
              <a:t> the </a:t>
            </a:r>
            <a:r>
              <a:rPr lang="nl-NL" dirty="0" err="1" smtClean="0">
                <a:cs typeface="Calibri" panose="020F0502020204030204" pitchFamily="34" charset="0"/>
              </a:rPr>
              <a:t>economy</a:t>
            </a:r>
            <a:r>
              <a:rPr lang="nl-NL" dirty="0" smtClean="0">
                <a:cs typeface="Calibri" panose="020F0502020204030204" pitchFamily="34" charset="0"/>
              </a:rPr>
              <a:t> as long as </a:t>
            </a:r>
            <a:r>
              <a:rPr lang="nl-NL" dirty="0" err="1" smtClean="0">
                <a:cs typeface="Calibri" panose="020F0502020204030204" pitchFamily="34" charset="0"/>
              </a:rPr>
              <a:t>there</a:t>
            </a:r>
            <a:r>
              <a:rPr lang="nl-NL" dirty="0" smtClean="0">
                <a:cs typeface="Calibri" panose="020F0502020204030204" pitchFamily="34" charset="0"/>
              </a:rPr>
              <a:t> is </a:t>
            </a:r>
            <a:r>
              <a:rPr lang="nl-NL" dirty="0" err="1" smtClean="0">
                <a:cs typeface="Calibri" panose="020F0502020204030204" pitchFamily="34" charset="0"/>
              </a:rPr>
              <a:t>unemployment</a:t>
            </a:r>
            <a:r>
              <a:rPr lang="nl-NL" dirty="0" smtClean="0">
                <a:cs typeface="Calibri" panose="020F0502020204030204" pitchFamily="34" charset="0"/>
              </a:rPr>
              <a:t> without </a:t>
            </a:r>
            <a:r>
              <a:rPr lang="nl-NL" dirty="0" err="1" smtClean="0">
                <a:cs typeface="Calibri" panose="020F0502020204030204" pitchFamily="34" charset="0"/>
              </a:rPr>
              <a:t>uncontrollable</a:t>
            </a:r>
            <a:r>
              <a:rPr lang="nl-NL" dirty="0" smtClean="0">
                <a:cs typeface="Calibri" panose="020F0502020204030204" pitchFamily="34" charset="0"/>
              </a:rPr>
              <a:t> risk on </a:t>
            </a:r>
            <a:r>
              <a:rPr lang="nl-NL" dirty="0" err="1" smtClean="0">
                <a:cs typeface="Calibri" panose="020F0502020204030204" pitchFamily="34" charset="0"/>
              </a:rPr>
              <a:t>inflation</a:t>
            </a:r>
            <a:endParaRPr lang="nl-NL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l-N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34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Contents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err="1" smtClean="0"/>
              <a:t>Social</a:t>
            </a:r>
            <a:r>
              <a:rPr lang="nl-NL" dirty="0" smtClean="0"/>
              <a:t> Trade </a:t>
            </a:r>
            <a:r>
              <a:rPr lang="nl-NL" dirty="0" err="1" smtClean="0"/>
              <a:t>Organisation</a:t>
            </a:r>
            <a:endParaRPr lang="nl-NL" dirty="0" smtClean="0"/>
          </a:p>
          <a:p>
            <a:r>
              <a:rPr lang="nl-NL" dirty="0" err="1" smtClean="0"/>
              <a:t>Introduction</a:t>
            </a:r>
            <a:endParaRPr lang="nl-NL" dirty="0" smtClean="0"/>
          </a:p>
          <a:p>
            <a:r>
              <a:rPr lang="nl-NL" dirty="0"/>
              <a:t>I</a:t>
            </a:r>
            <a:r>
              <a:rPr lang="nl-NL" dirty="0" smtClean="0"/>
              <a:t>mmediate </a:t>
            </a:r>
            <a:r>
              <a:rPr lang="nl-NL" dirty="0"/>
              <a:t>payment </a:t>
            </a:r>
            <a:r>
              <a:rPr lang="nl-NL" dirty="0" smtClean="0"/>
              <a:t>from the government </a:t>
            </a:r>
            <a:r>
              <a:rPr lang="nl-NL" dirty="0"/>
              <a:t>to suppliers</a:t>
            </a:r>
            <a:endParaRPr lang="nl-NL" dirty="0" smtClean="0"/>
          </a:p>
          <a:p>
            <a:r>
              <a:rPr lang="nl-NL" dirty="0" smtClean="0"/>
              <a:t>Contra </a:t>
            </a:r>
            <a:r>
              <a:rPr lang="nl-NL" dirty="0" err="1" smtClean="0"/>
              <a:t>cyclical</a:t>
            </a:r>
            <a:r>
              <a:rPr lang="nl-NL" dirty="0" smtClean="0"/>
              <a:t> credit</a:t>
            </a:r>
          </a:p>
          <a:p>
            <a:r>
              <a:rPr lang="nl-NL" dirty="0" err="1" smtClean="0"/>
              <a:t>Discussion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questions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033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Step 1: </a:t>
            </a:r>
            <a:r>
              <a:rPr lang="nl-NL" dirty="0" err="1" smtClean="0"/>
              <a:t>Government</a:t>
            </a:r>
            <a:r>
              <a:rPr lang="nl-NL" dirty="0" smtClean="0"/>
              <a:t> </a:t>
            </a:r>
            <a:r>
              <a:rPr lang="nl-NL" dirty="0" err="1" smtClean="0"/>
              <a:t>creates</a:t>
            </a:r>
            <a:r>
              <a:rPr lang="nl-NL" dirty="0" smtClean="0"/>
              <a:t> a </a:t>
            </a:r>
            <a:r>
              <a:rPr lang="nl-NL" dirty="0" err="1" smtClean="0"/>
              <a:t>whitelist</a:t>
            </a:r>
            <a:r>
              <a:rPr lang="nl-NL" dirty="0" smtClean="0"/>
              <a:t> of </a:t>
            </a:r>
            <a:r>
              <a:rPr lang="nl-NL" dirty="0" err="1" smtClean="0"/>
              <a:t>regular</a:t>
            </a:r>
            <a:r>
              <a:rPr lang="nl-NL" dirty="0" smtClean="0"/>
              <a:t> </a:t>
            </a:r>
            <a:r>
              <a:rPr lang="nl-NL" dirty="0" err="1" smtClean="0"/>
              <a:t>suppliers</a:t>
            </a:r>
            <a:endParaRPr lang="nl-NL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fontAlgn="auto">
              <a:spcAft>
                <a:spcPts val="0"/>
              </a:spcAft>
              <a:buNone/>
              <a:defRPr/>
            </a:pPr>
            <a:endParaRPr lang="nl-NL" dirty="0" smtClean="0"/>
          </a:p>
        </p:txBody>
      </p:sp>
      <p:sp>
        <p:nvSpPr>
          <p:cNvPr id="32" name="Rechthoek 2"/>
          <p:cNvSpPr/>
          <p:nvPr/>
        </p:nvSpPr>
        <p:spPr>
          <a:xfrm>
            <a:off x="395536" y="2060773"/>
            <a:ext cx="1901825" cy="7921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err="1" smtClean="0"/>
              <a:t>Government</a:t>
            </a:r>
            <a:endParaRPr lang="nl-NL" sz="2400" b="1" dirty="0"/>
          </a:p>
        </p:txBody>
      </p:sp>
      <p:pic>
        <p:nvPicPr>
          <p:cNvPr id="10" name="Picture 2" descr="D:\PR\PRESENTATIES\Social_Trade_Circuit_Blan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2400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58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Step 2: </a:t>
            </a:r>
            <a:r>
              <a:rPr lang="nl-NL" dirty="0" smtClean="0"/>
              <a:t>Government </a:t>
            </a:r>
            <a:r>
              <a:rPr lang="nl-NL" dirty="0" smtClean="0"/>
              <a:t>pays supplier A with term marks</a:t>
            </a:r>
            <a:endParaRPr lang="nl-NL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179512" y="5517232"/>
            <a:ext cx="8784976" cy="1146648"/>
          </a:xfrm>
        </p:spPr>
        <p:txBody>
          <a:bodyPr/>
          <a:lstStyle/>
          <a:p>
            <a:pPr marL="3429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2000" dirty="0" smtClean="0"/>
              <a:t>Company A has </a:t>
            </a:r>
            <a:r>
              <a:rPr lang="nl-NL" sz="2000" dirty="0" err="1" smtClean="0"/>
              <a:t>provided</a:t>
            </a:r>
            <a:r>
              <a:rPr lang="nl-NL" sz="2000" dirty="0" smtClean="0"/>
              <a:t> </a:t>
            </a:r>
            <a:r>
              <a:rPr lang="nl-NL" sz="2000" dirty="0" err="1" smtClean="0"/>
              <a:t>goods</a:t>
            </a:r>
            <a:r>
              <a:rPr lang="nl-NL" sz="2000" dirty="0" smtClean="0"/>
              <a:t> or services </a:t>
            </a:r>
            <a:r>
              <a:rPr lang="nl-NL" sz="2000" dirty="0" err="1" smtClean="0"/>
              <a:t>to</a:t>
            </a:r>
            <a:r>
              <a:rPr lang="nl-NL" sz="2000" dirty="0" smtClean="0"/>
              <a:t> the </a:t>
            </a:r>
            <a:r>
              <a:rPr lang="nl-NL" sz="2000" dirty="0" err="1" smtClean="0"/>
              <a:t>government</a:t>
            </a:r>
            <a:r>
              <a:rPr lang="nl-NL" sz="2000" dirty="0" smtClean="0"/>
              <a:t>.</a:t>
            </a:r>
          </a:p>
          <a:p>
            <a:pPr marL="3429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2000" dirty="0" smtClean="0"/>
              <a:t>Company A </a:t>
            </a:r>
            <a:r>
              <a:rPr lang="nl-NL" sz="2000" dirty="0" err="1" smtClean="0"/>
              <a:t>sends</a:t>
            </a:r>
            <a:r>
              <a:rPr lang="nl-NL" sz="2000" dirty="0" smtClean="0"/>
              <a:t> </a:t>
            </a:r>
            <a:r>
              <a:rPr lang="nl-NL" sz="2000" dirty="0" err="1" smtClean="0"/>
              <a:t>an</a:t>
            </a:r>
            <a:r>
              <a:rPr lang="nl-NL" sz="2000" dirty="0" smtClean="0"/>
              <a:t> </a:t>
            </a:r>
            <a:r>
              <a:rPr lang="nl-NL" sz="2000" dirty="0" err="1" smtClean="0"/>
              <a:t>invoice</a:t>
            </a:r>
            <a:r>
              <a:rPr lang="nl-NL" sz="2000" dirty="0" smtClean="0"/>
              <a:t> </a:t>
            </a:r>
          </a:p>
          <a:p>
            <a:pPr marL="3429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2000" dirty="0" err="1" smtClean="0"/>
              <a:t>If</a:t>
            </a:r>
            <a:r>
              <a:rPr lang="nl-NL" sz="2000" dirty="0" smtClean="0"/>
              <a:t> A is on the </a:t>
            </a:r>
            <a:r>
              <a:rPr lang="nl-NL" sz="2000" dirty="0" err="1" smtClean="0"/>
              <a:t>whitelist</a:t>
            </a:r>
            <a:r>
              <a:rPr lang="nl-NL" sz="2000" dirty="0" smtClean="0"/>
              <a:t>, the </a:t>
            </a:r>
            <a:r>
              <a:rPr lang="nl-NL" sz="2000" dirty="0" err="1" smtClean="0"/>
              <a:t>government</a:t>
            </a:r>
            <a:r>
              <a:rPr lang="nl-NL" sz="2000" dirty="0" smtClean="0"/>
              <a:t> </a:t>
            </a:r>
            <a:r>
              <a:rPr lang="nl-NL" sz="2000" dirty="0" err="1" smtClean="0"/>
              <a:t>pays</a:t>
            </a:r>
            <a:r>
              <a:rPr lang="nl-NL" sz="2000" dirty="0" smtClean="0"/>
              <a:t> company A </a:t>
            </a:r>
            <a:r>
              <a:rPr lang="nl-NL" sz="2000" dirty="0" err="1" smtClean="0"/>
              <a:t>within</a:t>
            </a:r>
            <a:r>
              <a:rPr lang="nl-NL" sz="2000" dirty="0" smtClean="0"/>
              <a:t> 1 </a:t>
            </a:r>
            <a:r>
              <a:rPr lang="nl-NL" sz="2000" dirty="0" err="1" smtClean="0"/>
              <a:t>day</a:t>
            </a:r>
            <a:r>
              <a:rPr lang="nl-NL" sz="2000" dirty="0" smtClean="0"/>
              <a:t>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pays</a:t>
            </a:r>
            <a:r>
              <a:rPr lang="nl-NL" sz="2000" dirty="0" smtClean="0"/>
              <a:t> </a:t>
            </a:r>
            <a:r>
              <a:rPr lang="nl-NL" sz="2000" dirty="0" err="1" smtClean="0"/>
              <a:t>with</a:t>
            </a:r>
            <a:r>
              <a:rPr lang="nl-NL" sz="2000" dirty="0" smtClean="0"/>
              <a:t> term </a:t>
            </a:r>
            <a:r>
              <a:rPr lang="nl-NL" sz="2000" dirty="0" err="1" smtClean="0"/>
              <a:t>marks</a:t>
            </a:r>
            <a:r>
              <a:rPr lang="nl-NL" sz="2000" dirty="0"/>
              <a:t> </a:t>
            </a:r>
            <a:r>
              <a:rPr lang="nl-NL" sz="2000" dirty="0" err="1"/>
              <a:t>that</a:t>
            </a:r>
            <a:r>
              <a:rPr lang="nl-NL" sz="2000" dirty="0"/>
              <a:t> </a:t>
            </a:r>
            <a:r>
              <a:rPr lang="nl-NL" sz="2000" dirty="0" err="1"/>
              <a:t>can</a:t>
            </a:r>
            <a:r>
              <a:rPr lang="nl-NL" sz="2000" dirty="0"/>
              <a:t> </a:t>
            </a:r>
            <a:r>
              <a:rPr lang="nl-NL" sz="2000" dirty="0" err="1"/>
              <a:t>be</a:t>
            </a:r>
            <a:r>
              <a:rPr lang="nl-NL" sz="2000" dirty="0"/>
              <a:t> </a:t>
            </a:r>
            <a:r>
              <a:rPr lang="nl-NL" sz="2000" dirty="0" err="1"/>
              <a:t>exchanged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marks</a:t>
            </a:r>
            <a:r>
              <a:rPr lang="nl-NL" sz="2000" dirty="0"/>
              <a:t> in 70 </a:t>
            </a:r>
            <a:r>
              <a:rPr lang="nl-NL" sz="2000" dirty="0" err="1"/>
              <a:t>days</a:t>
            </a:r>
            <a:r>
              <a:rPr lang="nl-NL" sz="2000" dirty="0"/>
              <a:t>.</a:t>
            </a:r>
            <a:endParaRPr lang="nl-NL" sz="2000" dirty="0" smtClean="0"/>
          </a:p>
        </p:txBody>
      </p:sp>
      <p:sp>
        <p:nvSpPr>
          <p:cNvPr id="32" name="Rechthoek 2"/>
          <p:cNvSpPr/>
          <p:nvPr/>
        </p:nvSpPr>
        <p:spPr>
          <a:xfrm>
            <a:off x="395536" y="2708845"/>
            <a:ext cx="1901825" cy="7921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err="1" smtClean="0"/>
              <a:t>Government</a:t>
            </a:r>
            <a:endParaRPr lang="nl-NL" sz="2400" b="1" dirty="0"/>
          </a:p>
        </p:txBody>
      </p:sp>
      <p:pic>
        <p:nvPicPr>
          <p:cNvPr id="1026" name="Picture 2" descr="D:\PR\PRESENTATIES\Social_Trade_Circuit_Blan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2400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al 4"/>
          <p:cNvSpPr/>
          <p:nvPr/>
        </p:nvSpPr>
        <p:spPr>
          <a:xfrm>
            <a:off x="4059213" y="4077072"/>
            <a:ext cx="1736923" cy="81121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A</a:t>
            </a:r>
            <a:endParaRPr lang="nl-NL" sz="16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12" name="Straight Arrow Connector 42"/>
          <p:cNvCxnSpPr/>
          <p:nvPr/>
        </p:nvCxnSpPr>
        <p:spPr bwMode="auto">
          <a:xfrm>
            <a:off x="2297361" y="3104927"/>
            <a:ext cx="2016218" cy="1090944"/>
          </a:xfrm>
          <a:prstGeom prst="straightConnector1">
            <a:avLst/>
          </a:prstGeom>
          <a:ln w="57150">
            <a:solidFill>
              <a:schemeClr val="bg1">
                <a:lumMod val="95000"/>
              </a:schemeClr>
            </a:solidFill>
            <a:prstDash val="solid"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99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Step </a:t>
            </a:r>
            <a:r>
              <a:rPr lang="nl-NL" dirty="0"/>
              <a:t>3</a:t>
            </a:r>
            <a:r>
              <a:rPr lang="nl-NL" dirty="0" smtClean="0"/>
              <a:t>: The </a:t>
            </a:r>
            <a:r>
              <a:rPr lang="nl-NL" dirty="0" err="1" smtClean="0"/>
              <a:t>TMs</a:t>
            </a:r>
            <a:r>
              <a:rPr lang="nl-NL" dirty="0" smtClean="0"/>
              <a:t> are </a:t>
            </a:r>
            <a:r>
              <a:rPr lang="nl-NL" dirty="0" err="1" smtClean="0"/>
              <a:t>circulating</a:t>
            </a:r>
            <a:r>
              <a:rPr lang="nl-NL" dirty="0" smtClean="0"/>
              <a:t> </a:t>
            </a:r>
            <a:r>
              <a:rPr lang="nl-NL" dirty="0" err="1" smtClean="0"/>
              <a:t>within</a:t>
            </a:r>
            <a:r>
              <a:rPr lang="nl-NL" dirty="0" smtClean="0"/>
              <a:t> the </a:t>
            </a:r>
            <a:r>
              <a:rPr lang="nl-NL" dirty="0" err="1" smtClean="0"/>
              <a:t>regional</a:t>
            </a:r>
            <a:r>
              <a:rPr lang="nl-NL" dirty="0" smtClean="0"/>
              <a:t> </a:t>
            </a:r>
            <a:r>
              <a:rPr lang="nl-NL" dirty="0" err="1" smtClean="0"/>
              <a:t>Bosnian</a:t>
            </a:r>
            <a:r>
              <a:rPr lang="nl-NL" dirty="0" smtClean="0"/>
              <a:t> </a:t>
            </a:r>
            <a:r>
              <a:rPr lang="nl-NL" dirty="0" err="1" smtClean="0"/>
              <a:t>network</a:t>
            </a:r>
            <a:endParaRPr lang="nl-NL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2000" dirty="0"/>
              <a:t>Company A </a:t>
            </a:r>
            <a:r>
              <a:rPr lang="nl-NL" sz="2000" dirty="0" err="1"/>
              <a:t>spends</a:t>
            </a:r>
            <a:r>
              <a:rPr lang="nl-NL" sz="2000" dirty="0"/>
              <a:t> </a:t>
            </a:r>
            <a:r>
              <a:rPr lang="nl-NL" sz="2000" dirty="0" smtClean="0"/>
              <a:t>the term-</a:t>
            </a:r>
            <a:r>
              <a:rPr lang="nl-NL" sz="2000" dirty="0" err="1" smtClean="0"/>
              <a:t>marks</a:t>
            </a:r>
            <a:r>
              <a:rPr lang="nl-NL" sz="2000" dirty="0" smtClean="0"/>
              <a:t> in the circuit at B. B </a:t>
            </a:r>
            <a:r>
              <a:rPr lang="nl-NL" sz="2000" dirty="0" err="1" smtClean="0"/>
              <a:t>spends</a:t>
            </a:r>
            <a:r>
              <a:rPr lang="nl-NL" sz="2000" dirty="0" smtClean="0"/>
              <a:t> at X</a:t>
            </a:r>
            <a:r>
              <a:rPr lang="nl-NL" sz="2000" dirty="0"/>
              <a:t>, etc.</a:t>
            </a:r>
            <a:endParaRPr lang="nl-NL" sz="2000" dirty="0" smtClean="0"/>
          </a:p>
          <a:p>
            <a:pPr marL="3429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sz="2000" dirty="0" smtClean="0"/>
          </a:p>
        </p:txBody>
      </p:sp>
      <p:sp>
        <p:nvSpPr>
          <p:cNvPr id="32" name="Rechthoek 2"/>
          <p:cNvSpPr/>
          <p:nvPr/>
        </p:nvSpPr>
        <p:spPr>
          <a:xfrm>
            <a:off x="395536" y="2708845"/>
            <a:ext cx="1901825" cy="7921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err="1" smtClean="0"/>
              <a:t>Government</a:t>
            </a:r>
            <a:endParaRPr lang="nl-NL" sz="2400" b="1" dirty="0"/>
          </a:p>
        </p:txBody>
      </p:sp>
      <p:pic>
        <p:nvPicPr>
          <p:cNvPr id="1026" name="Picture 2" descr="D:\PR\PRESENTATIES\Social_Trade_Circuit_Blan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692" y="141352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al 4"/>
          <p:cNvSpPr/>
          <p:nvPr/>
        </p:nvSpPr>
        <p:spPr>
          <a:xfrm>
            <a:off x="4059213" y="4077072"/>
            <a:ext cx="1736923" cy="81121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A</a:t>
            </a:r>
            <a:endParaRPr lang="nl-NL" sz="16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Ovaal 4"/>
          <p:cNvSpPr/>
          <p:nvPr/>
        </p:nvSpPr>
        <p:spPr>
          <a:xfrm>
            <a:off x="6219453" y="2852936"/>
            <a:ext cx="1736923" cy="8112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>
                <a:solidFill>
                  <a:srgbClr val="0D0D35"/>
                </a:solidFill>
                <a:latin typeface="Calibri" pitchFamily="34" charset="0"/>
              </a:rPr>
              <a:t>B</a:t>
            </a:r>
            <a:endParaRPr lang="nl-NL" sz="1600" b="1" dirty="0" smtClean="0">
              <a:solidFill>
                <a:srgbClr val="0D0D35"/>
              </a:solidFill>
              <a:latin typeface="Calibri" pitchFamily="34" charset="0"/>
            </a:endParaRPr>
          </a:p>
        </p:txBody>
      </p:sp>
      <p:sp>
        <p:nvSpPr>
          <p:cNvPr id="10" name="Ovaal 52"/>
          <p:cNvSpPr/>
          <p:nvPr/>
        </p:nvSpPr>
        <p:spPr>
          <a:xfrm>
            <a:off x="3615283" y="2205011"/>
            <a:ext cx="1296987" cy="576263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>
                <a:solidFill>
                  <a:schemeClr val="bg1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1" name="Ovaal 53"/>
          <p:cNvSpPr/>
          <p:nvPr/>
        </p:nvSpPr>
        <p:spPr>
          <a:xfrm>
            <a:off x="5220816" y="2060848"/>
            <a:ext cx="1295400" cy="57626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>
                <a:solidFill>
                  <a:schemeClr val="bg1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13" name="Ovaal 55"/>
          <p:cNvSpPr/>
          <p:nvPr/>
        </p:nvSpPr>
        <p:spPr>
          <a:xfrm>
            <a:off x="2987824" y="3212778"/>
            <a:ext cx="1295400" cy="57626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>
                <a:solidFill>
                  <a:schemeClr val="bg1"/>
                </a:solidFill>
                <a:latin typeface="Calibri" pitchFamily="34" charset="0"/>
              </a:rPr>
              <a:t>Z</a:t>
            </a:r>
          </a:p>
        </p:txBody>
      </p:sp>
      <p:cxnSp>
        <p:nvCxnSpPr>
          <p:cNvPr id="14" name="Straight Arrow Connector 19"/>
          <p:cNvCxnSpPr>
            <a:stCxn id="11" idx="2"/>
            <a:endCxn id="10" idx="6"/>
          </p:cNvCxnSpPr>
          <p:nvPr/>
        </p:nvCxnSpPr>
        <p:spPr bwMode="auto">
          <a:xfrm flipH="1">
            <a:off x="4912270" y="2348980"/>
            <a:ext cx="308546" cy="144163"/>
          </a:xfrm>
          <a:prstGeom prst="straightConnector1">
            <a:avLst/>
          </a:prstGeom>
          <a:ln w="57150">
            <a:solidFill>
              <a:schemeClr val="bg1">
                <a:lumMod val="95000"/>
              </a:schemeClr>
            </a:solidFill>
            <a:prstDash val="solid"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9"/>
          <p:cNvCxnSpPr>
            <a:stCxn id="10" idx="5"/>
            <a:endCxn id="8" idx="2"/>
          </p:cNvCxnSpPr>
          <p:nvPr/>
        </p:nvCxnSpPr>
        <p:spPr bwMode="auto">
          <a:xfrm>
            <a:off x="4722331" y="2696882"/>
            <a:ext cx="1497122" cy="561660"/>
          </a:xfrm>
          <a:prstGeom prst="straightConnector1">
            <a:avLst/>
          </a:prstGeom>
          <a:ln w="57150">
            <a:solidFill>
              <a:schemeClr val="bg1">
                <a:lumMod val="95000"/>
              </a:schemeClr>
            </a:solidFill>
            <a:prstDash val="solid"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9"/>
          <p:cNvCxnSpPr>
            <a:stCxn id="10" idx="4"/>
          </p:cNvCxnSpPr>
          <p:nvPr/>
        </p:nvCxnSpPr>
        <p:spPr bwMode="auto">
          <a:xfrm flipH="1">
            <a:off x="4059213" y="2781274"/>
            <a:ext cx="204564" cy="477268"/>
          </a:xfrm>
          <a:prstGeom prst="straightConnector1">
            <a:avLst/>
          </a:prstGeom>
          <a:ln w="57150">
            <a:solidFill>
              <a:schemeClr val="bg1">
                <a:lumMod val="95000"/>
              </a:schemeClr>
            </a:solidFill>
            <a:prstDash val="solid"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1"/>
            <a:endCxn id="11" idx="5"/>
          </p:cNvCxnSpPr>
          <p:nvPr/>
        </p:nvCxnSpPr>
        <p:spPr bwMode="auto">
          <a:xfrm flipH="1" flipV="1">
            <a:off x="6326509" y="2552719"/>
            <a:ext cx="147310" cy="419016"/>
          </a:xfrm>
          <a:prstGeom prst="straightConnector1">
            <a:avLst/>
          </a:prstGeom>
          <a:ln w="57150">
            <a:solidFill>
              <a:schemeClr val="bg1">
                <a:lumMod val="95000"/>
              </a:schemeClr>
            </a:solidFill>
            <a:prstDash val="solid"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19"/>
          <p:cNvCxnSpPr>
            <a:stCxn id="9" idx="6"/>
            <a:endCxn id="8" idx="4"/>
          </p:cNvCxnSpPr>
          <p:nvPr/>
        </p:nvCxnSpPr>
        <p:spPr bwMode="auto">
          <a:xfrm flipV="1">
            <a:off x="5796136" y="3664148"/>
            <a:ext cx="1291779" cy="818530"/>
          </a:xfrm>
          <a:prstGeom prst="straightConnector1">
            <a:avLst/>
          </a:prstGeom>
          <a:ln w="57150">
            <a:solidFill>
              <a:schemeClr val="bg1">
                <a:lumMod val="95000"/>
              </a:schemeClr>
            </a:solidFill>
            <a:prstDash val="solid"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"/>
          <p:cNvSpPr txBox="1">
            <a:spLocks/>
          </p:cNvSpPr>
          <p:nvPr/>
        </p:nvSpPr>
        <p:spPr>
          <a:xfrm>
            <a:off x="971600" y="3501008"/>
            <a:ext cx="7272808" cy="6538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lvl="1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srgbClr val="405918"/>
                </a:solidFill>
              </a:rPr>
              <a:t>The government pays TM 10.000 to a supplier that has </a:t>
            </a:r>
            <a:r>
              <a:rPr lang="nl-NL" sz="2000" dirty="0" smtClean="0">
                <a:solidFill>
                  <a:srgbClr val="405918"/>
                </a:solidFill>
              </a:rPr>
              <a:t>delivered to them </a:t>
            </a:r>
            <a:r>
              <a:rPr lang="nl-NL" sz="2000" dirty="0" smtClean="0">
                <a:solidFill>
                  <a:srgbClr val="405918"/>
                </a:solidFill>
              </a:rPr>
              <a:t>goods or </a:t>
            </a:r>
            <a:r>
              <a:rPr lang="nl-NL" sz="2000" dirty="0" smtClean="0">
                <a:solidFill>
                  <a:srgbClr val="405918"/>
                </a:solidFill>
              </a:rPr>
              <a:t>services. </a:t>
            </a:r>
            <a:endParaRPr lang="nl-NL" sz="2000" dirty="0" smtClean="0">
              <a:solidFill>
                <a:srgbClr val="405918"/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7596336" y="3573016"/>
            <a:ext cx="1817786" cy="437778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l" fontAlgn="auto">
              <a:spcAft>
                <a:spcPts val="0"/>
              </a:spcAft>
              <a:defRPr/>
            </a:pPr>
            <a:endParaRPr lang="nl-NL" sz="2000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971600" y="4221088"/>
            <a:ext cx="7272808" cy="7920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lvl="1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srgbClr val="405918"/>
                </a:solidFill>
              </a:rPr>
              <a:t>The payment is done in a digital payment channel that tags the TM and tracks the time </a:t>
            </a:r>
            <a:r>
              <a:rPr lang="nl-NL" sz="2000" dirty="0" smtClean="0">
                <a:solidFill>
                  <a:srgbClr val="405918"/>
                </a:solidFill>
              </a:rPr>
              <a:t>to </a:t>
            </a:r>
            <a:r>
              <a:rPr lang="nl-NL" sz="2000" dirty="0" smtClean="0">
                <a:solidFill>
                  <a:srgbClr val="405918"/>
                </a:solidFill>
              </a:rPr>
              <a:t>circulate in the Bosnian Network. </a:t>
            </a:r>
          </a:p>
        </p:txBody>
      </p:sp>
      <p:sp>
        <p:nvSpPr>
          <p:cNvPr id="12" name="Titel 1"/>
          <p:cNvSpPr txBox="1">
            <a:spLocks/>
          </p:cNvSpPr>
          <p:nvPr/>
        </p:nvSpPr>
        <p:spPr>
          <a:xfrm>
            <a:off x="971600" y="4971625"/>
            <a:ext cx="7272808" cy="10496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lvl="1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srgbClr val="405918"/>
                </a:solidFill>
              </a:rPr>
              <a:t>After 70 days those account holders that have TMs with T=0 can exchange them for Marks </a:t>
            </a:r>
            <a:r>
              <a:rPr lang="nl-NL" sz="2000" dirty="0" smtClean="0">
                <a:solidFill>
                  <a:srgbClr val="405918"/>
                </a:solidFill>
              </a:rPr>
              <a:t>with the </a:t>
            </a:r>
            <a:r>
              <a:rPr lang="nl-NL" sz="2000" dirty="0" smtClean="0">
                <a:solidFill>
                  <a:srgbClr val="405918"/>
                </a:solidFill>
              </a:rPr>
              <a:t>government.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</a:t>
            </a:r>
            <a:r>
              <a:rPr lang="nl-NL" dirty="0" smtClean="0"/>
              <a:t>uppliers </a:t>
            </a:r>
            <a:r>
              <a:rPr lang="nl-NL" dirty="0" err="1" smtClean="0"/>
              <a:t>paid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term-</a:t>
            </a:r>
            <a:r>
              <a:rPr lang="nl-NL" dirty="0" err="1" smtClean="0"/>
              <a:t>marks</a:t>
            </a:r>
            <a:endParaRPr lang="nl-NL" dirty="0"/>
          </a:p>
        </p:txBody>
      </p:sp>
      <p:sp>
        <p:nvSpPr>
          <p:cNvPr id="18" name="Tekstvak 19"/>
          <p:cNvSpPr txBox="1"/>
          <p:nvPr/>
        </p:nvSpPr>
        <p:spPr>
          <a:xfrm>
            <a:off x="480070" y="2420888"/>
            <a:ext cx="1859682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fontAlgn="auto">
              <a:spcAft>
                <a:spcPts val="0"/>
              </a:spcAft>
              <a:defRPr/>
            </a:pPr>
            <a:r>
              <a:rPr lang="nl-NL" sz="1400" dirty="0" err="1" smtClean="0">
                <a:latin typeface="Calibri" pitchFamily="34" charset="0"/>
              </a:rPr>
              <a:t>Government</a:t>
            </a:r>
            <a:r>
              <a:rPr lang="nl-NL" sz="1400" dirty="0" smtClean="0">
                <a:latin typeface="Calibri" pitchFamily="34" charset="0"/>
              </a:rPr>
              <a:t> </a:t>
            </a:r>
            <a:r>
              <a:rPr lang="nl-NL" sz="1400" dirty="0" err="1" smtClean="0">
                <a:latin typeface="Calibri" pitchFamily="34" charset="0"/>
              </a:rPr>
              <a:t>pays</a:t>
            </a:r>
            <a:r>
              <a:rPr lang="nl-NL" sz="1400" dirty="0" smtClean="0">
                <a:latin typeface="Calibri" pitchFamily="34" charset="0"/>
              </a:rPr>
              <a:t> </a:t>
            </a:r>
            <a:r>
              <a:rPr lang="nl-NL" sz="1400" dirty="0" err="1" smtClean="0">
                <a:latin typeface="Calibri" pitchFamily="34" charset="0"/>
              </a:rPr>
              <a:t>invoice</a:t>
            </a:r>
            <a:r>
              <a:rPr lang="nl-NL" sz="1400" dirty="0" smtClean="0">
                <a:latin typeface="Calibri" pitchFamily="34" charset="0"/>
              </a:rPr>
              <a:t> of TM 10.000, (T = 70 </a:t>
            </a:r>
            <a:r>
              <a:rPr lang="nl-NL" sz="1400" dirty="0" err="1" smtClean="0">
                <a:latin typeface="Calibri" pitchFamily="34" charset="0"/>
              </a:rPr>
              <a:t>days</a:t>
            </a:r>
            <a:r>
              <a:rPr lang="nl-NL" sz="1400" dirty="0" smtClean="0">
                <a:latin typeface="Calibri" pitchFamily="34" charset="0"/>
              </a:rPr>
              <a:t>).</a:t>
            </a:r>
            <a:endParaRPr lang="nl-NL" sz="1400" dirty="0">
              <a:latin typeface="Calibri" pitchFamily="34" charset="0"/>
            </a:endParaRPr>
          </a:p>
        </p:txBody>
      </p:sp>
      <p:sp>
        <p:nvSpPr>
          <p:cNvPr id="21" name="Tekstvak 19"/>
          <p:cNvSpPr txBox="1"/>
          <p:nvPr/>
        </p:nvSpPr>
        <p:spPr>
          <a:xfrm>
            <a:off x="2568302" y="2420888"/>
            <a:ext cx="1800200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fontAlgn="auto">
              <a:spcAft>
                <a:spcPts val="0"/>
              </a:spcAft>
              <a:defRPr/>
            </a:pPr>
            <a:r>
              <a:rPr lang="nl-NL" sz="1400" dirty="0" smtClean="0">
                <a:latin typeface="Calibri" pitchFamily="34" charset="0"/>
              </a:rPr>
              <a:t>After  15 days </a:t>
            </a:r>
            <a:r>
              <a:rPr lang="nl-NL" sz="1400" dirty="0" smtClean="0">
                <a:latin typeface="Calibri" pitchFamily="34" charset="0"/>
              </a:rPr>
              <a:t>TM </a:t>
            </a:r>
            <a:r>
              <a:rPr lang="nl-NL" sz="1400" dirty="0" smtClean="0">
                <a:latin typeface="Calibri" pitchFamily="34" charset="0"/>
              </a:rPr>
              <a:t>10.000 </a:t>
            </a:r>
            <a:r>
              <a:rPr lang="nl-NL" sz="1400" dirty="0" smtClean="0">
                <a:latin typeface="Calibri" pitchFamily="34" charset="0"/>
              </a:rPr>
              <a:t>is spent </a:t>
            </a:r>
            <a:r>
              <a:rPr lang="nl-NL" sz="1400" dirty="0" smtClean="0">
                <a:latin typeface="Calibri" pitchFamily="34" charset="0"/>
              </a:rPr>
              <a:t>again. (T = 55).</a:t>
            </a:r>
          </a:p>
        </p:txBody>
      </p:sp>
      <p:sp>
        <p:nvSpPr>
          <p:cNvPr id="22" name="Tekstvak 19"/>
          <p:cNvSpPr txBox="1"/>
          <p:nvPr/>
        </p:nvSpPr>
        <p:spPr>
          <a:xfrm>
            <a:off x="4656534" y="2420888"/>
            <a:ext cx="1800200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fontAlgn="auto">
              <a:spcAft>
                <a:spcPts val="0"/>
              </a:spcAft>
              <a:defRPr/>
            </a:pPr>
            <a:r>
              <a:rPr lang="nl-NL" sz="1400" dirty="0" smtClean="0">
                <a:latin typeface="Calibri" pitchFamily="34" charset="0"/>
              </a:rPr>
              <a:t>After  40 days TM 10.000 </a:t>
            </a:r>
            <a:r>
              <a:rPr lang="nl-NL" sz="1400" dirty="0" smtClean="0">
                <a:latin typeface="Calibri" pitchFamily="34" charset="0"/>
              </a:rPr>
              <a:t>has a </a:t>
            </a:r>
            <a:r>
              <a:rPr lang="nl-NL" sz="1400" dirty="0" smtClean="0">
                <a:latin typeface="Calibri" pitchFamily="34" charset="0"/>
              </a:rPr>
              <a:t>term (T </a:t>
            </a:r>
            <a:r>
              <a:rPr lang="nl-NL" sz="1400" dirty="0">
                <a:latin typeface="Calibri" pitchFamily="34" charset="0"/>
              </a:rPr>
              <a:t>= </a:t>
            </a:r>
            <a:r>
              <a:rPr lang="nl-NL" sz="1400" dirty="0" smtClean="0">
                <a:latin typeface="Calibri" pitchFamily="34" charset="0"/>
              </a:rPr>
              <a:t>30)</a:t>
            </a:r>
            <a:endParaRPr lang="nl-NL" sz="1400" dirty="0">
              <a:latin typeface="Calibri" pitchFamily="34" charset="0"/>
            </a:endParaRPr>
          </a:p>
        </p:txBody>
      </p:sp>
      <p:sp>
        <p:nvSpPr>
          <p:cNvPr id="23" name="Tekstvak 19"/>
          <p:cNvSpPr txBox="1"/>
          <p:nvPr/>
        </p:nvSpPr>
        <p:spPr>
          <a:xfrm>
            <a:off x="6744766" y="2420888"/>
            <a:ext cx="1872208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fontAlgn="auto">
              <a:spcAft>
                <a:spcPts val="0"/>
              </a:spcAft>
              <a:defRPr/>
            </a:pPr>
            <a:r>
              <a:rPr lang="nl-NL" sz="1400" dirty="0" err="1" smtClean="0">
                <a:latin typeface="Calibri" pitchFamily="34" charset="0"/>
              </a:rPr>
              <a:t>After</a:t>
            </a:r>
            <a:r>
              <a:rPr lang="nl-NL" sz="1400" dirty="0" smtClean="0">
                <a:latin typeface="Calibri" pitchFamily="34" charset="0"/>
              </a:rPr>
              <a:t> 70 </a:t>
            </a:r>
            <a:r>
              <a:rPr lang="nl-NL" sz="1400" dirty="0" err="1" smtClean="0">
                <a:latin typeface="Calibri" pitchFamily="34" charset="0"/>
              </a:rPr>
              <a:t>days</a:t>
            </a:r>
            <a:endParaRPr lang="nl-NL" sz="1400" dirty="0" smtClean="0">
              <a:latin typeface="Calibri" pitchFamily="34" charset="0"/>
            </a:endParaRPr>
          </a:p>
          <a:p>
            <a:pPr marL="0" lvl="1" fontAlgn="auto">
              <a:spcAft>
                <a:spcPts val="0"/>
              </a:spcAft>
              <a:defRPr/>
            </a:pPr>
            <a:r>
              <a:rPr lang="nl-NL" sz="1400" dirty="0" smtClean="0">
                <a:latin typeface="Calibri" pitchFamily="34" charset="0"/>
              </a:rPr>
              <a:t>TM 10.000 </a:t>
            </a:r>
            <a:r>
              <a:rPr lang="nl-NL" sz="1400" dirty="0" err="1" smtClean="0">
                <a:latin typeface="Calibri" pitchFamily="34" charset="0"/>
              </a:rPr>
              <a:t>can</a:t>
            </a:r>
            <a:r>
              <a:rPr lang="nl-NL" sz="1400" dirty="0" smtClean="0">
                <a:latin typeface="Calibri" pitchFamily="34" charset="0"/>
              </a:rPr>
              <a:t> </a:t>
            </a:r>
            <a:r>
              <a:rPr lang="nl-NL" sz="1400" dirty="0" err="1" smtClean="0">
                <a:latin typeface="Calibri" pitchFamily="34" charset="0"/>
              </a:rPr>
              <a:t>be</a:t>
            </a:r>
            <a:r>
              <a:rPr lang="nl-NL" sz="1400" dirty="0" smtClean="0">
                <a:latin typeface="Calibri" pitchFamily="34" charset="0"/>
              </a:rPr>
              <a:t> </a:t>
            </a:r>
            <a:r>
              <a:rPr lang="nl-NL" sz="1400" dirty="0" err="1" smtClean="0">
                <a:latin typeface="Calibri" pitchFamily="34" charset="0"/>
              </a:rPr>
              <a:t>exchanged</a:t>
            </a:r>
            <a:r>
              <a:rPr lang="nl-NL" sz="1400" dirty="0" smtClean="0">
                <a:latin typeface="Calibri" pitchFamily="34" charset="0"/>
              </a:rPr>
              <a:t> (T = 0).</a:t>
            </a:r>
          </a:p>
        </p:txBody>
      </p:sp>
    </p:spTree>
    <p:extLst>
      <p:ext uri="{BB962C8B-B14F-4D97-AF65-F5344CB8AC3E}">
        <p14:creationId xmlns:p14="http://schemas.microsoft.com/office/powerpoint/2010/main" val="76240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" grpId="0"/>
      <p:bldP spid="12" grpId="0"/>
      <p:bldP spid="18" grpId="0" animBg="1"/>
      <p:bldP spid="21" grpId="0" animBg="1"/>
      <p:bldP spid="22" grpId="0" animBg="1"/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Step 4: </a:t>
            </a:r>
            <a:r>
              <a:rPr lang="nl-NL" dirty="0" err="1" smtClean="0"/>
              <a:t>After</a:t>
            </a:r>
            <a:r>
              <a:rPr lang="nl-NL" dirty="0" smtClean="0"/>
              <a:t> 70 </a:t>
            </a:r>
            <a:r>
              <a:rPr lang="nl-NL" dirty="0" err="1" smtClean="0"/>
              <a:t>days</a:t>
            </a:r>
            <a:r>
              <a:rPr lang="nl-NL" dirty="0" smtClean="0"/>
              <a:t> the TM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exchanged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marks</a:t>
            </a:r>
            <a:endParaRPr lang="nl-NL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2000" dirty="0" err="1" smtClean="0"/>
              <a:t>Pretend</a:t>
            </a:r>
            <a:r>
              <a:rPr lang="nl-NL" sz="2000" dirty="0"/>
              <a:t> </a:t>
            </a:r>
            <a:r>
              <a:rPr lang="nl-NL" sz="2000" dirty="0" smtClean="0"/>
              <a:t>the </a:t>
            </a:r>
            <a:r>
              <a:rPr lang="nl-NL" sz="2000" dirty="0" err="1"/>
              <a:t>government</a:t>
            </a:r>
            <a:r>
              <a:rPr lang="nl-NL" sz="2000" dirty="0"/>
              <a:t> </a:t>
            </a:r>
            <a:r>
              <a:rPr lang="nl-NL" sz="2000" dirty="0" err="1"/>
              <a:t>pays</a:t>
            </a:r>
            <a:r>
              <a:rPr lang="nl-NL" sz="2000" dirty="0"/>
              <a:t> </a:t>
            </a:r>
            <a:r>
              <a:rPr lang="nl-NL" sz="2000" dirty="0" smtClean="0"/>
              <a:t>A’s </a:t>
            </a:r>
            <a:r>
              <a:rPr lang="nl-NL" sz="2000" dirty="0" err="1"/>
              <a:t>invoice</a:t>
            </a:r>
            <a:r>
              <a:rPr lang="nl-NL" sz="2000" dirty="0"/>
              <a:t> </a:t>
            </a:r>
            <a:r>
              <a:rPr lang="nl-NL" sz="2000" dirty="0" err="1" smtClean="0"/>
              <a:t>after</a:t>
            </a:r>
            <a:r>
              <a:rPr lang="nl-NL" sz="2000" dirty="0" smtClean="0"/>
              <a:t> </a:t>
            </a:r>
            <a:r>
              <a:rPr lang="nl-NL" sz="2000" dirty="0"/>
              <a:t>70 </a:t>
            </a:r>
            <a:r>
              <a:rPr lang="nl-NL" sz="2000" dirty="0" err="1"/>
              <a:t>days</a:t>
            </a:r>
            <a:r>
              <a:rPr lang="nl-NL" sz="2000" dirty="0"/>
              <a:t> </a:t>
            </a:r>
            <a:r>
              <a:rPr lang="nl-NL" sz="2000" dirty="0" err="1"/>
              <a:t>with</a:t>
            </a:r>
            <a:r>
              <a:rPr lang="nl-NL" sz="2000" dirty="0"/>
              <a:t> </a:t>
            </a:r>
            <a:r>
              <a:rPr lang="nl-NL" sz="2000" dirty="0" err="1"/>
              <a:t>marks</a:t>
            </a:r>
            <a:r>
              <a:rPr lang="nl-NL" sz="2000" dirty="0" smtClean="0"/>
              <a:t>.</a:t>
            </a:r>
            <a:endParaRPr lang="nl-NL" sz="2000" dirty="0"/>
          </a:p>
          <a:p>
            <a:pPr marL="3429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2000" dirty="0" err="1" smtClean="0"/>
              <a:t>After</a:t>
            </a:r>
            <a:r>
              <a:rPr lang="nl-NL" sz="2000" dirty="0" smtClean="0"/>
              <a:t> these 70 </a:t>
            </a:r>
            <a:r>
              <a:rPr lang="nl-NL" sz="2000" dirty="0" err="1" smtClean="0"/>
              <a:t>days</a:t>
            </a:r>
            <a:r>
              <a:rPr lang="nl-NL" sz="2000" dirty="0" smtClean="0"/>
              <a:t> companies B </a:t>
            </a:r>
            <a:r>
              <a:rPr lang="nl-NL" sz="2000" dirty="0" err="1" smtClean="0"/>
              <a:t>and</a:t>
            </a:r>
            <a:r>
              <a:rPr lang="nl-NL" sz="2000" dirty="0" smtClean="0"/>
              <a:t> Z </a:t>
            </a:r>
            <a:r>
              <a:rPr lang="nl-NL" sz="2000" dirty="0" err="1" smtClean="0"/>
              <a:t>own</a:t>
            </a:r>
            <a:r>
              <a:rPr lang="nl-NL" sz="2000" dirty="0" smtClean="0"/>
              <a:t> the </a:t>
            </a:r>
            <a:r>
              <a:rPr lang="nl-NL" sz="2000" dirty="0" err="1" smtClean="0"/>
              <a:t>TMs</a:t>
            </a:r>
            <a:r>
              <a:rPr lang="nl-NL" sz="2000" dirty="0" smtClean="0"/>
              <a:t> </a:t>
            </a:r>
            <a:r>
              <a:rPr lang="nl-NL" sz="2000" dirty="0" err="1" smtClean="0"/>
              <a:t>with</a:t>
            </a:r>
            <a:r>
              <a:rPr lang="nl-NL" sz="2000" dirty="0" smtClean="0"/>
              <a:t> </a:t>
            </a:r>
            <a:r>
              <a:rPr lang="nl-NL" sz="2000" dirty="0" err="1" smtClean="0"/>
              <a:t>an</a:t>
            </a:r>
            <a:r>
              <a:rPr lang="nl-NL" sz="2000" dirty="0" smtClean="0"/>
              <a:t> `</a:t>
            </a:r>
            <a:r>
              <a:rPr lang="nl-NL" sz="2000" dirty="0" err="1" smtClean="0"/>
              <a:t>age</a:t>
            </a:r>
            <a:r>
              <a:rPr lang="nl-NL" sz="2000" dirty="0" smtClean="0"/>
              <a:t>` of 0 </a:t>
            </a:r>
            <a:r>
              <a:rPr lang="nl-NL" sz="2000" dirty="0" err="1" smtClean="0"/>
              <a:t>days</a:t>
            </a:r>
            <a:r>
              <a:rPr lang="nl-NL" sz="2000" dirty="0" smtClean="0"/>
              <a:t>.</a:t>
            </a:r>
          </a:p>
          <a:p>
            <a:pPr marL="3429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2000" dirty="0" err="1" smtClean="0"/>
              <a:t>So</a:t>
            </a:r>
            <a:r>
              <a:rPr lang="nl-NL" sz="2000" dirty="0" smtClean="0"/>
              <a:t> </a:t>
            </a:r>
            <a:r>
              <a:rPr lang="nl-NL" sz="2000" dirty="0" err="1" smtClean="0"/>
              <a:t>they</a:t>
            </a:r>
            <a:r>
              <a:rPr lang="nl-NL" sz="2000" dirty="0" smtClean="0"/>
              <a:t> get the Marks </a:t>
            </a:r>
            <a:r>
              <a:rPr lang="nl-NL" sz="2000" dirty="0" err="1" smtClean="0"/>
              <a:t>while</a:t>
            </a:r>
            <a:r>
              <a:rPr lang="nl-NL" sz="2000" dirty="0" smtClean="0"/>
              <a:t> the credit of A is </a:t>
            </a:r>
            <a:r>
              <a:rPr lang="nl-NL" sz="2000" dirty="0" err="1" smtClean="0"/>
              <a:t>repaid</a:t>
            </a:r>
            <a:endParaRPr lang="nl-NL" sz="2000" dirty="0" smtClean="0"/>
          </a:p>
          <a:p>
            <a:pPr marL="3429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sz="2000" dirty="0" smtClean="0"/>
          </a:p>
        </p:txBody>
      </p:sp>
      <p:sp>
        <p:nvSpPr>
          <p:cNvPr id="32" name="Rechthoek 2"/>
          <p:cNvSpPr/>
          <p:nvPr/>
        </p:nvSpPr>
        <p:spPr>
          <a:xfrm>
            <a:off x="395536" y="2708845"/>
            <a:ext cx="1901825" cy="7921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err="1" smtClean="0"/>
              <a:t>Government</a:t>
            </a:r>
            <a:endParaRPr lang="nl-NL" sz="2400" b="1" dirty="0"/>
          </a:p>
        </p:txBody>
      </p:sp>
      <p:pic>
        <p:nvPicPr>
          <p:cNvPr id="1026" name="Picture 2" descr="D:\PR\PRESENTATIES\Social_Trade_Circuit_Blan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692" y="141352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al 55"/>
          <p:cNvSpPr/>
          <p:nvPr/>
        </p:nvSpPr>
        <p:spPr>
          <a:xfrm>
            <a:off x="2987824" y="3212778"/>
            <a:ext cx="1295400" cy="57626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>
                <a:solidFill>
                  <a:schemeClr val="bg1"/>
                </a:solidFill>
                <a:latin typeface="Calibri" pitchFamily="34" charset="0"/>
              </a:rPr>
              <a:t>Z</a:t>
            </a:r>
          </a:p>
        </p:txBody>
      </p:sp>
      <p:sp>
        <p:nvSpPr>
          <p:cNvPr id="17" name="Ovaal 4"/>
          <p:cNvSpPr/>
          <p:nvPr/>
        </p:nvSpPr>
        <p:spPr>
          <a:xfrm>
            <a:off x="6219453" y="2852936"/>
            <a:ext cx="1736923" cy="8112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>
                <a:solidFill>
                  <a:srgbClr val="0D0D35"/>
                </a:solidFill>
                <a:latin typeface="Calibri" pitchFamily="34" charset="0"/>
              </a:rPr>
              <a:t>B</a:t>
            </a:r>
            <a:endParaRPr lang="nl-NL" sz="1600" b="1" dirty="0" smtClean="0">
              <a:solidFill>
                <a:srgbClr val="0D0D35"/>
              </a:solidFill>
              <a:latin typeface="Calibri" pitchFamily="34" charset="0"/>
            </a:endParaRPr>
          </a:p>
        </p:txBody>
      </p:sp>
      <p:cxnSp>
        <p:nvCxnSpPr>
          <p:cNvPr id="8" name="Straight Arrow Connector 42"/>
          <p:cNvCxnSpPr/>
          <p:nvPr/>
        </p:nvCxnSpPr>
        <p:spPr bwMode="auto">
          <a:xfrm>
            <a:off x="2297361" y="3104927"/>
            <a:ext cx="3922092" cy="0"/>
          </a:xfrm>
          <a:prstGeom prst="straightConnector1">
            <a:avLst/>
          </a:prstGeom>
          <a:ln w="57150">
            <a:solidFill>
              <a:schemeClr val="bg1">
                <a:lumMod val="95000"/>
              </a:schemeClr>
            </a:solidFill>
            <a:prstDash val="solid"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42"/>
          <p:cNvCxnSpPr>
            <a:stCxn id="32" idx="3"/>
            <a:endCxn id="13" idx="2"/>
          </p:cNvCxnSpPr>
          <p:nvPr/>
        </p:nvCxnSpPr>
        <p:spPr bwMode="auto">
          <a:xfrm>
            <a:off x="2297361" y="3104927"/>
            <a:ext cx="690463" cy="395982"/>
          </a:xfrm>
          <a:prstGeom prst="straightConnector1">
            <a:avLst/>
          </a:prstGeom>
          <a:ln w="57150">
            <a:solidFill>
              <a:schemeClr val="bg1">
                <a:lumMod val="95000"/>
              </a:schemeClr>
            </a:solidFill>
            <a:prstDash val="solid"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kstvak 19"/>
          <p:cNvSpPr txBox="1"/>
          <p:nvPr/>
        </p:nvSpPr>
        <p:spPr>
          <a:xfrm>
            <a:off x="2138586" y="2938814"/>
            <a:ext cx="684212" cy="338554"/>
          </a:xfrm>
          <a:prstGeom prst="rect">
            <a:avLst/>
          </a:prstGeom>
          <a:solidFill>
            <a:srgbClr val="FFCC66"/>
          </a:solidFill>
          <a:ln>
            <a:solidFill>
              <a:srgbClr val="CC66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dirty="0" smtClean="0">
                <a:solidFill>
                  <a:schemeClr val="tx1"/>
                </a:solidFill>
                <a:latin typeface="Calibri" pitchFamily="34" charset="0"/>
              </a:rPr>
              <a:t>Mark</a:t>
            </a:r>
          </a:p>
        </p:txBody>
      </p:sp>
      <p:sp>
        <p:nvSpPr>
          <p:cNvPr id="15" name="Tekstvak 19"/>
          <p:cNvSpPr txBox="1"/>
          <p:nvPr/>
        </p:nvSpPr>
        <p:spPr>
          <a:xfrm>
            <a:off x="6371927" y="1628800"/>
            <a:ext cx="1368425" cy="338554"/>
          </a:xfrm>
          <a:prstGeom prst="rect">
            <a:avLst/>
          </a:prstGeom>
          <a:solidFill>
            <a:srgbClr val="8CB635"/>
          </a:solidFill>
          <a:ln>
            <a:solidFill>
              <a:srgbClr val="CC66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dirty="0" err="1" smtClean="0">
                <a:solidFill>
                  <a:schemeClr val="tx1"/>
                </a:solidFill>
                <a:latin typeface="Calibri" pitchFamily="34" charset="0"/>
              </a:rPr>
              <a:t>After</a:t>
            </a:r>
            <a:r>
              <a:rPr lang="nl-NL" sz="1600" dirty="0" smtClean="0">
                <a:solidFill>
                  <a:schemeClr val="tx1"/>
                </a:solidFill>
                <a:latin typeface="Calibri" pitchFamily="34" charset="0"/>
              </a:rPr>
              <a:t> 70 </a:t>
            </a:r>
            <a:r>
              <a:rPr lang="nl-NL" sz="1600" dirty="0" err="1" smtClean="0">
                <a:solidFill>
                  <a:schemeClr val="tx1"/>
                </a:solidFill>
                <a:latin typeface="Calibri" pitchFamily="34" charset="0"/>
              </a:rPr>
              <a:t>days</a:t>
            </a:r>
            <a:endParaRPr lang="nl-NL" sz="16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90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Advantages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Government</a:t>
            </a:r>
            <a:r>
              <a:rPr lang="nl-NL" dirty="0"/>
              <a:t> </a:t>
            </a:r>
            <a:r>
              <a:rPr lang="nl-NL" dirty="0" smtClean="0"/>
              <a:t>does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need</a:t>
            </a:r>
            <a:r>
              <a:rPr lang="nl-NL" dirty="0" smtClean="0"/>
              <a:t> Marks </a:t>
            </a:r>
            <a:r>
              <a:rPr lang="nl-NL" dirty="0" err="1" smtClean="0"/>
              <a:t>immediately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provide</a:t>
            </a:r>
            <a:r>
              <a:rPr lang="nl-NL" dirty="0" smtClean="0"/>
              <a:t> the </a:t>
            </a:r>
            <a:r>
              <a:rPr lang="nl-NL" dirty="0" err="1" smtClean="0"/>
              <a:t>supplier</a:t>
            </a:r>
            <a:r>
              <a:rPr lang="nl-NL" dirty="0" smtClean="0"/>
              <a:t> ultra </a:t>
            </a:r>
            <a:r>
              <a:rPr lang="nl-NL" dirty="0" err="1" smtClean="0"/>
              <a:t>fast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liquidity</a:t>
            </a:r>
            <a:r>
              <a:rPr lang="nl-NL" dirty="0" smtClean="0"/>
              <a:t>.</a:t>
            </a:r>
            <a:endParaRPr lang="nl-NL" dirty="0"/>
          </a:p>
          <a:p>
            <a:r>
              <a:rPr lang="nl-NL" dirty="0" smtClean="0"/>
              <a:t>Government suppliers do not have to wait to receive purchasing power </a:t>
            </a:r>
            <a:r>
              <a:rPr lang="nl-NL" dirty="0" smtClean="0"/>
              <a:t>until </a:t>
            </a:r>
            <a:r>
              <a:rPr lang="nl-NL" dirty="0" smtClean="0"/>
              <a:t>their invoices get paid. </a:t>
            </a:r>
            <a:r>
              <a:rPr lang="nl-NL" dirty="0" err="1" smtClean="0"/>
              <a:t>Neither</a:t>
            </a:r>
            <a:r>
              <a:rPr lang="nl-NL" dirty="0" smtClean="0"/>
              <a:t> is </a:t>
            </a:r>
            <a:r>
              <a:rPr lang="nl-NL" dirty="0" err="1" smtClean="0"/>
              <a:t>there</a:t>
            </a:r>
            <a:r>
              <a:rPr lang="nl-NL" dirty="0" smtClean="0"/>
              <a:t> a </a:t>
            </a:r>
            <a:r>
              <a:rPr lang="nl-NL" dirty="0" err="1" smtClean="0"/>
              <a:t>need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expensive</a:t>
            </a:r>
            <a:r>
              <a:rPr lang="nl-NL" dirty="0" smtClean="0"/>
              <a:t> factoring</a:t>
            </a:r>
          </a:p>
          <a:p>
            <a:r>
              <a:rPr lang="nl-NL" dirty="0"/>
              <a:t>T</a:t>
            </a:r>
            <a:r>
              <a:rPr lang="nl-NL" dirty="0" smtClean="0"/>
              <a:t>his </a:t>
            </a:r>
            <a:r>
              <a:rPr lang="nl-NL" dirty="0" smtClean="0"/>
              <a:t>purchasing power can only be spent within the Bosnian Social Trade Circuit: There is a guarantee it circulates </a:t>
            </a:r>
            <a:r>
              <a:rPr lang="nl-NL" dirty="0" smtClean="0"/>
              <a:t>in at </a:t>
            </a:r>
            <a:r>
              <a:rPr lang="nl-NL" dirty="0" smtClean="0"/>
              <a:t>least 70 days within the Bosnian economy.</a:t>
            </a:r>
          </a:p>
          <a:p>
            <a:r>
              <a:rPr lang="nl-NL" dirty="0" smtClean="0"/>
              <a:t>On the accounts a (non</a:t>
            </a:r>
            <a:r>
              <a:rPr lang="nl-NL" dirty="0" smtClean="0"/>
              <a:t>) circulation </a:t>
            </a:r>
            <a:r>
              <a:rPr lang="nl-NL" dirty="0" smtClean="0"/>
              <a:t>fee is charged in order to </a:t>
            </a:r>
            <a:r>
              <a:rPr lang="nl-NL" dirty="0" smtClean="0"/>
              <a:t>use the </a:t>
            </a:r>
            <a:r>
              <a:rPr lang="nl-NL" dirty="0" smtClean="0"/>
              <a:t>purchasing power </a:t>
            </a:r>
            <a:r>
              <a:rPr lang="nl-NL" dirty="0" smtClean="0"/>
              <a:t>more </a:t>
            </a:r>
            <a:r>
              <a:rPr lang="nl-NL" dirty="0" smtClean="0"/>
              <a:t>often. The effect is a </a:t>
            </a:r>
            <a:r>
              <a:rPr lang="nl-NL" dirty="0" err="1" smtClean="0"/>
              <a:t>faster</a:t>
            </a:r>
            <a:r>
              <a:rPr lang="nl-NL" dirty="0" smtClean="0"/>
              <a:t> </a:t>
            </a:r>
            <a:r>
              <a:rPr lang="nl-NL" dirty="0" err="1" smtClean="0"/>
              <a:t>circulation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a </a:t>
            </a:r>
            <a:r>
              <a:rPr lang="nl-NL" dirty="0" err="1" smtClean="0"/>
              <a:t>higher</a:t>
            </a:r>
            <a:r>
              <a:rPr lang="nl-NL" dirty="0" smtClean="0"/>
              <a:t> multiplier.</a:t>
            </a:r>
          </a:p>
        </p:txBody>
      </p:sp>
    </p:spTree>
    <p:extLst>
      <p:ext uri="{BB962C8B-B14F-4D97-AF65-F5344CB8AC3E}">
        <p14:creationId xmlns:p14="http://schemas.microsoft.com/office/powerpoint/2010/main" val="241487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Objectives </a:t>
            </a:r>
            <a:r>
              <a:rPr lang="nl-NL" dirty="0" smtClean="0"/>
              <a:t>of the Bosnian </a:t>
            </a:r>
            <a:r>
              <a:rPr lang="nl-NL" dirty="0" smtClean="0"/>
              <a:t>Social Trade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nl-NL" b="1" dirty="0" smtClean="0">
              <a:cs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Counter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cyclical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Credit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SMEs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presently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facilitated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nl-NL" sz="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42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</a:t>
            </a:r>
            <a:r>
              <a:rPr lang="nl-NL" dirty="0" smtClean="0"/>
              <a:t>redit</a:t>
            </a:r>
            <a:endParaRPr lang="nl-NL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fontAlgn="auto">
              <a:spcAft>
                <a:spcPts val="0"/>
              </a:spcAft>
              <a:buNone/>
              <a:defRPr/>
            </a:pPr>
            <a:endParaRPr lang="nl-NL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968052" y="1890464"/>
            <a:ext cx="8356476" cy="5282952"/>
            <a:chOff x="179512" y="836712"/>
            <a:chExt cx="8356476" cy="5282952"/>
          </a:xfrm>
        </p:grpSpPr>
        <p:pic>
          <p:nvPicPr>
            <p:cNvPr id="1027" name="Picture 3" descr="C:\Users\Mendel\Desktop\Social_Trade_Circuit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1560" y="836712"/>
              <a:ext cx="7924428" cy="5282952"/>
            </a:xfrm>
            <a:prstGeom prst="rect">
              <a:avLst/>
            </a:prstGeom>
            <a:noFill/>
          </p:spPr>
        </p:pic>
        <p:sp>
          <p:nvSpPr>
            <p:cNvPr id="30" name="Ovaal 4"/>
            <p:cNvSpPr/>
            <p:nvPr/>
          </p:nvSpPr>
          <p:spPr>
            <a:xfrm>
              <a:off x="4499992" y="3861048"/>
              <a:ext cx="1736923" cy="81121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600" b="1" dirty="0" smtClean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</a:rPr>
                <a:t>Alternativa3</a:t>
              </a:r>
              <a:endParaRPr lang="nl-NL" sz="16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2" name="Rechthoek 2"/>
            <p:cNvSpPr/>
            <p:nvPr/>
          </p:nvSpPr>
          <p:spPr>
            <a:xfrm>
              <a:off x="179512" y="1196752"/>
              <a:ext cx="1901825" cy="792163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2400" b="1" dirty="0"/>
                <a:t>Oinarri</a:t>
              </a:r>
            </a:p>
          </p:txBody>
        </p:sp>
        <p:sp>
          <p:nvSpPr>
            <p:cNvPr id="34" name="Tekstvak 19"/>
            <p:cNvSpPr txBox="1"/>
            <p:nvPr/>
          </p:nvSpPr>
          <p:spPr>
            <a:xfrm>
              <a:off x="4762699" y="2577430"/>
              <a:ext cx="1368425" cy="338554"/>
            </a:xfrm>
            <a:prstGeom prst="rect">
              <a:avLst/>
            </a:prstGeom>
            <a:solidFill>
              <a:srgbClr val="FFCC66"/>
            </a:solidFill>
            <a:ln>
              <a:solidFill>
                <a:srgbClr val="CC660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600" dirty="0" smtClean="0">
                  <a:solidFill>
                    <a:schemeClr val="tx1"/>
                  </a:solidFill>
                  <a:latin typeface="Calibri" pitchFamily="34" charset="0"/>
                </a:rPr>
                <a:t>TM10.000</a:t>
              </a:r>
            </a:p>
          </p:txBody>
        </p:sp>
        <p:sp>
          <p:nvSpPr>
            <p:cNvPr id="33" name="Tekstvak 19"/>
            <p:cNvSpPr txBox="1"/>
            <p:nvPr/>
          </p:nvSpPr>
          <p:spPr>
            <a:xfrm>
              <a:off x="467544" y="2564904"/>
              <a:ext cx="1368425" cy="3381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600" dirty="0" smtClean="0">
                  <a:latin typeface="Calibri" pitchFamily="34" charset="0"/>
                </a:rPr>
                <a:t>Evaluation </a:t>
              </a:r>
              <a:r>
                <a:rPr lang="nl-NL" sz="1600" dirty="0">
                  <a:latin typeface="Calibri" pitchFamily="34" charset="0"/>
                </a:rPr>
                <a:t>OK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>
              <a:off x="2051720" y="2755876"/>
              <a:ext cx="2520280" cy="0"/>
            </a:xfrm>
            <a:prstGeom prst="straightConnector1">
              <a:avLst/>
            </a:prstGeom>
            <a:ln w="57150">
              <a:solidFill>
                <a:schemeClr val="bg1">
                  <a:lumMod val="95000"/>
                </a:schemeClr>
              </a:solidFill>
              <a:prstDash val="solid"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5436096" y="2996952"/>
              <a:ext cx="0" cy="720080"/>
            </a:xfrm>
            <a:prstGeom prst="straightConnector1">
              <a:avLst/>
            </a:prstGeom>
            <a:ln w="57150">
              <a:solidFill>
                <a:schemeClr val="bg1">
                  <a:lumMod val="95000"/>
                </a:schemeClr>
              </a:solidFill>
              <a:prstDash val="solid"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1115616" y="2060848"/>
              <a:ext cx="8384" cy="440432"/>
            </a:xfrm>
            <a:prstGeom prst="straightConnector1">
              <a:avLst/>
            </a:prstGeom>
            <a:ln w="57150">
              <a:solidFill>
                <a:schemeClr val="bg1">
                  <a:lumMod val="95000"/>
                </a:schemeClr>
              </a:solidFill>
              <a:prstDash val="solid"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3" name="Rechthoek 10"/>
          <p:cNvSpPr/>
          <p:nvPr/>
        </p:nvSpPr>
        <p:spPr>
          <a:xfrm>
            <a:off x="6156176" y="1772816"/>
            <a:ext cx="2160587" cy="39687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Term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= </a:t>
            </a:r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365 </a:t>
            </a:r>
            <a:r>
              <a:rPr lang="nl-NL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days</a:t>
            </a:r>
            <a:endParaRPr lang="nl-NL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68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How </a:t>
            </a:r>
            <a:r>
              <a:rPr lang="nl-NL" dirty="0" err="1" smtClean="0"/>
              <a:t>risks</a:t>
            </a:r>
            <a:r>
              <a:rPr lang="nl-NL" dirty="0" smtClean="0"/>
              <a:t> are </a:t>
            </a:r>
            <a:r>
              <a:rPr lang="nl-NL" dirty="0" err="1" smtClean="0"/>
              <a:t>covered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/>
              <a:t>The bank </a:t>
            </a:r>
            <a:r>
              <a:rPr lang="nl-NL" dirty="0" err="1" smtClean="0"/>
              <a:t>Oinarri</a:t>
            </a:r>
            <a:r>
              <a:rPr lang="nl-NL" dirty="0" smtClean="0"/>
              <a:t> </a:t>
            </a:r>
            <a:r>
              <a:rPr lang="nl-NL" dirty="0" err="1" smtClean="0"/>
              <a:t>evaluates</a:t>
            </a:r>
            <a:r>
              <a:rPr lang="nl-NL" dirty="0" smtClean="0"/>
              <a:t> the </a:t>
            </a:r>
            <a:r>
              <a:rPr lang="nl-NL" dirty="0" err="1" smtClean="0"/>
              <a:t>risks</a:t>
            </a:r>
            <a:r>
              <a:rPr lang="nl-NL" dirty="0" smtClean="0"/>
              <a:t> of </a:t>
            </a:r>
            <a:r>
              <a:rPr lang="nl-NL" dirty="0" err="1" smtClean="0"/>
              <a:t>each</a:t>
            </a:r>
            <a:r>
              <a:rPr lang="nl-NL" dirty="0" smtClean="0"/>
              <a:t> </a:t>
            </a:r>
            <a:r>
              <a:rPr lang="nl-NL" dirty="0" err="1" smtClean="0"/>
              <a:t>application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credit.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err="1" smtClean="0"/>
              <a:t>When</a:t>
            </a:r>
            <a:r>
              <a:rPr lang="nl-NL" dirty="0" smtClean="0"/>
              <a:t> </a:t>
            </a:r>
            <a:r>
              <a:rPr lang="nl-NL" dirty="0" err="1" smtClean="0"/>
              <a:t>risks</a:t>
            </a:r>
            <a:r>
              <a:rPr lang="nl-NL" dirty="0" smtClean="0"/>
              <a:t> are </a:t>
            </a:r>
            <a:r>
              <a:rPr lang="nl-NL" dirty="0" err="1" smtClean="0"/>
              <a:t>less</a:t>
            </a:r>
            <a:r>
              <a:rPr lang="nl-NL" dirty="0" smtClean="0"/>
              <a:t> </a:t>
            </a:r>
            <a:r>
              <a:rPr lang="nl-NL" dirty="0" err="1" smtClean="0"/>
              <a:t>than</a:t>
            </a:r>
            <a:r>
              <a:rPr lang="nl-NL" dirty="0" smtClean="0"/>
              <a:t> 10%, credit is </a:t>
            </a:r>
            <a:r>
              <a:rPr lang="nl-NL" dirty="0" err="1" smtClean="0"/>
              <a:t>provided</a:t>
            </a:r>
            <a:r>
              <a:rPr lang="nl-NL" dirty="0" smtClean="0"/>
              <a:t>.</a:t>
            </a:r>
            <a:endParaRPr lang="nl-NL" dirty="0"/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/>
              <a:t>T</a:t>
            </a:r>
            <a:r>
              <a:rPr lang="nl-NL" dirty="0" smtClean="0"/>
              <a:t>hese </a:t>
            </a:r>
            <a:r>
              <a:rPr lang="nl-NL" dirty="0" smtClean="0"/>
              <a:t>10% risks are mainly backed by the guarantee fund of the Social Trade Circuit.</a:t>
            </a:r>
            <a:endParaRPr lang="nl-NL" dirty="0"/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/>
              <a:t>This fund is filled by those members that benefit </a:t>
            </a:r>
            <a:r>
              <a:rPr lang="nl-NL" dirty="0" smtClean="0"/>
              <a:t>from the </a:t>
            </a:r>
            <a:r>
              <a:rPr lang="nl-NL" dirty="0" smtClean="0"/>
              <a:t>new and additional purchasing power introduced by the Circuit.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/>
              <a:t>They can easily afford  that because any income for additional demand above the </a:t>
            </a:r>
            <a:r>
              <a:rPr lang="nl-NL" dirty="0" smtClean="0"/>
              <a:t>variable </a:t>
            </a:r>
            <a:r>
              <a:rPr lang="nl-NL" dirty="0" smtClean="0"/>
              <a:t>costs is profit.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/>
              <a:t>Oinarri can thus accept far higher risks than it would </a:t>
            </a:r>
            <a:r>
              <a:rPr lang="nl-NL" dirty="0" smtClean="0"/>
              <a:t>have accepted </a:t>
            </a:r>
            <a:r>
              <a:rPr lang="nl-NL" dirty="0" smtClean="0"/>
              <a:t>without organising a dedicated circuit.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457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636196"/>
            <a:ext cx="8784976" cy="313084"/>
          </a:xfrm>
        </p:spPr>
        <p:txBody>
          <a:bodyPr/>
          <a:lstStyle/>
          <a:p>
            <a:pPr>
              <a:buNone/>
            </a:pPr>
            <a:r>
              <a:rPr lang="nl-NL" sz="1600" dirty="0" smtClean="0"/>
              <a:t>1. Alternativa3 </a:t>
            </a:r>
            <a:r>
              <a:rPr lang="nl-NL" sz="1600" dirty="0" err="1" smtClean="0"/>
              <a:t>pays</a:t>
            </a:r>
            <a:r>
              <a:rPr lang="nl-NL" sz="1600" dirty="0" smtClean="0"/>
              <a:t> T</a:t>
            </a:r>
            <a:r>
              <a:rPr lang="nl-NL" sz="1600" dirty="0"/>
              <a:t>M</a:t>
            </a:r>
            <a:r>
              <a:rPr lang="nl-NL" sz="1600" dirty="0" smtClean="0"/>
              <a:t> 10.000 </a:t>
            </a:r>
            <a:r>
              <a:rPr lang="nl-NL" sz="1600" dirty="0" err="1" smtClean="0"/>
              <a:t>to</a:t>
            </a:r>
            <a:r>
              <a:rPr lang="nl-NL" sz="1600" dirty="0" smtClean="0"/>
              <a:t> Unico.</a:t>
            </a:r>
          </a:p>
          <a:p>
            <a:endParaRPr lang="nl-NL" dirty="0"/>
          </a:p>
        </p:txBody>
      </p:sp>
      <p:pic>
        <p:nvPicPr>
          <p:cNvPr id="16" name="Picture 3" descr="C:\Users\Mendel\Desktop\Social_Trade_Circui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036" y="378296"/>
            <a:ext cx="7924428" cy="5282952"/>
          </a:xfrm>
          <a:prstGeom prst="rect">
            <a:avLst/>
          </a:prstGeom>
          <a:noFill/>
        </p:spPr>
      </p:pic>
      <p:sp>
        <p:nvSpPr>
          <p:cNvPr id="11" name="Tekstvak 19"/>
          <p:cNvSpPr txBox="1"/>
          <p:nvPr/>
        </p:nvSpPr>
        <p:spPr>
          <a:xfrm>
            <a:off x="391988" y="4777988"/>
            <a:ext cx="1690179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 smtClean="0">
                <a:latin typeface="Calibri" pitchFamily="34" charset="0"/>
              </a:rPr>
              <a:t> </a:t>
            </a:r>
            <a:r>
              <a:rPr lang="nl-NL" sz="1400" dirty="0" smtClean="0">
                <a:solidFill>
                  <a:srgbClr val="FF0000"/>
                </a:solidFill>
                <a:latin typeface="Calibri" pitchFamily="34" charset="0"/>
              </a:rPr>
              <a:t>3.</a:t>
            </a:r>
            <a:r>
              <a:rPr lang="nl-NL" sz="1400" dirty="0" smtClean="0">
                <a:latin typeface="Calibri" pitchFamily="34" charset="0"/>
              </a:rPr>
              <a:t> </a:t>
            </a:r>
            <a:r>
              <a:rPr lang="nl-NL" sz="1400" dirty="0" err="1" smtClean="0">
                <a:latin typeface="Calibri" pitchFamily="34" charset="0"/>
              </a:rPr>
              <a:t>arriving</a:t>
            </a:r>
            <a:r>
              <a:rPr lang="nl-NL" sz="1400" dirty="0" smtClean="0">
                <a:latin typeface="Calibri" pitchFamily="34" charset="0"/>
              </a:rPr>
              <a:t> </a:t>
            </a:r>
            <a:r>
              <a:rPr lang="nl-NL" sz="1400" dirty="0" smtClean="0">
                <a:solidFill>
                  <a:srgbClr val="FF0000"/>
                </a:solidFill>
                <a:latin typeface="Calibri" pitchFamily="34" charset="0"/>
              </a:rPr>
              <a:t>R€ 9.200 </a:t>
            </a:r>
            <a:r>
              <a:rPr lang="nl-NL" sz="1400" dirty="0" smtClean="0">
                <a:latin typeface="Calibri" pitchFamily="34" charset="0"/>
              </a:rPr>
              <a:t> on the account of </a:t>
            </a:r>
            <a:r>
              <a:rPr lang="nl-NL" sz="1400" dirty="0" err="1" smtClean="0">
                <a:latin typeface="Calibri" pitchFamily="34" charset="0"/>
              </a:rPr>
              <a:t>Unico</a:t>
            </a:r>
            <a:endParaRPr lang="nl-NL" sz="1400" dirty="0">
              <a:latin typeface="Calibri" pitchFamily="34" charset="0"/>
            </a:endParaRPr>
          </a:p>
        </p:txBody>
      </p:sp>
      <p:sp>
        <p:nvSpPr>
          <p:cNvPr id="13" name="Tekstvak 19"/>
          <p:cNvSpPr txBox="1"/>
          <p:nvPr/>
        </p:nvSpPr>
        <p:spPr>
          <a:xfrm>
            <a:off x="1256084" y="2708920"/>
            <a:ext cx="2088232" cy="738664"/>
          </a:xfrm>
          <a:prstGeom prst="rect">
            <a:avLst/>
          </a:prstGeom>
          <a:solidFill>
            <a:srgbClr val="FFCC66"/>
          </a:solidFill>
          <a:ln>
            <a:solidFill>
              <a:srgbClr val="CC66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 smtClean="0">
                <a:solidFill>
                  <a:srgbClr val="FF0000"/>
                </a:solidFill>
                <a:latin typeface="Calibri" pitchFamily="34" charset="0"/>
              </a:rPr>
              <a:t>2.</a:t>
            </a: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nl-NL" sz="1400" dirty="0" err="1" smtClean="0">
                <a:solidFill>
                  <a:schemeClr val="tx1"/>
                </a:solidFill>
                <a:latin typeface="Calibri" pitchFamily="34" charset="0"/>
              </a:rPr>
              <a:t>Contribution</a:t>
            </a: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 first </a:t>
            </a:r>
            <a:r>
              <a:rPr lang="nl-NL" sz="1400" dirty="0" err="1" smtClean="0">
                <a:solidFill>
                  <a:schemeClr val="tx1"/>
                </a:solidFill>
                <a:latin typeface="Calibri" pitchFamily="34" charset="0"/>
              </a:rPr>
              <a:t>supplier</a:t>
            </a: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nl-NL" sz="1400" dirty="0" err="1" smtClean="0">
                <a:solidFill>
                  <a:schemeClr val="tx1"/>
                </a:solidFill>
                <a:latin typeface="Calibri" pitchFamily="34" charset="0"/>
              </a:rPr>
              <a:t>to</a:t>
            </a: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 the </a:t>
            </a:r>
            <a:r>
              <a:rPr lang="nl-NL" sz="1400" dirty="0" err="1" smtClean="0">
                <a:solidFill>
                  <a:schemeClr val="tx1"/>
                </a:solidFill>
                <a:latin typeface="Calibri" pitchFamily="34" charset="0"/>
              </a:rPr>
              <a:t>Guarantee</a:t>
            </a: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 fund R€ 800</a:t>
            </a:r>
            <a:endParaRPr lang="nl-NL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Ovaal 4"/>
          <p:cNvSpPr/>
          <p:nvPr/>
        </p:nvSpPr>
        <p:spPr>
          <a:xfrm>
            <a:off x="5063777" y="3717032"/>
            <a:ext cx="1736923" cy="81121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Alternativa3</a:t>
            </a:r>
            <a:endParaRPr lang="nl-NL" sz="16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Ovaal 4"/>
          <p:cNvSpPr/>
          <p:nvPr/>
        </p:nvSpPr>
        <p:spPr>
          <a:xfrm>
            <a:off x="2336204" y="3717032"/>
            <a:ext cx="1736923" cy="8112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rgbClr val="0D0D35"/>
                </a:solidFill>
                <a:latin typeface="Calibri" pitchFamily="34" charset="0"/>
              </a:rPr>
              <a:t>Unico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4208412" y="4149080"/>
            <a:ext cx="648072" cy="0"/>
          </a:xfrm>
          <a:prstGeom prst="straightConnector1">
            <a:avLst/>
          </a:prstGeom>
          <a:ln w="57150">
            <a:solidFill>
              <a:schemeClr val="bg1">
                <a:lumMod val="95000"/>
              </a:schemeClr>
            </a:solidFill>
            <a:prstDash val="solid"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kstvak 19"/>
          <p:cNvSpPr txBox="1"/>
          <p:nvPr/>
        </p:nvSpPr>
        <p:spPr>
          <a:xfrm>
            <a:off x="3992388" y="4437112"/>
            <a:ext cx="1152128" cy="523220"/>
          </a:xfrm>
          <a:prstGeom prst="rect">
            <a:avLst/>
          </a:prstGeom>
          <a:solidFill>
            <a:srgbClr val="FFCC66"/>
          </a:solidFill>
          <a:ln>
            <a:solidFill>
              <a:srgbClr val="CC66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 smtClean="0">
                <a:solidFill>
                  <a:srgbClr val="FF0000"/>
                </a:solidFill>
                <a:latin typeface="Calibri" pitchFamily="34" charset="0"/>
              </a:rPr>
              <a:t>1.</a:t>
            </a: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nl-NL" sz="1400" dirty="0" err="1" smtClean="0">
                <a:solidFill>
                  <a:schemeClr val="tx1"/>
                </a:solidFill>
                <a:latin typeface="Calibri" pitchFamily="34" charset="0"/>
              </a:rPr>
              <a:t>Payment</a:t>
            </a: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  TM 10.000</a:t>
            </a:r>
            <a:endParaRPr lang="nl-NL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3344316" y="2708920"/>
            <a:ext cx="504056" cy="936104"/>
          </a:xfrm>
          <a:prstGeom prst="straightConnector1">
            <a:avLst/>
          </a:prstGeom>
          <a:ln w="57150">
            <a:solidFill>
              <a:schemeClr val="bg1">
                <a:lumMod val="95000"/>
              </a:schemeClr>
            </a:solidFill>
            <a:prstDash val="solid"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Arc 30"/>
          <p:cNvSpPr/>
          <p:nvPr/>
        </p:nvSpPr>
        <p:spPr bwMode="auto">
          <a:xfrm rot="6233921">
            <a:off x="1581449" y="3689401"/>
            <a:ext cx="1368152" cy="1296144"/>
          </a:xfrm>
          <a:prstGeom prst="arc">
            <a:avLst/>
          </a:prstGeom>
          <a:ln w="57150">
            <a:solidFill>
              <a:schemeClr val="bg1">
                <a:lumMod val="95000"/>
              </a:schemeClr>
            </a:solidFill>
            <a:prstDash val="sysDash"/>
            <a:headEnd type="none" w="med" len="med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 bwMode="auto">
          <a:xfrm>
            <a:off x="179512" y="5899420"/>
            <a:ext cx="8784976" cy="337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2. The software </a:t>
            </a:r>
            <a:r>
              <a:rPr lang="nl-NL" sz="1600" dirty="0" err="1" smtClean="0">
                <a:solidFill>
                  <a:srgbClr val="405918"/>
                </a:solidFill>
                <a:latin typeface="Calibri" pitchFamily="34" charset="0"/>
              </a:rPr>
              <a:t>makes</a:t>
            </a: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 </a:t>
            </a:r>
            <a:r>
              <a:rPr lang="nl-NL" sz="1600" dirty="0" err="1" smtClean="0">
                <a:solidFill>
                  <a:srgbClr val="405918"/>
                </a:solidFill>
                <a:latin typeface="Calibri" pitchFamily="34" charset="0"/>
              </a:rPr>
              <a:t>Unico</a:t>
            </a: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 </a:t>
            </a:r>
            <a:r>
              <a:rPr lang="nl-NL" sz="1600" dirty="0" err="1" smtClean="0">
                <a:solidFill>
                  <a:srgbClr val="405918"/>
                </a:solidFill>
                <a:latin typeface="Calibri" pitchFamily="34" charset="0"/>
              </a:rPr>
              <a:t>contribute</a:t>
            </a:r>
            <a:r>
              <a:rPr lang="nl-NL" sz="1600" dirty="0">
                <a:solidFill>
                  <a:srgbClr val="405918"/>
                </a:solidFill>
                <a:latin typeface="Calibri" pitchFamily="34" charset="0"/>
              </a:rPr>
              <a:t> 8% </a:t>
            </a:r>
            <a:r>
              <a:rPr lang="nl-NL" sz="1600" dirty="0" err="1">
                <a:solidFill>
                  <a:srgbClr val="405918"/>
                </a:solidFill>
                <a:latin typeface="Calibri" pitchFamily="34" charset="0"/>
              </a:rPr>
              <a:t>automatically</a:t>
            </a:r>
            <a:r>
              <a:rPr lang="nl-NL" sz="1600" dirty="0">
                <a:solidFill>
                  <a:srgbClr val="405918"/>
                </a:solidFill>
                <a:latin typeface="Calibri" pitchFamily="34" charset="0"/>
              </a:rPr>
              <a:t> </a:t>
            </a:r>
            <a:r>
              <a:rPr lang="nl-NL" sz="1600" dirty="0" err="1" smtClean="0">
                <a:solidFill>
                  <a:srgbClr val="405918"/>
                </a:solidFill>
                <a:latin typeface="Calibri" pitchFamily="34" charset="0"/>
              </a:rPr>
              <a:t>to</a:t>
            </a: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 support the credit.</a:t>
            </a:r>
            <a:endParaRPr lang="nl-NL" sz="1600" dirty="0" smtClean="0">
              <a:solidFill>
                <a:srgbClr val="405918"/>
              </a:solidFill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179512" y="6165304"/>
            <a:ext cx="8784976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3. </a:t>
            </a:r>
            <a:r>
              <a:rPr lang="nl-NL" sz="1600" dirty="0" err="1" smtClean="0">
                <a:solidFill>
                  <a:srgbClr val="405918"/>
                </a:solidFill>
                <a:latin typeface="Calibri" pitchFamily="34" charset="0"/>
              </a:rPr>
              <a:t>Unico</a:t>
            </a: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 </a:t>
            </a:r>
            <a:r>
              <a:rPr lang="nl-NL" sz="1600" dirty="0" err="1" smtClean="0">
                <a:solidFill>
                  <a:srgbClr val="405918"/>
                </a:solidFill>
                <a:latin typeface="Calibri" pitchFamily="34" charset="0"/>
              </a:rPr>
              <a:t>thus</a:t>
            </a: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 </a:t>
            </a:r>
            <a:r>
              <a:rPr lang="nl-NL" sz="1600" dirty="0" err="1" smtClean="0">
                <a:solidFill>
                  <a:srgbClr val="405918"/>
                </a:solidFill>
                <a:latin typeface="Calibri" pitchFamily="34" charset="0"/>
              </a:rPr>
              <a:t>receives</a:t>
            </a: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 net T</a:t>
            </a:r>
            <a:r>
              <a:rPr lang="nl-NL" sz="1600" dirty="0">
                <a:solidFill>
                  <a:srgbClr val="405918"/>
                </a:solidFill>
                <a:latin typeface="Calibri" pitchFamily="34" charset="0"/>
              </a:rPr>
              <a:t>M</a:t>
            </a: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 9.200. The profits on marginal sales are sufficient to make it profitable to contribute 8% to enable </a:t>
            </a: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credit</a:t>
            </a: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9" name="Rechthoek 10"/>
          <p:cNvSpPr/>
          <p:nvPr/>
        </p:nvSpPr>
        <p:spPr>
          <a:xfrm>
            <a:off x="5940152" y="1663973"/>
            <a:ext cx="2160587" cy="39687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Term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= </a:t>
            </a:r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355 </a:t>
            </a:r>
            <a:r>
              <a:rPr lang="nl-NL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days</a:t>
            </a:r>
            <a:endParaRPr lang="nl-NL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51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3" grpId="0" animBg="1"/>
      <p:bldP spid="14" grpId="0" animBg="1"/>
      <p:bldP spid="15" grpId="0" animBg="1"/>
      <p:bldP spid="10" grpId="0" animBg="1"/>
      <p:bldP spid="31" grpId="0" animBg="1"/>
      <p:bldP spid="34" grpId="0"/>
      <p:bldP spid="35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Social</a:t>
            </a:r>
            <a:r>
              <a:rPr lang="nl-NL" dirty="0" smtClean="0"/>
              <a:t> Trade </a:t>
            </a:r>
            <a:r>
              <a:rPr lang="nl-NL" dirty="0" err="1" smtClean="0"/>
              <a:t>Organisation</a:t>
            </a:r>
            <a:r>
              <a:rPr lang="nl-NL" dirty="0" smtClean="0"/>
              <a:t> </a:t>
            </a:r>
            <a:r>
              <a:rPr lang="en-US" dirty="0" smtClean="0"/>
              <a:t>(1)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en-US" dirty="0"/>
              <a:t>Social Trade Organisation (STRO): </a:t>
            </a:r>
            <a:br>
              <a:rPr lang="nl-NL" altLang="en-US" dirty="0"/>
            </a:br>
            <a:r>
              <a:rPr lang="nl-NL" altLang="en-US" dirty="0"/>
              <a:t>R&amp;D </a:t>
            </a:r>
            <a:r>
              <a:rPr lang="nl-NL" altLang="en-US" dirty="0" smtClean="0"/>
              <a:t>focussed on </a:t>
            </a:r>
            <a:r>
              <a:rPr lang="nl-NL" altLang="en-US" dirty="0"/>
              <a:t>the development of </a:t>
            </a:r>
            <a:r>
              <a:rPr lang="nl-NL" altLang="en-US" dirty="0" smtClean="0"/>
              <a:t>monetary innovations that </a:t>
            </a:r>
            <a:r>
              <a:rPr lang="nl-NL" altLang="en-US" dirty="0" smtClean="0"/>
              <a:t>facilitates </a:t>
            </a:r>
            <a:r>
              <a:rPr lang="nl-NL" altLang="en-US" dirty="0" smtClean="0"/>
              <a:t>societies when needed.</a:t>
            </a:r>
            <a:endParaRPr lang="nl-NL" altLang="en-US" dirty="0"/>
          </a:p>
          <a:p>
            <a:pPr eaLnBrk="1" hangingPunct="1"/>
            <a:r>
              <a:rPr lang="nl-NL" altLang="en-US" dirty="0"/>
              <a:t>Development of Cyclos payment software </a:t>
            </a:r>
            <a:r>
              <a:rPr lang="nl-NL" altLang="en-US" dirty="0" smtClean="0"/>
              <a:t>with the capacity to transfer money </a:t>
            </a:r>
            <a:r>
              <a:rPr lang="nl-NL" altLang="en-US" dirty="0" smtClean="0"/>
              <a:t>as </a:t>
            </a:r>
            <a:r>
              <a:rPr lang="nl-NL" altLang="en-US" dirty="0" smtClean="0"/>
              <a:t>a </a:t>
            </a:r>
            <a:r>
              <a:rPr lang="nl-NL" altLang="en-US" dirty="0" smtClean="0"/>
              <a:t>dedicated </a:t>
            </a:r>
            <a:r>
              <a:rPr lang="nl-NL" altLang="en-US" dirty="0" smtClean="0"/>
              <a:t>tool for development</a:t>
            </a:r>
            <a:endParaRPr lang="nl-NL" altLang="en-US" dirty="0"/>
          </a:p>
          <a:p>
            <a:pPr eaLnBrk="1" hangingPunct="1"/>
            <a:r>
              <a:rPr lang="nl-NL" altLang="en-US" dirty="0" smtClean="0"/>
              <a:t>Objective </a:t>
            </a:r>
            <a:r>
              <a:rPr lang="nl-NL" altLang="en-US" dirty="0" smtClean="0"/>
              <a:t>of the approach</a:t>
            </a:r>
            <a:r>
              <a:rPr lang="nl-NL" altLang="en-US" dirty="0" smtClean="0"/>
              <a:t>: to counter unemployment by introducing tools that </a:t>
            </a:r>
            <a:r>
              <a:rPr lang="nl-NL" altLang="en-US" dirty="0" smtClean="0"/>
              <a:t>tap unused capacities.</a:t>
            </a:r>
            <a:endParaRPr lang="nl-NL" alt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458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Mendel\Desktop\Social_Trade_Circui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036" y="980728"/>
            <a:ext cx="7924428" cy="5282952"/>
          </a:xfrm>
          <a:prstGeom prst="rect">
            <a:avLst/>
          </a:prstGeom>
          <a:noFill/>
        </p:spPr>
      </p:pic>
      <p:sp>
        <p:nvSpPr>
          <p:cNvPr id="7" name="Tekstvak 19"/>
          <p:cNvSpPr txBox="1"/>
          <p:nvPr/>
        </p:nvSpPr>
        <p:spPr>
          <a:xfrm>
            <a:off x="467544" y="4869160"/>
            <a:ext cx="209178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 smtClean="0">
                <a:solidFill>
                  <a:schemeClr val="accent6"/>
                </a:solidFill>
                <a:latin typeface="Calibri" pitchFamily="34" charset="0"/>
              </a:rPr>
              <a:t> TM 4.000  </a:t>
            </a:r>
            <a:r>
              <a:rPr lang="nl-NL" sz="1400" dirty="0" err="1" smtClean="0">
                <a:solidFill>
                  <a:schemeClr val="accent6"/>
                </a:solidFill>
                <a:latin typeface="Calibri" pitchFamily="34" charset="0"/>
              </a:rPr>
              <a:t>earned</a:t>
            </a:r>
            <a:r>
              <a:rPr lang="nl-NL" sz="1400" dirty="0" smtClean="0">
                <a:solidFill>
                  <a:schemeClr val="accent6"/>
                </a:solidFill>
                <a:latin typeface="Calibri" pitchFamily="34" charset="0"/>
              </a:rPr>
              <a:t>;</a:t>
            </a:r>
            <a:endParaRPr lang="nl-NL" sz="1400" dirty="0" smtClean="0"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 err="1" smtClean="0">
                <a:latin typeface="Calibri" pitchFamily="34" charset="0"/>
              </a:rPr>
              <a:t>debt</a:t>
            </a:r>
            <a:r>
              <a:rPr lang="nl-NL" sz="1400" dirty="0" smtClean="0">
                <a:latin typeface="Calibri" pitchFamily="34" charset="0"/>
              </a:rPr>
              <a:t> </a:t>
            </a:r>
            <a:r>
              <a:rPr lang="nl-NL" sz="1400" dirty="0" smtClean="0">
                <a:solidFill>
                  <a:srgbClr val="C00000"/>
                </a:solidFill>
                <a:latin typeface="Calibri" pitchFamily="34" charset="0"/>
              </a:rPr>
              <a:t>TM 10.000 </a:t>
            </a:r>
            <a:endParaRPr lang="nl-NL" sz="1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Ovaal 4"/>
          <p:cNvSpPr/>
          <p:nvPr/>
        </p:nvSpPr>
        <p:spPr>
          <a:xfrm>
            <a:off x="3707904" y="4365104"/>
            <a:ext cx="1736923" cy="81121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Alternativa3</a:t>
            </a:r>
            <a:endParaRPr lang="nl-NL" sz="16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Ovaal 4"/>
          <p:cNvSpPr/>
          <p:nvPr/>
        </p:nvSpPr>
        <p:spPr>
          <a:xfrm>
            <a:off x="1907704" y="3861048"/>
            <a:ext cx="1736923" cy="8112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rgbClr val="0D0D35"/>
                </a:solidFill>
                <a:latin typeface="Calibri" pitchFamily="34" charset="0"/>
              </a:rPr>
              <a:t>Unico</a:t>
            </a:r>
          </a:p>
        </p:txBody>
      </p:sp>
      <p:sp>
        <p:nvSpPr>
          <p:cNvPr id="14" name="Arc 13"/>
          <p:cNvSpPr/>
          <p:nvPr/>
        </p:nvSpPr>
        <p:spPr bwMode="auto">
          <a:xfrm rot="6233921">
            <a:off x="2107904" y="3480792"/>
            <a:ext cx="1108215" cy="2177363"/>
          </a:xfrm>
          <a:prstGeom prst="arc">
            <a:avLst/>
          </a:prstGeom>
          <a:ln w="57150">
            <a:solidFill>
              <a:schemeClr val="bg1">
                <a:lumMod val="95000"/>
              </a:schemeClr>
            </a:solidFill>
            <a:prstDash val="sysDash"/>
            <a:headEnd type="none" w="med" len="med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55"/>
          <p:cNvSpPr/>
          <p:nvPr/>
        </p:nvSpPr>
        <p:spPr>
          <a:xfrm>
            <a:off x="6228184" y="3140968"/>
            <a:ext cx="1295400" cy="57626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>
                <a:solidFill>
                  <a:schemeClr val="bg1"/>
                </a:solidFill>
                <a:latin typeface="Calibri" pitchFamily="34" charset="0"/>
              </a:rPr>
              <a:t>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636196"/>
            <a:ext cx="5616624" cy="385092"/>
          </a:xfrm>
        </p:spPr>
        <p:txBody>
          <a:bodyPr/>
          <a:lstStyle/>
          <a:p>
            <a:r>
              <a:rPr lang="nl-NL" sz="1600" dirty="0" err="1" smtClean="0"/>
              <a:t>Unico</a:t>
            </a:r>
            <a:r>
              <a:rPr lang="nl-NL" sz="1600" dirty="0" smtClean="0"/>
              <a:t> </a:t>
            </a:r>
            <a:r>
              <a:rPr lang="nl-NL" sz="1600" dirty="0" err="1" smtClean="0"/>
              <a:t>spent</a:t>
            </a:r>
            <a:r>
              <a:rPr lang="nl-NL" sz="1600" dirty="0" smtClean="0"/>
              <a:t> at </a:t>
            </a:r>
            <a:r>
              <a:rPr lang="nl-NL" sz="1600" dirty="0" err="1" smtClean="0"/>
              <a:t>Treval</a:t>
            </a:r>
            <a:r>
              <a:rPr lang="nl-NL" sz="1600" dirty="0" smtClean="0"/>
              <a:t> </a:t>
            </a:r>
            <a:r>
              <a:rPr lang="nl-NL" sz="1600" dirty="0" err="1" smtClean="0"/>
              <a:t>and</a:t>
            </a:r>
            <a:r>
              <a:rPr lang="nl-NL" sz="1600" dirty="0" smtClean="0"/>
              <a:t> company Y;</a:t>
            </a:r>
          </a:p>
        </p:txBody>
      </p:sp>
      <p:sp>
        <p:nvSpPr>
          <p:cNvPr id="15" name="Ovaal 52"/>
          <p:cNvSpPr/>
          <p:nvPr/>
        </p:nvSpPr>
        <p:spPr>
          <a:xfrm>
            <a:off x="1475656" y="3068960"/>
            <a:ext cx="1296987" cy="576263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>
                <a:solidFill>
                  <a:schemeClr val="bg1"/>
                </a:solidFill>
                <a:latin typeface="Calibri" pitchFamily="34" charset="0"/>
              </a:rPr>
              <a:t>Treval</a:t>
            </a:r>
          </a:p>
        </p:txBody>
      </p:sp>
      <p:sp>
        <p:nvSpPr>
          <p:cNvPr id="16" name="Ovaal 53"/>
          <p:cNvSpPr/>
          <p:nvPr/>
        </p:nvSpPr>
        <p:spPr>
          <a:xfrm>
            <a:off x="1907704" y="2276872"/>
            <a:ext cx="1295400" cy="57626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>
                <a:solidFill>
                  <a:schemeClr val="bg1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17" name="Ovaal 54"/>
          <p:cNvSpPr/>
          <p:nvPr/>
        </p:nvSpPr>
        <p:spPr>
          <a:xfrm>
            <a:off x="5940152" y="2276872"/>
            <a:ext cx="1296988" cy="5762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>
                <a:solidFill>
                  <a:schemeClr val="bg1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9" name="Ovaal 56"/>
          <p:cNvSpPr/>
          <p:nvPr/>
        </p:nvSpPr>
        <p:spPr>
          <a:xfrm>
            <a:off x="5580112" y="4005064"/>
            <a:ext cx="1449363" cy="60396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Engrunes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6660232" y="2708920"/>
            <a:ext cx="288032" cy="576064"/>
          </a:xfrm>
          <a:prstGeom prst="straightConnector1">
            <a:avLst/>
          </a:prstGeom>
          <a:ln w="57150">
            <a:solidFill>
              <a:schemeClr val="bg1">
                <a:lumMod val="95000"/>
              </a:schemeClr>
            </a:solidFill>
            <a:prstDash val="solid"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 bwMode="auto">
          <a:xfrm flipH="1">
            <a:off x="5220072" y="4509120"/>
            <a:ext cx="1008112" cy="288032"/>
          </a:xfrm>
          <a:prstGeom prst="straightConnector1">
            <a:avLst/>
          </a:prstGeom>
          <a:ln w="57150">
            <a:solidFill>
              <a:schemeClr val="bg1">
                <a:lumMod val="95000"/>
              </a:schemeClr>
            </a:solidFill>
            <a:prstDash val="solid"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 bwMode="auto">
          <a:xfrm flipV="1">
            <a:off x="3347864" y="2636912"/>
            <a:ext cx="2952328" cy="1512168"/>
          </a:xfrm>
          <a:prstGeom prst="straightConnector1">
            <a:avLst/>
          </a:prstGeom>
          <a:ln w="57150">
            <a:solidFill>
              <a:schemeClr val="bg1">
                <a:lumMod val="95000"/>
              </a:schemeClr>
            </a:solidFill>
            <a:prstDash val="solid"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 bwMode="auto">
          <a:xfrm flipV="1">
            <a:off x="2195736" y="2780928"/>
            <a:ext cx="216024" cy="432048"/>
          </a:xfrm>
          <a:prstGeom prst="straightConnector1">
            <a:avLst/>
          </a:prstGeom>
          <a:ln w="57150">
            <a:solidFill>
              <a:schemeClr val="bg1">
                <a:lumMod val="95000"/>
              </a:schemeClr>
            </a:solidFill>
            <a:prstDash val="solid"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 bwMode="auto">
          <a:xfrm flipH="1" flipV="1">
            <a:off x="2051720" y="3573016"/>
            <a:ext cx="432048" cy="504056"/>
          </a:xfrm>
          <a:prstGeom prst="straightConnector1">
            <a:avLst/>
          </a:prstGeom>
          <a:ln w="57150">
            <a:solidFill>
              <a:schemeClr val="bg1">
                <a:lumMod val="95000"/>
              </a:schemeClr>
            </a:solidFill>
            <a:prstDash val="solid"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 bwMode="auto">
          <a:xfrm>
            <a:off x="3059832" y="2564904"/>
            <a:ext cx="3024336" cy="99"/>
          </a:xfrm>
          <a:prstGeom prst="straightConnector1">
            <a:avLst/>
          </a:prstGeom>
          <a:ln w="57150">
            <a:solidFill>
              <a:schemeClr val="bg1">
                <a:lumMod val="95000"/>
              </a:schemeClr>
            </a:solidFill>
            <a:prstDash val="solid"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 bwMode="auto">
          <a:xfrm flipH="1">
            <a:off x="6516216" y="3645024"/>
            <a:ext cx="360040" cy="432048"/>
          </a:xfrm>
          <a:prstGeom prst="straightConnector1">
            <a:avLst/>
          </a:prstGeom>
          <a:ln w="57150">
            <a:solidFill>
              <a:schemeClr val="bg1">
                <a:lumMod val="95000"/>
              </a:schemeClr>
            </a:solidFill>
            <a:prstDash val="solid"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 bwMode="auto">
          <a:xfrm flipH="1">
            <a:off x="5076056" y="3429000"/>
            <a:ext cx="1440160" cy="1224136"/>
          </a:xfrm>
          <a:prstGeom prst="straightConnector1">
            <a:avLst/>
          </a:prstGeom>
          <a:ln w="57150">
            <a:solidFill>
              <a:schemeClr val="bg1">
                <a:lumMod val="95000"/>
              </a:schemeClr>
            </a:solidFill>
            <a:prstDash val="solid"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 bwMode="auto">
          <a:xfrm flipH="1">
            <a:off x="4788024" y="2708920"/>
            <a:ext cx="1728192" cy="1872208"/>
          </a:xfrm>
          <a:prstGeom prst="straightConnector1">
            <a:avLst/>
          </a:prstGeom>
          <a:ln w="57150">
            <a:solidFill>
              <a:schemeClr val="bg1">
                <a:lumMod val="95000"/>
              </a:schemeClr>
            </a:solidFill>
            <a:prstDash val="solid"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 bwMode="auto">
          <a:xfrm>
            <a:off x="2915816" y="2708920"/>
            <a:ext cx="2952328" cy="1512168"/>
          </a:xfrm>
          <a:prstGeom prst="straightConnector1">
            <a:avLst/>
          </a:prstGeom>
          <a:ln w="57150">
            <a:solidFill>
              <a:schemeClr val="bg1">
                <a:lumMod val="95000"/>
              </a:schemeClr>
            </a:solidFill>
            <a:prstDash val="solid"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Content Placeholder 2"/>
          <p:cNvSpPr txBox="1">
            <a:spLocks/>
          </p:cNvSpPr>
          <p:nvPr/>
        </p:nvSpPr>
        <p:spPr bwMode="auto">
          <a:xfrm>
            <a:off x="5724128" y="5636196"/>
            <a:ext cx="3168352" cy="385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ts val="600"/>
              </a:spcBef>
              <a:buFontTx/>
              <a:buChar char="•"/>
            </a:pPr>
            <a:r>
              <a:rPr lang="nl-NL" sz="1600" dirty="0" err="1" smtClean="0">
                <a:solidFill>
                  <a:srgbClr val="405918"/>
                </a:solidFill>
                <a:latin typeface="Calibri" pitchFamily="34" charset="0"/>
              </a:rPr>
              <a:t>Treval</a:t>
            </a: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 </a:t>
            </a:r>
            <a:r>
              <a:rPr lang="nl-NL" sz="1600" dirty="0" err="1" smtClean="0">
                <a:solidFill>
                  <a:srgbClr val="405918"/>
                </a:solidFill>
                <a:latin typeface="Calibri" pitchFamily="34" charset="0"/>
              </a:rPr>
              <a:t>spends</a:t>
            </a: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 at X</a:t>
            </a:r>
            <a:r>
              <a:rPr lang="nl-NL" sz="1500" kern="0" dirty="0" smtClean="0">
                <a:solidFill>
                  <a:srgbClr val="405918"/>
                </a:solidFill>
                <a:latin typeface="Calibri" pitchFamily="34" charset="0"/>
              </a:rPr>
              <a:t>;</a:t>
            </a:r>
            <a:endParaRPr lang="nl-NL" sz="1600" dirty="0" smtClean="0">
              <a:solidFill>
                <a:srgbClr val="405918"/>
              </a:solidFill>
              <a:latin typeface="Calibri" pitchFamily="34" charset="0"/>
            </a:endParaRPr>
          </a:p>
        </p:txBody>
      </p:sp>
      <p:sp>
        <p:nvSpPr>
          <p:cNvPr id="61" name="Content Placeholder 2"/>
          <p:cNvSpPr txBox="1">
            <a:spLocks/>
          </p:cNvSpPr>
          <p:nvPr/>
        </p:nvSpPr>
        <p:spPr bwMode="auto">
          <a:xfrm>
            <a:off x="179512" y="5924228"/>
            <a:ext cx="8784976" cy="385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ts val="600"/>
              </a:spcBef>
              <a:buFontTx/>
              <a:buChar char="•"/>
            </a:pP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X </a:t>
            </a:r>
            <a:r>
              <a:rPr lang="nl-NL" sz="1600" dirty="0" err="1" smtClean="0">
                <a:solidFill>
                  <a:srgbClr val="405918"/>
                </a:solidFill>
                <a:latin typeface="Calibri" pitchFamily="34" charset="0"/>
              </a:rPr>
              <a:t>spends</a:t>
            </a: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 at Y </a:t>
            </a:r>
            <a:r>
              <a:rPr lang="nl-NL" sz="1600" dirty="0" err="1" smtClean="0">
                <a:solidFill>
                  <a:srgbClr val="405918"/>
                </a:solidFill>
                <a:latin typeface="Calibri" pitchFamily="34" charset="0"/>
              </a:rPr>
              <a:t>and</a:t>
            </a: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 Engrunes, etc.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nl-NL" sz="1500" b="0" i="0" u="none" strike="noStrike" kern="0" cap="none" spc="0" normalizeH="0" baseline="0" noProof="0" dirty="0">
              <a:ln>
                <a:noFill/>
              </a:ln>
              <a:solidFill>
                <a:srgbClr val="405918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2" name="Content Placeholder 2"/>
          <p:cNvSpPr txBox="1">
            <a:spLocks/>
          </p:cNvSpPr>
          <p:nvPr/>
        </p:nvSpPr>
        <p:spPr bwMode="auto">
          <a:xfrm>
            <a:off x="179512" y="6212260"/>
            <a:ext cx="8784976" cy="385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nl-NL" sz="1600" dirty="0" err="1" smtClean="0">
                <a:solidFill>
                  <a:srgbClr val="405918"/>
                </a:solidFill>
                <a:latin typeface="Calibri" pitchFamily="34" charset="0"/>
              </a:rPr>
              <a:t>Some</a:t>
            </a: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 </a:t>
            </a:r>
            <a:r>
              <a:rPr lang="nl-NL" sz="1600" dirty="0" err="1" smtClean="0">
                <a:solidFill>
                  <a:srgbClr val="405918"/>
                </a:solidFill>
                <a:latin typeface="Calibri" pitchFamily="34" charset="0"/>
              </a:rPr>
              <a:t>buy</a:t>
            </a: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 at Alternativa3 , </a:t>
            </a:r>
            <a:r>
              <a:rPr lang="nl-NL" sz="1600" dirty="0" err="1" smtClean="0">
                <a:solidFill>
                  <a:srgbClr val="405918"/>
                </a:solidFill>
                <a:latin typeface="Calibri" pitchFamily="34" charset="0"/>
              </a:rPr>
              <a:t>which</a:t>
            </a: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 </a:t>
            </a:r>
            <a:r>
              <a:rPr lang="nl-NL" sz="1600" dirty="0" err="1" smtClean="0">
                <a:solidFill>
                  <a:srgbClr val="405918"/>
                </a:solidFill>
                <a:latin typeface="Calibri" pitchFamily="34" charset="0"/>
              </a:rPr>
              <a:t>thus</a:t>
            </a: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 </a:t>
            </a:r>
            <a:r>
              <a:rPr lang="nl-NL" sz="1600" dirty="0" err="1" smtClean="0">
                <a:solidFill>
                  <a:srgbClr val="405918"/>
                </a:solidFill>
                <a:latin typeface="Calibri" pitchFamily="34" charset="0"/>
              </a:rPr>
              <a:t>earns</a:t>
            </a: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 part of </a:t>
            </a:r>
            <a:r>
              <a:rPr lang="nl-NL" sz="1600" dirty="0" err="1" smtClean="0">
                <a:solidFill>
                  <a:srgbClr val="405918"/>
                </a:solidFill>
                <a:latin typeface="Calibri" pitchFamily="34" charset="0"/>
              </a:rPr>
              <a:t>its</a:t>
            </a: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 </a:t>
            </a:r>
            <a:r>
              <a:rPr lang="nl-NL" sz="1600" dirty="0" err="1" smtClean="0">
                <a:solidFill>
                  <a:srgbClr val="405918"/>
                </a:solidFill>
                <a:latin typeface="Calibri" pitchFamily="34" charset="0"/>
              </a:rPr>
              <a:t>own</a:t>
            </a: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 term-</a:t>
            </a:r>
            <a:r>
              <a:rPr lang="nl-NL" sz="1600" dirty="0" err="1" smtClean="0">
                <a:solidFill>
                  <a:srgbClr val="405918"/>
                </a:solidFill>
                <a:latin typeface="Calibri" pitchFamily="34" charset="0"/>
              </a:rPr>
              <a:t>marks</a:t>
            </a: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 back. At the moment A3 needs to repay, it has TM 4.000 </a:t>
            </a: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in </a:t>
            </a:r>
            <a:r>
              <a:rPr lang="nl-NL" sz="1600" dirty="0" smtClean="0">
                <a:solidFill>
                  <a:srgbClr val="405918"/>
                </a:solidFill>
                <a:latin typeface="Calibri" pitchFamily="34" charset="0"/>
              </a:rPr>
              <a:t>its account.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nl-NL" sz="1500" b="0" i="0" u="none" strike="noStrike" kern="0" cap="none" spc="0" normalizeH="0" baseline="0" noProof="0" dirty="0">
              <a:ln>
                <a:noFill/>
              </a:ln>
              <a:solidFill>
                <a:srgbClr val="405918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3" name="Rechthoek 10"/>
          <p:cNvSpPr/>
          <p:nvPr/>
        </p:nvSpPr>
        <p:spPr>
          <a:xfrm>
            <a:off x="5940152" y="1484784"/>
            <a:ext cx="2160587" cy="39687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Term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= </a:t>
            </a:r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0 </a:t>
            </a:r>
            <a:r>
              <a:rPr lang="nl-NL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days</a:t>
            </a:r>
            <a:endParaRPr lang="nl-NL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44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4" grpId="0" animBg="1"/>
      <p:bldP spid="18" grpId="0" animBg="1"/>
      <p:bldP spid="3" grpId="0" build="p"/>
      <p:bldP spid="15" grpId="0" animBg="1"/>
      <p:bldP spid="16" grpId="0" animBg="1"/>
      <p:bldP spid="17" grpId="0" animBg="1"/>
      <p:bldP spid="19" grpId="0" animBg="1"/>
      <p:bldP spid="60" grpId="0"/>
      <p:bldP spid="61" grpId="0"/>
      <p:bldP spid="62" grpId="0"/>
      <p:bldP spid="6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1600" dirty="0" smtClean="0"/>
          </a:p>
        </p:txBody>
      </p:sp>
      <p:grpSp>
        <p:nvGrpSpPr>
          <p:cNvPr id="64" name="Group 63"/>
          <p:cNvGrpSpPr/>
          <p:nvPr/>
        </p:nvGrpSpPr>
        <p:grpSpPr>
          <a:xfrm>
            <a:off x="824036" y="2034480"/>
            <a:ext cx="7924428" cy="5282952"/>
            <a:chOff x="824036" y="645740"/>
            <a:chExt cx="7924428" cy="5282952"/>
          </a:xfrm>
        </p:grpSpPr>
        <p:pic>
          <p:nvPicPr>
            <p:cNvPr id="4" name="Picture 3" descr="C:\Users\Mendel\Desktop\Social_Trade_Circuit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4036" y="645740"/>
              <a:ext cx="7924428" cy="5282952"/>
            </a:xfrm>
            <a:prstGeom prst="rect">
              <a:avLst/>
            </a:prstGeom>
            <a:noFill/>
          </p:spPr>
        </p:pic>
        <p:sp>
          <p:nvSpPr>
            <p:cNvPr id="6" name="Ovaal 4"/>
            <p:cNvSpPr/>
            <p:nvPr/>
          </p:nvSpPr>
          <p:spPr>
            <a:xfrm>
              <a:off x="3707904" y="4365104"/>
              <a:ext cx="1736923" cy="81121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600" b="1" dirty="0" smtClean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</a:rPr>
                <a:t>Alternativa3</a:t>
              </a:r>
              <a:endParaRPr lang="nl-NL" sz="16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7" name="Ovaal 4"/>
            <p:cNvSpPr/>
            <p:nvPr/>
          </p:nvSpPr>
          <p:spPr>
            <a:xfrm>
              <a:off x="1907704" y="3861048"/>
              <a:ext cx="1736923" cy="81121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600" b="1" dirty="0" smtClean="0">
                  <a:solidFill>
                    <a:srgbClr val="0D0D35"/>
                  </a:solidFill>
                  <a:latin typeface="Calibri" pitchFamily="34" charset="0"/>
                </a:rPr>
                <a:t>Unico</a:t>
              </a:r>
            </a:p>
          </p:txBody>
        </p:sp>
        <p:sp>
          <p:nvSpPr>
            <p:cNvPr id="9" name="Ovaal 55"/>
            <p:cNvSpPr/>
            <p:nvPr/>
          </p:nvSpPr>
          <p:spPr>
            <a:xfrm>
              <a:off x="6228184" y="3140968"/>
              <a:ext cx="1295400" cy="57626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600" b="1" dirty="0">
                  <a:solidFill>
                    <a:schemeClr val="bg1"/>
                  </a:solidFill>
                  <a:latin typeface="Calibri" pitchFamily="34" charset="0"/>
                </a:rPr>
                <a:t>Z</a:t>
              </a:r>
            </a:p>
          </p:txBody>
        </p:sp>
        <p:sp>
          <p:nvSpPr>
            <p:cNvPr id="10" name="Ovaal 52"/>
            <p:cNvSpPr/>
            <p:nvPr/>
          </p:nvSpPr>
          <p:spPr>
            <a:xfrm>
              <a:off x="1475656" y="3068960"/>
              <a:ext cx="1296987" cy="57626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600" b="1" dirty="0">
                  <a:solidFill>
                    <a:schemeClr val="bg1"/>
                  </a:solidFill>
                  <a:latin typeface="Calibri" pitchFamily="34" charset="0"/>
                </a:rPr>
                <a:t>Treval</a:t>
              </a:r>
            </a:p>
          </p:txBody>
        </p:sp>
        <p:sp>
          <p:nvSpPr>
            <p:cNvPr id="11" name="Ovaal 53"/>
            <p:cNvSpPr/>
            <p:nvPr/>
          </p:nvSpPr>
          <p:spPr>
            <a:xfrm>
              <a:off x="1907704" y="2276872"/>
              <a:ext cx="1295400" cy="57626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600" b="1" dirty="0">
                  <a:solidFill>
                    <a:schemeClr val="bg1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2" name="Ovaal 54"/>
            <p:cNvSpPr/>
            <p:nvPr/>
          </p:nvSpPr>
          <p:spPr>
            <a:xfrm>
              <a:off x="5940152" y="2276872"/>
              <a:ext cx="1296988" cy="57626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600" b="1" dirty="0">
                  <a:solidFill>
                    <a:schemeClr val="bg1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13" name="Ovaal 56"/>
            <p:cNvSpPr/>
            <p:nvPr/>
          </p:nvSpPr>
          <p:spPr>
            <a:xfrm>
              <a:off x="5580112" y="4005064"/>
              <a:ext cx="1449363" cy="60396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600" b="1" dirty="0">
                  <a:solidFill>
                    <a:schemeClr val="accent2">
                      <a:lumMod val="50000"/>
                    </a:schemeClr>
                  </a:solidFill>
                  <a:latin typeface="Calibri" pitchFamily="34" charset="0"/>
                </a:rPr>
                <a:t>Engrunes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5220072" y="2636912"/>
              <a:ext cx="1368152" cy="648072"/>
            </a:xfrm>
            <a:prstGeom prst="straightConnector1">
              <a:avLst/>
            </a:prstGeom>
            <a:ln w="57150">
              <a:solidFill>
                <a:schemeClr val="bg1">
                  <a:lumMod val="95000"/>
                </a:schemeClr>
              </a:solidFill>
              <a:prstDash val="solid"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 bwMode="auto">
            <a:xfrm flipV="1">
              <a:off x="4572000" y="2708920"/>
              <a:ext cx="0" cy="1800200"/>
            </a:xfrm>
            <a:prstGeom prst="straightConnector1">
              <a:avLst/>
            </a:prstGeom>
            <a:ln w="57150">
              <a:solidFill>
                <a:schemeClr val="bg1">
                  <a:lumMod val="95000"/>
                </a:schemeClr>
              </a:solidFill>
              <a:prstDash val="solid"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2483768" y="2636912"/>
              <a:ext cx="1368152" cy="648072"/>
            </a:xfrm>
            <a:prstGeom prst="straightConnector1">
              <a:avLst/>
            </a:prstGeom>
            <a:ln w="57150">
              <a:solidFill>
                <a:schemeClr val="bg1">
                  <a:lumMod val="95000"/>
                </a:schemeClr>
              </a:solidFill>
              <a:prstDash val="solid"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3131840" y="2708920"/>
              <a:ext cx="1080120" cy="1296144"/>
            </a:xfrm>
            <a:prstGeom prst="straightConnector1">
              <a:avLst/>
            </a:prstGeom>
            <a:ln w="57150">
              <a:solidFill>
                <a:schemeClr val="bg1">
                  <a:lumMod val="95000"/>
                </a:schemeClr>
              </a:solidFill>
              <a:prstDash val="solid"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2915816" y="2420888"/>
              <a:ext cx="792088" cy="0"/>
            </a:xfrm>
            <a:prstGeom prst="straightConnector1">
              <a:avLst/>
            </a:prstGeom>
            <a:ln w="57150">
              <a:solidFill>
                <a:schemeClr val="bg1">
                  <a:lumMod val="95000"/>
                </a:schemeClr>
              </a:solidFill>
              <a:prstDash val="solid"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 bwMode="auto">
            <a:xfrm flipH="1" flipV="1">
              <a:off x="4932040" y="2708920"/>
              <a:ext cx="1152128" cy="1368152"/>
            </a:xfrm>
            <a:prstGeom prst="straightConnector1">
              <a:avLst/>
            </a:prstGeom>
            <a:ln w="57150">
              <a:solidFill>
                <a:schemeClr val="bg1">
                  <a:lumMod val="95000"/>
                </a:schemeClr>
              </a:solidFill>
              <a:prstDash val="solid"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 bwMode="auto">
            <a:xfrm flipH="1">
              <a:off x="5292080" y="2420888"/>
              <a:ext cx="936104" cy="0"/>
            </a:xfrm>
            <a:prstGeom prst="straightConnector1">
              <a:avLst/>
            </a:prstGeom>
            <a:ln w="57150">
              <a:solidFill>
                <a:schemeClr val="bg1">
                  <a:lumMod val="95000"/>
                </a:schemeClr>
              </a:solidFill>
              <a:prstDash val="solid"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8" name="Tekstvak 19"/>
            <p:cNvSpPr txBox="1"/>
            <p:nvPr/>
          </p:nvSpPr>
          <p:spPr>
            <a:xfrm>
              <a:off x="3817490" y="2276872"/>
              <a:ext cx="1368152" cy="307777"/>
            </a:xfrm>
            <a:prstGeom prst="rect">
              <a:avLst/>
            </a:prstGeom>
            <a:solidFill>
              <a:srgbClr val="FFCC66"/>
            </a:solidFill>
            <a:ln>
              <a:solidFill>
                <a:srgbClr val="CC660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400" dirty="0" smtClean="0">
                  <a:solidFill>
                    <a:schemeClr val="tx1"/>
                  </a:solidFill>
                </a:rPr>
                <a:t>R€ 534</a:t>
              </a:r>
              <a:endParaRPr lang="nl-NL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Rechthoek 10"/>
          <p:cNvSpPr/>
          <p:nvPr/>
        </p:nvSpPr>
        <p:spPr>
          <a:xfrm>
            <a:off x="6156176" y="1447949"/>
            <a:ext cx="2160587" cy="39687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During</a:t>
            </a:r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the </a:t>
            </a:r>
            <a:r>
              <a:rPr lang="nl-NL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whole</a:t>
            </a:r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nl-NL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year</a:t>
            </a:r>
            <a:endParaRPr lang="nl-NL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81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323528" y="1484784"/>
            <a:ext cx="8568952" cy="5544036"/>
            <a:chOff x="323528" y="1143908"/>
            <a:chExt cx="8568952" cy="5544036"/>
          </a:xfrm>
        </p:grpSpPr>
        <p:sp>
          <p:nvSpPr>
            <p:cNvPr id="29" name="Arc 28"/>
            <p:cNvSpPr/>
            <p:nvPr/>
          </p:nvSpPr>
          <p:spPr bwMode="auto">
            <a:xfrm rot="5400000" flipV="1">
              <a:off x="6588224" y="4437114"/>
              <a:ext cx="864097" cy="1296143"/>
            </a:xfrm>
            <a:prstGeom prst="arc">
              <a:avLst/>
            </a:prstGeom>
            <a:ln w="57150">
              <a:solidFill>
                <a:schemeClr val="bg1">
                  <a:lumMod val="95000"/>
                </a:schemeClr>
              </a:solidFill>
              <a:prstDash val="sysDash"/>
              <a:headEnd type="none" w="med" len="med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Arc 26"/>
            <p:cNvSpPr/>
            <p:nvPr/>
          </p:nvSpPr>
          <p:spPr bwMode="auto">
            <a:xfrm flipV="1">
              <a:off x="3131840" y="5157192"/>
              <a:ext cx="1368152" cy="1008136"/>
            </a:xfrm>
            <a:prstGeom prst="arc">
              <a:avLst/>
            </a:prstGeom>
            <a:ln w="57150">
              <a:solidFill>
                <a:schemeClr val="bg1">
                  <a:lumMod val="95000"/>
                </a:schemeClr>
              </a:solidFill>
              <a:prstDash val="sysDash"/>
              <a:headEnd type="none" w="med" len="med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824036" y="1170384"/>
              <a:ext cx="7924428" cy="5282952"/>
              <a:chOff x="824036" y="645740"/>
              <a:chExt cx="7924428" cy="5282952"/>
            </a:xfrm>
          </p:grpSpPr>
          <p:pic>
            <p:nvPicPr>
              <p:cNvPr id="5" name="Picture 4" descr="C:\Users\Mendel\Desktop\Social_Trade_Circuit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24036" y="645740"/>
                <a:ext cx="7924428" cy="5282952"/>
              </a:xfrm>
              <a:prstGeom prst="rect">
                <a:avLst/>
              </a:prstGeom>
              <a:noFill/>
            </p:spPr>
          </p:pic>
          <p:sp>
            <p:nvSpPr>
              <p:cNvPr id="6" name="Ovaal 4"/>
              <p:cNvSpPr/>
              <p:nvPr/>
            </p:nvSpPr>
            <p:spPr>
              <a:xfrm>
                <a:off x="3707904" y="4365104"/>
                <a:ext cx="1736923" cy="811212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600" b="1" dirty="0" smtClean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</a:rPr>
                  <a:t>Alternativa3</a:t>
                </a:r>
                <a:endParaRPr lang="nl-NL" sz="1600" b="1" dirty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7" name="Ovaal 4"/>
              <p:cNvSpPr/>
              <p:nvPr/>
            </p:nvSpPr>
            <p:spPr>
              <a:xfrm>
                <a:off x="1907704" y="3861048"/>
                <a:ext cx="1736923" cy="811212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600" b="1" dirty="0" smtClean="0">
                    <a:solidFill>
                      <a:srgbClr val="0D0D35"/>
                    </a:solidFill>
                    <a:latin typeface="Calibri" pitchFamily="34" charset="0"/>
                  </a:rPr>
                  <a:t>Unico</a:t>
                </a:r>
              </a:p>
            </p:txBody>
          </p:sp>
          <p:sp>
            <p:nvSpPr>
              <p:cNvPr id="8" name="Ovaal 55"/>
              <p:cNvSpPr/>
              <p:nvPr/>
            </p:nvSpPr>
            <p:spPr>
              <a:xfrm>
                <a:off x="6228184" y="3140968"/>
                <a:ext cx="1295400" cy="57626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600" b="1" dirty="0">
                    <a:solidFill>
                      <a:schemeClr val="bg1"/>
                    </a:solidFill>
                    <a:latin typeface="Calibri" pitchFamily="34" charset="0"/>
                  </a:rPr>
                  <a:t>Z</a:t>
                </a:r>
              </a:p>
            </p:txBody>
          </p:sp>
          <p:sp>
            <p:nvSpPr>
              <p:cNvPr id="9" name="Ovaal 52"/>
              <p:cNvSpPr/>
              <p:nvPr/>
            </p:nvSpPr>
            <p:spPr>
              <a:xfrm>
                <a:off x="1475656" y="3068960"/>
                <a:ext cx="1296987" cy="576263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600" b="1" dirty="0">
                    <a:solidFill>
                      <a:schemeClr val="bg1"/>
                    </a:solidFill>
                    <a:latin typeface="Calibri" pitchFamily="34" charset="0"/>
                  </a:rPr>
                  <a:t>Treval</a:t>
                </a:r>
              </a:p>
            </p:txBody>
          </p:sp>
          <p:sp>
            <p:nvSpPr>
              <p:cNvPr id="10" name="Ovaal 53"/>
              <p:cNvSpPr/>
              <p:nvPr/>
            </p:nvSpPr>
            <p:spPr>
              <a:xfrm>
                <a:off x="1907704" y="2276872"/>
                <a:ext cx="1295400" cy="576263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600" b="1" dirty="0">
                    <a:solidFill>
                      <a:schemeClr val="bg1"/>
                    </a:solidFill>
                    <a:latin typeface="Calibri" pitchFamily="34" charset="0"/>
                  </a:rPr>
                  <a:t>X</a:t>
                </a:r>
              </a:p>
            </p:txBody>
          </p:sp>
          <p:sp>
            <p:nvSpPr>
              <p:cNvPr id="11" name="Ovaal 54"/>
              <p:cNvSpPr/>
              <p:nvPr/>
            </p:nvSpPr>
            <p:spPr>
              <a:xfrm>
                <a:off x="5940152" y="2276872"/>
                <a:ext cx="1296988" cy="576262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600" b="1" dirty="0">
                    <a:solidFill>
                      <a:schemeClr val="bg1"/>
                    </a:solidFill>
                    <a:latin typeface="Calibri" pitchFamily="34" charset="0"/>
                  </a:rPr>
                  <a:t>Y</a:t>
                </a:r>
              </a:p>
            </p:txBody>
          </p:sp>
          <p:sp>
            <p:nvSpPr>
              <p:cNvPr id="12" name="Ovaal 56"/>
              <p:cNvSpPr/>
              <p:nvPr/>
            </p:nvSpPr>
            <p:spPr>
              <a:xfrm>
                <a:off x="5580112" y="4005064"/>
                <a:ext cx="1449363" cy="60396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600" b="1" dirty="0">
                    <a:solidFill>
                      <a:schemeClr val="accent2">
                        <a:lumMod val="50000"/>
                      </a:schemeClr>
                    </a:solidFill>
                    <a:latin typeface="Calibri" pitchFamily="34" charset="0"/>
                  </a:rPr>
                  <a:t>Engrunes</a:t>
                </a:r>
              </a:p>
            </p:txBody>
          </p:sp>
        </p:grpSp>
        <p:sp>
          <p:nvSpPr>
            <p:cNvPr id="22" name="Arc 21"/>
            <p:cNvSpPr/>
            <p:nvPr/>
          </p:nvSpPr>
          <p:spPr bwMode="auto">
            <a:xfrm rot="16476545" flipV="1">
              <a:off x="2315288" y="510417"/>
              <a:ext cx="1108215" cy="3505594"/>
            </a:xfrm>
            <a:prstGeom prst="arc">
              <a:avLst/>
            </a:prstGeom>
            <a:ln w="57150">
              <a:solidFill>
                <a:schemeClr val="bg1">
                  <a:lumMod val="95000"/>
                </a:schemeClr>
              </a:solidFill>
              <a:prstDash val="sysDash"/>
              <a:headEnd type="none" w="med" len="med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Tekstvak 19"/>
            <p:cNvSpPr txBox="1"/>
            <p:nvPr/>
          </p:nvSpPr>
          <p:spPr>
            <a:xfrm>
              <a:off x="323528" y="1268760"/>
              <a:ext cx="2592288" cy="73866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400" dirty="0" smtClean="0">
                  <a:latin typeface="Calibri" pitchFamily="34" charset="0"/>
                </a:rPr>
                <a:t> </a:t>
              </a:r>
              <a:r>
                <a:rPr lang="nl-NL" sz="1400" dirty="0" smtClean="0">
                  <a:solidFill>
                    <a:schemeClr val="accent2"/>
                  </a:solidFill>
                  <a:latin typeface="Calibri" pitchFamily="34" charset="0"/>
                </a:rPr>
                <a:t>TM 1.134</a:t>
              </a:r>
              <a:r>
                <a:rPr lang="nl-NL" sz="1400" dirty="0" smtClean="0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r>
                <a:rPr lang="nl-NL" sz="1400" dirty="0" err="1" smtClean="0">
                  <a:solidFill>
                    <a:srgbClr val="FF0000"/>
                  </a:solidFill>
                  <a:latin typeface="Calibri" pitchFamily="34" charset="0"/>
                </a:rPr>
                <a:t>for</a:t>
              </a:r>
              <a:r>
                <a:rPr lang="nl-NL" sz="1400" dirty="0" smtClean="0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r>
                <a:rPr lang="nl-NL" sz="1400" dirty="0" err="1" smtClean="0">
                  <a:solidFill>
                    <a:srgbClr val="FF0000"/>
                  </a:solidFill>
                  <a:latin typeface="Calibri" pitchFamily="34" charset="0"/>
                </a:rPr>
                <a:t>guarantees</a:t>
              </a:r>
              <a:r>
                <a:rPr lang="nl-NL" sz="1400" dirty="0" smtClean="0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r>
                <a:rPr lang="nl-NL" sz="1400" dirty="0" err="1" smtClean="0">
                  <a:solidFill>
                    <a:srgbClr val="FF0000"/>
                  </a:solidFill>
                  <a:latin typeface="Calibri" pitchFamily="34" charset="0"/>
                </a:rPr>
                <a:t>thanks</a:t>
              </a:r>
              <a:r>
                <a:rPr lang="nl-NL" sz="1400" dirty="0" smtClean="0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r>
                <a:rPr lang="nl-NL" sz="1400" dirty="0" err="1" smtClean="0">
                  <a:solidFill>
                    <a:srgbClr val="FF0000"/>
                  </a:solidFill>
                  <a:latin typeface="Calibri" pitchFamily="34" charset="0"/>
                </a:rPr>
                <a:t>to</a:t>
              </a:r>
              <a:r>
                <a:rPr lang="nl-NL" sz="1400" dirty="0" smtClean="0">
                  <a:solidFill>
                    <a:srgbClr val="FF0000"/>
                  </a:solidFill>
                  <a:latin typeface="Calibri" pitchFamily="34" charset="0"/>
                </a:rPr>
                <a:t> the first </a:t>
              </a:r>
              <a:r>
                <a:rPr lang="nl-NL" sz="1400" dirty="0" err="1" smtClean="0">
                  <a:solidFill>
                    <a:srgbClr val="FF0000"/>
                  </a:solidFill>
                  <a:latin typeface="Calibri" pitchFamily="34" charset="0"/>
                </a:rPr>
                <a:t>supplier</a:t>
              </a:r>
              <a:r>
                <a:rPr lang="nl-NL" sz="1400" dirty="0" smtClean="0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r>
                <a:rPr lang="nl-NL" sz="1400" dirty="0" err="1" smtClean="0">
                  <a:solidFill>
                    <a:srgbClr val="FF0000"/>
                  </a:solidFill>
                  <a:latin typeface="Calibri" pitchFamily="34" charset="0"/>
                </a:rPr>
                <a:t>and</a:t>
              </a:r>
              <a:r>
                <a:rPr lang="nl-NL" sz="1400" dirty="0" smtClean="0">
                  <a:solidFill>
                    <a:srgbClr val="FF0000"/>
                  </a:solidFill>
                  <a:latin typeface="Calibri" pitchFamily="34" charset="0"/>
                </a:rPr>
                <a:t> the rest of the </a:t>
              </a:r>
              <a:r>
                <a:rPr lang="nl-NL" sz="1400" dirty="0" err="1" smtClean="0">
                  <a:solidFill>
                    <a:srgbClr val="FF0000"/>
                  </a:solidFill>
                  <a:latin typeface="Calibri" pitchFamily="34" charset="0"/>
                </a:rPr>
                <a:t>supply</a:t>
              </a:r>
              <a:r>
                <a:rPr lang="nl-NL" sz="1400" dirty="0" smtClean="0">
                  <a:solidFill>
                    <a:srgbClr val="FF0000"/>
                  </a:solidFill>
                  <a:latin typeface="Calibri" pitchFamily="34" charset="0"/>
                </a:rPr>
                <a:t> chain</a:t>
              </a:r>
              <a:endParaRPr lang="nl-NL" sz="1400" dirty="0">
                <a:latin typeface="Calibri" pitchFamily="34" charset="0"/>
              </a:endParaRPr>
            </a:p>
          </p:txBody>
        </p:sp>
        <p:sp>
          <p:nvSpPr>
            <p:cNvPr id="24" name="Rechthoek 10"/>
            <p:cNvSpPr/>
            <p:nvPr/>
          </p:nvSpPr>
          <p:spPr>
            <a:xfrm>
              <a:off x="6084168" y="1143908"/>
              <a:ext cx="2160587" cy="396875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nl-NL" b="1" dirty="0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Term</a:t>
              </a:r>
              <a:r>
                <a:rPr lang="en-US" b="1" dirty="0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 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= </a:t>
              </a:r>
              <a:r>
                <a:rPr lang="nl-NL" b="1" dirty="0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0 </a:t>
              </a:r>
              <a:r>
                <a:rPr lang="nl-NL" b="1" dirty="0" err="1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days</a:t>
              </a:r>
              <a:endParaRPr lang="nl-NL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" name="Tekstvak 19"/>
            <p:cNvSpPr txBox="1"/>
            <p:nvPr/>
          </p:nvSpPr>
          <p:spPr>
            <a:xfrm>
              <a:off x="1979712" y="5949280"/>
              <a:ext cx="1872208" cy="73866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400" dirty="0" smtClean="0">
                  <a:solidFill>
                    <a:schemeClr val="accent2"/>
                  </a:solidFill>
                  <a:latin typeface="Calibri" pitchFamily="34" charset="0"/>
                </a:rPr>
                <a:t> TM 4.000</a:t>
              </a:r>
              <a:r>
                <a:rPr lang="nl-NL" sz="1400" dirty="0" smtClean="0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r>
                <a:rPr lang="nl-NL" sz="1400" dirty="0" smtClean="0">
                  <a:latin typeface="Calibri" pitchFamily="34" charset="0"/>
                </a:rPr>
                <a:t> on the account </a:t>
              </a:r>
              <a:r>
                <a:rPr lang="nl-NL" sz="1400" dirty="0" err="1" smtClean="0">
                  <a:latin typeface="Calibri" pitchFamily="34" charset="0"/>
                </a:rPr>
                <a:t>and</a:t>
              </a:r>
              <a:r>
                <a:rPr lang="nl-NL" sz="1400" dirty="0" smtClean="0">
                  <a:latin typeface="Calibri" pitchFamily="34" charset="0"/>
                </a:rPr>
                <a:t> a </a:t>
              </a:r>
              <a:r>
                <a:rPr lang="nl-NL" sz="1400" dirty="0" err="1" smtClean="0">
                  <a:latin typeface="Calibri" pitchFamily="34" charset="0"/>
                </a:rPr>
                <a:t>debt</a:t>
              </a:r>
              <a:r>
                <a:rPr lang="nl-NL" sz="1400" dirty="0" smtClean="0">
                  <a:latin typeface="Calibri" pitchFamily="34" charset="0"/>
                </a:rPr>
                <a:t> of TM </a:t>
              </a:r>
              <a:r>
                <a:rPr lang="nl-NL" sz="1400" dirty="0" smtClean="0">
                  <a:solidFill>
                    <a:srgbClr val="C00000"/>
                  </a:solidFill>
                  <a:latin typeface="Calibri" pitchFamily="34" charset="0"/>
                </a:rPr>
                <a:t>10.000</a:t>
              </a:r>
              <a:r>
                <a:rPr lang="nl-NL" sz="1400" dirty="0" smtClean="0">
                  <a:latin typeface="Calibri" pitchFamily="34" charset="0"/>
                </a:rPr>
                <a:t> </a:t>
              </a:r>
              <a:endParaRPr lang="nl-NL" sz="1400" dirty="0">
                <a:latin typeface="Calibri" pitchFamily="34" charset="0"/>
              </a:endParaRPr>
            </a:p>
          </p:txBody>
        </p:sp>
        <p:sp>
          <p:nvSpPr>
            <p:cNvPr id="26" name="Tekstvak 19"/>
            <p:cNvSpPr txBox="1"/>
            <p:nvPr/>
          </p:nvSpPr>
          <p:spPr>
            <a:xfrm>
              <a:off x="7020272" y="5353471"/>
              <a:ext cx="1872208" cy="52322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400" dirty="0" smtClean="0">
                  <a:latin typeface="Calibri" pitchFamily="34" charset="0"/>
                </a:rPr>
                <a:t> </a:t>
              </a:r>
              <a:r>
                <a:rPr lang="nl-NL" sz="1400" dirty="0" smtClean="0">
                  <a:solidFill>
                    <a:schemeClr val="accent2"/>
                  </a:solidFill>
                  <a:latin typeface="Calibri" pitchFamily="34" charset="0"/>
                </a:rPr>
                <a:t>TM 4.666</a:t>
              </a:r>
              <a:r>
                <a:rPr lang="nl-NL" sz="1400" dirty="0" smtClean="0">
                  <a:latin typeface="Calibri" pitchFamily="34" charset="0"/>
                </a:rPr>
                <a:t> </a:t>
              </a:r>
              <a:r>
                <a:rPr lang="nl-NL" sz="1400" dirty="0" smtClean="0">
                  <a:latin typeface="Calibri" pitchFamily="34" charset="0"/>
                </a:rPr>
                <a:t>in </a:t>
              </a:r>
              <a:r>
                <a:rPr lang="nl-NL" sz="1400" dirty="0" smtClean="0">
                  <a:latin typeface="Calibri" pitchFamily="34" charset="0"/>
                </a:rPr>
                <a:t>the account</a:t>
              </a:r>
              <a:endParaRPr lang="nl-NL" sz="14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009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</p:txBody>
      </p:sp>
      <p:grpSp>
        <p:nvGrpSpPr>
          <p:cNvPr id="40" name="Group 39"/>
          <p:cNvGrpSpPr/>
          <p:nvPr/>
        </p:nvGrpSpPr>
        <p:grpSpPr>
          <a:xfrm>
            <a:off x="824036" y="1700808"/>
            <a:ext cx="7924428" cy="5282952"/>
            <a:chOff x="824036" y="645740"/>
            <a:chExt cx="7924428" cy="5282952"/>
          </a:xfrm>
        </p:grpSpPr>
        <p:pic>
          <p:nvPicPr>
            <p:cNvPr id="17" name="Picture 16" descr="C:\Users\Mendel\Desktop\Social_Trade_Circuit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4036" y="645740"/>
              <a:ext cx="7924428" cy="5282952"/>
            </a:xfrm>
            <a:prstGeom prst="rect">
              <a:avLst/>
            </a:prstGeom>
            <a:noFill/>
          </p:spPr>
        </p:pic>
        <p:sp>
          <p:nvSpPr>
            <p:cNvPr id="36" name="Arc 35"/>
            <p:cNvSpPr/>
            <p:nvPr/>
          </p:nvSpPr>
          <p:spPr bwMode="auto">
            <a:xfrm rot="6233921">
              <a:off x="2505671" y="3408555"/>
              <a:ext cx="598999" cy="2145926"/>
            </a:xfrm>
            <a:prstGeom prst="arc">
              <a:avLst/>
            </a:prstGeom>
            <a:ln w="57150">
              <a:solidFill>
                <a:schemeClr val="bg1">
                  <a:lumMod val="95000"/>
                </a:schemeClr>
              </a:solidFill>
              <a:prstDash val="sysDash"/>
              <a:headEnd type="none" w="med" len="med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19"/>
            <p:cNvSpPr txBox="1"/>
            <p:nvPr/>
          </p:nvSpPr>
          <p:spPr>
            <a:xfrm>
              <a:off x="1331640" y="4509120"/>
              <a:ext cx="1690179" cy="73866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nl-NL" sz="1400" dirty="0" smtClean="0">
                  <a:solidFill>
                    <a:srgbClr val="000000"/>
                  </a:solidFill>
                  <a:latin typeface="Calibri" pitchFamily="34" charset="0"/>
                </a:rPr>
                <a:t>- </a:t>
              </a:r>
              <a:r>
                <a:rPr lang="nl-NL" sz="1400" dirty="0" smtClean="0">
                  <a:solidFill>
                    <a:schemeClr val="accent2"/>
                  </a:solidFill>
                  <a:latin typeface="Calibri" pitchFamily="34" charset="0"/>
                </a:rPr>
                <a:t>TM 0</a:t>
              </a:r>
              <a:r>
                <a:rPr lang="nl-NL" sz="1400" dirty="0" smtClean="0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r>
                <a:rPr lang="nl-NL" sz="1400" dirty="0">
                  <a:solidFill>
                    <a:srgbClr val="000000"/>
                  </a:solidFill>
                  <a:latin typeface="Calibri" pitchFamily="34" charset="0"/>
                </a:rPr>
                <a:t>in</a:t>
              </a:r>
              <a:r>
                <a:rPr lang="nl-NL" sz="1400" dirty="0" smtClean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r>
                <a:rPr lang="nl-NL" sz="1400" dirty="0" smtClean="0">
                  <a:solidFill>
                    <a:srgbClr val="000000"/>
                  </a:solidFill>
                  <a:latin typeface="Calibri" pitchFamily="34" charset="0"/>
                </a:rPr>
                <a:t>the account</a:t>
              </a:r>
            </a:p>
            <a:p>
              <a:pPr>
                <a:defRPr/>
              </a:pPr>
              <a:r>
                <a:rPr lang="nl-NL" sz="1400" dirty="0" smtClean="0">
                  <a:solidFill>
                    <a:srgbClr val="000000"/>
                  </a:solidFill>
                  <a:latin typeface="Calibri" pitchFamily="34" charset="0"/>
                </a:rPr>
                <a:t>- </a:t>
              </a:r>
              <a:r>
                <a:rPr lang="nl-NL" sz="1400" dirty="0" err="1" smtClean="0">
                  <a:solidFill>
                    <a:srgbClr val="000000"/>
                  </a:solidFill>
                  <a:latin typeface="Calibri" pitchFamily="34" charset="0"/>
                </a:rPr>
                <a:t>Debt</a:t>
              </a:r>
              <a:r>
                <a:rPr lang="nl-NL" sz="1400" dirty="0" smtClean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r>
                <a:rPr lang="nl-NL" sz="1400" dirty="0" smtClean="0">
                  <a:solidFill>
                    <a:srgbClr val="FF0000"/>
                  </a:solidFill>
                  <a:latin typeface="Calibri" pitchFamily="34" charset="0"/>
                </a:rPr>
                <a:t>TM 6.000 </a:t>
              </a:r>
              <a:endParaRPr lang="nl-NL" sz="1400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cxnSp>
          <p:nvCxnSpPr>
            <p:cNvPr id="35" name="Straight Arrow Connector 34"/>
            <p:cNvCxnSpPr>
              <a:stCxn id="18" idx="0"/>
            </p:cNvCxnSpPr>
            <p:nvPr/>
          </p:nvCxnSpPr>
          <p:spPr bwMode="auto">
            <a:xfrm flipH="1" flipV="1">
              <a:off x="4572000" y="2276872"/>
              <a:ext cx="4366" cy="2088232"/>
            </a:xfrm>
            <a:prstGeom prst="straightConnector1">
              <a:avLst/>
            </a:prstGeom>
            <a:ln w="57150">
              <a:solidFill>
                <a:schemeClr val="bg1">
                  <a:lumMod val="95000"/>
                </a:schemeClr>
              </a:solidFill>
              <a:prstDash val="solid"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4" name="Tekstvak 19"/>
            <p:cNvSpPr txBox="1"/>
            <p:nvPr/>
          </p:nvSpPr>
          <p:spPr>
            <a:xfrm>
              <a:off x="4118048" y="2780928"/>
              <a:ext cx="936104" cy="307777"/>
            </a:xfrm>
            <a:prstGeom prst="rect">
              <a:avLst/>
            </a:prstGeom>
            <a:solidFill>
              <a:srgbClr val="FFCC66"/>
            </a:solidFill>
            <a:ln>
              <a:solidFill>
                <a:srgbClr val="CC660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400" dirty="0" smtClean="0">
                  <a:solidFill>
                    <a:schemeClr val="tx1"/>
                  </a:solidFill>
                  <a:latin typeface="Calibri" pitchFamily="34" charset="0"/>
                </a:rPr>
                <a:t>TM 4.000</a:t>
              </a:r>
            </a:p>
          </p:txBody>
        </p:sp>
        <p:sp>
          <p:nvSpPr>
            <p:cNvPr id="18" name="Ovaal 4"/>
            <p:cNvSpPr/>
            <p:nvPr/>
          </p:nvSpPr>
          <p:spPr>
            <a:xfrm>
              <a:off x="3707904" y="4365104"/>
              <a:ext cx="1736923" cy="81121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600" b="1" dirty="0" smtClean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</a:rPr>
                <a:t>Alternativa3</a:t>
              </a:r>
              <a:endParaRPr lang="nl-NL" sz="16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endParaRPr>
            </a:p>
          </p:txBody>
        </p:sp>
      </p:grpSp>
      <p:sp>
        <p:nvSpPr>
          <p:cNvPr id="41" name="Rechthoek 10"/>
          <p:cNvSpPr/>
          <p:nvPr/>
        </p:nvSpPr>
        <p:spPr>
          <a:xfrm>
            <a:off x="6084168" y="1447949"/>
            <a:ext cx="2160587" cy="39687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Term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= </a:t>
            </a:r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0 </a:t>
            </a:r>
            <a:r>
              <a:rPr lang="nl-NL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days</a:t>
            </a:r>
            <a:endParaRPr lang="nl-NL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33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grpSp>
        <p:nvGrpSpPr>
          <p:cNvPr id="21" name="Group 20"/>
          <p:cNvGrpSpPr/>
          <p:nvPr/>
        </p:nvGrpSpPr>
        <p:grpSpPr>
          <a:xfrm>
            <a:off x="824036" y="1518556"/>
            <a:ext cx="7924428" cy="5282952"/>
            <a:chOff x="824036" y="844177"/>
            <a:chExt cx="7924428" cy="5282952"/>
          </a:xfrm>
        </p:grpSpPr>
        <p:pic>
          <p:nvPicPr>
            <p:cNvPr id="22" name="Picture 21" descr="C:\Users\Mendel\Desktop\Social_Trade_Circuit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4036" y="844177"/>
              <a:ext cx="7924428" cy="5282952"/>
            </a:xfrm>
            <a:prstGeom prst="rect">
              <a:avLst/>
            </a:prstGeom>
            <a:noFill/>
          </p:spPr>
        </p:pic>
        <p:sp>
          <p:nvSpPr>
            <p:cNvPr id="23" name="Arc 22"/>
            <p:cNvSpPr/>
            <p:nvPr/>
          </p:nvSpPr>
          <p:spPr bwMode="auto">
            <a:xfrm rot="6233921">
              <a:off x="2505671" y="3408555"/>
              <a:ext cx="598999" cy="2145926"/>
            </a:xfrm>
            <a:prstGeom prst="arc">
              <a:avLst/>
            </a:prstGeom>
            <a:ln w="57150">
              <a:solidFill>
                <a:schemeClr val="bg1">
                  <a:lumMod val="95000"/>
                </a:schemeClr>
              </a:solidFill>
              <a:prstDash val="sysDash"/>
              <a:headEnd type="none" w="med" len="med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19"/>
            <p:cNvSpPr txBox="1"/>
            <p:nvPr/>
          </p:nvSpPr>
          <p:spPr>
            <a:xfrm>
              <a:off x="1331640" y="4509120"/>
              <a:ext cx="1690179" cy="52322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400" dirty="0" smtClean="0">
                  <a:latin typeface="Calibri" pitchFamily="34" charset="0"/>
                </a:rPr>
                <a:t>- </a:t>
              </a:r>
              <a:r>
                <a:rPr lang="nl-NL" sz="1400" dirty="0" smtClean="0">
                  <a:solidFill>
                    <a:schemeClr val="accent2"/>
                  </a:solidFill>
                  <a:latin typeface="Calibri" pitchFamily="34" charset="0"/>
                </a:rPr>
                <a:t>TM 0</a:t>
              </a:r>
              <a:r>
                <a:rPr lang="nl-NL" sz="1400" dirty="0" smtClean="0">
                  <a:latin typeface="Calibri" pitchFamily="34" charset="0"/>
                </a:rPr>
                <a:t> </a:t>
              </a:r>
              <a:r>
                <a:rPr lang="nl-NL" sz="1400" dirty="0" smtClean="0">
                  <a:latin typeface="Calibri" pitchFamily="34" charset="0"/>
                </a:rPr>
                <a:t>in</a:t>
              </a:r>
              <a:r>
                <a:rPr lang="nl-NL" sz="1400" dirty="0" smtClean="0">
                  <a:latin typeface="Calibri" pitchFamily="34" charset="0"/>
                </a:rPr>
                <a:t> </a:t>
              </a:r>
              <a:r>
                <a:rPr lang="nl-NL" sz="1400" dirty="0" smtClean="0">
                  <a:latin typeface="Calibri" pitchFamily="34" charset="0"/>
                </a:rPr>
                <a:t>account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400" dirty="0" smtClean="0">
                  <a:latin typeface="Calibri" pitchFamily="34" charset="0"/>
                </a:rPr>
                <a:t>- </a:t>
              </a:r>
              <a:r>
                <a:rPr lang="nl-NL" sz="1400" dirty="0" err="1" smtClean="0">
                  <a:latin typeface="Calibri" pitchFamily="34" charset="0"/>
                </a:rPr>
                <a:t>Debt</a:t>
              </a:r>
              <a:r>
                <a:rPr lang="nl-NL" sz="1400" dirty="0" smtClean="0">
                  <a:latin typeface="Calibri" pitchFamily="34" charset="0"/>
                </a:rPr>
                <a:t> </a:t>
              </a:r>
              <a:r>
                <a:rPr lang="nl-NL" sz="1400" dirty="0" smtClean="0">
                  <a:solidFill>
                    <a:schemeClr val="accent2"/>
                  </a:solidFill>
                  <a:latin typeface="Calibri" pitchFamily="34" charset="0"/>
                </a:rPr>
                <a:t>TM 0 </a:t>
              </a:r>
              <a:endParaRPr lang="nl-NL" sz="1400" dirty="0">
                <a:solidFill>
                  <a:schemeClr val="accent2"/>
                </a:solidFill>
                <a:latin typeface="Calibri" pitchFamily="34" charset="0"/>
              </a:endParaRPr>
            </a:p>
          </p:txBody>
        </p:sp>
        <p:cxnSp>
          <p:nvCxnSpPr>
            <p:cNvPr id="25" name="Straight Arrow Connector 24"/>
            <p:cNvCxnSpPr>
              <a:stCxn id="27" idx="0"/>
            </p:cNvCxnSpPr>
            <p:nvPr/>
          </p:nvCxnSpPr>
          <p:spPr bwMode="auto">
            <a:xfrm flipH="1" flipV="1">
              <a:off x="4572000" y="2276872"/>
              <a:ext cx="4366" cy="2088232"/>
            </a:xfrm>
            <a:prstGeom prst="straightConnector1">
              <a:avLst/>
            </a:prstGeom>
            <a:ln w="57150">
              <a:solidFill>
                <a:schemeClr val="bg1">
                  <a:lumMod val="95000"/>
                </a:schemeClr>
              </a:solidFill>
              <a:prstDash val="solid"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6" name="Tekstvak 19"/>
            <p:cNvSpPr txBox="1"/>
            <p:nvPr/>
          </p:nvSpPr>
          <p:spPr>
            <a:xfrm>
              <a:off x="4118048" y="2780928"/>
              <a:ext cx="936104" cy="307777"/>
            </a:xfrm>
            <a:prstGeom prst="rect">
              <a:avLst/>
            </a:prstGeom>
            <a:solidFill>
              <a:srgbClr val="FFCC66"/>
            </a:solidFill>
            <a:ln>
              <a:solidFill>
                <a:srgbClr val="CC660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400" dirty="0">
                  <a:solidFill>
                    <a:schemeClr val="tx1"/>
                  </a:solidFill>
                  <a:latin typeface="Calibri" pitchFamily="34" charset="0"/>
                </a:rPr>
                <a:t>M</a:t>
              </a:r>
              <a:r>
                <a:rPr lang="nl-NL" sz="1400" dirty="0" smtClean="0">
                  <a:solidFill>
                    <a:schemeClr val="tx1"/>
                  </a:solidFill>
                  <a:latin typeface="Calibri" pitchFamily="34" charset="0"/>
                </a:rPr>
                <a:t> 6.000</a:t>
              </a:r>
            </a:p>
          </p:txBody>
        </p:sp>
        <p:sp>
          <p:nvSpPr>
            <p:cNvPr id="27" name="Ovaal 4"/>
            <p:cNvSpPr/>
            <p:nvPr/>
          </p:nvSpPr>
          <p:spPr>
            <a:xfrm>
              <a:off x="3707904" y="4365104"/>
              <a:ext cx="1736923" cy="81121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600" b="1" dirty="0" smtClean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</a:rPr>
                <a:t>Alternativa3</a:t>
              </a:r>
              <a:endParaRPr lang="nl-NL" sz="16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endParaRPr>
            </a:p>
          </p:txBody>
        </p:sp>
      </p:grpSp>
      <p:sp>
        <p:nvSpPr>
          <p:cNvPr id="28" name="Rechthoek 10"/>
          <p:cNvSpPr/>
          <p:nvPr/>
        </p:nvSpPr>
        <p:spPr>
          <a:xfrm>
            <a:off x="6084168" y="1484784"/>
            <a:ext cx="2160587" cy="39687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Term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= </a:t>
            </a:r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0 </a:t>
            </a:r>
            <a:r>
              <a:rPr lang="nl-NL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days</a:t>
            </a:r>
            <a:endParaRPr lang="nl-NL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86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Picture 4" descr="C:\Users\Mendel\Desktop\Social_Trade_Circui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37692"/>
            <a:ext cx="7924428" cy="5282952"/>
          </a:xfrm>
          <a:prstGeom prst="rect">
            <a:avLst/>
          </a:prstGeom>
          <a:noFill/>
        </p:spPr>
      </p:pic>
      <p:sp>
        <p:nvSpPr>
          <p:cNvPr id="12" name="Ovaal 56"/>
          <p:cNvSpPr/>
          <p:nvPr/>
        </p:nvSpPr>
        <p:spPr>
          <a:xfrm>
            <a:off x="5580112" y="4005064"/>
            <a:ext cx="1449363" cy="60396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Engrunes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 flipV="1">
            <a:off x="4572000" y="2780928"/>
            <a:ext cx="1152128" cy="1368152"/>
          </a:xfrm>
          <a:prstGeom prst="straightConnector1">
            <a:avLst/>
          </a:prstGeom>
          <a:ln w="57150">
            <a:solidFill>
              <a:schemeClr val="bg1">
                <a:lumMod val="95000"/>
              </a:schemeClr>
            </a:solidFill>
            <a:prstDash val="solid"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kstvak 19"/>
          <p:cNvSpPr txBox="1"/>
          <p:nvPr/>
        </p:nvSpPr>
        <p:spPr>
          <a:xfrm rot="2996958">
            <a:off x="4581632" y="3544942"/>
            <a:ext cx="1010698" cy="307777"/>
          </a:xfrm>
          <a:prstGeom prst="rect">
            <a:avLst/>
          </a:prstGeom>
          <a:solidFill>
            <a:srgbClr val="FFCC66"/>
          </a:solidFill>
          <a:ln>
            <a:solidFill>
              <a:srgbClr val="CC66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TM 4.666</a:t>
            </a:r>
          </a:p>
        </p:txBody>
      </p:sp>
      <p:sp>
        <p:nvSpPr>
          <p:cNvPr id="21" name="Arc 20"/>
          <p:cNvSpPr/>
          <p:nvPr/>
        </p:nvSpPr>
        <p:spPr bwMode="auto">
          <a:xfrm rot="6233921">
            <a:off x="4527162" y="3192532"/>
            <a:ext cx="598999" cy="2145926"/>
          </a:xfrm>
          <a:prstGeom prst="arc">
            <a:avLst/>
          </a:prstGeom>
          <a:ln w="57150">
            <a:solidFill>
              <a:schemeClr val="bg1">
                <a:lumMod val="95000"/>
              </a:schemeClr>
            </a:solidFill>
            <a:prstDash val="sysDash"/>
            <a:headEnd type="none" w="med" len="med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19"/>
          <p:cNvSpPr txBox="1"/>
          <p:nvPr/>
        </p:nvSpPr>
        <p:spPr>
          <a:xfrm>
            <a:off x="3065099" y="4293097"/>
            <a:ext cx="1978211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 smtClean="0">
                <a:latin typeface="Calibri" pitchFamily="34" charset="0"/>
              </a:rPr>
              <a:t> </a:t>
            </a:r>
            <a:r>
              <a:rPr lang="nl-NL" sz="1400" dirty="0" smtClean="0">
                <a:solidFill>
                  <a:schemeClr val="accent2"/>
                </a:solidFill>
                <a:latin typeface="Calibri" pitchFamily="34" charset="0"/>
              </a:rPr>
              <a:t>TM 0</a:t>
            </a:r>
            <a:r>
              <a:rPr lang="nl-NL" sz="14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nl-NL" sz="1400" dirty="0">
                <a:latin typeface="Calibri" pitchFamily="34" charset="0"/>
              </a:rPr>
              <a:t>i</a:t>
            </a:r>
            <a:r>
              <a:rPr lang="nl-NL" sz="1400" dirty="0" smtClean="0">
                <a:latin typeface="Calibri" pitchFamily="34" charset="0"/>
              </a:rPr>
              <a:t>n </a:t>
            </a:r>
            <a:r>
              <a:rPr lang="nl-NL" sz="1400" dirty="0" smtClean="0">
                <a:latin typeface="Calibri" pitchFamily="34" charset="0"/>
              </a:rPr>
              <a:t>account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 smtClean="0">
                <a:solidFill>
                  <a:schemeClr val="accent2"/>
                </a:solidFill>
                <a:latin typeface="Calibri" pitchFamily="34" charset="0"/>
              </a:rPr>
              <a:t>€ 4.666</a:t>
            </a:r>
            <a:r>
              <a:rPr lang="nl-NL" sz="14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nl-NL" sz="1400" dirty="0">
                <a:latin typeface="Calibri" pitchFamily="34" charset="0"/>
              </a:rPr>
              <a:t>i</a:t>
            </a:r>
            <a:r>
              <a:rPr lang="nl-NL" sz="1400" dirty="0" smtClean="0">
                <a:latin typeface="Calibri" pitchFamily="34" charset="0"/>
              </a:rPr>
              <a:t>n </a:t>
            </a:r>
            <a:r>
              <a:rPr lang="nl-NL" sz="1400" dirty="0" smtClean="0">
                <a:latin typeface="Calibri" pitchFamily="34" charset="0"/>
              </a:rPr>
              <a:t>account</a:t>
            </a:r>
            <a:endParaRPr lang="nl-NL" sz="1400" dirty="0">
              <a:latin typeface="Calibri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5220072" y="2564904"/>
            <a:ext cx="1224136" cy="1440160"/>
          </a:xfrm>
          <a:prstGeom prst="straightConnector1">
            <a:avLst/>
          </a:prstGeom>
          <a:ln w="57150">
            <a:solidFill>
              <a:schemeClr val="bg1">
                <a:lumMod val="95000"/>
              </a:schemeClr>
            </a:solidFill>
            <a:prstDash val="solid"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kstvak 19"/>
          <p:cNvSpPr txBox="1"/>
          <p:nvPr/>
        </p:nvSpPr>
        <p:spPr>
          <a:xfrm rot="2996958">
            <a:off x="5513007" y="2974786"/>
            <a:ext cx="902234" cy="307777"/>
          </a:xfrm>
          <a:prstGeom prst="rect">
            <a:avLst/>
          </a:prstGeom>
          <a:solidFill>
            <a:srgbClr val="FFCC66"/>
          </a:solidFill>
          <a:ln>
            <a:solidFill>
              <a:srgbClr val="CC66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>
                <a:solidFill>
                  <a:schemeClr val="tx1"/>
                </a:solidFill>
                <a:latin typeface="Calibri" pitchFamily="34" charset="0"/>
              </a:rPr>
              <a:t>M</a:t>
            </a: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 4.666</a:t>
            </a:r>
            <a:endParaRPr lang="nl-NL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7" name="Rechthoek 10"/>
          <p:cNvSpPr/>
          <p:nvPr/>
        </p:nvSpPr>
        <p:spPr>
          <a:xfrm>
            <a:off x="6084168" y="1519957"/>
            <a:ext cx="2160587" cy="39687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Term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= </a:t>
            </a:r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0 </a:t>
            </a:r>
            <a:r>
              <a:rPr lang="nl-NL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days</a:t>
            </a:r>
            <a:endParaRPr lang="nl-NL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42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"/>
          <p:cNvSpPr txBox="1">
            <a:spLocks/>
          </p:cNvSpPr>
          <p:nvPr/>
        </p:nvSpPr>
        <p:spPr>
          <a:xfrm>
            <a:off x="971600" y="3501008"/>
            <a:ext cx="7272808" cy="6538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lvl="1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srgbClr val="405918"/>
                </a:solidFill>
              </a:rPr>
              <a:t>Alternativa3 can borrow TM 10.000, based on </a:t>
            </a:r>
            <a:r>
              <a:rPr lang="nl-NL" sz="2000" dirty="0" smtClean="0">
                <a:solidFill>
                  <a:srgbClr val="405918"/>
                </a:solidFill>
              </a:rPr>
              <a:t>the payback </a:t>
            </a:r>
            <a:r>
              <a:rPr lang="nl-NL" sz="2000" dirty="0" smtClean="0">
                <a:solidFill>
                  <a:srgbClr val="405918"/>
                </a:solidFill>
              </a:rPr>
              <a:t>in one year. On the digital account these units are </a:t>
            </a:r>
            <a:r>
              <a:rPr lang="nl-NL" sz="2000" dirty="0" err="1" smtClean="0">
                <a:solidFill>
                  <a:srgbClr val="405918"/>
                </a:solidFill>
              </a:rPr>
              <a:t>marked</a:t>
            </a:r>
            <a:r>
              <a:rPr lang="nl-NL" sz="2000" dirty="0" smtClean="0">
                <a:solidFill>
                  <a:srgbClr val="405918"/>
                </a:solidFill>
              </a:rPr>
              <a:t> as </a:t>
            </a:r>
            <a:r>
              <a:rPr lang="nl-NL" sz="2000" dirty="0" err="1" smtClean="0">
                <a:solidFill>
                  <a:srgbClr val="405918"/>
                </a:solidFill>
              </a:rPr>
              <a:t>such</a:t>
            </a:r>
            <a:endParaRPr lang="nl-NL" sz="2000" dirty="0" smtClean="0">
              <a:solidFill>
                <a:srgbClr val="405918"/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7596336" y="3573016"/>
            <a:ext cx="1817786" cy="437778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l" fontAlgn="auto">
              <a:spcAft>
                <a:spcPts val="0"/>
              </a:spcAft>
              <a:defRPr/>
            </a:pPr>
            <a:endParaRPr lang="nl-NL" sz="2000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971600" y="4221088"/>
            <a:ext cx="7272808" cy="7920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lvl="1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srgbClr val="405918"/>
                </a:solidFill>
              </a:rPr>
              <a:t>Alternativa3 </a:t>
            </a:r>
            <a:r>
              <a:rPr lang="nl-NL" sz="2000" dirty="0" err="1" smtClean="0">
                <a:solidFill>
                  <a:srgbClr val="405918"/>
                </a:solidFill>
              </a:rPr>
              <a:t>spends</a:t>
            </a:r>
            <a:r>
              <a:rPr lang="nl-NL" sz="2000" dirty="0" smtClean="0">
                <a:solidFill>
                  <a:srgbClr val="405918"/>
                </a:solidFill>
              </a:rPr>
              <a:t> the TM 10.000 </a:t>
            </a:r>
            <a:r>
              <a:rPr lang="nl-NL" sz="2000" dirty="0" err="1" smtClean="0">
                <a:solidFill>
                  <a:srgbClr val="405918"/>
                </a:solidFill>
              </a:rPr>
              <a:t>within</a:t>
            </a:r>
            <a:r>
              <a:rPr lang="nl-NL" sz="2000" dirty="0" smtClean="0">
                <a:solidFill>
                  <a:srgbClr val="405918"/>
                </a:solidFill>
              </a:rPr>
              <a:t> the </a:t>
            </a:r>
            <a:r>
              <a:rPr lang="nl-NL" sz="2000" dirty="0" err="1" smtClean="0">
                <a:solidFill>
                  <a:srgbClr val="405918"/>
                </a:solidFill>
              </a:rPr>
              <a:t>Social</a:t>
            </a:r>
            <a:r>
              <a:rPr lang="nl-NL" sz="2000" dirty="0" smtClean="0">
                <a:solidFill>
                  <a:srgbClr val="405918"/>
                </a:solidFill>
              </a:rPr>
              <a:t> Trade Circuit at Unico. </a:t>
            </a:r>
          </a:p>
        </p:txBody>
      </p:sp>
      <p:sp>
        <p:nvSpPr>
          <p:cNvPr id="12" name="Titel 1"/>
          <p:cNvSpPr txBox="1">
            <a:spLocks/>
          </p:cNvSpPr>
          <p:nvPr/>
        </p:nvSpPr>
        <p:spPr>
          <a:xfrm>
            <a:off x="971600" y="4971625"/>
            <a:ext cx="7272808" cy="10496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lvl="1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srgbClr val="405918"/>
                </a:solidFill>
              </a:rPr>
              <a:t>Alternativa3 sells both within the Circuit </a:t>
            </a:r>
            <a:r>
              <a:rPr lang="nl-NL" sz="2000" dirty="0" smtClean="0">
                <a:solidFill>
                  <a:srgbClr val="405918"/>
                </a:solidFill>
              </a:rPr>
              <a:t>and </a:t>
            </a:r>
            <a:r>
              <a:rPr lang="nl-NL" sz="2000" dirty="0" smtClean="0">
                <a:solidFill>
                  <a:srgbClr val="405918"/>
                </a:solidFill>
              </a:rPr>
              <a:t>outside (earning marks or </a:t>
            </a:r>
            <a:r>
              <a:rPr lang="nl-NL" sz="2000" dirty="0" smtClean="0">
                <a:solidFill>
                  <a:srgbClr val="405918"/>
                </a:solidFill>
              </a:rPr>
              <a:t>euro). </a:t>
            </a:r>
            <a:r>
              <a:rPr lang="nl-NL" sz="2000" dirty="0" err="1" smtClean="0">
                <a:solidFill>
                  <a:srgbClr val="405918"/>
                </a:solidFill>
              </a:rPr>
              <a:t>After</a:t>
            </a:r>
            <a:r>
              <a:rPr lang="nl-NL" sz="2000" dirty="0" smtClean="0">
                <a:solidFill>
                  <a:srgbClr val="405918"/>
                </a:solidFill>
              </a:rPr>
              <a:t> the </a:t>
            </a:r>
            <a:r>
              <a:rPr lang="nl-NL" sz="2000" dirty="0" err="1" smtClean="0">
                <a:solidFill>
                  <a:srgbClr val="405918"/>
                </a:solidFill>
              </a:rPr>
              <a:t>year</a:t>
            </a:r>
            <a:r>
              <a:rPr lang="nl-NL" sz="2000" dirty="0" smtClean="0">
                <a:solidFill>
                  <a:srgbClr val="405918"/>
                </a:solidFill>
              </a:rPr>
              <a:t> A3 </a:t>
            </a:r>
            <a:r>
              <a:rPr lang="nl-NL" sz="2000" dirty="0" err="1" smtClean="0">
                <a:solidFill>
                  <a:srgbClr val="405918"/>
                </a:solidFill>
              </a:rPr>
              <a:t>repays</a:t>
            </a:r>
            <a:r>
              <a:rPr lang="nl-NL" sz="2000" dirty="0" smtClean="0">
                <a:solidFill>
                  <a:srgbClr val="405918"/>
                </a:solidFill>
              </a:rPr>
              <a:t> the credit of TM 10.000 </a:t>
            </a:r>
            <a:r>
              <a:rPr lang="nl-NL" sz="2000" dirty="0" err="1" smtClean="0">
                <a:solidFill>
                  <a:srgbClr val="405918"/>
                </a:solidFill>
              </a:rPr>
              <a:t>with</a:t>
            </a:r>
            <a:r>
              <a:rPr lang="nl-NL" sz="2000" dirty="0" smtClean="0">
                <a:solidFill>
                  <a:srgbClr val="405918"/>
                </a:solidFill>
              </a:rPr>
              <a:t> the </a:t>
            </a:r>
            <a:r>
              <a:rPr lang="nl-NL" sz="2000" dirty="0" err="1" smtClean="0">
                <a:solidFill>
                  <a:srgbClr val="405918"/>
                </a:solidFill>
              </a:rPr>
              <a:t>TMs</a:t>
            </a:r>
            <a:r>
              <a:rPr lang="nl-NL" sz="2000" dirty="0" smtClean="0">
                <a:solidFill>
                  <a:srgbClr val="405918"/>
                </a:solidFill>
              </a:rPr>
              <a:t> </a:t>
            </a:r>
            <a:r>
              <a:rPr lang="nl-NL" sz="2000" dirty="0" err="1" smtClean="0">
                <a:solidFill>
                  <a:srgbClr val="405918"/>
                </a:solidFill>
              </a:rPr>
              <a:t>earned</a:t>
            </a:r>
            <a:r>
              <a:rPr lang="nl-NL" sz="2000" dirty="0" smtClean="0">
                <a:solidFill>
                  <a:srgbClr val="405918"/>
                </a:solidFill>
              </a:rPr>
              <a:t> </a:t>
            </a:r>
            <a:r>
              <a:rPr lang="nl-NL" sz="2000" dirty="0" err="1" smtClean="0">
                <a:solidFill>
                  <a:srgbClr val="405918"/>
                </a:solidFill>
              </a:rPr>
              <a:t>and</a:t>
            </a:r>
            <a:r>
              <a:rPr lang="nl-NL" sz="2000" dirty="0" smtClean="0">
                <a:solidFill>
                  <a:srgbClr val="405918"/>
                </a:solidFill>
              </a:rPr>
              <a:t> the rest in </a:t>
            </a:r>
            <a:r>
              <a:rPr lang="nl-NL" sz="2000" dirty="0" err="1" smtClean="0">
                <a:solidFill>
                  <a:srgbClr val="405918"/>
                </a:solidFill>
              </a:rPr>
              <a:t>marks</a:t>
            </a:r>
            <a:r>
              <a:rPr lang="nl-NL" sz="2000" dirty="0" smtClean="0">
                <a:solidFill>
                  <a:srgbClr val="405918"/>
                </a:solidFill>
              </a:rPr>
              <a:t>. 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Term </a:t>
            </a:r>
            <a:r>
              <a:rPr lang="nl-NL" dirty="0" err="1" smtClean="0"/>
              <a:t>marks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credit</a:t>
            </a:r>
            <a:endParaRPr lang="nl-NL" dirty="0"/>
          </a:p>
        </p:txBody>
      </p:sp>
      <p:sp>
        <p:nvSpPr>
          <p:cNvPr id="18" name="Tekstvak 19"/>
          <p:cNvSpPr txBox="1"/>
          <p:nvPr/>
        </p:nvSpPr>
        <p:spPr>
          <a:xfrm>
            <a:off x="408062" y="2420888"/>
            <a:ext cx="1872208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fontAlgn="auto">
              <a:spcAft>
                <a:spcPts val="0"/>
              </a:spcAft>
              <a:defRPr/>
            </a:pPr>
            <a:r>
              <a:rPr lang="nl-NL" sz="1400" dirty="0" smtClean="0">
                <a:latin typeface="Calibri" pitchFamily="34" charset="0"/>
              </a:rPr>
              <a:t>Credit of TM 10.000, </a:t>
            </a:r>
            <a:r>
              <a:rPr lang="nl-NL" sz="1400" dirty="0" err="1" smtClean="0">
                <a:latin typeface="Calibri" pitchFamily="34" charset="0"/>
              </a:rPr>
              <a:t>that</a:t>
            </a:r>
            <a:r>
              <a:rPr lang="nl-NL" sz="1400" dirty="0" smtClean="0">
                <a:latin typeface="Calibri" pitchFamily="34" charset="0"/>
              </a:rPr>
              <a:t> has </a:t>
            </a:r>
            <a:r>
              <a:rPr lang="nl-NL" sz="1400" dirty="0" err="1" smtClean="0">
                <a:latin typeface="Calibri" pitchFamily="34" charset="0"/>
              </a:rPr>
              <a:t>to</a:t>
            </a:r>
            <a:r>
              <a:rPr lang="nl-NL" sz="1400" dirty="0" smtClean="0">
                <a:latin typeface="Calibri" pitchFamily="34" charset="0"/>
              </a:rPr>
              <a:t> </a:t>
            </a:r>
            <a:r>
              <a:rPr lang="nl-NL" sz="1400" dirty="0" err="1" smtClean="0">
                <a:latin typeface="Calibri" pitchFamily="34" charset="0"/>
              </a:rPr>
              <a:t>be</a:t>
            </a:r>
            <a:r>
              <a:rPr lang="nl-NL" sz="1400" dirty="0" smtClean="0">
                <a:latin typeface="Calibri" pitchFamily="34" charset="0"/>
              </a:rPr>
              <a:t> </a:t>
            </a:r>
            <a:r>
              <a:rPr lang="nl-NL" sz="1400" dirty="0" err="1" smtClean="0">
                <a:latin typeface="Calibri" pitchFamily="34" charset="0"/>
              </a:rPr>
              <a:t>repaid</a:t>
            </a:r>
            <a:r>
              <a:rPr lang="nl-NL" sz="1400" dirty="0" smtClean="0">
                <a:latin typeface="Calibri" pitchFamily="34" charset="0"/>
              </a:rPr>
              <a:t> </a:t>
            </a:r>
            <a:r>
              <a:rPr lang="nl-NL" sz="1400" dirty="0" err="1" smtClean="0">
                <a:latin typeface="Calibri" pitchFamily="34" charset="0"/>
              </a:rPr>
              <a:t>after</a:t>
            </a:r>
            <a:r>
              <a:rPr lang="nl-NL" sz="1400" dirty="0" smtClean="0">
                <a:latin typeface="Calibri" pitchFamily="34" charset="0"/>
              </a:rPr>
              <a:t> 365 </a:t>
            </a:r>
            <a:r>
              <a:rPr lang="nl-NL" sz="1400" dirty="0" err="1" smtClean="0">
                <a:latin typeface="Calibri" pitchFamily="34" charset="0"/>
              </a:rPr>
              <a:t>days</a:t>
            </a:r>
            <a:r>
              <a:rPr lang="nl-NL" sz="1400" dirty="0" smtClean="0">
                <a:latin typeface="Calibri" pitchFamily="34" charset="0"/>
              </a:rPr>
              <a:t> (T = 365).</a:t>
            </a:r>
            <a:endParaRPr lang="nl-NL" sz="1400" dirty="0">
              <a:latin typeface="Calibri" pitchFamily="34" charset="0"/>
            </a:endParaRPr>
          </a:p>
        </p:txBody>
      </p:sp>
      <p:sp>
        <p:nvSpPr>
          <p:cNvPr id="21" name="Tekstvak 19"/>
          <p:cNvSpPr txBox="1"/>
          <p:nvPr/>
        </p:nvSpPr>
        <p:spPr>
          <a:xfrm>
            <a:off x="2568302" y="2420888"/>
            <a:ext cx="180020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fontAlgn="auto">
              <a:spcAft>
                <a:spcPts val="0"/>
              </a:spcAft>
              <a:defRPr/>
            </a:pPr>
            <a:r>
              <a:rPr lang="nl-NL" sz="1400" dirty="0" err="1" smtClean="0">
                <a:latin typeface="Calibri" pitchFamily="34" charset="0"/>
              </a:rPr>
              <a:t>After</a:t>
            </a:r>
            <a:r>
              <a:rPr lang="nl-NL" sz="1400" dirty="0" smtClean="0">
                <a:latin typeface="Calibri" pitchFamily="34" charset="0"/>
              </a:rPr>
              <a:t> 15 </a:t>
            </a:r>
            <a:r>
              <a:rPr lang="nl-NL" sz="1400" dirty="0" err="1" smtClean="0">
                <a:latin typeface="Calibri" pitchFamily="34" charset="0"/>
              </a:rPr>
              <a:t>days</a:t>
            </a:r>
            <a:r>
              <a:rPr lang="nl-NL" sz="1400" dirty="0" smtClean="0">
                <a:latin typeface="Calibri" pitchFamily="34" charset="0"/>
              </a:rPr>
              <a:t> the TM 10.000 is </a:t>
            </a:r>
            <a:r>
              <a:rPr lang="nl-NL" sz="1400" dirty="0" err="1" smtClean="0">
                <a:latin typeface="Calibri" pitchFamily="34" charset="0"/>
              </a:rPr>
              <a:t>spent</a:t>
            </a:r>
            <a:endParaRPr lang="nl-NL" sz="1400" dirty="0" smtClean="0">
              <a:latin typeface="Calibri" pitchFamily="34" charset="0"/>
            </a:endParaRPr>
          </a:p>
          <a:p>
            <a:pPr marL="0" lvl="1" fontAlgn="auto">
              <a:spcAft>
                <a:spcPts val="0"/>
              </a:spcAft>
              <a:defRPr/>
            </a:pPr>
            <a:r>
              <a:rPr lang="nl-NL" sz="1400" dirty="0" smtClean="0">
                <a:latin typeface="Calibri" pitchFamily="34" charset="0"/>
              </a:rPr>
              <a:t>(T = 350).</a:t>
            </a:r>
          </a:p>
          <a:p>
            <a:pPr marL="0" lvl="1" fontAlgn="auto">
              <a:spcAft>
                <a:spcPts val="0"/>
              </a:spcAft>
              <a:defRPr/>
            </a:pPr>
            <a:endParaRPr lang="nl-NL" sz="1400" dirty="0">
              <a:latin typeface="Calibri" pitchFamily="34" charset="0"/>
            </a:endParaRPr>
          </a:p>
        </p:txBody>
      </p:sp>
      <p:sp>
        <p:nvSpPr>
          <p:cNvPr id="22" name="Tekstvak 19"/>
          <p:cNvSpPr txBox="1"/>
          <p:nvPr/>
        </p:nvSpPr>
        <p:spPr>
          <a:xfrm>
            <a:off x="4656534" y="2420888"/>
            <a:ext cx="180020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fontAlgn="auto">
              <a:spcAft>
                <a:spcPts val="0"/>
              </a:spcAft>
              <a:defRPr/>
            </a:pPr>
            <a:r>
              <a:rPr lang="nl-NL" sz="1400" dirty="0" smtClean="0">
                <a:latin typeface="Calibri" pitchFamily="34" charset="0"/>
              </a:rPr>
              <a:t>After  215 days </a:t>
            </a:r>
            <a:r>
              <a:rPr lang="nl-NL" sz="1400" dirty="0" smtClean="0">
                <a:latin typeface="Calibri" pitchFamily="34" charset="0"/>
              </a:rPr>
              <a:t>TM </a:t>
            </a:r>
            <a:r>
              <a:rPr lang="nl-NL" sz="1400" dirty="0" smtClean="0">
                <a:latin typeface="Calibri" pitchFamily="34" charset="0"/>
              </a:rPr>
              <a:t>10.000 (T </a:t>
            </a:r>
            <a:r>
              <a:rPr lang="nl-NL" sz="1400" dirty="0">
                <a:latin typeface="Calibri" pitchFamily="34" charset="0"/>
              </a:rPr>
              <a:t>= </a:t>
            </a:r>
            <a:r>
              <a:rPr lang="nl-NL" sz="1400" dirty="0" smtClean="0">
                <a:latin typeface="Calibri" pitchFamily="34" charset="0"/>
              </a:rPr>
              <a:t>150) still </a:t>
            </a:r>
            <a:r>
              <a:rPr lang="nl-NL" sz="1400" dirty="0" smtClean="0">
                <a:latin typeface="Calibri" pitchFamily="34" charset="0"/>
              </a:rPr>
              <a:t>circulates </a:t>
            </a:r>
            <a:r>
              <a:rPr lang="nl-NL" sz="1400" dirty="0" smtClean="0">
                <a:latin typeface="Calibri" pitchFamily="34" charset="0"/>
              </a:rPr>
              <a:t>rapidly because of fee.</a:t>
            </a:r>
            <a:endParaRPr lang="nl-NL" sz="1400" dirty="0">
              <a:latin typeface="Calibri" pitchFamily="34" charset="0"/>
            </a:endParaRPr>
          </a:p>
        </p:txBody>
      </p:sp>
      <p:sp>
        <p:nvSpPr>
          <p:cNvPr id="23" name="Tekstvak 19"/>
          <p:cNvSpPr txBox="1"/>
          <p:nvPr/>
        </p:nvSpPr>
        <p:spPr>
          <a:xfrm>
            <a:off x="6744766" y="2420888"/>
            <a:ext cx="1872208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fontAlgn="auto">
              <a:spcAft>
                <a:spcPts val="0"/>
              </a:spcAft>
              <a:defRPr/>
            </a:pPr>
            <a:r>
              <a:rPr lang="nl-NL" sz="1400" dirty="0" err="1" smtClean="0">
                <a:latin typeface="Calibri" pitchFamily="34" charset="0"/>
              </a:rPr>
              <a:t>After</a:t>
            </a:r>
            <a:r>
              <a:rPr lang="nl-NL" sz="1400" dirty="0" smtClean="0">
                <a:latin typeface="Calibri" pitchFamily="34" charset="0"/>
              </a:rPr>
              <a:t> </a:t>
            </a:r>
            <a:r>
              <a:rPr lang="nl-NL" sz="1400" dirty="0" err="1" smtClean="0">
                <a:latin typeface="Calibri" pitchFamily="34" charset="0"/>
              </a:rPr>
              <a:t>one</a:t>
            </a:r>
            <a:r>
              <a:rPr lang="nl-NL" sz="1400" dirty="0" smtClean="0">
                <a:latin typeface="Calibri" pitchFamily="34" charset="0"/>
              </a:rPr>
              <a:t> </a:t>
            </a:r>
            <a:r>
              <a:rPr lang="nl-NL" sz="1400" dirty="0" err="1" smtClean="0">
                <a:latin typeface="Calibri" pitchFamily="34" charset="0"/>
              </a:rPr>
              <a:t>year</a:t>
            </a:r>
            <a:endParaRPr lang="nl-NL" sz="1400" dirty="0" smtClean="0">
              <a:latin typeface="Calibri" pitchFamily="34" charset="0"/>
            </a:endParaRPr>
          </a:p>
          <a:p>
            <a:pPr marL="0" lvl="1" fontAlgn="auto">
              <a:spcAft>
                <a:spcPts val="0"/>
              </a:spcAft>
              <a:defRPr/>
            </a:pPr>
            <a:r>
              <a:rPr lang="nl-NL" sz="1400" dirty="0" smtClean="0">
                <a:latin typeface="Calibri" pitchFamily="34" charset="0"/>
              </a:rPr>
              <a:t>TM 10.000 has </a:t>
            </a:r>
            <a:r>
              <a:rPr lang="nl-NL" sz="1400" dirty="0" err="1" smtClean="0">
                <a:latin typeface="Calibri" pitchFamily="34" charset="0"/>
              </a:rPr>
              <a:t>to</a:t>
            </a:r>
            <a:r>
              <a:rPr lang="nl-NL" sz="1400" dirty="0" smtClean="0">
                <a:latin typeface="Calibri" pitchFamily="34" charset="0"/>
              </a:rPr>
              <a:t> </a:t>
            </a:r>
            <a:r>
              <a:rPr lang="nl-NL" sz="1400" dirty="0" err="1" smtClean="0">
                <a:latin typeface="Calibri" pitchFamily="34" charset="0"/>
              </a:rPr>
              <a:t>be</a:t>
            </a:r>
            <a:r>
              <a:rPr lang="nl-NL" sz="1400" dirty="0" smtClean="0">
                <a:latin typeface="Calibri" pitchFamily="34" charset="0"/>
              </a:rPr>
              <a:t> </a:t>
            </a:r>
            <a:r>
              <a:rPr lang="nl-NL" sz="1400" dirty="0" err="1" smtClean="0">
                <a:latin typeface="Calibri" pitchFamily="34" charset="0"/>
              </a:rPr>
              <a:t>repaid</a:t>
            </a:r>
            <a:r>
              <a:rPr lang="nl-NL" sz="1400" dirty="0" smtClean="0">
                <a:latin typeface="Calibri" pitchFamily="34" charset="0"/>
              </a:rPr>
              <a:t> in Marks</a:t>
            </a:r>
          </a:p>
          <a:p>
            <a:pPr marL="0" lvl="1" fontAlgn="auto">
              <a:spcAft>
                <a:spcPts val="0"/>
              </a:spcAft>
              <a:defRPr/>
            </a:pPr>
            <a:r>
              <a:rPr lang="nl-NL" sz="1400" dirty="0" smtClean="0">
                <a:latin typeface="Calibri" pitchFamily="34" charset="0"/>
              </a:rPr>
              <a:t>(T = 0).</a:t>
            </a:r>
          </a:p>
        </p:txBody>
      </p:sp>
    </p:spTree>
    <p:extLst>
      <p:ext uri="{BB962C8B-B14F-4D97-AF65-F5344CB8AC3E}">
        <p14:creationId xmlns:p14="http://schemas.microsoft.com/office/powerpoint/2010/main" val="296776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" grpId="0"/>
      <p:bldP spid="12" grpId="0"/>
      <p:bldP spid="18" grpId="0" animBg="1"/>
      <p:bldP spid="21" grpId="0" animBg="1"/>
      <p:bldP spid="22" grpId="0" animBg="1"/>
      <p:bldP spid="2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Bijlage: het huishoudboekje van de coöperatie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323528" y="1412776"/>
            <a:ext cx="2664296" cy="22159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nl-NL" sz="1600" b="1" dirty="0" smtClean="0">
                <a:solidFill>
                  <a:srgbClr val="000000"/>
                </a:solidFill>
                <a:latin typeface="Calibri" pitchFamily="34" charset="0"/>
              </a:rPr>
              <a:t>Alternativa3 </a:t>
            </a:r>
            <a:r>
              <a:rPr lang="nl-NL" sz="1600" b="1" dirty="0" err="1" smtClean="0">
                <a:solidFill>
                  <a:srgbClr val="000000"/>
                </a:solidFill>
                <a:latin typeface="Calibri" pitchFamily="34" charset="0"/>
              </a:rPr>
              <a:t>borrows</a:t>
            </a:r>
            <a:r>
              <a:rPr lang="nl-NL" sz="1600" b="1" dirty="0" smtClean="0">
                <a:solidFill>
                  <a:srgbClr val="000000"/>
                </a:solidFill>
                <a:latin typeface="Calibri" pitchFamily="34" charset="0"/>
              </a:rPr>
              <a:t> TM 10.000</a:t>
            </a:r>
            <a:endParaRPr lang="nl-NL" sz="14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nl-NL" b="1" dirty="0" smtClean="0">
                <a:solidFill>
                  <a:srgbClr val="000000"/>
                </a:solidFill>
                <a:latin typeface="Calibri" pitchFamily="34" charset="0"/>
              </a:rPr>
              <a:t>+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claim </a:t>
            </a:r>
            <a:r>
              <a:rPr lang="nl-NL" sz="1400" b="1" dirty="0" smtClean="0">
                <a:solidFill>
                  <a:srgbClr val="984807"/>
                </a:solidFill>
                <a:latin typeface="Calibri" pitchFamily="34" charset="0"/>
              </a:rPr>
              <a:t>TM</a:t>
            </a:r>
            <a:r>
              <a:rPr lang="nl-NL" sz="1400" b="1" dirty="0" smtClean="0">
                <a:solidFill>
                  <a:srgbClr val="FF0000"/>
                </a:solidFill>
                <a:latin typeface="Calibri" pitchFamily="34" charset="0"/>
              </a:rPr>
              <a:t> 10.000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on Alternativa3.</a:t>
            </a:r>
          </a:p>
          <a:p>
            <a:pPr>
              <a:defRPr/>
            </a:pPr>
            <a:r>
              <a:rPr lang="nl-NL" b="1" dirty="0" smtClean="0">
                <a:solidFill>
                  <a:srgbClr val="000000"/>
                </a:solidFill>
                <a:latin typeface="Calibri" pitchFamily="34" charset="0"/>
              </a:rPr>
              <a:t>-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nl-NL" sz="1400" dirty="0" err="1" smtClean="0">
                <a:solidFill>
                  <a:srgbClr val="000000"/>
                </a:solidFill>
                <a:latin typeface="Calibri" pitchFamily="34" charset="0"/>
              </a:rPr>
              <a:t>Participants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have a claim </a:t>
            </a:r>
            <a:r>
              <a:rPr lang="nl-NL" sz="1400" b="1" dirty="0" smtClean="0">
                <a:solidFill>
                  <a:srgbClr val="984807"/>
                </a:solidFill>
                <a:latin typeface="Calibri" pitchFamily="34" charset="0"/>
              </a:rPr>
              <a:t>TM</a:t>
            </a:r>
            <a:r>
              <a:rPr lang="nl-NL" sz="1400" b="1" dirty="0" smtClean="0">
                <a:solidFill>
                  <a:srgbClr val="FF0000"/>
                </a:solidFill>
                <a:latin typeface="Calibri" pitchFamily="34" charset="0"/>
              </a:rPr>
              <a:t> 10.000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on the </a:t>
            </a:r>
            <a:r>
              <a:rPr lang="nl-NL" sz="1400" dirty="0" err="1" smtClean="0">
                <a:solidFill>
                  <a:srgbClr val="000000"/>
                </a:solidFill>
                <a:latin typeface="Calibri" pitchFamily="34" charset="0"/>
              </a:rPr>
              <a:t>organisation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of the Circuit.</a:t>
            </a:r>
          </a:p>
          <a:p>
            <a:pPr>
              <a:defRPr/>
            </a:pPr>
            <a:endParaRPr lang="nl-NL" sz="14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nl-NL" sz="1400" b="1" dirty="0" err="1" smtClean="0">
                <a:solidFill>
                  <a:srgbClr val="000000"/>
                </a:solidFill>
                <a:latin typeface="Calibri" pitchFamily="34" charset="0"/>
              </a:rPr>
              <a:t>Result</a:t>
            </a:r>
            <a:r>
              <a:rPr lang="nl-NL" sz="1400" b="1" dirty="0" smtClean="0">
                <a:solidFill>
                  <a:srgbClr val="000000"/>
                </a:solidFill>
                <a:latin typeface="Calibri" pitchFamily="34" charset="0"/>
              </a:rPr>
              <a:t> = </a:t>
            </a:r>
            <a:r>
              <a:rPr lang="nl-NL" sz="1400" b="1" dirty="0" smtClean="0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nl-NL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" name="Tekstvak 19"/>
          <p:cNvSpPr txBox="1"/>
          <p:nvPr/>
        </p:nvSpPr>
        <p:spPr>
          <a:xfrm>
            <a:off x="3275856" y="1412776"/>
            <a:ext cx="2664296" cy="21852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nl-NL" sz="1600" b="1" dirty="0" err="1" smtClean="0">
                <a:solidFill>
                  <a:srgbClr val="000000"/>
                </a:solidFill>
                <a:latin typeface="Calibri" pitchFamily="34" charset="0"/>
              </a:rPr>
              <a:t>Unico</a:t>
            </a:r>
            <a:r>
              <a:rPr lang="nl-NL" sz="1600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nl-NL" sz="1600" b="1" dirty="0" err="1" smtClean="0">
                <a:solidFill>
                  <a:srgbClr val="000000"/>
                </a:solidFill>
                <a:latin typeface="Calibri" pitchFamily="34" charset="0"/>
              </a:rPr>
              <a:t>pays</a:t>
            </a:r>
            <a:r>
              <a:rPr lang="nl-NL" sz="1600" b="1" dirty="0" smtClean="0">
                <a:solidFill>
                  <a:srgbClr val="000000"/>
                </a:solidFill>
                <a:latin typeface="Calibri" pitchFamily="34" charset="0"/>
              </a:rPr>
              <a:t> 8% </a:t>
            </a:r>
            <a:r>
              <a:rPr lang="nl-NL" sz="1600" b="1" dirty="0" err="1" smtClean="0">
                <a:solidFill>
                  <a:srgbClr val="000000"/>
                </a:solidFill>
                <a:latin typeface="Calibri" pitchFamily="34" charset="0"/>
              </a:rPr>
              <a:t>commission</a:t>
            </a:r>
            <a:endParaRPr lang="nl-NL" sz="16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endParaRPr lang="nl-NL" sz="14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nl-NL" b="1" dirty="0" smtClean="0">
                <a:solidFill>
                  <a:srgbClr val="000000"/>
                </a:solidFill>
                <a:latin typeface="Calibri" pitchFamily="34" charset="0"/>
              </a:rPr>
              <a:t>+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Claim of </a:t>
            </a:r>
            <a:r>
              <a:rPr lang="nl-NL" sz="1400" b="1" dirty="0" smtClean="0">
                <a:solidFill>
                  <a:srgbClr val="984807"/>
                </a:solidFill>
                <a:latin typeface="Calibri" pitchFamily="34" charset="0"/>
              </a:rPr>
              <a:t>TM</a:t>
            </a:r>
            <a:r>
              <a:rPr lang="nl-NL" sz="1400" b="1" dirty="0" smtClean="0">
                <a:solidFill>
                  <a:srgbClr val="FF0000"/>
                </a:solidFill>
                <a:latin typeface="Calibri" pitchFamily="34" charset="0"/>
              </a:rPr>
              <a:t> 10.000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on Alternativa3</a:t>
            </a:r>
          </a:p>
          <a:p>
            <a:pPr>
              <a:defRPr/>
            </a:pPr>
            <a:endParaRPr lang="nl-NL" sz="14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nl-NL" b="1" dirty="0" smtClean="0">
                <a:solidFill>
                  <a:srgbClr val="000000"/>
                </a:solidFill>
                <a:latin typeface="Calibri" pitchFamily="34" charset="0"/>
              </a:rPr>
              <a:t>-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nl-NL" sz="1400" dirty="0" err="1" smtClean="0">
                <a:solidFill>
                  <a:srgbClr val="000000"/>
                </a:solidFill>
                <a:latin typeface="Calibri" pitchFamily="34" charset="0"/>
              </a:rPr>
              <a:t>Participants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have a claim of </a:t>
            </a:r>
            <a:r>
              <a:rPr lang="nl-NL" sz="1400" b="1" dirty="0" smtClean="0">
                <a:solidFill>
                  <a:srgbClr val="984807"/>
                </a:solidFill>
                <a:latin typeface="Calibri" pitchFamily="34" charset="0"/>
              </a:rPr>
              <a:t>TM</a:t>
            </a:r>
            <a:r>
              <a:rPr lang="nl-NL" sz="1400" b="1" dirty="0" smtClean="0">
                <a:solidFill>
                  <a:srgbClr val="FF0000"/>
                </a:solidFill>
                <a:latin typeface="Calibri" pitchFamily="34" charset="0"/>
              </a:rPr>
              <a:t> 9.200</a:t>
            </a:r>
            <a:r>
              <a:rPr lang="nl-NL" sz="14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on the Circuit.</a:t>
            </a:r>
          </a:p>
          <a:p>
            <a:pPr>
              <a:defRPr/>
            </a:pPr>
            <a:endParaRPr lang="nl-NL" sz="14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nl-NL" sz="1400" b="1" dirty="0" err="1" smtClean="0">
                <a:solidFill>
                  <a:srgbClr val="000000"/>
                </a:solidFill>
                <a:latin typeface="Calibri" pitchFamily="34" charset="0"/>
              </a:rPr>
              <a:t>Result</a:t>
            </a:r>
            <a:r>
              <a:rPr lang="nl-NL" sz="1400" b="1" dirty="0" smtClean="0">
                <a:solidFill>
                  <a:srgbClr val="000000"/>
                </a:solidFill>
                <a:latin typeface="Calibri" pitchFamily="34" charset="0"/>
              </a:rPr>
              <a:t> = </a:t>
            </a:r>
            <a:r>
              <a:rPr lang="nl-NL" sz="1400" b="1" dirty="0" smtClean="0">
                <a:solidFill>
                  <a:srgbClr val="984807"/>
                </a:solidFill>
                <a:latin typeface="Calibri" pitchFamily="34" charset="0"/>
              </a:rPr>
              <a:t>TM</a:t>
            </a:r>
            <a:r>
              <a:rPr lang="nl-NL" sz="1400" b="1" dirty="0" smtClean="0">
                <a:solidFill>
                  <a:srgbClr val="FF0000"/>
                </a:solidFill>
                <a:latin typeface="Calibri" pitchFamily="34" charset="0"/>
              </a:rPr>
              <a:t> 800</a:t>
            </a:r>
            <a:endParaRPr lang="nl-NL" sz="1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" name="Tekstvak 19"/>
          <p:cNvSpPr txBox="1"/>
          <p:nvPr/>
        </p:nvSpPr>
        <p:spPr>
          <a:xfrm>
            <a:off x="6228184" y="1412776"/>
            <a:ext cx="2664296" cy="21852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nl-NL" sz="1600" b="1" dirty="0" err="1" smtClean="0">
                <a:solidFill>
                  <a:srgbClr val="000000"/>
                </a:solidFill>
                <a:latin typeface="Calibri" pitchFamily="34" charset="0"/>
              </a:rPr>
              <a:t>Circulation</a:t>
            </a:r>
            <a:r>
              <a:rPr lang="nl-NL" sz="1600" b="1" dirty="0" smtClean="0">
                <a:solidFill>
                  <a:srgbClr val="000000"/>
                </a:solidFill>
                <a:latin typeface="Calibri" pitchFamily="34" charset="0"/>
              </a:rPr>
              <a:t> fee: TM 534</a:t>
            </a:r>
          </a:p>
          <a:p>
            <a:pPr>
              <a:defRPr/>
            </a:pPr>
            <a:endParaRPr lang="nl-NL" sz="14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nl-NL" b="1" dirty="0" smtClean="0">
                <a:solidFill>
                  <a:srgbClr val="000000"/>
                </a:solidFill>
                <a:latin typeface="Calibri" pitchFamily="34" charset="0"/>
              </a:rPr>
              <a:t>+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Claim of </a:t>
            </a:r>
            <a:r>
              <a:rPr lang="nl-NL" sz="1400" b="1" dirty="0" smtClean="0">
                <a:solidFill>
                  <a:srgbClr val="984807"/>
                </a:solidFill>
                <a:latin typeface="Calibri" pitchFamily="34" charset="0"/>
              </a:rPr>
              <a:t>TM</a:t>
            </a:r>
            <a:r>
              <a:rPr lang="nl-NL" sz="1400" b="1" dirty="0" smtClean="0">
                <a:solidFill>
                  <a:srgbClr val="FF0000"/>
                </a:solidFill>
                <a:latin typeface="Calibri" pitchFamily="34" charset="0"/>
              </a:rPr>
              <a:t> 10.000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on Alternativa3</a:t>
            </a:r>
          </a:p>
          <a:p>
            <a:pPr>
              <a:defRPr/>
            </a:pPr>
            <a:endParaRPr lang="nl-NL" sz="14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nl-NL" b="1" dirty="0" smtClean="0">
                <a:solidFill>
                  <a:srgbClr val="000000"/>
                </a:solidFill>
                <a:latin typeface="Calibri" pitchFamily="34" charset="0"/>
              </a:rPr>
              <a:t>-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nl-NL" sz="1400" dirty="0" err="1" smtClean="0">
                <a:solidFill>
                  <a:srgbClr val="000000"/>
                </a:solidFill>
                <a:latin typeface="Calibri" pitchFamily="34" charset="0"/>
              </a:rPr>
              <a:t>Participants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have a claim of </a:t>
            </a:r>
            <a:r>
              <a:rPr lang="nl-NL" sz="1400" b="1" dirty="0" smtClean="0">
                <a:solidFill>
                  <a:srgbClr val="984807"/>
                </a:solidFill>
                <a:latin typeface="Calibri" pitchFamily="34" charset="0"/>
              </a:rPr>
              <a:t>TM</a:t>
            </a:r>
            <a:r>
              <a:rPr lang="nl-NL" sz="1400" b="1" dirty="0" smtClean="0">
                <a:solidFill>
                  <a:srgbClr val="FF0000"/>
                </a:solidFill>
                <a:latin typeface="Calibri" pitchFamily="34" charset="0"/>
              </a:rPr>
              <a:t> 8.666</a:t>
            </a:r>
            <a:r>
              <a:rPr lang="nl-NL" sz="14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on the Circuit.</a:t>
            </a:r>
          </a:p>
          <a:p>
            <a:pPr>
              <a:defRPr/>
            </a:pPr>
            <a:endParaRPr lang="nl-NL" sz="14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nl-NL" sz="1400" b="1" dirty="0" err="1" smtClean="0">
                <a:solidFill>
                  <a:srgbClr val="000000"/>
                </a:solidFill>
                <a:latin typeface="Calibri" pitchFamily="34" charset="0"/>
              </a:rPr>
              <a:t>Result</a:t>
            </a:r>
            <a:r>
              <a:rPr lang="nl-NL" sz="1400" b="1" dirty="0" smtClean="0">
                <a:solidFill>
                  <a:srgbClr val="000000"/>
                </a:solidFill>
                <a:latin typeface="Calibri" pitchFamily="34" charset="0"/>
              </a:rPr>
              <a:t> = 800 + 534 = </a:t>
            </a:r>
            <a:r>
              <a:rPr lang="nl-NL" sz="1400" b="1" dirty="0" smtClean="0">
                <a:solidFill>
                  <a:srgbClr val="984807"/>
                </a:solidFill>
                <a:latin typeface="Calibri" pitchFamily="34" charset="0"/>
              </a:rPr>
              <a:t>TM</a:t>
            </a:r>
            <a:r>
              <a:rPr lang="nl-NL" sz="1400" b="1" dirty="0" smtClean="0">
                <a:solidFill>
                  <a:srgbClr val="FF0000"/>
                </a:solidFill>
                <a:latin typeface="Calibri" pitchFamily="34" charset="0"/>
              </a:rPr>
              <a:t> 1.334</a:t>
            </a:r>
            <a:endParaRPr lang="nl-NL" sz="1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" name="Tekstvak 19"/>
          <p:cNvSpPr txBox="1"/>
          <p:nvPr/>
        </p:nvSpPr>
        <p:spPr>
          <a:xfrm>
            <a:off x="323528" y="4077072"/>
            <a:ext cx="2664296" cy="24929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nl-NL" sz="1600" b="1" dirty="0" smtClean="0">
                <a:solidFill>
                  <a:srgbClr val="000000"/>
                </a:solidFill>
                <a:latin typeface="Calibri" pitchFamily="34" charset="0"/>
              </a:rPr>
              <a:t>Alternativa3 </a:t>
            </a:r>
            <a:r>
              <a:rPr lang="nl-NL" sz="1600" b="1" dirty="0" err="1" smtClean="0">
                <a:solidFill>
                  <a:srgbClr val="000000"/>
                </a:solidFill>
                <a:latin typeface="Calibri" pitchFamily="34" charset="0"/>
              </a:rPr>
              <a:t>repays</a:t>
            </a:r>
            <a:r>
              <a:rPr lang="nl-NL" sz="1600" b="1" dirty="0" smtClean="0">
                <a:solidFill>
                  <a:srgbClr val="000000"/>
                </a:solidFill>
                <a:latin typeface="Calibri" pitchFamily="34" charset="0"/>
              </a:rPr>
              <a:t> TM 4.000</a:t>
            </a:r>
          </a:p>
          <a:p>
            <a:pPr>
              <a:defRPr/>
            </a:pPr>
            <a:endParaRPr lang="nl-NL" sz="1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endParaRPr lang="nl-NL" sz="1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nl-NL" sz="1400" b="1" dirty="0" smtClean="0">
                <a:solidFill>
                  <a:srgbClr val="000000"/>
                </a:solidFill>
                <a:latin typeface="Calibri" pitchFamily="34" charset="0"/>
              </a:rPr>
              <a:t>+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claims of </a:t>
            </a:r>
            <a:r>
              <a:rPr lang="nl-NL" sz="1400" b="1" dirty="0" smtClean="0">
                <a:solidFill>
                  <a:srgbClr val="984807"/>
                </a:solidFill>
                <a:latin typeface="Calibri" pitchFamily="34" charset="0"/>
              </a:rPr>
              <a:t>TM</a:t>
            </a:r>
            <a:r>
              <a:rPr lang="nl-NL" sz="1400" b="1" dirty="0" smtClean="0">
                <a:solidFill>
                  <a:srgbClr val="FF0000"/>
                </a:solidFill>
                <a:latin typeface="Calibri" pitchFamily="34" charset="0"/>
              </a:rPr>
              <a:t> 6.000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on Alternativa3</a:t>
            </a:r>
          </a:p>
          <a:p>
            <a:pPr>
              <a:defRPr/>
            </a:pPr>
            <a:endParaRPr lang="nl-NL" sz="14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nl-NL" sz="1400" b="1" dirty="0" smtClean="0">
                <a:solidFill>
                  <a:srgbClr val="000000"/>
                </a:solidFill>
                <a:latin typeface="Calibri" pitchFamily="34" charset="0"/>
              </a:rPr>
              <a:t>-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nl-NL" sz="1400" dirty="0" err="1" smtClean="0">
                <a:solidFill>
                  <a:srgbClr val="000000"/>
                </a:solidFill>
                <a:latin typeface="Calibri" pitchFamily="34" charset="0"/>
              </a:rPr>
              <a:t>Participants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have a claim of </a:t>
            </a:r>
            <a:r>
              <a:rPr lang="nl-NL" sz="1400" b="1" dirty="0" smtClean="0">
                <a:solidFill>
                  <a:srgbClr val="984807"/>
                </a:solidFill>
                <a:latin typeface="Calibri" pitchFamily="34" charset="0"/>
              </a:rPr>
              <a:t>TM</a:t>
            </a:r>
            <a:r>
              <a:rPr lang="nl-NL" sz="1400" b="1" dirty="0" smtClean="0">
                <a:solidFill>
                  <a:srgbClr val="FF0000"/>
                </a:solidFill>
                <a:latin typeface="Calibri" pitchFamily="34" charset="0"/>
              </a:rPr>
              <a:t> 4.666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on the Circuit.</a:t>
            </a:r>
          </a:p>
          <a:p>
            <a:pPr>
              <a:defRPr/>
            </a:pPr>
            <a:endParaRPr lang="nl-NL" sz="14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nl-NL" sz="1400" b="1" dirty="0" err="1" smtClean="0">
                <a:solidFill>
                  <a:srgbClr val="000000"/>
                </a:solidFill>
                <a:latin typeface="Calibri" pitchFamily="34" charset="0"/>
              </a:rPr>
              <a:t>Result</a:t>
            </a:r>
            <a:r>
              <a:rPr lang="nl-NL" sz="1400" b="1" dirty="0" smtClean="0">
                <a:solidFill>
                  <a:srgbClr val="000000"/>
                </a:solidFill>
                <a:latin typeface="Calibri" pitchFamily="34" charset="0"/>
              </a:rPr>
              <a:t> = </a:t>
            </a:r>
            <a:r>
              <a:rPr lang="nl-NL" sz="1400" b="1" dirty="0" smtClean="0">
                <a:solidFill>
                  <a:srgbClr val="984807"/>
                </a:solidFill>
                <a:latin typeface="Calibri" pitchFamily="34" charset="0"/>
              </a:rPr>
              <a:t>TM</a:t>
            </a:r>
            <a:r>
              <a:rPr lang="nl-NL" sz="1400" b="1" dirty="0" smtClean="0">
                <a:solidFill>
                  <a:srgbClr val="FF0000"/>
                </a:solidFill>
                <a:latin typeface="Calibri" pitchFamily="34" charset="0"/>
              </a:rPr>
              <a:t> 1.334</a:t>
            </a:r>
          </a:p>
          <a:p>
            <a:pPr>
              <a:defRPr/>
            </a:pPr>
            <a:endParaRPr lang="nl-NL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" name="Tekstvak 19"/>
          <p:cNvSpPr txBox="1"/>
          <p:nvPr/>
        </p:nvSpPr>
        <p:spPr>
          <a:xfrm>
            <a:off x="3275856" y="4077072"/>
            <a:ext cx="2664296" cy="22775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nl-NL" sz="1600" b="1" dirty="0" smtClean="0">
                <a:solidFill>
                  <a:srgbClr val="000000"/>
                </a:solidFill>
                <a:latin typeface="Calibri" pitchFamily="34" charset="0"/>
              </a:rPr>
              <a:t>Alternativa3 </a:t>
            </a:r>
            <a:r>
              <a:rPr lang="nl-NL" sz="1600" b="1" dirty="0" err="1" smtClean="0">
                <a:solidFill>
                  <a:srgbClr val="000000"/>
                </a:solidFill>
                <a:latin typeface="Calibri" pitchFamily="34" charset="0"/>
              </a:rPr>
              <a:t>repays</a:t>
            </a:r>
            <a:r>
              <a:rPr lang="nl-NL" sz="1600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nl-NL" sz="1600" b="1" dirty="0">
                <a:solidFill>
                  <a:srgbClr val="000000"/>
                </a:solidFill>
                <a:latin typeface="Calibri" pitchFamily="34" charset="0"/>
              </a:rPr>
              <a:t>M</a:t>
            </a:r>
            <a:r>
              <a:rPr lang="nl-NL" sz="1600" b="1" dirty="0" smtClean="0">
                <a:solidFill>
                  <a:srgbClr val="000000"/>
                </a:solidFill>
                <a:latin typeface="Calibri" pitchFamily="34" charset="0"/>
              </a:rPr>
              <a:t> 6.000 </a:t>
            </a:r>
          </a:p>
          <a:p>
            <a:pPr>
              <a:defRPr/>
            </a:pPr>
            <a:endParaRPr lang="nl-NL" sz="14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nl-NL" sz="1400" b="1" dirty="0" smtClean="0">
                <a:solidFill>
                  <a:srgbClr val="000000"/>
                </a:solidFill>
                <a:latin typeface="Calibri" pitchFamily="34" charset="0"/>
              </a:rPr>
              <a:t>+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nl-NL" sz="1400" b="1" dirty="0" smtClean="0">
                <a:solidFill>
                  <a:srgbClr val="FF0000"/>
                </a:solidFill>
                <a:latin typeface="Calibri" pitchFamily="34" charset="0"/>
              </a:rPr>
              <a:t>€6.000 </a:t>
            </a:r>
          </a:p>
          <a:p>
            <a:pPr>
              <a:defRPr/>
            </a:pPr>
            <a:endParaRPr lang="nl-NL" sz="14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endParaRPr lang="nl-NL" sz="14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nl-NL" sz="1400" b="1" dirty="0" smtClean="0">
                <a:solidFill>
                  <a:srgbClr val="000000"/>
                </a:solidFill>
                <a:latin typeface="Calibri" pitchFamily="34" charset="0"/>
              </a:rPr>
              <a:t>-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Participants 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have a claim of TM 4.666 on the Circuit.</a:t>
            </a:r>
          </a:p>
          <a:p>
            <a:pPr>
              <a:defRPr/>
            </a:pPr>
            <a:endParaRPr lang="nl-NL" sz="1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nl-NL" sz="1400" b="1" dirty="0" err="1" smtClean="0">
                <a:solidFill>
                  <a:srgbClr val="000000"/>
                </a:solidFill>
                <a:latin typeface="Calibri" pitchFamily="34" charset="0"/>
              </a:rPr>
              <a:t>Result</a:t>
            </a:r>
            <a:r>
              <a:rPr lang="nl-NL" sz="1400" b="1" dirty="0" smtClean="0">
                <a:solidFill>
                  <a:srgbClr val="000000"/>
                </a:solidFill>
                <a:latin typeface="Calibri" pitchFamily="34" charset="0"/>
              </a:rPr>
              <a:t> = </a:t>
            </a:r>
            <a:r>
              <a:rPr lang="nl-NL" sz="1400" b="1" dirty="0" smtClean="0">
                <a:solidFill>
                  <a:srgbClr val="FF0000"/>
                </a:solidFill>
                <a:latin typeface="Calibri" pitchFamily="34" charset="0"/>
              </a:rPr>
              <a:t>€</a:t>
            </a:r>
            <a:r>
              <a:rPr lang="nl-NL" sz="1400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nl-NL" sz="1400" b="1" dirty="0" smtClean="0">
                <a:solidFill>
                  <a:srgbClr val="FF0000"/>
                </a:solidFill>
                <a:latin typeface="Calibri" pitchFamily="34" charset="0"/>
              </a:rPr>
              <a:t>1.334</a:t>
            </a:r>
          </a:p>
          <a:p>
            <a:pPr>
              <a:defRPr/>
            </a:pPr>
            <a:endParaRPr lang="nl-NL" sz="1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" name="Tekstvak 19"/>
          <p:cNvSpPr txBox="1"/>
          <p:nvPr/>
        </p:nvSpPr>
        <p:spPr>
          <a:xfrm>
            <a:off x="6228184" y="4077072"/>
            <a:ext cx="2664296" cy="22313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nl-NL" sz="1600" b="1" dirty="0" smtClean="0">
                <a:solidFill>
                  <a:srgbClr val="000000"/>
                </a:solidFill>
                <a:latin typeface="Calibri" pitchFamily="34" charset="0"/>
              </a:rPr>
              <a:t>Exchange  </a:t>
            </a:r>
            <a:r>
              <a:rPr lang="nl-NL" sz="1600" b="1" dirty="0" err="1" smtClean="0">
                <a:solidFill>
                  <a:srgbClr val="000000"/>
                </a:solidFill>
                <a:latin typeface="Calibri" pitchFamily="34" charset="0"/>
              </a:rPr>
              <a:t>TMs</a:t>
            </a:r>
            <a:r>
              <a:rPr lang="nl-NL" sz="1600" b="1" dirty="0" smtClean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nl-NL" sz="1600" b="1" dirty="0" err="1" smtClean="0">
                <a:solidFill>
                  <a:srgbClr val="000000"/>
                </a:solidFill>
                <a:latin typeface="Calibri" pitchFamily="34" charset="0"/>
              </a:rPr>
              <a:t>costs</a:t>
            </a:r>
            <a:r>
              <a:rPr lang="nl-NL" sz="1600" b="1" dirty="0" smtClean="0">
                <a:solidFill>
                  <a:srgbClr val="000000"/>
                </a:solidFill>
                <a:latin typeface="Calibri" pitchFamily="34" charset="0"/>
              </a:rPr>
              <a:t> Oinarri</a:t>
            </a:r>
          </a:p>
          <a:p>
            <a:pPr>
              <a:defRPr/>
            </a:pPr>
            <a:endParaRPr lang="nl-NL" sz="8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nl-NL" sz="1400" b="1" dirty="0" smtClean="0">
                <a:solidFill>
                  <a:srgbClr val="000000"/>
                </a:solidFill>
                <a:latin typeface="Calibri" pitchFamily="34" charset="0"/>
              </a:rPr>
              <a:t>+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6.000 – 4.666 - 150 = </a:t>
            </a:r>
            <a:r>
              <a:rPr lang="nl-NL" sz="1400" b="1" dirty="0" smtClean="0">
                <a:solidFill>
                  <a:srgbClr val="FF0000"/>
                </a:solidFill>
                <a:latin typeface="Calibri" pitchFamily="34" charset="0"/>
              </a:rPr>
              <a:t>€1.184</a:t>
            </a:r>
          </a:p>
          <a:p>
            <a:pPr>
              <a:defRPr/>
            </a:pPr>
            <a:endParaRPr lang="nl-NL" sz="5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nl-NL" sz="1400" b="1" dirty="0" smtClean="0">
                <a:solidFill>
                  <a:srgbClr val="000000"/>
                </a:solidFill>
                <a:latin typeface="Calibri" pitchFamily="34" charset="0"/>
              </a:rPr>
              <a:t>-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nl-NL" sz="1400" dirty="0" err="1" smtClean="0">
                <a:solidFill>
                  <a:srgbClr val="000000"/>
                </a:solidFill>
                <a:latin typeface="Calibri" pitchFamily="34" charset="0"/>
              </a:rPr>
              <a:t>Participants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have a claim of </a:t>
            </a:r>
            <a:r>
              <a:rPr lang="nl-NL" sz="1400" b="1" dirty="0" smtClean="0">
                <a:solidFill>
                  <a:srgbClr val="984807"/>
                </a:solidFill>
                <a:latin typeface="Calibri" pitchFamily="34" charset="0"/>
              </a:rPr>
              <a:t>TM</a:t>
            </a:r>
            <a:r>
              <a:rPr lang="nl-NL" sz="1400" b="1" dirty="0" smtClean="0">
                <a:solidFill>
                  <a:srgbClr val="FF0000"/>
                </a:solidFill>
                <a:latin typeface="Calibri" pitchFamily="34" charset="0"/>
              </a:rPr>
              <a:t> 0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</a:rPr>
              <a:t> on the Circuit.</a:t>
            </a:r>
          </a:p>
          <a:p>
            <a:pPr>
              <a:defRPr/>
            </a:pPr>
            <a:endParaRPr lang="nl-NL" sz="4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nl-NL" sz="1400" b="1" dirty="0" err="1" smtClean="0">
                <a:solidFill>
                  <a:srgbClr val="000000"/>
                </a:solidFill>
                <a:latin typeface="Calibri" pitchFamily="34" charset="0"/>
              </a:rPr>
              <a:t>Result</a:t>
            </a:r>
            <a:r>
              <a:rPr lang="nl-NL" sz="1400" b="1" dirty="0" smtClean="0">
                <a:solidFill>
                  <a:srgbClr val="000000"/>
                </a:solidFill>
                <a:latin typeface="Calibri" pitchFamily="34" charset="0"/>
              </a:rPr>
              <a:t> = </a:t>
            </a:r>
            <a:r>
              <a:rPr lang="nl-NL" sz="1400" b="1" dirty="0" smtClean="0">
                <a:solidFill>
                  <a:srgbClr val="FF0000"/>
                </a:solidFill>
                <a:latin typeface="Calibri" pitchFamily="34" charset="0"/>
              </a:rPr>
              <a:t>€1.184</a:t>
            </a:r>
          </a:p>
          <a:p>
            <a:pPr>
              <a:defRPr/>
            </a:pPr>
            <a:endParaRPr lang="en-US" sz="4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This is available for future defaults in the Guarantee fund.</a:t>
            </a:r>
          </a:p>
          <a:p>
            <a:pPr>
              <a:defRPr/>
            </a:pPr>
            <a:endParaRPr lang="nl-NL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99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 err="1" smtClean="0"/>
              <a:t>Result</a:t>
            </a:r>
            <a:endParaRPr lang="nl-NL" dirty="0"/>
          </a:p>
        </p:txBody>
      </p:sp>
      <p:pic>
        <p:nvPicPr>
          <p:cNvPr id="5" name="Picture 4" descr="C:\Users\Mendel\Desktop\Social_Trade_Circui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036" y="6210944"/>
            <a:ext cx="7924428" cy="5282952"/>
          </a:xfrm>
          <a:prstGeom prst="rect">
            <a:avLst/>
          </a:prstGeom>
          <a:noFill/>
        </p:spPr>
      </p:pic>
      <p:sp>
        <p:nvSpPr>
          <p:cNvPr id="6" name="Ovaal 4"/>
          <p:cNvSpPr/>
          <p:nvPr/>
        </p:nvSpPr>
        <p:spPr>
          <a:xfrm>
            <a:off x="3707904" y="4889748"/>
            <a:ext cx="1736923" cy="81121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Alternativa3</a:t>
            </a:r>
            <a:endParaRPr lang="nl-NL" sz="16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Ovaal 4"/>
          <p:cNvSpPr/>
          <p:nvPr/>
        </p:nvSpPr>
        <p:spPr>
          <a:xfrm>
            <a:off x="1907704" y="4385692"/>
            <a:ext cx="1736923" cy="8112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rgbClr val="0D0D35"/>
                </a:solidFill>
                <a:latin typeface="Calibri" pitchFamily="34" charset="0"/>
              </a:rPr>
              <a:t>Unico</a:t>
            </a:r>
          </a:p>
        </p:txBody>
      </p:sp>
      <p:sp>
        <p:nvSpPr>
          <p:cNvPr id="8" name="Ovaal 55"/>
          <p:cNvSpPr/>
          <p:nvPr/>
        </p:nvSpPr>
        <p:spPr>
          <a:xfrm>
            <a:off x="6228184" y="3665612"/>
            <a:ext cx="1295400" cy="57626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>
                <a:solidFill>
                  <a:schemeClr val="bg1"/>
                </a:solidFill>
                <a:latin typeface="Calibri" pitchFamily="34" charset="0"/>
              </a:rPr>
              <a:t>Z</a:t>
            </a:r>
          </a:p>
        </p:txBody>
      </p:sp>
      <p:sp>
        <p:nvSpPr>
          <p:cNvPr id="9" name="Ovaal 52"/>
          <p:cNvSpPr/>
          <p:nvPr/>
        </p:nvSpPr>
        <p:spPr>
          <a:xfrm>
            <a:off x="1475656" y="3593604"/>
            <a:ext cx="1296987" cy="576263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>
                <a:solidFill>
                  <a:schemeClr val="bg1"/>
                </a:solidFill>
                <a:latin typeface="Calibri" pitchFamily="34" charset="0"/>
              </a:rPr>
              <a:t>Treval</a:t>
            </a:r>
          </a:p>
        </p:txBody>
      </p:sp>
      <p:sp>
        <p:nvSpPr>
          <p:cNvPr id="10" name="Ovaal 53"/>
          <p:cNvSpPr/>
          <p:nvPr/>
        </p:nvSpPr>
        <p:spPr>
          <a:xfrm>
            <a:off x="1907704" y="2801516"/>
            <a:ext cx="1295400" cy="57626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>
                <a:solidFill>
                  <a:schemeClr val="bg1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11" name="Ovaal 54"/>
          <p:cNvSpPr/>
          <p:nvPr/>
        </p:nvSpPr>
        <p:spPr>
          <a:xfrm>
            <a:off x="5940152" y="2801516"/>
            <a:ext cx="1296988" cy="5762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>
                <a:solidFill>
                  <a:schemeClr val="bg1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2" name="Ovaal 56"/>
          <p:cNvSpPr/>
          <p:nvPr/>
        </p:nvSpPr>
        <p:spPr>
          <a:xfrm>
            <a:off x="5580112" y="4529708"/>
            <a:ext cx="1449363" cy="60396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Engrunes</a:t>
            </a:r>
          </a:p>
        </p:txBody>
      </p:sp>
      <p:sp>
        <p:nvSpPr>
          <p:cNvPr id="21" name="Rechthoek 2"/>
          <p:cNvSpPr/>
          <p:nvPr/>
        </p:nvSpPr>
        <p:spPr>
          <a:xfrm>
            <a:off x="395536" y="1340768"/>
            <a:ext cx="1901825" cy="7921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400" dirty="0" smtClean="0"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 err="1" smtClean="0">
                <a:latin typeface="Calibri" pitchFamily="34" charset="0"/>
              </a:rPr>
              <a:t>Oinarri</a:t>
            </a:r>
            <a:r>
              <a:rPr lang="nl-NL" sz="1400" dirty="0" smtClean="0">
                <a:latin typeface="Calibri" pitchFamily="34" charset="0"/>
              </a:rPr>
              <a:t> </a:t>
            </a:r>
            <a:r>
              <a:rPr lang="nl-NL" sz="1400" dirty="0" err="1" smtClean="0">
                <a:latin typeface="Calibri" pitchFamily="34" charset="0"/>
              </a:rPr>
              <a:t>earned</a:t>
            </a:r>
            <a:r>
              <a:rPr lang="nl-NL" sz="1400" dirty="0" smtClean="0">
                <a:latin typeface="Calibri" pitchFamily="34" charset="0"/>
              </a:rPr>
              <a:t> </a:t>
            </a:r>
            <a:r>
              <a:rPr lang="nl-NL" sz="1400" dirty="0" err="1" smtClean="0">
                <a:latin typeface="Calibri" pitchFamily="34" charset="0"/>
              </a:rPr>
              <a:t>because</a:t>
            </a:r>
            <a:r>
              <a:rPr lang="nl-NL" sz="1400" dirty="0" smtClean="0">
                <a:latin typeface="Calibri" pitchFamily="34" charset="0"/>
              </a:rPr>
              <a:t> of </a:t>
            </a:r>
            <a:r>
              <a:rPr lang="nl-NL" sz="1400" dirty="0" err="1" smtClean="0">
                <a:latin typeface="Calibri" pitchFamily="34" charset="0"/>
              </a:rPr>
              <a:t>evaluation</a:t>
            </a:r>
            <a:r>
              <a:rPr lang="nl-NL" sz="1400" dirty="0" smtClean="0">
                <a:latin typeface="Calibri" pitchFamily="34" charset="0"/>
              </a:rPr>
              <a:t> </a:t>
            </a:r>
            <a:r>
              <a:rPr lang="nl-NL" sz="1400" dirty="0" err="1" smtClean="0">
                <a:latin typeface="Calibri" pitchFamily="34" charset="0"/>
              </a:rPr>
              <a:t>and</a:t>
            </a:r>
            <a:r>
              <a:rPr lang="nl-NL" sz="1400" dirty="0" smtClean="0">
                <a:latin typeface="Calibri" pitchFamily="34" charset="0"/>
              </a:rPr>
              <a:t> </a:t>
            </a:r>
            <a:r>
              <a:rPr lang="nl-NL" sz="1400" dirty="0" err="1" smtClean="0">
                <a:latin typeface="Calibri" pitchFamily="34" charset="0"/>
              </a:rPr>
              <a:t>insurance</a:t>
            </a:r>
            <a:endParaRPr lang="nl-NL" sz="1400" dirty="0" smtClean="0"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400" b="1" dirty="0">
              <a:latin typeface="Calibri" pitchFamily="34" charset="0"/>
            </a:endParaRPr>
          </a:p>
        </p:txBody>
      </p:sp>
      <p:pic>
        <p:nvPicPr>
          <p:cNvPr id="22" name="Picture 3" descr="C:\Users\jaap\AppData\Local\Microsoft\Windows\Temporary Internet Files\Content.IE5\DIMLTY17\MC9004231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66727"/>
            <a:ext cx="338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kstvak 19"/>
          <p:cNvSpPr txBox="1"/>
          <p:nvPr/>
        </p:nvSpPr>
        <p:spPr>
          <a:xfrm>
            <a:off x="3203848" y="3161556"/>
            <a:ext cx="2808312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nl-NL" sz="1400" dirty="0" smtClean="0">
                <a:latin typeface="Calibri" pitchFamily="34" charset="0"/>
              </a:rPr>
              <a:t>The </a:t>
            </a:r>
            <a:r>
              <a:rPr lang="nl-NL" sz="1400" dirty="0" err="1" smtClean="0">
                <a:latin typeface="Calibri" pitchFamily="34" charset="0"/>
              </a:rPr>
              <a:t>Social</a:t>
            </a:r>
            <a:r>
              <a:rPr lang="nl-NL" sz="1400" dirty="0" smtClean="0">
                <a:latin typeface="Calibri" pitchFamily="34" charset="0"/>
              </a:rPr>
              <a:t> Trade Circuit </a:t>
            </a:r>
            <a:r>
              <a:rPr lang="nl-NL" sz="1400" dirty="0" err="1" smtClean="0">
                <a:latin typeface="Calibri" pitchFamily="34" charset="0"/>
              </a:rPr>
              <a:t>enabled</a:t>
            </a:r>
            <a:r>
              <a:rPr lang="nl-NL" sz="1400" dirty="0" smtClean="0">
                <a:latin typeface="Calibri" pitchFamily="34" charset="0"/>
              </a:rPr>
              <a:t> credit </a:t>
            </a:r>
            <a:r>
              <a:rPr lang="nl-NL" sz="1400" dirty="0" err="1" smtClean="0">
                <a:latin typeface="Calibri" pitchFamily="34" charset="0"/>
              </a:rPr>
              <a:t>and</a:t>
            </a:r>
            <a:r>
              <a:rPr lang="nl-NL" sz="1400" dirty="0" smtClean="0">
                <a:latin typeface="Calibri" pitchFamily="34" charset="0"/>
              </a:rPr>
              <a:t>  </a:t>
            </a:r>
            <a:r>
              <a:rPr lang="nl-NL" sz="1400" dirty="0" err="1" smtClean="0">
                <a:latin typeface="Calibri" pitchFamily="34" charset="0"/>
              </a:rPr>
              <a:t>trade</a:t>
            </a:r>
            <a:r>
              <a:rPr lang="nl-NL" sz="1400" dirty="0" smtClean="0">
                <a:latin typeface="Calibri" pitchFamily="34" charset="0"/>
              </a:rPr>
              <a:t> + </a:t>
            </a:r>
            <a:r>
              <a:rPr lang="nl-NL" sz="1400" dirty="0" err="1" smtClean="0">
                <a:latin typeface="Calibri" pitchFamily="34" charset="0"/>
              </a:rPr>
              <a:t>by</a:t>
            </a:r>
            <a:r>
              <a:rPr lang="nl-NL" sz="1400" dirty="0" smtClean="0">
                <a:latin typeface="Calibri" pitchFamily="34" charset="0"/>
              </a:rPr>
              <a:t> </a:t>
            </a:r>
            <a:r>
              <a:rPr lang="nl-NL" sz="1400" dirty="0" err="1" smtClean="0">
                <a:latin typeface="Calibri" pitchFamily="34" charset="0"/>
              </a:rPr>
              <a:t>filling</a:t>
            </a:r>
            <a:r>
              <a:rPr lang="nl-NL" sz="1400" dirty="0" smtClean="0">
                <a:latin typeface="Calibri" pitchFamily="34" charset="0"/>
              </a:rPr>
              <a:t> the </a:t>
            </a:r>
            <a:r>
              <a:rPr lang="nl-NL" sz="1400" dirty="0" err="1" smtClean="0">
                <a:latin typeface="Calibri" pitchFamily="34" charset="0"/>
              </a:rPr>
              <a:t>Guarantee</a:t>
            </a:r>
            <a:r>
              <a:rPr lang="nl-NL" sz="1400" dirty="0" smtClean="0">
                <a:latin typeface="Calibri" pitchFamily="34" charset="0"/>
              </a:rPr>
              <a:t> fund</a:t>
            </a:r>
          </a:p>
        </p:txBody>
      </p:sp>
      <p:pic>
        <p:nvPicPr>
          <p:cNvPr id="25" name="Picture 3" descr="C:\Users\jaap\AppData\Local\Microsoft\Windows\Temporary Internet Files\Content.IE5\DIMLTY17\MC9004231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7878" y="2874839"/>
            <a:ext cx="338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kstvak 19"/>
          <p:cNvSpPr txBox="1"/>
          <p:nvPr/>
        </p:nvSpPr>
        <p:spPr>
          <a:xfrm>
            <a:off x="467544" y="3861048"/>
            <a:ext cx="1224136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Treval additional </a:t>
            </a: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turnover</a:t>
            </a:r>
          </a:p>
        </p:txBody>
      </p:sp>
      <p:sp>
        <p:nvSpPr>
          <p:cNvPr id="27" name="Tekstvak 19"/>
          <p:cNvSpPr txBox="1"/>
          <p:nvPr/>
        </p:nvSpPr>
        <p:spPr>
          <a:xfrm>
            <a:off x="971600" y="2545740"/>
            <a:ext cx="122413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>
                <a:solidFill>
                  <a:schemeClr val="tx1"/>
                </a:solidFill>
                <a:latin typeface="Calibri" pitchFamily="34" charset="0"/>
              </a:rPr>
              <a:t>X</a:t>
            </a: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nl-NL" sz="1400" dirty="0" err="1" smtClean="0">
                <a:solidFill>
                  <a:schemeClr val="tx1"/>
                </a:solidFill>
                <a:latin typeface="Calibri" pitchFamily="34" charset="0"/>
              </a:rPr>
              <a:t>additional</a:t>
            </a: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 turnover</a:t>
            </a:r>
          </a:p>
        </p:txBody>
      </p:sp>
      <p:sp>
        <p:nvSpPr>
          <p:cNvPr id="28" name="Tekstvak 19"/>
          <p:cNvSpPr txBox="1"/>
          <p:nvPr/>
        </p:nvSpPr>
        <p:spPr>
          <a:xfrm>
            <a:off x="6876256" y="2473732"/>
            <a:ext cx="122413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Y: </a:t>
            </a:r>
            <a:r>
              <a:rPr lang="nl-NL" sz="1400" dirty="0" err="1" smtClean="0">
                <a:solidFill>
                  <a:schemeClr val="tx1"/>
                </a:solidFill>
                <a:latin typeface="Calibri" pitchFamily="34" charset="0"/>
              </a:rPr>
              <a:t>additional</a:t>
            </a: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 turnover</a:t>
            </a:r>
          </a:p>
        </p:txBody>
      </p:sp>
      <p:sp>
        <p:nvSpPr>
          <p:cNvPr id="29" name="Tekstvak 19"/>
          <p:cNvSpPr txBox="1"/>
          <p:nvPr/>
        </p:nvSpPr>
        <p:spPr>
          <a:xfrm>
            <a:off x="7236296" y="3934480"/>
            <a:ext cx="122413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Z </a:t>
            </a:r>
            <a:r>
              <a:rPr lang="nl-NL" sz="1400" dirty="0" err="1" smtClean="0">
                <a:solidFill>
                  <a:schemeClr val="tx1"/>
                </a:solidFill>
                <a:latin typeface="Calibri" pitchFamily="34" charset="0"/>
              </a:rPr>
              <a:t>additional</a:t>
            </a: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 turnover</a:t>
            </a:r>
          </a:p>
        </p:txBody>
      </p:sp>
      <p:sp>
        <p:nvSpPr>
          <p:cNvPr id="30" name="Tekstvak 19"/>
          <p:cNvSpPr txBox="1"/>
          <p:nvPr/>
        </p:nvSpPr>
        <p:spPr>
          <a:xfrm>
            <a:off x="6372200" y="5066020"/>
            <a:ext cx="1800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Engrunes additional </a:t>
            </a: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turnover </a:t>
            </a: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+ extra cash</a:t>
            </a:r>
            <a:endParaRPr lang="nl-NL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" name="Tekstvak 19"/>
          <p:cNvSpPr txBox="1"/>
          <p:nvPr/>
        </p:nvSpPr>
        <p:spPr>
          <a:xfrm>
            <a:off x="3635896" y="5642084"/>
            <a:ext cx="194421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Alternativa3 get the credit </a:t>
            </a:r>
            <a:r>
              <a:rPr lang="nl-NL" sz="1400" dirty="0" err="1" smtClean="0">
                <a:solidFill>
                  <a:schemeClr val="tx1"/>
                </a:solidFill>
                <a:latin typeface="Calibri" pitchFamily="34" charset="0"/>
              </a:rPr>
              <a:t>to</a:t>
            </a: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nl-NL" sz="1400" dirty="0" err="1" smtClean="0">
                <a:solidFill>
                  <a:schemeClr val="tx1"/>
                </a:solidFill>
                <a:latin typeface="Calibri" pitchFamily="34" charset="0"/>
              </a:rPr>
              <a:t>buy</a:t>
            </a: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 at </a:t>
            </a:r>
            <a:r>
              <a:rPr lang="nl-NL" sz="1400" dirty="0" err="1" smtClean="0">
                <a:solidFill>
                  <a:schemeClr val="tx1"/>
                </a:solidFill>
                <a:latin typeface="Calibri" pitchFamily="34" charset="0"/>
              </a:rPr>
              <a:t>Unico</a:t>
            </a:r>
            <a:endParaRPr lang="nl-NL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" name="Tekstvak 19"/>
          <p:cNvSpPr txBox="1"/>
          <p:nvPr/>
        </p:nvSpPr>
        <p:spPr>
          <a:xfrm>
            <a:off x="827584" y="4869160"/>
            <a:ext cx="151216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 err="1" smtClean="0">
                <a:solidFill>
                  <a:schemeClr val="tx1"/>
                </a:solidFill>
                <a:latin typeface="Calibri" pitchFamily="34" charset="0"/>
              </a:rPr>
              <a:t>Unico</a:t>
            </a: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nl-NL" sz="1400" dirty="0" err="1" smtClean="0">
                <a:solidFill>
                  <a:schemeClr val="tx1"/>
                </a:solidFill>
                <a:latin typeface="Calibri" pitchFamily="34" charset="0"/>
              </a:rPr>
              <a:t>got</a:t>
            </a: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 a </a:t>
            </a:r>
            <a:r>
              <a:rPr lang="nl-NL" sz="1400" dirty="0" err="1" smtClean="0">
                <a:solidFill>
                  <a:schemeClr val="tx1"/>
                </a:solidFill>
                <a:latin typeface="Calibri" pitchFamily="34" charset="0"/>
              </a:rPr>
              <a:t>marginal</a:t>
            </a:r>
            <a:r>
              <a:rPr lang="nl-NL" sz="1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nl-NL" sz="1400" dirty="0" err="1" smtClean="0">
                <a:solidFill>
                  <a:schemeClr val="tx1"/>
                </a:solidFill>
                <a:latin typeface="Calibri" pitchFamily="34" charset="0"/>
              </a:rPr>
              <a:t>client</a:t>
            </a:r>
            <a:endParaRPr lang="nl-NL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33" name="Picture 3" descr="C:\Users\jaap\AppData\Local\Microsoft\Windows\Temporary Internet Files\Content.IE5\DIMLTY17\MC9004231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852936"/>
            <a:ext cx="338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" descr="C:\Users\jaap\AppData\Local\Microsoft\Windows\Temporary Internet Files\Content.IE5\DIMLTY17\MC9004231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666927"/>
            <a:ext cx="338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" descr="C:\Users\jaap\AppData\Local\Microsoft\Windows\Temporary Internet Files\Content.IE5\DIMLTY17\MC9004231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5630" y="4725144"/>
            <a:ext cx="338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" descr="C:\Users\jaap\AppData\Local\Microsoft\Windows\Temporary Internet Files\Content.IE5\DIMLTY17\MC9004231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7878" y="5395119"/>
            <a:ext cx="338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" descr="C:\Users\jaap\AppData\Local\Microsoft\Windows\Temporary Internet Files\Content.IE5\DIMLTY17\MC9004231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941168"/>
            <a:ext cx="338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3" descr="C:\Users\jaap\AppData\Local\Microsoft\Windows\Temporary Internet Files\Content.IE5\DIMLTY17\MC9004231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2174" y="3810943"/>
            <a:ext cx="338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 descr="C:\Users\jaap\AppData\Local\Microsoft\Windows\Temporary Internet Files\Content.IE5\DIMLTY17\MC9004231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4142" y="2780928"/>
            <a:ext cx="338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555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More information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STRO: 	</a:t>
            </a:r>
            <a:r>
              <a:rPr lang="nl-NL" dirty="0" smtClean="0"/>
              <a:t>	</a:t>
            </a:r>
            <a:r>
              <a:rPr lang="nl-NL" dirty="0" smtClean="0">
                <a:solidFill>
                  <a:schemeClr val="accent2"/>
                </a:solidFill>
              </a:rPr>
              <a:t>www.socialtrade.org </a:t>
            </a:r>
            <a:endParaRPr lang="nl-NL" dirty="0">
              <a:solidFill>
                <a:schemeClr val="accent2"/>
              </a:solidFill>
            </a:endParaRPr>
          </a:p>
          <a:p>
            <a:r>
              <a:rPr lang="nl-NL" dirty="0" err="1" smtClean="0"/>
              <a:t>Cyclos</a:t>
            </a:r>
            <a:r>
              <a:rPr lang="nl-NL" dirty="0" smtClean="0"/>
              <a:t>		</a:t>
            </a:r>
            <a:r>
              <a:rPr lang="nl-NL" dirty="0" smtClean="0">
                <a:solidFill>
                  <a:schemeClr val="accent2"/>
                </a:solidFill>
              </a:rPr>
              <a:t>www.cyclos.org</a:t>
            </a:r>
          </a:p>
          <a:p>
            <a:r>
              <a:rPr lang="nl-NL" dirty="0" smtClean="0"/>
              <a:t>Digipay4Growth	</a:t>
            </a:r>
            <a:r>
              <a:rPr lang="nl-NL" dirty="0" smtClean="0">
                <a:solidFill>
                  <a:schemeClr val="accent2"/>
                </a:solidFill>
              </a:rPr>
              <a:t>www.digipay4growth.eu</a:t>
            </a:r>
          </a:p>
          <a:p>
            <a:r>
              <a:rPr lang="nl-NL" dirty="0" smtClean="0"/>
              <a:t>Email			</a:t>
            </a:r>
            <a:r>
              <a:rPr lang="nl-NL" dirty="0" smtClean="0">
                <a:solidFill>
                  <a:schemeClr val="accent2"/>
                </a:solidFill>
              </a:rPr>
              <a:t>info@socialtrade.org</a:t>
            </a:r>
          </a:p>
          <a:p>
            <a:r>
              <a:rPr lang="nl-NL" dirty="0" err="1" smtClean="0"/>
              <a:t>Facebook</a:t>
            </a:r>
            <a:r>
              <a:rPr lang="nl-NL" dirty="0" smtClean="0"/>
              <a:t>		</a:t>
            </a:r>
            <a:r>
              <a:rPr lang="nl-NL" dirty="0" smtClean="0">
                <a:solidFill>
                  <a:schemeClr val="accent2"/>
                </a:solidFill>
              </a:rPr>
              <a:t>www.facebook.com/socialtrade</a:t>
            </a:r>
          </a:p>
          <a:p>
            <a:r>
              <a:rPr lang="nl-NL" dirty="0" err="1" smtClean="0"/>
              <a:t>Twitter</a:t>
            </a:r>
            <a:r>
              <a:rPr lang="nl-NL" dirty="0" smtClean="0"/>
              <a:t>		</a:t>
            </a:r>
            <a:r>
              <a:rPr lang="nl-NL" dirty="0" smtClean="0">
                <a:solidFill>
                  <a:schemeClr val="accent2"/>
                </a:solidFill>
              </a:rPr>
              <a:t>www.twitter.com/socialtradeorg</a:t>
            </a:r>
          </a:p>
          <a:p>
            <a:endParaRPr lang="nl-NL" dirty="0" smtClean="0"/>
          </a:p>
          <a:p>
            <a:endParaRPr lang="nl-NL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66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Social</a:t>
            </a:r>
            <a:r>
              <a:rPr lang="nl-NL" dirty="0" smtClean="0"/>
              <a:t> Trade </a:t>
            </a:r>
            <a:r>
              <a:rPr lang="nl-NL" dirty="0" err="1" smtClean="0"/>
              <a:t>Organisation</a:t>
            </a:r>
            <a:r>
              <a:rPr lang="nl-NL" dirty="0" smtClean="0"/>
              <a:t> </a:t>
            </a:r>
            <a:r>
              <a:rPr lang="en-US" dirty="0" smtClean="0"/>
              <a:t>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en-US" dirty="0"/>
              <a:t>2003: STRO </a:t>
            </a:r>
            <a:r>
              <a:rPr lang="nl-NL" altLang="en-US" dirty="0" err="1"/>
              <a:t>developed</a:t>
            </a:r>
            <a:r>
              <a:rPr lang="nl-NL" altLang="en-US" dirty="0"/>
              <a:t> </a:t>
            </a:r>
            <a:r>
              <a:rPr lang="nl-NL" altLang="en-US" dirty="0" err="1"/>
              <a:t>for</a:t>
            </a:r>
            <a:r>
              <a:rPr lang="nl-NL" altLang="en-US" dirty="0"/>
              <a:t> Banco Palmas the community-bank model. </a:t>
            </a:r>
            <a:r>
              <a:rPr lang="nl-NL" altLang="en-US" dirty="0" err="1"/>
              <a:t>Today</a:t>
            </a:r>
            <a:r>
              <a:rPr lang="nl-NL" altLang="en-US" dirty="0"/>
              <a:t> </a:t>
            </a:r>
            <a:r>
              <a:rPr lang="nl-NL" altLang="en-US" dirty="0" smtClean="0"/>
              <a:t>over </a:t>
            </a:r>
            <a:r>
              <a:rPr lang="nl-NL" altLang="en-US" dirty="0"/>
              <a:t>70 </a:t>
            </a:r>
            <a:r>
              <a:rPr lang="nl-NL" altLang="en-US" dirty="0" smtClean="0"/>
              <a:t>community-</a:t>
            </a:r>
            <a:r>
              <a:rPr lang="nl-NL" altLang="en-US" dirty="0" err="1" smtClean="0"/>
              <a:t>banks</a:t>
            </a:r>
            <a:r>
              <a:rPr lang="nl-NL" altLang="en-US" dirty="0" smtClean="0"/>
              <a:t> are </a:t>
            </a:r>
            <a:r>
              <a:rPr lang="nl-NL" altLang="en-US" dirty="0" err="1" smtClean="0"/>
              <a:t>active</a:t>
            </a:r>
            <a:r>
              <a:rPr lang="nl-NL" altLang="en-US" dirty="0" smtClean="0"/>
              <a:t> in Brazil.</a:t>
            </a:r>
            <a:endParaRPr lang="nl-NL" altLang="en-US" dirty="0"/>
          </a:p>
          <a:p>
            <a:pPr eaLnBrk="1" hangingPunct="1"/>
            <a:r>
              <a:rPr lang="nl-NL" altLang="en-US" dirty="0" smtClean="0"/>
              <a:t>STRO </a:t>
            </a:r>
            <a:r>
              <a:rPr lang="nl-NL" altLang="en-US" dirty="0" smtClean="0"/>
              <a:t>has been implementing </a:t>
            </a:r>
            <a:r>
              <a:rPr lang="nl-NL" altLang="en-US" dirty="0"/>
              <a:t>and </a:t>
            </a:r>
            <a:r>
              <a:rPr lang="nl-NL" altLang="en-US" dirty="0" smtClean="0"/>
              <a:t>testing </a:t>
            </a:r>
            <a:r>
              <a:rPr lang="nl-NL" altLang="en-US" dirty="0"/>
              <a:t>social currencies and commercial Barter in the 90-ties, C3 models in </a:t>
            </a:r>
            <a:r>
              <a:rPr lang="nl-NL" altLang="en-US" dirty="0" smtClean="0"/>
              <a:t>El Salvador (Puntotransaciones) and Italy (a.o. Sardex) </a:t>
            </a:r>
            <a:r>
              <a:rPr lang="nl-NL" altLang="en-US" dirty="0" smtClean="0"/>
              <a:t>since 2005.</a:t>
            </a:r>
            <a:endParaRPr lang="nl-NL" altLang="en-US" dirty="0"/>
          </a:p>
          <a:p>
            <a:pPr eaLnBrk="1" hangingPunct="1"/>
            <a:r>
              <a:rPr lang="nl-NL" altLang="en-US" dirty="0" err="1"/>
              <a:t>Around</a:t>
            </a:r>
            <a:r>
              <a:rPr lang="nl-NL" altLang="en-US" dirty="0"/>
              <a:t> 30 employees in Holland, Spain, </a:t>
            </a:r>
            <a:r>
              <a:rPr lang="nl-NL" altLang="en-US" dirty="0" smtClean="0"/>
              <a:t>Brazil </a:t>
            </a:r>
            <a:r>
              <a:rPr lang="nl-NL" altLang="en-US" dirty="0" err="1" smtClean="0"/>
              <a:t>and</a:t>
            </a:r>
            <a:r>
              <a:rPr lang="nl-NL" altLang="en-US" dirty="0" smtClean="0"/>
              <a:t> Uruguay.</a:t>
            </a:r>
            <a:endParaRPr lang="nl-NL" altLang="en-US" dirty="0"/>
          </a:p>
          <a:p>
            <a:pPr eaLnBrk="1" hangingPunct="1"/>
            <a:r>
              <a:rPr lang="nl-NL" altLang="en-US" dirty="0" err="1"/>
              <a:t>Rewarded</a:t>
            </a:r>
            <a:r>
              <a:rPr lang="nl-NL" altLang="en-US" dirty="0"/>
              <a:t> </a:t>
            </a:r>
            <a:r>
              <a:rPr lang="nl-NL" altLang="en-US" dirty="0" err="1"/>
              <a:t>by</a:t>
            </a:r>
            <a:r>
              <a:rPr lang="nl-NL" altLang="en-US" dirty="0"/>
              <a:t> the EU as IT-</a:t>
            </a:r>
            <a:r>
              <a:rPr lang="nl-NL" altLang="en-US" dirty="0" err="1"/>
              <a:t>innovation</a:t>
            </a:r>
            <a:r>
              <a:rPr lang="nl-NL" altLang="en-US" dirty="0"/>
              <a:t> </a:t>
            </a:r>
            <a:r>
              <a:rPr lang="nl-NL" altLang="en-US" dirty="0" err="1" smtClean="0"/>
              <a:t>for</a:t>
            </a:r>
            <a:r>
              <a:rPr lang="nl-NL" altLang="en-US" dirty="0" smtClean="0"/>
              <a:t> Digipay4Growth project </a:t>
            </a:r>
            <a:r>
              <a:rPr lang="nl-NL" altLang="en-US" dirty="0" err="1" smtClean="0"/>
              <a:t>under</a:t>
            </a:r>
            <a:r>
              <a:rPr lang="nl-NL" altLang="en-US" dirty="0" smtClean="0"/>
              <a:t> </a:t>
            </a:r>
            <a:r>
              <a:rPr lang="nl-NL" altLang="en-US" dirty="0" err="1"/>
              <a:t>funding</a:t>
            </a:r>
            <a:r>
              <a:rPr lang="nl-NL" altLang="en-US" dirty="0"/>
              <a:t> line </a:t>
            </a:r>
            <a:r>
              <a:rPr lang="nl-NL" altLang="en-US" dirty="0" err="1"/>
              <a:t>Competitiveness</a:t>
            </a:r>
            <a:r>
              <a:rPr lang="nl-NL" altLang="en-US" dirty="0"/>
              <a:t> </a:t>
            </a:r>
            <a:r>
              <a:rPr lang="nl-NL" altLang="en-US" dirty="0" err="1"/>
              <a:t>and</a:t>
            </a:r>
            <a:r>
              <a:rPr lang="nl-NL" altLang="en-US" dirty="0"/>
              <a:t> </a:t>
            </a:r>
            <a:r>
              <a:rPr lang="nl-NL" altLang="en-US" dirty="0" err="1"/>
              <a:t>Innovation</a:t>
            </a:r>
            <a:r>
              <a:rPr lang="nl-NL" altLang="en-US" dirty="0"/>
              <a:t> (part of FP7) </a:t>
            </a:r>
            <a:r>
              <a:rPr lang="nl-NL" altLang="en-US" dirty="0" err="1"/>
              <a:t>with</a:t>
            </a:r>
            <a:r>
              <a:rPr lang="nl-NL" altLang="en-US" dirty="0"/>
              <a:t> </a:t>
            </a:r>
            <a:r>
              <a:rPr lang="nl-NL" altLang="en-US" dirty="0" err="1"/>
              <a:t>regional</a:t>
            </a:r>
            <a:r>
              <a:rPr lang="nl-NL" altLang="en-US" dirty="0"/>
              <a:t> </a:t>
            </a:r>
            <a:r>
              <a:rPr lang="nl-NL" altLang="en-US" dirty="0" err="1"/>
              <a:t>governments</a:t>
            </a:r>
            <a:r>
              <a:rPr lang="nl-NL" altLang="en-US" dirty="0"/>
              <a:t> in Italy, Spain, England, Austria.</a:t>
            </a:r>
          </a:p>
        </p:txBody>
      </p:sp>
    </p:spTree>
    <p:extLst>
      <p:ext uri="{BB962C8B-B14F-4D97-AF65-F5344CB8AC3E}">
        <p14:creationId xmlns:p14="http://schemas.microsoft.com/office/powerpoint/2010/main" val="271289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 smtClean="0"/>
              <a:t>Cyclos</a:t>
            </a:r>
            <a:r>
              <a:rPr lang="nl-NL" dirty="0" smtClean="0"/>
              <a:t> 4 PRO software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348880"/>
            <a:ext cx="7560840" cy="387092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nl-NL" dirty="0" smtClean="0"/>
              <a:t>Innovations possible thanks to Cyclos </a:t>
            </a:r>
            <a:r>
              <a:rPr lang="nl-NL" dirty="0"/>
              <a:t>4 PRO </a:t>
            </a:r>
            <a:r>
              <a:rPr lang="nl-NL" dirty="0" smtClean="0"/>
              <a:t>software, which was recently selected by the payment industry as </a:t>
            </a:r>
            <a:r>
              <a:rPr lang="nl-NL" dirty="0" smtClean="0"/>
              <a:t>the world’s </a:t>
            </a:r>
            <a:r>
              <a:rPr lang="nl-NL" dirty="0" smtClean="0"/>
              <a:t>most innovative e-pay </a:t>
            </a:r>
            <a:r>
              <a:rPr lang="nl-NL" dirty="0"/>
              <a:t>solution (</a:t>
            </a:r>
            <a:r>
              <a:rPr lang="nl-NL" dirty="0" smtClean="0"/>
              <a:t>2014), specially suited for emerging economies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endParaRPr lang="nl-NL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nl-NL" dirty="0" smtClean="0"/>
          </a:p>
        </p:txBody>
      </p:sp>
      <p:pic>
        <p:nvPicPr>
          <p:cNvPr id="13314" name="Picture 2" descr="http://www.cyclos.org/wp-content/uploads/2014/04/awar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531196"/>
            <a:ext cx="3810000" cy="1562100"/>
          </a:xfrm>
          <a:prstGeom prst="rect">
            <a:avLst/>
          </a:prstGeom>
          <a:noFill/>
        </p:spPr>
      </p:pic>
      <p:pic>
        <p:nvPicPr>
          <p:cNvPr id="13315" name="Picture 3" descr="C:\Cyclos_docs\Logos\Cyclos4PR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98490" y="3744838"/>
            <a:ext cx="3333750" cy="476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814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Introduction</a:t>
            </a:r>
            <a:r>
              <a:rPr lang="nl-NL" dirty="0" smtClean="0"/>
              <a:t> 1: The </a:t>
            </a:r>
            <a:r>
              <a:rPr lang="nl-NL" dirty="0" err="1" smtClean="0"/>
              <a:t>importance</a:t>
            </a:r>
            <a:r>
              <a:rPr lang="nl-NL" dirty="0" smtClean="0"/>
              <a:t> of the </a:t>
            </a:r>
            <a:r>
              <a:rPr lang="nl-NL" dirty="0" err="1" smtClean="0"/>
              <a:t>domestic</a:t>
            </a:r>
            <a:r>
              <a:rPr lang="nl-NL" dirty="0" smtClean="0"/>
              <a:t> </a:t>
            </a:r>
            <a:r>
              <a:rPr lang="nl-NL" dirty="0" err="1" smtClean="0"/>
              <a:t>economy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4864"/>
            <a:ext cx="7086600" cy="3657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nl-NL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l-NL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Exports </a:t>
            </a:r>
            <a:r>
              <a:rPr lang="nl-NL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nl-NL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nl-NL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improved</a:t>
            </a:r>
            <a:r>
              <a:rPr lang="nl-NL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nl-NL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strong clusters of </a:t>
            </a:r>
            <a:r>
              <a:rPr lang="nl-NL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businesses</a:t>
            </a:r>
            <a:endParaRPr lang="nl-NL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nl-NL" dirty="0" err="1">
                <a:cs typeface="Calibri" panose="020F0502020204030204" pitchFamily="34" charset="0"/>
              </a:rPr>
              <a:t>P</a:t>
            </a:r>
            <a:r>
              <a:rPr lang="nl-NL" dirty="0" err="1" smtClean="0">
                <a:cs typeface="Calibri" panose="020F0502020204030204" pitchFamily="34" charset="0"/>
              </a:rPr>
              <a:t>roductive</a:t>
            </a:r>
            <a:r>
              <a:rPr lang="nl-NL" dirty="0" smtClean="0">
                <a:cs typeface="Calibri" panose="020F0502020204030204" pitchFamily="34" charset="0"/>
              </a:rPr>
              <a:t> clusters get </a:t>
            </a:r>
            <a:r>
              <a:rPr lang="nl-NL" dirty="0" err="1" smtClean="0">
                <a:cs typeface="Calibri" panose="020F0502020204030204" pitchFamily="34" charset="0"/>
              </a:rPr>
              <a:t>stronger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when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they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also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produce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for</a:t>
            </a:r>
            <a:r>
              <a:rPr lang="nl-NL" dirty="0" smtClean="0">
                <a:cs typeface="Calibri" panose="020F0502020204030204" pitchFamily="34" charset="0"/>
              </a:rPr>
              <a:t> the </a:t>
            </a:r>
            <a:r>
              <a:rPr lang="nl-NL" b="1" dirty="0" err="1" smtClean="0">
                <a:cs typeface="Calibri" panose="020F0502020204030204" pitchFamily="34" charset="0"/>
              </a:rPr>
              <a:t>local</a:t>
            </a:r>
            <a:r>
              <a:rPr lang="nl-NL" dirty="0" smtClean="0">
                <a:cs typeface="Calibri" panose="020F0502020204030204" pitchFamily="34" charset="0"/>
              </a:rPr>
              <a:t> market. Local purchasing power </a:t>
            </a:r>
            <a:r>
              <a:rPr lang="nl-NL" dirty="0" smtClean="0">
                <a:cs typeface="Calibri" panose="020F0502020204030204" pitchFamily="34" charset="0"/>
              </a:rPr>
              <a:t>targeting </a:t>
            </a:r>
            <a:r>
              <a:rPr lang="nl-NL" dirty="0" smtClean="0">
                <a:cs typeface="Calibri" panose="020F0502020204030204" pitchFamily="34" charset="0"/>
              </a:rPr>
              <a:t>domestic production can thus improve exports.</a:t>
            </a:r>
          </a:p>
          <a:p>
            <a:pPr marL="0" indent="0">
              <a:spcBef>
                <a:spcPts val="0"/>
              </a:spcBef>
              <a:buNone/>
            </a:pPr>
            <a:endParaRPr lang="nl-NL" b="1" dirty="0" smtClean="0"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l-NL" b="1" dirty="0" smtClean="0">
                <a:cs typeface="Calibri" panose="020F0502020204030204" pitchFamily="34" charset="0"/>
              </a:rPr>
              <a:t>Benefits </a:t>
            </a:r>
            <a:r>
              <a:rPr lang="nl-NL" b="1" dirty="0" err="1" smtClean="0">
                <a:cs typeface="Calibri" panose="020F0502020204030204" pitchFamily="34" charset="0"/>
              </a:rPr>
              <a:t>and</a:t>
            </a:r>
            <a:r>
              <a:rPr lang="nl-NL" b="1" dirty="0" smtClean="0">
                <a:cs typeface="Calibri" panose="020F0502020204030204" pitchFamily="34" charset="0"/>
              </a:rPr>
              <a:t> </a:t>
            </a:r>
            <a:r>
              <a:rPr lang="nl-NL" b="1" dirty="0" err="1" smtClean="0">
                <a:cs typeface="Calibri" panose="020F0502020204030204" pitchFamily="34" charset="0"/>
              </a:rPr>
              <a:t>setbacks</a:t>
            </a:r>
            <a:r>
              <a:rPr lang="nl-NL" b="1" dirty="0" smtClean="0">
                <a:cs typeface="Calibri" panose="020F0502020204030204" pitchFamily="34" charset="0"/>
              </a:rPr>
              <a:t> of the link </a:t>
            </a:r>
            <a:r>
              <a:rPr lang="nl-NL" b="1" dirty="0" err="1" smtClean="0">
                <a:cs typeface="Calibri" panose="020F0502020204030204" pitchFamily="34" charset="0"/>
              </a:rPr>
              <a:t>to</a:t>
            </a:r>
            <a:r>
              <a:rPr lang="nl-NL" b="1" dirty="0" smtClean="0">
                <a:cs typeface="Calibri" panose="020F0502020204030204" pitchFamily="34" charset="0"/>
              </a:rPr>
              <a:t> the euro</a:t>
            </a:r>
          </a:p>
          <a:p>
            <a:pPr>
              <a:spcBef>
                <a:spcPts val="0"/>
              </a:spcBef>
            </a:pPr>
            <a:r>
              <a:rPr lang="nl-NL" dirty="0" smtClean="0">
                <a:cs typeface="Calibri" panose="020F0502020204030204" pitchFamily="34" charset="0"/>
              </a:rPr>
              <a:t>The link </a:t>
            </a:r>
            <a:r>
              <a:rPr lang="nl-NL" dirty="0" err="1" smtClean="0">
                <a:cs typeface="Calibri" panose="020F0502020204030204" pitchFamily="34" charset="0"/>
              </a:rPr>
              <a:t>to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>
                <a:cs typeface="Calibri" panose="020F0502020204030204" pitchFamily="34" charset="0"/>
              </a:rPr>
              <a:t>the Euro </a:t>
            </a:r>
            <a:r>
              <a:rPr lang="nl-NL" dirty="0" err="1" smtClean="0">
                <a:cs typeface="Calibri" panose="020F0502020204030204" pitchFamily="34" charset="0"/>
              </a:rPr>
              <a:t>provides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stability</a:t>
            </a:r>
            <a:endParaRPr lang="nl-NL" dirty="0" smtClean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nl-NL" dirty="0" smtClean="0">
                <a:cs typeface="Calibri" panose="020F0502020204030204" pitchFamily="34" charset="0"/>
              </a:rPr>
              <a:t>However, to maintain stable exchange rate and balanced government </a:t>
            </a:r>
            <a:r>
              <a:rPr lang="nl-NL" dirty="0" smtClean="0">
                <a:cs typeface="Calibri" panose="020F0502020204030204" pitchFamily="34" charset="0"/>
              </a:rPr>
              <a:t>finances, a </a:t>
            </a:r>
            <a:r>
              <a:rPr lang="nl-NL" dirty="0" smtClean="0">
                <a:cs typeface="Calibri" panose="020F0502020204030204" pitchFamily="34" charset="0"/>
              </a:rPr>
              <a:t>reduction of expenditures is </a:t>
            </a:r>
            <a:r>
              <a:rPr lang="nl-NL" dirty="0">
                <a:cs typeface="Calibri" panose="020F0502020204030204" pitchFamily="34" charset="0"/>
              </a:rPr>
              <a:t>often </a:t>
            </a:r>
            <a:r>
              <a:rPr lang="nl-NL" dirty="0" smtClean="0">
                <a:cs typeface="Calibri" panose="020F0502020204030204" pitchFamily="34" charset="0"/>
              </a:rPr>
              <a:t>needed</a:t>
            </a:r>
            <a:r>
              <a:rPr lang="nl-NL" dirty="0" smtClean="0">
                <a:cs typeface="Calibri" panose="020F0502020204030204" pitchFamily="34" charset="0"/>
              </a:rPr>
              <a:t> which also </a:t>
            </a:r>
            <a:r>
              <a:rPr lang="nl-NL" dirty="0" smtClean="0">
                <a:cs typeface="Calibri" panose="020F0502020204030204" pitchFamily="34" charset="0"/>
              </a:rPr>
              <a:t>affects local production and consumption (example Greece)</a:t>
            </a:r>
          </a:p>
          <a:p>
            <a:pPr marL="0" indent="0">
              <a:spcBef>
                <a:spcPts val="0"/>
              </a:spcBef>
              <a:buNone/>
            </a:pPr>
            <a:endParaRPr lang="nl-NL" b="1" dirty="0" smtClean="0"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nl-NL" dirty="0" smtClean="0"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nl-NL" b="1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86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447800"/>
            <a:ext cx="7560840" cy="838200"/>
          </a:xfrm>
        </p:spPr>
        <p:txBody>
          <a:bodyPr/>
          <a:lstStyle/>
          <a:p>
            <a:r>
              <a:rPr lang="nl-NL" dirty="0" smtClean="0"/>
              <a:t>Introduction (2): fighting unemployment by </a:t>
            </a:r>
            <a:r>
              <a:rPr lang="nl-NL" dirty="0" smtClean="0"/>
              <a:t>increasing </a:t>
            </a:r>
            <a:r>
              <a:rPr lang="nl-NL" dirty="0" smtClean="0"/>
              <a:t>governmental expenditures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nl-NL" dirty="0" err="1" smtClean="0">
                <a:cs typeface="Calibri" panose="020F0502020204030204" pitchFamily="34" charset="0"/>
              </a:rPr>
              <a:t>Additional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governmental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expenditures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to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fight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unemployment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can</a:t>
            </a:r>
            <a:endParaRPr lang="nl-NL" dirty="0" smtClean="0"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nl-NL" dirty="0" smtClean="0">
                <a:cs typeface="Calibri" panose="020F0502020204030204" pitchFamily="34" charset="0"/>
              </a:rPr>
              <a:t>boost the </a:t>
            </a:r>
            <a:r>
              <a:rPr lang="nl-NL" dirty="0" err="1" smtClean="0">
                <a:cs typeface="Calibri" panose="020F0502020204030204" pitchFamily="34" charset="0"/>
              </a:rPr>
              <a:t>economy</a:t>
            </a:r>
            <a:endParaRPr lang="nl-NL" dirty="0" smtClean="0"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nl-NL" dirty="0" err="1" smtClean="0">
                <a:cs typeface="Calibri" panose="020F0502020204030204" pitchFamily="34" charset="0"/>
              </a:rPr>
              <a:t>Increase</a:t>
            </a:r>
            <a:r>
              <a:rPr lang="nl-NL" dirty="0" smtClean="0">
                <a:cs typeface="Calibri" panose="020F0502020204030204" pitchFamily="34" charset="0"/>
              </a:rPr>
              <a:t> tax </a:t>
            </a:r>
            <a:r>
              <a:rPr lang="nl-NL" dirty="0" err="1" smtClean="0">
                <a:cs typeface="Calibri" panose="020F0502020204030204" pitchFamily="34" charset="0"/>
              </a:rPr>
              <a:t>income</a:t>
            </a:r>
            <a:endParaRPr lang="nl-NL" dirty="0" smtClean="0"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nl-NL" dirty="0">
                <a:cs typeface="Calibri" panose="020F0502020204030204" pitchFamily="34" charset="0"/>
              </a:rPr>
              <a:t>But </a:t>
            </a:r>
            <a:r>
              <a:rPr lang="nl-NL" dirty="0" err="1">
                <a:cs typeface="Calibri" panose="020F0502020204030204" pitchFamily="34" charset="0"/>
              </a:rPr>
              <a:t>increase</a:t>
            </a:r>
            <a:r>
              <a:rPr lang="nl-NL" dirty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debts</a:t>
            </a:r>
            <a:endParaRPr lang="nl-NL" dirty="0" smtClean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nl-NL" dirty="0" smtClean="0">
                <a:cs typeface="Calibri" panose="020F0502020204030204" pitchFamily="34" charset="0"/>
              </a:rPr>
              <a:t>In a small open economy the additional purchasing power leaves the country before it </a:t>
            </a:r>
            <a:r>
              <a:rPr lang="nl-NL" dirty="0" smtClean="0">
                <a:cs typeface="Calibri" panose="020F0502020204030204" pitchFamily="34" charset="0"/>
              </a:rPr>
              <a:t>results </a:t>
            </a:r>
            <a:r>
              <a:rPr lang="nl-NL" dirty="0" smtClean="0">
                <a:cs typeface="Calibri" panose="020F0502020204030204" pitchFamily="34" charset="0"/>
              </a:rPr>
              <a:t>in enough taxes to pay off debts.</a:t>
            </a:r>
          </a:p>
          <a:p>
            <a:pPr>
              <a:spcBef>
                <a:spcPts val="0"/>
              </a:spcBef>
            </a:pPr>
            <a:r>
              <a:rPr lang="nl-NL" dirty="0" smtClean="0">
                <a:cs typeface="Calibri" panose="020F0502020204030204" pitchFamily="34" charset="0"/>
              </a:rPr>
              <a:t>Solution: Spending through a dedicated digital payment environment that </a:t>
            </a:r>
            <a:r>
              <a:rPr lang="nl-NL" dirty="0" smtClean="0">
                <a:cs typeface="Calibri" panose="020F0502020204030204" pitchFamily="34" charset="0"/>
              </a:rPr>
              <a:t>allows </a:t>
            </a:r>
            <a:r>
              <a:rPr lang="nl-NL" dirty="0" smtClean="0">
                <a:cs typeface="Calibri" panose="020F0502020204030204" pitchFamily="34" charset="0"/>
              </a:rPr>
              <a:t>purchasing power to leave </a:t>
            </a:r>
            <a:r>
              <a:rPr lang="nl-NL" dirty="0" smtClean="0">
                <a:cs typeface="Calibri" panose="020F0502020204030204" pitchFamily="34" charset="0"/>
              </a:rPr>
              <a:t>only after </a:t>
            </a:r>
            <a:r>
              <a:rPr lang="nl-NL" dirty="0" smtClean="0">
                <a:cs typeface="Calibri" panose="020F0502020204030204" pitchFamily="34" charset="0"/>
              </a:rPr>
              <a:t>it </a:t>
            </a:r>
            <a:r>
              <a:rPr lang="nl-NL" dirty="0" smtClean="0">
                <a:cs typeface="Calibri" panose="020F0502020204030204" pitchFamily="34" charset="0"/>
              </a:rPr>
              <a:t>results </a:t>
            </a:r>
            <a:r>
              <a:rPr lang="nl-NL" dirty="0" smtClean="0">
                <a:cs typeface="Calibri" panose="020F0502020204030204" pitchFamily="34" charset="0"/>
              </a:rPr>
              <a:t>in enough additional tax-income.</a:t>
            </a:r>
            <a:endParaRPr lang="nl-NL" dirty="0"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nl-NL" b="1" dirty="0" smtClean="0"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nl-NL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nl-N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52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Introduction</a:t>
            </a:r>
            <a:r>
              <a:rPr lang="nl-NL" dirty="0" smtClean="0"/>
              <a:t> (3): extra </a:t>
            </a:r>
            <a:r>
              <a:rPr lang="nl-NL" dirty="0" err="1" smtClean="0"/>
              <a:t>liquidity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paying</a:t>
            </a:r>
            <a:r>
              <a:rPr lang="nl-NL" dirty="0" smtClean="0"/>
              <a:t> </a:t>
            </a:r>
            <a:r>
              <a:rPr lang="nl-NL" dirty="0" err="1" smtClean="0"/>
              <a:t>suppliers</a:t>
            </a:r>
            <a:r>
              <a:rPr lang="nl-NL" dirty="0" smtClean="0"/>
              <a:t> of the </a:t>
            </a:r>
            <a:r>
              <a:rPr lang="nl-NL" dirty="0" err="1" smtClean="0"/>
              <a:t>government</a:t>
            </a:r>
            <a:r>
              <a:rPr lang="nl-NL" dirty="0" smtClean="0"/>
              <a:t> </a:t>
            </a:r>
            <a:r>
              <a:rPr lang="nl-NL" dirty="0" err="1" smtClean="0"/>
              <a:t>faster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government</a:t>
            </a:r>
            <a:r>
              <a:rPr lang="nl-NL" dirty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that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pays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its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>
                <a:cs typeface="Calibri" panose="020F0502020204030204" pitchFamily="34" charset="0"/>
              </a:rPr>
              <a:t>invoices</a:t>
            </a:r>
            <a:r>
              <a:rPr lang="nl-NL" dirty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faster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adds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liquidity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to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the market</a:t>
            </a:r>
          </a:p>
          <a:p>
            <a:pPr>
              <a:spcBef>
                <a:spcPts val="0"/>
              </a:spcBef>
            </a:pPr>
            <a:r>
              <a:rPr lang="nl-NL" dirty="0" smtClean="0">
                <a:cs typeface="Calibri" panose="020F0502020204030204" pitchFamily="34" charset="0"/>
              </a:rPr>
              <a:t>This can be done without additional costs using a dedicated digital payment environment </a:t>
            </a:r>
            <a:r>
              <a:rPr lang="nl-NL" dirty="0" smtClean="0">
                <a:cs typeface="Calibri" panose="020F0502020204030204" pitchFamily="34" charset="0"/>
              </a:rPr>
              <a:t>where </a:t>
            </a:r>
            <a:r>
              <a:rPr lang="nl-NL" dirty="0" smtClean="0">
                <a:cs typeface="Calibri" panose="020F0502020204030204" pitchFamily="34" charset="0"/>
              </a:rPr>
              <a:t>payments are not done with marks but with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term marks.</a:t>
            </a:r>
          </a:p>
          <a:p>
            <a:pPr>
              <a:spcBef>
                <a:spcPts val="0"/>
              </a:spcBef>
            </a:pPr>
            <a:r>
              <a:rPr lang="nl-NL" i="1" dirty="0" smtClean="0">
                <a:cs typeface="Calibri" panose="020F0502020204030204" pitchFamily="34" charset="0"/>
              </a:rPr>
              <a:t>Term </a:t>
            </a:r>
            <a:r>
              <a:rPr lang="nl-NL" i="1" dirty="0" err="1">
                <a:cs typeface="Calibri" panose="020F0502020204030204" pitchFamily="34" charset="0"/>
              </a:rPr>
              <a:t>m</a:t>
            </a:r>
            <a:r>
              <a:rPr lang="nl-NL" i="1" dirty="0" err="1" smtClean="0">
                <a:cs typeface="Calibri" panose="020F0502020204030204" pitchFamily="34" charset="0"/>
              </a:rPr>
              <a:t>arks</a:t>
            </a:r>
            <a:r>
              <a:rPr lang="nl-NL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secured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claims on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marks</a:t>
            </a:r>
            <a:r>
              <a:rPr lang="nl-NL" dirty="0">
                <a:cs typeface="Calibri" panose="020F0502020204030204" pitchFamily="34" charset="0"/>
              </a:rPr>
              <a:t> (</a:t>
            </a:r>
            <a:r>
              <a:rPr lang="nl-NL" dirty="0" err="1">
                <a:cs typeface="Calibri" panose="020F0502020204030204" pitchFamily="34" charset="0"/>
              </a:rPr>
              <a:t>payment</a:t>
            </a:r>
            <a:r>
              <a:rPr lang="nl-NL" dirty="0">
                <a:cs typeface="Calibri" panose="020F0502020204030204" pitchFamily="34" charset="0"/>
              </a:rPr>
              <a:t> </a:t>
            </a:r>
            <a:r>
              <a:rPr lang="nl-NL" dirty="0" err="1">
                <a:cs typeface="Calibri" panose="020F0502020204030204" pitchFamily="34" charset="0"/>
              </a:rPr>
              <a:t>obligations</a:t>
            </a:r>
            <a:r>
              <a:rPr lang="nl-NL" dirty="0">
                <a:cs typeface="Calibri" panose="020F0502020204030204" pitchFamily="34" charset="0"/>
              </a:rPr>
              <a:t>) at 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specific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moment in the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future</a:t>
            </a:r>
            <a:endParaRPr lang="nl-NL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nl-NL" dirty="0" smtClean="0">
                <a:cs typeface="Calibri" panose="020F0502020204030204" pitchFamily="34" charset="0"/>
              </a:rPr>
              <a:t>The digital payment environment where </a:t>
            </a:r>
            <a:r>
              <a:rPr lang="nl-NL" i="1" dirty="0" smtClean="0">
                <a:cs typeface="Calibri" panose="020F0502020204030204" pitchFamily="34" charset="0"/>
              </a:rPr>
              <a:t>term </a:t>
            </a:r>
            <a:r>
              <a:rPr lang="nl-NL" i="1" dirty="0">
                <a:cs typeface="Calibri" panose="020F0502020204030204" pitchFamily="34" charset="0"/>
              </a:rPr>
              <a:t>m</a:t>
            </a:r>
            <a:r>
              <a:rPr lang="nl-NL" i="1" dirty="0" smtClean="0">
                <a:cs typeface="Calibri" panose="020F0502020204030204" pitchFamily="34" charset="0"/>
              </a:rPr>
              <a:t>arks are </a:t>
            </a:r>
            <a:r>
              <a:rPr lang="nl-NL" dirty="0" smtClean="0">
                <a:cs typeface="Calibri" panose="020F0502020204030204" pitchFamily="34" charset="0"/>
              </a:rPr>
              <a:t>the </a:t>
            </a:r>
            <a:r>
              <a:rPr lang="nl-NL" dirty="0">
                <a:cs typeface="Calibri" panose="020F0502020204030204" pitchFamily="34" charset="0"/>
              </a:rPr>
              <a:t>means of </a:t>
            </a:r>
            <a:r>
              <a:rPr lang="nl-NL" dirty="0" smtClean="0">
                <a:cs typeface="Calibri" panose="020F0502020204030204" pitchFamily="34" charset="0"/>
              </a:rPr>
              <a:t>exchange, </a:t>
            </a:r>
            <a:r>
              <a:rPr lang="nl-NL" dirty="0" smtClean="0">
                <a:cs typeface="Calibri" panose="020F0502020204030204" pitchFamily="34" charset="0"/>
              </a:rPr>
              <a:t>facilitates </a:t>
            </a:r>
            <a:r>
              <a:rPr lang="nl-NL" dirty="0" smtClean="0">
                <a:cs typeface="Calibri" panose="020F0502020204030204" pitchFamily="34" charset="0"/>
              </a:rPr>
              <a:t>a </a:t>
            </a:r>
            <a:r>
              <a:rPr lang="nl-NL" dirty="0" smtClean="0">
                <a:cs typeface="Calibri" panose="020F0502020204030204" pitchFamily="34" charset="0"/>
              </a:rPr>
              <a:t>target </a:t>
            </a:r>
            <a:r>
              <a:rPr lang="nl-NL" dirty="0" smtClean="0">
                <a:cs typeface="Calibri" panose="020F0502020204030204" pitchFamily="34" charset="0"/>
              </a:rPr>
              <a:t>group of Bosnian </a:t>
            </a:r>
            <a:r>
              <a:rPr lang="nl-NL" dirty="0">
                <a:cs typeface="Calibri" panose="020F0502020204030204" pitchFamily="34" charset="0"/>
              </a:rPr>
              <a:t>companies and consumers</a:t>
            </a:r>
            <a:r>
              <a:rPr lang="nl-NL" dirty="0" smtClean="0">
                <a:cs typeface="Calibri" panose="020F0502020204030204" pitchFamily="34" charset="0"/>
              </a:rPr>
              <a:t>.</a:t>
            </a:r>
            <a:endParaRPr lang="nl-NL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38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Introduction</a:t>
            </a:r>
            <a:r>
              <a:rPr lang="nl-NL" dirty="0" smtClean="0"/>
              <a:t> (4</a:t>
            </a:r>
            <a:r>
              <a:rPr lang="nl-NL" dirty="0"/>
              <a:t>): </a:t>
            </a:r>
            <a:r>
              <a:rPr lang="nl-NL" dirty="0" err="1" smtClean="0"/>
              <a:t>cost</a:t>
            </a:r>
            <a:r>
              <a:rPr lang="nl-NL" dirty="0" smtClean="0"/>
              <a:t>-free </a:t>
            </a:r>
            <a:r>
              <a:rPr lang="nl-NL" dirty="0" err="1"/>
              <a:t>credits</a:t>
            </a:r>
            <a:r>
              <a:rPr lang="nl-NL" dirty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regular</a:t>
            </a:r>
            <a:r>
              <a:rPr lang="nl-NL" dirty="0" smtClean="0"/>
              <a:t> </a:t>
            </a:r>
            <a:r>
              <a:rPr lang="nl-NL" dirty="0" err="1" smtClean="0"/>
              <a:t>suppliers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79712"/>
            <a:ext cx="7086600" cy="3657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Governments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list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trusted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regular</a:t>
            </a:r>
            <a:r>
              <a:rPr lang="nl-N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suppliers</a:t>
            </a:r>
            <a:endParaRPr lang="nl-NL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nl-NL" dirty="0">
                <a:cs typeface="Calibri" panose="020F0502020204030204" pitchFamily="34" charset="0"/>
              </a:rPr>
              <a:t>S</a:t>
            </a:r>
            <a:r>
              <a:rPr lang="nl-NL" dirty="0" smtClean="0">
                <a:cs typeface="Calibri" panose="020F0502020204030204" pitchFamily="34" charset="0"/>
              </a:rPr>
              <a:t>uppliers on </a:t>
            </a:r>
            <a:r>
              <a:rPr lang="nl-NL" dirty="0" err="1" smtClean="0">
                <a:cs typeface="Calibri" panose="020F0502020204030204" pitchFamily="34" charset="0"/>
              </a:rPr>
              <a:t>this</a:t>
            </a:r>
            <a:r>
              <a:rPr lang="nl-NL" dirty="0" smtClean="0">
                <a:cs typeface="Calibri" panose="020F0502020204030204" pitchFamily="34" charset="0"/>
              </a:rPr>
              <a:t> list get a </a:t>
            </a:r>
            <a:r>
              <a:rPr lang="nl-NL" dirty="0" err="1" smtClean="0">
                <a:cs typeface="Calibri" panose="020F0502020204030204" pitchFamily="34" charset="0"/>
              </a:rPr>
              <a:t>cost</a:t>
            </a:r>
            <a:r>
              <a:rPr lang="nl-NL" dirty="0" smtClean="0">
                <a:cs typeface="Calibri" panose="020F0502020204030204" pitchFamily="34" charset="0"/>
              </a:rPr>
              <a:t>-free credit in term-</a:t>
            </a:r>
            <a:r>
              <a:rPr lang="nl-NL" dirty="0" err="1" smtClean="0">
                <a:cs typeface="Calibri" panose="020F0502020204030204" pitchFamily="34" charset="0"/>
              </a:rPr>
              <a:t>marks</a:t>
            </a:r>
            <a:r>
              <a:rPr lang="nl-NL" dirty="0" smtClean="0">
                <a:cs typeface="Calibri" panose="020F0502020204030204" pitchFamily="34" charset="0"/>
              </a:rPr>
              <a:t> the </a:t>
            </a:r>
            <a:r>
              <a:rPr lang="nl-NL" dirty="0" err="1" smtClean="0">
                <a:cs typeface="Calibri" panose="020F0502020204030204" pitchFamily="34" charset="0"/>
              </a:rPr>
              <a:t>day</a:t>
            </a:r>
            <a:r>
              <a:rPr lang="nl-NL" dirty="0" smtClean="0">
                <a:cs typeface="Calibri" panose="020F0502020204030204" pitchFamily="34" charset="0"/>
              </a:rPr>
              <a:t> the </a:t>
            </a:r>
            <a:r>
              <a:rPr lang="nl-NL" dirty="0" err="1" smtClean="0">
                <a:cs typeface="Calibri" panose="020F0502020204030204" pitchFamily="34" charset="0"/>
              </a:rPr>
              <a:t>government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receives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their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invoice</a:t>
            </a:r>
            <a:r>
              <a:rPr lang="nl-NL" dirty="0" smtClean="0">
                <a:cs typeface="Calibri" panose="020F050202020403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nl-NL" dirty="0" smtClean="0">
                <a:cs typeface="Calibri" panose="020F0502020204030204" pitchFamily="34" charset="0"/>
              </a:rPr>
              <a:t>The date that the goverment will pay</a:t>
            </a:r>
            <a:r>
              <a:rPr lang="nl-NL" dirty="0">
                <a:cs typeface="Calibri" panose="020F0502020204030204" pitchFamily="34" charset="0"/>
              </a:rPr>
              <a:t> is </a:t>
            </a:r>
            <a:r>
              <a:rPr lang="nl-NL" dirty="0" smtClean="0">
                <a:cs typeface="Calibri" panose="020F0502020204030204" pitchFamily="34" charset="0"/>
              </a:rPr>
              <a:t>registered </a:t>
            </a:r>
            <a:r>
              <a:rPr lang="nl-NL" dirty="0" smtClean="0">
                <a:cs typeface="Calibri" panose="020F0502020204030204" pitchFamily="34" charset="0"/>
              </a:rPr>
              <a:t>by the software in </a:t>
            </a:r>
            <a:r>
              <a:rPr lang="nl-NL" dirty="0" smtClean="0">
                <a:cs typeface="Calibri" panose="020F0502020204030204" pitchFamily="34" charset="0"/>
              </a:rPr>
              <a:t>term-marks</a:t>
            </a:r>
            <a:endParaRPr lang="nl-NL" dirty="0" smtClean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nl-NL" dirty="0" smtClean="0">
                <a:cs typeface="Calibri" panose="020F0502020204030204" pitchFamily="34" charset="0"/>
              </a:rPr>
              <a:t>At </a:t>
            </a:r>
            <a:r>
              <a:rPr lang="nl-NL" dirty="0" err="1" smtClean="0">
                <a:cs typeface="Calibri" panose="020F0502020204030204" pitchFamily="34" charset="0"/>
              </a:rPr>
              <a:t>that</a:t>
            </a:r>
            <a:r>
              <a:rPr lang="nl-NL" dirty="0" smtClean="0">
                <a:cs typeface="Calibri" panose="020F0502020204030204" pitchFamily="34" charset="0"/>
              </a:rPr>
              <a:t> moment the </a:t>
            </a:r>
            <a:r>
              <a:rPr lang="nl-NL" dirty="0" err="1">
                <a:cs typeface="Calibri" panose="020F0502020204030204" pitchFamily="34" charset="0"/>
              </a:rPr>
              <a:t>government</a:t>
            </a:r>
            <a:r>
              <a:rPr lang="nl-NL" dirty="0">
                <a:cs typeface="Calibri" panose="020F0502020204030204" pitchFamily="34" charset="0"/>
              </a:rPr>
              <a:t> </a:t>
            </a:r>
            <a:r>
              <a:rPr lang="nl-NL" dirty="0" err="1" smtClean="0">
                <a:cs typeface="Calibri" panose="020F0502020204030204" pitchFamily="34" charset="0"/>
              </a:rPr>
              <a:t>pays</a:t>
            </a:r>
            <a:r>
              <a:rPr lang="nl-NL" dirty="0" smtClean="0">
                <a:cs typeface="Calibri" panose="020F0502020204030204" pitchFamily="34" charset="0"/>
              </a:rPr>
              <a:t> the </a:t>
            </a:r>
            <a:r>
              <a:rPr lang="nl-NL" dirty="0" err="1" smtClean="0">
                <a:cs typeface="Calibri" panose="020F0502020204030204" pitchFamily="34" charset="0"/>
              </a:rPr>
              <a:t>invoice</a:t>
            </a:r>
            <a:r>
              <a:rPr lang="nl-NL" dirty="0" smtClean="0">
                <a:cs typeface="Calibri" panose="020F0502020204030204" pitchFamily="34" charset="0"/>
              </a:rPr>
              <a:t>. With these marks the </a:t>
            </a:r>
            <a:r>
              <a:rPr lang="nl-NL" dirty="0" smtClean="0">
                <a:cs typeface="Calibri" panose="020F0502020204030204" pitchFamily="34" charset="0"/>
              </a:rPr>
              <a:t>credit debt </a:t>
            </a:r>
            <a:r>
              <a:rPr lang="nl-NL" dirty="0" smtClean="0">
                <a:cs typeface="Calibri" panose="020F0502020204030204" pitchFamily="34" charset="0"/>
              </a:rPr>
              <a:t>is met, while the marks are available for those that own the term-marks related to the invoice</a:t>
            </a:r>
          </a:p>
          <a:p>
            <a:pPr>
              <a:spcBef>
                <a:spcPts val="0"/>
              </a:spcBef>
            </a:pPr>
            <a:endParaRPr lang="nl-NL" dirty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nl-NL" dirty="0" smtClean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24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O Template compleet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UY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UY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O Template leeg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>
          <a:solidFill>
            <a:schemeClr val="bg1">
              <a:lumMod val="85000"/>
            </a:schemeClr>
          </a:solidFill>
          <a:headEnd type="none" w="med" len="med"/>
          <a:tailEnd type="none" w="med" len="med"/>
        </a:ln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  <a:lnDef>
      <a:spPr bwMode="auto">
        <a:ln w="57150">
          <a:solidFill>
            <a:schemeClr val="bg1">
              <a:lumMod val="95000"/>
            </a:schemeClr>
          </a:solidFill>
          <a:prstDash val="solid"/>
          <a:headEnd type="none" w="med" len="med"/>
          <a:tailEnd type="arrow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</a:extLst>
      </a:spPr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14164</TotalTime>
  <Words>2668</Words>
  <Application>Microsoft Office PowerPoint</Application>
  <PresentationFormat>On-screen Show (4:3)</PresentationFormat>
  <Paragraphs>348</Paragraphs>
  <Slides>39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STRO Template compleet</vt:lpstr>
      <vt:lpstr>STRO Template leeg</vt:lpstr>
      <vt:lpstr>  Job creation in Bosnia  using  Social Trade Credit Circuits            Henk van Arkel</vt:lpstr>
      <vt:lpstr>Contents</vt:lpstr>
      <vt:lpstr>Social Trade Organisation (1)</vt:lpstr>
      <vt:lpstr>Social Trade Organisation (2)</vt:lpstr>
      <vt:lpstr>Cyclos 4 PRO software</vt:lpstr>
      <vt:lpstr>Introduction 1: The importance of the domestic economy</vt:lpstr>
      <vt:lpstr>Introduction (2): fighting unemployment by increasing governmental expenditures</vt:lpstr>
      <vt:lpstr>Introduction (3): extra liquidity by paying suppliers of the government faster</vt:lpstr>
      <vt:lpstr>Introduction (4): cost-free credits for regular suppliers</vt:lpstr>
      <vt:lpstr>Introduction (5): counter cyclic credits</vt:lpstr>
      <vt:lpstr>Challenges for the economy of Bosnia </vt:lpstr>
      <vt:lpstr>Exports based on strong local clusters of businesses</vt:lpstr>
      <vt:lpstr>The Greek tragedy</vt:lpstr>
      <vt:lpstr>The need for governments to spend less and more at the same time</vt:lpstr>
      <vt:lpstr>Government paying suppliers late</vt:lpstr>
      <vt:lpstr>Modern technologies allow to dedicate/ condition flows of money</vt:lpstr>
      <vt:lpstr>Dedicated Term-Marks</vt:lpstr>
      <vt:lpstr>Government paying suppliers: the solution</vt:lpstr>
      <vt:lpstr>Objectives of the Bosnian Social Trade</vt:lpstr>
      <vt:lpstr>Step 1: Government creates a whitelist of regular suppliers</vt:lpstr>
      <vt:lpstr>Step 2: Government pays supplier A with term marks</vt:lpstr>
      <vt:lpstr>Step 3: The TMs are circulating within the regional Bosnian network</vt:lpstr>
      <vt:lpstr>Suppliers paid with term-marks</vt:lpstr>
      <vt:lpstr>Step 4: After 70 days the TM can be exchanged for marks</vt:lpstr>
      <vt:lpstr>Advantages</vt:lpstr>
      <vt:lpstr>Objectives of the Bosnian Social Trade</vt:lpstr>
      <vt:lpstr>Credit</vt:lpstr>
      <vt:lpstr>How risks are covered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Term marks and credit</vt:lpstr>
      <vt:lpstr>Bijlage: het huishoudboekje van de coöperatie</vt:lpstr>
      <vt:lpstr>Result</vt:lpstr>
      <vt:lpstr>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Oinari evalueert of het verantwoord is dat Alternativa 3 10.000 Te leent en vraagt voor de evaluatie 400 euro</dc:title>
  <dc:creator>henk van arkel</dc:creator>
  <cp:lastModifiedBy>Ranjani</cp:lastModifiedBy>
  <cp:revision>950</cp:revision>
  <dcterms:created xsi:type="dcterms:W3CDTF">2014-05-04T15:33:36Z</dcterms:created>
  <dcterms:modified xsi:type="dcterms:W3CDTF">2014-06-30T05:33:27Z</dcterms:modified>
</cp:coreProperties>
</file>