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792" r:id="rId3"/>
    <p:sldMasterId id="2147483804" r:id="rId4"/>
    <p:sldMasterId id="2147483816" r:id="rId5"/>
    <p:sldMasterId id="2147483840" r:id="rId6"/>
    <p:sldMasterId id="2147483864" r:id="rId7"/>
    <p:sldMasterId id="2147483876" r:id="rId8"/>
  </p:sldMasterIdLst>
  <p:notesMasterIdLst>
    <p:notesMasterId r:id="rId20"/>
  </p:notesMasterIdLst>
  <p:handoutMasterIdLst>
    <p:handoutMasterId r:id="rId21"/>
  </p:handoutMasterIdLst>
  <p:sldIdLst>
    <p:sldId id="256" r:id="rId9"/>
    <p:sldId id="316" r:id="rId10"/>
    <p:sldId id="317" r:id="rId11"/>
    <p:sldId id="318" r:id="rId12"/>
    <p:sldId id="319" r:id="rId13"/>
    <p:sldId id="321" r:id="rId14"/>
    <p:sldId id="325" r:id="rId15"/>
    <p:sldId id="330" r:id="rId16"/>
    <p:sldId id="327" r:id="rId17"/>
    <p:sldId id="328" r:id="rId18"/>
    <p:sldId id="329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5880B0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5880B0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5880B0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5880B0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5880B0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rgbClr val="5880B0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rgbClr val="5880B0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rgbClr val="5880B0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rgbClr val="5880B0"/>
        </a:solidFill>
        <a:latin typeface="Verdan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80B0"/>
    <a:srgbClr val="14193C"/>
    <a:srgbClr val="FFAC46"/>
    <a:srgbClr val="3399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19" autoAdjust="0"/>
  </p:normalViewPr>
  <p:slideViewPr>
    <p:cSldViewPr>
      <p:cViewPr varScale="1">
        <p:scale>
          <a:sx n="47" d="100"/>
          <a:sy n="47" d="100"/>
        </p:scale>
        <p:origin x="117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WB455882\Desktop\Youth%20PPT\Data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3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wb345808\Documents\ECA\Labor%20companion%20WDR\Report\For%20publisher\ECA_Jobs_Chapter%201_All%20Figures_071113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wb345808\AppData\Local\Temp\notes3A8DCE\All%20Figures%20-%20April%202013%20ver1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3"/>
            <c:invertIfNegative val="0"/>
            <c:bubble3D val="0"/>
          </c:dPt>
          <c:dPt>
            <c:idx val="30"/>
            <c:invertIfNegative val="0"/>
            <c:bubble3D val="0"/>
          </c:dPt>
          <c:dPt>
            <c:idx val="31"/>
            <c:invertIfNegative val="0"/>
            <c:bubble3D val="0"/>
          </c:dPt>
          <c:dPt>
            <c:idx val="32"/>
            <c:invertIfNegative val="0"/>
            <c:bubble3D val="0"/>
          </c:dPt>
          <c:dPt>
            <c:idx val="33"/>
            <c:invertIfNegative val="0"/>
            <c:bubble3D val="0"/>
          </c:dPt>
          <c:dPt>
            <c:idx val="34"/>
            <c:invertIfNegative val="0"/>
            <c:bubble3D val="0"/>
          </c:dPt>
          <c:dPt>
            <c:idx val="35"/>
            <c:invertIfNegative val="0"/>
            <c:bubble3D val="0"/>
          </c:dPt>
          <c:dPt>
            <c:idx val="36"/>
            <c:invertIfNegative val="0"/>
            <c:bubble3D val="0"/>
          </c:dPt>
          <c:dPt>
            <c:idx val="39"/>
            <c:invertIfNegative val="0"/>
            <c:bubble3D val="0"/>
          </c:dPt>
          <c:dPt>
            <c:idx val="40"/>
            <c:invertIfNegative val="0"/>
            <c:bubble3D val="0"/>
          </c:dPt>
          <c:dPt>
            <c:idx val="42"/>
            <c:invertIfNegative val="0"/>
            <c:bubble3D val="0"/>
          </c:dPt>
          <c:dPt>
            <c:idx val="4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6"/>
            <c:invertIfNegative val="0"/>
            <c:bubble3D val="0"/>
          </c:dPt>
          <c:dPt>
            <c:idx val="51"/>
            <c:invertIfNegative val="0"/>
            <c:bubble3D val="0"/>
          </c:dPt>
          <c:dPt>
            <c:idx val="52"/>
            <c:invertIfNegative val="0"/>
            <c:bubble3D val="0"/>
          </c:dPt>
          <c:dPt>
            <c:idx val="54"/>
            <c:invertIfNegative val="0"/>
            <c:bubble3D val="0"/>
          </c:dPt>
          <c:dPt>
            <c:idx val="57"/>
            <c:invertIfNegative val="0"/>
            <c:bubble3D val="0"/>
          </c:dPt>
          <c:dPt>
            <c:idx val="58"/>
            <c:invertIfNegative val="0"/>
            <c:bubble3D val="0"/>
          </c:dPt>
          <c:cat>
            <c:strRef>
              <c:f>'employment rate'!$A$67:$A$113</c:f>
              <c:strCache>
                <c:ptCount val="47"/>
                <c:pt idx="0">
                  <c:v>Kazakhstan</c:v>
                </c:pt>
                <c:pt idx="1">
                  <c:v>Sweden</c:v>
                </c:pt>
                <c:pt idx="2">
                  <c:v>Russian Fed.</c:v>
                </c:pt>
                <c:pt idx="3">
                  <c:v>Azerbaijan*</c:v>
                </c:pt>
                <c:pt idx="4">
                  <c:v>Kyrgyz Republic*</c:v>
                </c:pt>
                <c:pt idx="5">
                  <c:v>Netherlands</c:v>
                </c:pt>
                <c:pt idx="6">
                  <c:v>Ukraine</c:v>
                </c:pt>
                <c:pt idx="7">
                  <c:v>Tajikistan*</c:v>
                </c:pt>
                <c:pt idx="8">
                  <c:v>Finland</c:v>
                </c:pt>
                <c:pt idx="9">
                  <c:v>United Kingdom</c:v>
                </c:pt>
                <c:pt idx="10">
                  <c:v>Denmark</c:v>
                </c:pt>
                <c:pt idx="11">
                  <c:v>Austria</c:v>
                </c:pt>
                <c:pt idx="12">
                  <c:v>Germany</c:v>
                </c:pt>
                <c:pt idx="13">
                  <c:v>Luxembourg</c:v>
                </c:pt>
                <c:pt idx="14">
                  <c:v>Georgia*</c:v>
                </c:pt>
                <c:pt idx="15">
                  <c:v>Estonia</c:v>
                </c:pt>
                <c:pt idx="16">
                  <c:v>Uzbekistan*</c:v>
                </c:pt>
                <c:pt idx="17">
                  <c:v>Turkmenistan*</c:v>
                </c:pt>
                <c:pt idx="18">
                  <c:v>Czech Republic</c:v>
                </c:pt>
                <c:pt idx="19">
                  <c:v>Cyprus</c:v>
                </c:pt>
                <c:pt idx="20">
                  <c:v>Armenia </c:v>
                </c:pt>
                <c:pt idx="21">
                  <c:v>Albania*</c:v>
                </c:pt>
                <c:pt idx="22">
                  <c:v>Latvia</c:v>
                </c:pt>
                <c:pt idx="23">
                  <c:v>Ireland</c:v>
                </c:pt>
                <c:pt idx="24">
                  <c:v>Belarus*</c:v>
                </c:pt>
                <c:pt idx="25">
                  <c:v>France*</c:v>
                </c:pt>
                <c:pt idx="26">
                  <c:v>Slovakia</c:v>
                </c:pt>
                <c:pt idx="27">
                  <c:v>Slovenia</c:v>
                </c:pt>
                <c:pt idx="28">
                  <c:v>Lithuania</c:v>
                </c:pt>
                <c:pt idx="29">
                  <c:v>Romania</c:v>
                </c:pt>
                <c:pt idx="30">
                  <c:v>Portugal</c:v>
                </c:pt>
                <c:pt idx="31">
                  <c:v>Poland</c:v>
                </c:pt>
                <c:pt idx="32">
                  <c:v>Belgium</c:v>
                </c:pt>
                <c:pt idx="33">
                  <c:v>Malta</c:v>
                </c:pt>
                <c:pt idx="34">
                  <c:v>Hungary</c:v>
                </c:pt>
                <c:pt idx="35">
                  <c:v>Bulgaria</c:v>
                </c:pt>
                <c:pt idx="36">
                  <c:v>Turkey</c:v>
                </c:pt>
                <c:pt idx="37">
                  <c:v>Italy</c:v>
                </c:pt>
                <c:pt idx="38">
                  <c:v>Spain</c:v>
                </c:pt>
                <c:pt idx="39">
                  <c:v>Montenegro*</c:v>
                </c:pt>
                <c:pt idx="40">
                  <c:v>FYR Macedonia</c:v>
                </c:pt>
                <c:pt idx="41">
                  <c:v>Greece</c:v>
                </c:pt>
                <c:pt idx="42">
                  <c:v>Serbia</c:v>
                </c:pt>
                <c:pt idx="43">
                  <c:v>Croatia</c:v>
                </c:pt>
                <c:pt idx="44">
                  <c:v>Moldova</c:v>
                </c:pt>
                <c:pt idx="45">
                  <c:v>B&amp;H*</c:v>
                </c:pt>
                <c:pt idx="46">
                  <c:v>Kosovo*</c:v>
                </c:pt>
              </c:strCache>
            </c:strRef>
          </c:cat>
          <c:val>
            <c:numRef>
              <c:f>'employment rate'!$B$67:$B$113</c:f>
              <c:numCache>
                <c:formatCode>General</c:formatCode>
                <c:ptCount val="47"/>
                <c:pt idx="0">
                  <c:v>67.771000000000001</c:v>
                </c:pt>
                <c:pt idx="1">
                  <c:v>64.510000000000005</c:v>
                </c:pt>
                <c:pt idx="2">
                  <c:v>64.323999999999998</c:v>
                </c:pt>
                <c:pt idx="3" formatCode="0.0">
                  <c:v>62.1</c:v>
                </c:pt>
                <c:pt idx="4">
                  <c:v>61.7</c:v>
                </c:pt>
                <c:pt idx="5">
                  <c:v>60.9</c:v>
                </c:pt>
                <c:pt idx="6">
                  <c:v>59.905000000000001</c:v>
                </c:pt>
                <c:pt idx="7">
                  <c:v>59.1</c:v>
                </c:pt>
                <c:pt idx="8">
                  <c:v>58.98</c:v>
                </c:pt>
                <c:pt idx="9">
                  <c:v>57.7</c:v>
                </c:pt>
                <c:pt idx="10">
                  <c:v>57.6</c:v>
                </c:pt>
                <c:pt idx="11">
                  <c:v>57.5</c:v>
                </c:pt>
                <c:pt idx="12">
                  <c:v>56.5</c:v>
                </c:pt>
                <c:pt idx="13">
                  <c:v>55.7</c:v>
                </c:pt>
                <c:pt idx="14">
                  <c:v>55.5</c:v>
                </c:pt>
                <c:pt idx="15">
                  <c:v>55.3</c:v>
                </c:pt>
                <c:pt idx="16">
                  <c:v>55</c:v>
                </c:pt>
                <c:pt idx="17">
                  <c:v>54.9</c:v>
                </c:pt>
                <c:pt idx="18">
                  <c:v>54.5</c:v>
                </c:pt>
                <c:pt idx="19">
                  <c:v>53.4</c:v>
                </c:pt>
                <c:pt idx="20">
                  <c:v>52.725999999999999</c:v>
                </c:pt>
                <c:pt idx="21">
                  <c:v>51.6</c:v>
                </c:pt>
                <c:pt idx="22">
                  <c:v>51.6</c:v>
                </c:pt>
                <c:pt idx="23">
                  <c:v>51.3</c:v>
                </c:pt>
                <c:pt idx="24" formatCode="0.0">
                  <c:v>51.1</c:v>
                </c:pt>
                <c:pt idx="25" formatCode="0.0">
                  <c:v>50.9</c:v>
                </c:pt>
                <c:pt idx="26">
                  <c:v>50.8</c:v>
                </c:pt>
                <c:pt idx="27">
                  <c:v>50.4</c:v>
                </c:pt>
                <c:pt idx="28">
                  <c:v>50</c:v>
                </c:pt>
                <c:pt idx="29">
                  <c:v>49.7</c:v>
                </c:pt>
                <c:pt idx="30">
                  <c:v>49.5</c:v>
                </c:pt>
                <c:pt idx="31">
                  <c:v>49.3</c:v>
                </c:pt>
                <c:pt idx="32">
                  <c:v>48.7</c:v>
                </c:pt>
                <c:pt idx="33">
                  <c:v>48.4</c:v>
                </c:pt>
                <c:pt idx="34">
                  <c:v>45.7</c:v>
                </c:pt>
                <c:pt idx="35">
                  <c:v>45.6</c:v>
                </c:pt>
                <c:pt idx="36">
                  <c:v>44.619</c:v>
                </c:pt>
                <c:pt idx="37">
                  <c:v>43</c:v>
                </c:pt>
                <c:pt idx="38">
                  <c:v>43</c:v>
                </c:pt>
                <c:pt idx="39">
                  <c:v>39.106145251396654</c:v>
                </c:pt>
                <c:pt idx="40">
                  <c:v>39.1</c:v>
                </c:pt>
                <c:pt idx="41">
                  <c:v>38.299999999999997</c:v>
                </c:pt>
                <c:pt idx="42" formatCode="0.0">
                  <c:v>36.334000000000003</c:v>
                </c:pt>
                <c:pt idx="43">
                  <c:v>35.4</c:v>
                </c:pt>
                <c:pt idx="44">
                  <c:v>34.488</c:v>
                </c:pt>
                <c:pt idx="45">
                  <c:v>33.299999999999997</c:v>
                </c:pt>
                <c:pt idx="46" formatCode="0.0">
                  <c:v>23.9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461456"/>
        <c:axId val="138349992"/>
      </c:barChart>
      <c:catAx>
        <c:axId val="137461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/>
            </a:pPr>
            <a:endParaRPr lang="en-US"/>
          </a:p>
        </c:txPr>
        <c:crossAx val="138349992"/>
        <c:crosses val="autoZero"/>
        <c:auto val="1"/>
        <c:lblAlgn val="ctr"/>
        <c:lblOffset val="100"/>
        <c:noMultiLvlLbl val="0"/>
      </c:catAx>
      <c:valAx>
        <c:axId val="138349992"/>
        <c:scaling>
          <c:orientation val="minMax"/>
          <c:max val="7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="0" dirty="0"/>
                  <a:t>Percentage of</a:t>
                </a:r>
                <a:r>
                  <a:rPr lang="en-US" b="0" baseline="0" dirty="0"/>
                  <a:t> the working age population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1.2777061899343058E-2"/>
              <c:y val="4.2596653326474027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37461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DBI!$A$6</c:f>
              <c:strCache>
                <c:ptCount val="1"/>
                <c:pt idx="0">
                  <c:v>ECA</c:v>
                </c:pt>
              </c:strCache>
            </c:strRef>
          </c:tx>
          <c:marker>
            <c:symbol val="none"/>
          </c:marker>
          <c:cat>
            <c:numRef>
              <c:f>DBI!$B$4:$I$4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DBI!$B$6:$I$6</c:f>
              <c:numCache>
                <c:formatCode>0.0</c:formatCode>
                <c:ptCount val="8"/>
                <c:pt idx="0">
                  <c:v>61.192999999999998</c:v>
                </c:pt>
                <c:pt idx="1">
                  <c:v>62.2</c:v>
                </c:pt>
                <c:pt idx="2">
                  <c:v>63.670999999999999</c:v>
                </c:pt>
                <c:pt idx="3">
                  <c:v>65.167000000000002</c:v>
                </c:pt>
                <c:pt idx="4">
                  <c:v>66.385999999999996</c:v>
                </c:pt>
                <c:pt idx="5">
                  <c:v>67.412000000000006</c:v>
                </c:pt>
                <c:pt idx="6">
                  <c:v>68.724999999999994</c:v>
                </c:pt>
                <c:pt idx="7">
                  <c:v>69.584999999999994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DBI!$A$7</c:f>
              <c:strCache>
                <c:ptCount val="1"/>
                <c:pt idx="0">
                  <c:v>LAC</c:v>
                </c:pt>
              </c:strCache>
            </c:strRef>
          </c:tx>
          <c:spPr>
            <a:ln>
              <a:solidFill>
                <a:srgbClr val="FFCCFF"/>
              </a:solidFill>
            </a:ln>
          </c:spPr>
          <c:marker>
            <c:symbol val="none"/>
          </c:marker>
          <c:cat>
            <c:numRef>
              <c:f>DBI!$B$4:$I$4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DBI!$B$7:$I$7</c:f>
              <c:numCache>
                <c:formatCode>0.0</c:formatCode>
                <c:ptCount val="8"/>
                <c:pt idx="0">
                  <c:v>57.662999999999997</c:v>
                </c:pt>
                <c:pt idx="1">
                  <c:v>58.03</c:v>
                </c:pt>
                <c:pt idx="2">
                  <c:v>58.564</c:v>
                </c:pt>
                <c:pt idx="3">
                  <c:v>58.718000000000004</c:v>
                </c:pt>
                <c:pt idx="4">
                  <c:v>59.091999999999999</c:v>
                </c:pt>
                <c:pt idx="5">
                  <c:v>59.350999999999999</c:v>
                </c:pt>
                <c:pt idx="6">
                  <c:v>59.859000000000002</c:v>
                </c:pt>
                <c:pt idx="7">
                  <c:v>60.070999999999998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DBI!$A$8</c:f>
              <c:strCache>
                <c:ptCount val="1"/>
                <c:pt idx="0">
                  <c:v>EAP</c:v>
                </c:pt>
              </c:strCache>
            </c:strRef>
          </c:tx>
          <c:marker>
            <c:symbol val="none"/>
          </c:marker>
          <c:cat>
            <c:numRef>
              <c:f>DBI!$B$4:$I$4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DBI!$B$8:$I$8</c:f>
              <c:numCache>
                <c:formatCode>0.0</c:formatCode>
                <c:ptCount val="8"/>
                <c:pt idx="0">
                  <c:v>59.801000000000002</c:v>
                </c:pt>
                <c:pt idx="1">
                  <c:v>60.155000000000001</c:v>
                </c:pt>
                <c:pt idx="2">
                  <c:v>60.920999999999999</c:v>
                </c:pt>
                <c:pt idx="3">
                  <c:v>60.808</c:v>
                </c:pt>
                <c:pt idx="4">
                  <c:v>61.154000000000003</c:v>
                </c:pt>
                <c:pt idx="5">
                  <c:v>61.805999999999997</c:v>
                </c:pt>
                <c:pt idx="6">
                  <c:v>62.406999999999996</c:v>
                </c:pt>
                <c:pt idx="7">
                  <c:v>62.963000000000001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DBI!$A$9</c:f>
              <c:strCache>
                <c:ptCount val="1"/>
                <c:pt idx="0">
                  <c:v>OECD (EU)</c:v>
                </c:pt>
              </c:strCache>
            </c:strRef>
          </c:tx>
          <c:marker>
            <c:symbol val="none"/>
          </c:marker>
          <c:cat>
            <c:numRef>
              <c:f>DBI!$B$4:$I$4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DBI!$B$9:$I$9</c:f>
              <c:numCache>
                <c:formatCode>0.0</c:formatCode>
                <c:ptCount val="8"/>
                <c:pt idx="0">
                  <c:v>73.192999999999998</c:v>
                </c:pt>
                <c:pt idx="1">
                  <c:v>73.872</c:v>
                </c:pt>
                <c:pt idx="2">
                  <c:v>74.018000000000001</c:v>
                </c:pt>
                <c:pt idx="3">
                  <c:v>74.058999999999997</c:v>
                </c:pt>
                <c:pt idx="4">
                  <c:v>74.275000000000006</c:v>
                </c:pt>
                <c:pt idx="5">
                  <c:v>74.819000000000003</c:v>
                </c:pt>
                <c:pt idx="6">
                  <c:v>75.497</c:v>
                </c:pt>
                <c:pt idx="7">
                  <c:v>76.343999999999994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DBI!$A$10</c:f>
              <c:strCache>
                <c:ptCount val="1"/>
                <c:pt idx="0">
                  <c:v>OECD (Non-EU)</c:v>
                </c:pt>
              </c:strCache>
            </c:strRef>
          </c:tx>
          <c:marker>
            <c:symbol val="none"/>
          </c:marker>
          <c:cat>
            <c:numRef>
              <c:f>DBI!$B$4:$I$4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DBI!$B$10:$I$10</c:f>
              <c:numCache>
                <c:formatCode>0.0</c:formatCode>
                <c:ptCount val="8"/>
                <c:pt idx="0">
                  <c:v>80.525999999999996</c:v>
                </c:pt>
                <c:pt idx="1">
                  <c:v>80.951999999999998</c:v>
                </c:pt>
                <c:pt idx="2">
                  <c:v>80.921999999999997</c:v>
                </c:pt>
                <c:pt idx="3">
                  <c:v>81.025999999999996</c:v>
                </c:pt>
                <c:pt idx="4">
                  <c:v>81.031999999999996</c:v>
                </c:pt>
                <c:pt idx="5">
                  <c:v>81.206000000000003</c:v>
                </c:pt>
                <c:pt idx="6">
                  <c:v>81.409000000000006</c:v>
                </c:pt>
                <c:pt idx="7">
                  <c:v>81.45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DBI!$A$11</c:f>
              <c:strCache>
                <c:ptCount val="1"/>
                <c:pt idx="0">
                  <c:v>SEE</c:v>
                </c:pt>
              </c:strCache>
            </c:strRef>
          </c:tx>
          <c:marker>
            <c:symbol val="none"/>
          </c:marker>
          <c:cat>
            <c:numRef>
              <c:f>DBI!$B$4:$I$4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DBI!$B$11:$I$11</c:f>
              <c:numCache>
                <c:formatCode>0.0</c:formatCode>
                <c:ptCount val="8"/>
                <c:pt idx="0">
                  <c:v>61.666666666666664</c:v>
                </c:pt>
                <c:pt idx="1">
                  <c:v>61.5</c:v>
                </c:pt>
                <c:pt idx="2">
                  <c:v>62.25</c:v>
                </c:pt>
                <c:pt idx="3">
                  <c:v>65.8</c:v>
                </c:pt>
                <c:pt idx="4">
                  <c:v>66.5</c:v>
                </c:pt>
                <c:pt idx="5">
                  <c:v>66.833333333333329</c:v>
                </c:pt>
                <c:pt idx="6">
                  <c:v>67.833333333333329</c:v>
                </c:pt>
                <c:pt idx="7">
                  <c:v>69.166666666666671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DBI!$A$12</c:f>
              <c:strCache>
                <c:ptCount val="1"/>
                <c:pt idx="0">
                  <c:v>Bosnia and Herzegovina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DBI!$B$4:$I$4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DBI!$B$12:$I$12</c:f>
              <c:numCache>
                <c:formatCode>General</c:formatCode>
                <c:ptCount val="8"/>
                <c:pt idx="0">
                  <c:v>57</c:v>
                </c:pt>
                <c:pt idx="1">
                  <c:v>58</c:v>
                </c:pt>
                <c:pt idx="2">
                  <c:v>60</c:v>
                </c:pt>
                <c:pt idx="3">
                  <c:v>60</c:v>
                </c:pt>
                <c:pt idx="4">
                  <c:v>61</c:v>
                </c:pt>
                <c:pt idx="5">
                  <c:v>61</c:v>
                </c:pt>
                <c:pt idx="6">
                  <c:v>61</c:v>
                </c:pt>
                <c:pt idx="7">
                  <c:v>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575240"/>
        <c:axId val="138701264"/>
      </c:lineChart>
      <c:catAx>
        <c:axId val="138575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701264"/>
        <c:crosses val="autoZero"/>
        <c:auto val="1"/>
        <c:lblAlgn val="ctr"/>
        <c:lblOffset val="100"/>
        <c:noMultiLvlLbl val="0"/>
      </c:catAx>
      <c:valAx>
        <c:axId val="138701264"/>
        <c:scaling>
          <c:orientation val="minMax"/>
          <c:max val="90"/>
          <c:min val="5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38575240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7.0820888768213732E-5"/>
          <c:y val="0.81092850948792428"/>
          <c:w val="0.9999291791112318"/>
          <c:h val="0.16976164761107848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5560780596869839E-2"/>
          <c:y val="3.417843602882973E-2"/>
          <c:w val="0.88753742587732087"/>
          <c:h val="0.7910867664658536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  <a:effectLst/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'16'!$H$6:$H$34</c:f>
              <c:strCache>
                <c:ptCount val="29"/>
                <c:pt idx="0">
                  <c:v>Bulgaria</c:v>
                </c:pt>
                <c:pt idx="1">
                  <c:v>Ukraine</c:v>
                </c:pt>
                <c:pt idx="2">
                  <c:v>Georgia</c:v>
                </c:pt>
                <c:pt idx="3">
                  <c:v>Moldova, Republic of</c:v>
                </c:pt>
                <c:pt idx="4">
                  <c:v>Latvia</c:v>
                </c:pt>
                <c:pt idx="5">
                  <c:v>Lithuania</c:v>
                </c:pt>
                <c:pt idx="6">
                  <c:v>Belarus</c:v>
                </c:pt>
                <c:pt idx="7">
                  <c:v>Russian Federation</c:v>
                </c:pt>
                <c:pt idx="8">
                  <c:v>Croatia</c:v>
                </c:pt>
                <c:pt idx="9">
                  <c:v>Romania</c:v>
                </c:pt>
                <c:pt idx="10">
                  <c:v>Estonia</c:v>
                </c:pt>
                <c:pt idx="11">
                  <c:v>Bosnia and Herzegovina</c:v>
                </c:pt>
                <c:pt idx="12">
                  <c:v>Hungary</c:v>
                </c:pt>
                <c:pt idx="13">
                  <c:v>Poland</c:v>
                </c:pt>
                <c:pt idx="14">
                  <c:v>Serbia</c:v>
                </c:pt>
                <c:pt idx="15">
                  <c:v>Slovakia</c:v>
                </c:pt>
                <c:pt idx="16">
                  <c:v>Czech Republic</c:v>
                </c:pt>
                <c:pt idx="17">
                  <c:v>Slovenia</c:v>
                </c:pt>
                <c:pt idx="18">
                  <c:v>Macedonia, TFYR</c:v>
                </c:pt>
                <c:pt idx="19">
                  <c:v>Armenia</c:v>
                </c:pt>
                <c:pt idx="20">
                  <c:v>Montenegro</c:v>
                </c:pt>
                <c:pt idx="21">
                  <c:v>Albania</c:v>
                </c:pt>
                <c:pt idx="22">
                  <c:v>Azerbaijan</c:v>
                </c:pt>
                <c:pt idx="23">
                  <c:v>Kazakhstan</c:v>
                </c:pt>
                <c:pt idx="24">
                  <c:v>Turkey</c:v>
                </c:pt>
                <c:pt idx="25">
                  <c:v>Kyrgyzstan</c:v>
                </c:pt>
                <c:pt idx="26">
                  <c:v>Turkmenistan</c:v>
                </c:pt>
                <c:pt idx="27">
                  <c:v>Uzbekistan</c:v>
                </c:pt>
                <c:pt idx="28">
                  <c:v>Tajikistan</c:v>
                </c:pt>
              </c:strCache>
            </c:strRef>
          </c:cat>
          <c:val>
            <c:numRef>
              <c:f>'16'!$I$6:$I$34</c:f>
              <c:numCache>
                <c:formatCode>#,##0.0</c:formatCode>
                <c:ptCount val="29"/>
                <c:pt idx="0">
                  <c:v>-14.23487544483986</c:v>
                </c:pt>
                <c:pt idx="1">
                  <c:v>-12.07847159892294</c:v>
                </c:pt>
                <c:pt idx="2">
                  <c:v>-11.209033324153125</c:v>
                </c:pt>
                <c:pt idx="3">
                  <c:v>-10.14784946236559</c:v>
                </c:pt>
                <c:pt idx="4">
                  <c:v>-9.9535843218153683</c:v>
                </c:pt>
                <c:pt idx="5">
                  <c:v>-9.3451327433628322</c:v>
                </c:pt>
                <c:pt idx="6">
                  <c:v>-7.9686159127130081</c:v>
                </c:pt>
                <c:pt idx="7">
                  <c:v>-5.4205807529865062</c:v>
                </c:pt>
                <c:pt idx="8">
                  <c:v>-4.6983449012279763</c:v>
                </c:pt>
                <c:pt idx="9">
                  <c:v>-4.664435054601328</c:v>
                </c:pt>
                <c:pt idx="10">
                  <c:v>-4.5855379188712515</c:v>
                </c:pt>
                <c:pt idx="11">
                  <c:v>-4.0388227927363811</c:v>
                </c:pt>
                <c:pt idx="12">
                  <c:v>-4.0277125410991079</c:v>
                </c:pt>
                <c:pt idx="13">
                  <c:v>-2.0143487858719644</c:v>
                </c:pt>
                <c:pt idx="14">
                  <c:v>-0.73891625615763545</c:v>
                </c:pt>
              </c:numCache>
            </c:numRef>
          </c:val>
        </c:ser>
        <c:ser>
          <c:idx val="1"/>
          <c:order val="1"/>
          <c:spPr>
            <a:solidFill>
              <a:schemeClr val="accent3">
                <a:lumMod val="75000"/>
              </a:schemeClr>
            </a:solidFill>
            <a:effectLst/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'16'!$H$6:$H$34</c:f>
              <c:strCache>
                <c:ptCount val="29"/>
                <c:pt idx="0">
                  <c:v>Bulgaria</c:v>
                </c:pt>
                <c:pt idx="1">
                  <c:v>Ukraine</c:v>
                </c:pt>
                <c:pt idx="2">
                  <c:v>Georgia</c:v>
                </c:pt>
                <c:pt idx="3">
                  <c:v>Moldova, Republic of</c:v>
                </c:pt>
                <c:pt idx="4">
                  <c:v>Latvia</c:v>
                </c:pt>
                <c:pt idx="5">
                  <c:v>Lithuania</c:v>
                </c:pt>
                <c:pt idx="6">
                  <c:v>Belarus</c:v>
                </c:pt>
                <c:pt idx="7">
                  <c:v>Russian Federation</c:v>
                </c:pt>
                <c:pt idx="8">
                  <c:v>Croatia</c:v>
                </c:pt>
                <c:pt idx="9">
                  <c:v>Romania</c:v>
                </c:pt>
                <c:pt idx="10">
                  <c:v>Estonia</c:v>
                </c:pt>
                <c:pt idx="11">
                  <c:v>Bosnia and Herzegovina</c:v>
                </c:pt>
                <c:pt idx="12">
                  <c:v>Hungary</c:v>
                </c:pt>
                <c:pt idx="13">
                  <c:v>Poland</c:v>
                </c:pt>
                <c:pt idx="14">
                  <c:v>Serbia</c:v>
                </c:pt>
                <c:pt idx="15">
                  <c:v>Slovakia</c:v>
                </c:pt>
                <c:pt idx="16">
                  <c:v>Czech Republic</c:v>
                </c:pt>
                <c:pt idx="17">
                  <c:v>Slovenia</c:v>
                </c:pt>
                <c:pt idx="18">
                  <c:v>Macedonia, TFYR</c:v>
                </c:pt>
                <c:pt idx="19">
                  <c:v>Armenia</c:v>
                </c:pt>
                <c:pt idx="20">
                  <c:v>Montenegro</c:v>
                </c:pt>
                <c:pt idx="21">
                  <c:v>Albania</c:v>
                </c:pt>
                <c:pt idx="22">
                  <c:v>Azerbaijan</c:v>
                </c:pt>
                <c:pt idx="23">
                  <c:v>Kazakhstan</c:v>
                </c:pt>
                <c:pt idx="24">
                  <c:v>Turkey</c:v>
                </c:pt>
                <c:pt idx="25">
                  <c:v>Kyrgyzstan</c:v>
                </c:pt>
                <c:pt idx="26">
                  <c:v>Turkmenistan</c:v>
                </c:pt>
                <c:pt idx="27">
                  <c:v>Uzbekistan</c:v>
                </c:pt>
                <c:pt idx="28">
                  <c:v>Tajikistan</c:v>
                </c:pt>
              </c:strCache>
            </c:strRef>
          </c:cat>
          <c:val>
            <c:numRef>
              <c:f>'16'!$J$6:$J$34</c:f>
              <c:numCache>
                <c:formatCode>General</c:formatCode>
                <c:ptCount val="29"/>
                <c:pt idx="15" formatCode="#,##0.0">
                  <c:v>1.250539025442001</c:v>
                </c:pt>
                <c:pt idx="16" formatCode="#,##0.0">
                  <c:v>1.540336879432624</c:v>
                </c:pt>
                <c:pt idx="17" formatCode="#,##0.0">
                  <c:v>1.7182130584192441</c:v>
                </c:pt>
                <c:pt idx="18" formatCode="#,##0.0">
                  <c:v>3.2391048292108362</c:v>
                </c:pt>
                <c:pt idx="19" formatCode="#,##0.0">
                  <c:v>3.766707168894289</c:v>
                </c:pt>
                <c:pt idx="20" formatCode="#,##0.0">
                  <c:v>4.117647058823529</c:v>
                </c:pt>
                <c:pt idx="21" formatCode="#,##0.0">
                  <c:v>11.182882519176424</c:v>
                </c:pt>
                <c:pt idx="22" formatCode="#,##0.0">
                  <c:v>18.572018159306644</c:v>
                </c:pt>
                <c:pt idx="23" formatCode="#,##0.0">
                  <c:v>19.019672673169119</c:v>
                </c:pt>
                <c:pt idx="24" formatCode="#,##0.0">
                  <c:v>30.048534627590069</c:v>
                </c:pt>
                <c:pt idx="25" formatCode="#,##0.0">
                  <c:v>30.725957674792394</c:v>
                </c:pt>
                <c:pt idx="26" formatCode="#,##0.0">
                  <c:v>32.744107744107744</c:v>
                </c:pt>
                <c:pt idx="27" formatCode="#,##0.0">
                  <c:v>32.860459117874647</c:v>
                </c:pt>
                <c:pt idx="28" formatCode="#,##0.0">
                  <c:v>44.257380073800739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38694208"/>
        <c:axId val="136680872"/>
      </c:barChart>
      <c:catAx>
        <c:axId val="138694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36680872"/>
        <c:crosses val="autoZero"/>
        <c:auto val="1"/>
        <c:lblAlgn val="ctr"/>
        <c:lblOffset val="100"/>
        <c:noMultiLvlLbl val="0"/>
      </c:catAx>
      <c:valAx>
        <c:axId val="1366808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138694208"/>
        <c:crosses val="autoZero"/>
        <c:crossBetween val="between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spPr>
    <a:ln>
      <a:noFill/>
    </a:ln>
    <a:scene3d>
      <a:camera prst="orthographicFront"/>
      <a:lightRig rig="threePt" dir="t"/>
    </a:scene3d>
    <a:sp3d>
      <a:bevelT w="0" h="0"/>
    </a:sp3d>
  </c:spPr>
  <c:txPr>
    <a:bodyPr/>
    <a:lstStyle/>
    <a:p>
      <a:pPr>
        <a:defRPr sz="1400"/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'2.2 Data'!$D$1</c:f>
              <c:strCache>
                <c:ptCount val="1"/>
                <c:pt idx="0">
                  <c:v>Share of Enteprises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'2.2 Data'!$A$2:$C$11</c:f>
              <c:multiLvlStrCache>
                <c:ptCount val="10"/>
                <c:lvl>
                  <c:pt idx="0">
                    <c:v>5.2</c:v>
                  </c:pt>
                  <c:pt idx="1">
                    <c:v>2.8</c:v>
                  </c:pt>
                  <c:pt idx="2">
                    <c:v>1.1</c:v>
                  </c:pt>
                  <c:pt idx="3">
                    <c:v>2.6</c:v>
                  </c:pt>
                  <c:pt idx="4">
                    <c:v>5.0</c:v>
                  </c:pt>
                  <c:pt idx="5">
                    <c:v>4.5</c:v>
                  </c:pt>
                  <c:pt idx="6">
                    <c:v>1.4</c:v>
                  </c:pt>
                  <c:pt idx="7">
                    <c:v>-0.3</c:v>
                  </c:pt>
                  <c:pt idx="8">
                    <c:v>7.7</c:v>
                  </c:pt>
                  <c:pt idx="9">
                    <c:v>-1.0</c:v>
                  </c:pt>
                </c:lvl>
                <c:lvl>
                  <c:pt idx="0">
                    <c:v>Bulgaria</c:v>
                  </c:pt>
                  <c:pt idx="1">
                    <c:v>Czech Republic</c:v>
                  </c:pt>
                  <c:pt idx="2">
                    <c:v>Estonia</c:v>
                  </c:pt>
                  <c:pt idx="3">
                    <c:v>Poland</c:v>
                  </c:pt>
                  <c:pt idx="4">
                    <c:v>B&amp;H</c:v>
                  </c:pt>
                  <c:pt idx="5">
                    <c:v>Croatia</c:v>
                  </c:pt>
                  <c:pt idx="6">
                    <c:v>Romania</c:v>
                  </c:pt>
                  <c:pt idx="7">
                    <c:v>Serbia</c:v>
                  </c:pt>
                  <c:pt idx="8">
                    <c:v>Russia</c:v>
                  </c:pt>
                  <c:pt idx="9">
                    <c:v>Ukraine</c:v>
                  </c:pt>
                </c:lvl>
                <c:lvl>
                  <c:pt idx="0">
                    <c:v>Advanced</c:v>
                  </c:pt>
                  <c:pt idx="4">
                    <c:v>Intermediate</c:v>
                  </c:pt>
                  <c:pt idx="8">
                    <c:v>Late</c:v>
                  </c:pt>
                </c:lvl>
              </c:multiLvlStrCache>
            </c:multiLvlStrRef>
          </c:cat>
          <c:val>
            <c:numRef>
              <c:f>'2.2 Data'!$D$2:$D$11</c:f>
              <c:numCache>
                <c:formatCode>#,##0.0</c:formatCode>
                <c:ptCount val="10"/>
                <c:pt idx="0">
                  <c:v>22.2</c:v>
                </c:pt>
                <c:pt idx="1">
                  <c:v>14.4</c:v>
                </c:pt>
                <c:pt idx="2">
                  <c:v>9.5</c:v>
                </c:pt>
                <c:pt idx="3">
                  <c:v>13.2</c:v>
                </c:pt>
                <c:pt idx="4">
                  <c:v>17.5</c:v>
                </c:pt>
                <c:pt idx="5">
                  <c:v>12.7</c:v>
                </c:pt>
                <c:pt idx="6">
                  <c:v>19</c:v>
                </c:pt>
                <c:pt idx="7">
                  <c:v>17.100000000000001</c:v>
                </c:pt>
                <c:pt idx="8">
                  <c:v>41.8</c:v>
                </c:pt>
                <c:pt idx="9">
                  <c:v>12.2</c:v>
                </c:pt>
              </c:numCache>
            </c:numRef>
          </c:val>
        </c:ser>
        <c:ser>
          <c:idx val="1"/>
          <c:order val="1"/>
          <c:tx>
            <c:strRef>
              <c:f>'2.2 Data'!$E$1</c:f>
              <c:strCache>
                <c:ptCount val="1"/>
                <c:pt idx="0">
                  <c:v>Share of Jobs Created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'2.2 Data'!$A$2:$C$11</c:f>
              <c:multiLvlStrCache>
                <c:ptCount val="10"/>
                <c:lvl>
                  <c:pt idx="0">
                    <c:v>5.2</c:v>
                  </c:pt>
                  <c:pt idx="1">
                    <c:v>2.8</c:v>
                  </c:pt>
                  <c:pt idx="2">
                    <c:v>1.1</c:v>
                  </c:pt>
                  <c:pt idx="3">
                    <c:v>2.6</c:v>
                  </c:pt>
                  <c:pt idx="4">
                    <c:v>5.0</c:v>
                  </c:pt>
                  <c:pt idx="5">
                    <c:v>4.5</c:v>
                  </c:pt>
                  <c:pt idx="6">
                    <c:v>1.4</c:v>
                  </c:pt>
                  <c:pt idx="7">
                    <c:v>-0.3</c:v>
                  </c:pt>
                  <c:pt idx="8">
                    <c:v>7.7</c:v>
                  </c:pt>
                  <c:pt idx="9">
                    <c:v>-1.0</c:v>
                  </c:pt>
                </c:lvl>
                <c:lvl>
                  <c:pt idx="0">
                    <c:v>Bulgaria</c:v>
                  </c:pt>
                  <c:pt idx="1">
                    <c:v>Czech Republic</c:v>
                  </c:pt>
                  <c:pt idx="2">
                    <c:v>Estonia</c:v>
                  </c:pt>
                  <c:pt idx="3">
                    <c:v>Poland</c:v>
                  </c:pt>
                  <c:pt idx="4">
                    <c:v>B&amp;H</c:v>
                  </c:pt>
                  <c:pt idx="5">
                    <c:v>Croatia</c:v>
                  </c:pt>
                  <c:pt idx="6">
                    <c:v>Romania</c:v>
                  </c:pt>
                  <c:pt idx="7">
                    <c:v>Serbia</c:v>
                  </c:pt>
                  <c:pt idx="8">
                    <c:v>Russia</c:v>
                  </c:pt>
                  <c:pt idx="9">
                    <c:v>Ukraine</c:v>
                  </c:pt>
                </c:lvl>
                <c:lvl>
                  <c:pt idx="0">
                    <c:v>Advanced</c:v>
                  </c:pt>
                  <c:pt idx="4">
                    <c:v>Intermediate</c:v>
                  </c:pt>
                  <c:pt idx="8">
                    <c:v>Late</c:v>
                  </c:pt>
                </c:lvl>
              </c:multiLvlStrCache>
            </c:multiLvlStrRef>
          </c:cat>
          <c:val>
            <c:numRef>
              <c:f>'2.2 Data'!$E$2:$E$11</c:f>
              <c:numCache>
                <c:formatCode>#,##0.0</c:formatCode>
                <c:ptCount val="10"/>
                <c:pt idx="0">
                  <c:v>71.7</c:v>
                </c:pt>
                <c:pt idx="1">
                  <c:v>72.3</c:v>
                </c:pt>
                <c:pt idx="2">
                  <c:v>53.8</c:v>
                </c:pt>
                <c:pt idx="3">
                  <c:v>50.3</c:v>
                </c:pt>
                <c:pt idx="4">
                  <c:v>70.7</c:v>
                </c:pt>
                <c:pt idx="5">
                  <c:v>51.4</c:v>
                </c:pt>
                <c:pt idx="6">
                  <c:v>72.5</c:v>
                </c:pt>
                <c:pt idx="7">
                  <c:v>66.7</c:v>
                </c:pt>
                <c:pt idx="8">
                  <c:v>65.7</c:v>
                </c:pt>
                <c:pt idx="9">
                  <c:v>72.8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36681256"/>
        <c:axId val="93015784"/>
      </c:barChart>
      <c:catAx>
        <c:axId val="1366812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3015784"/>
        <c:crosses val="autoZero"/>
        <c:auto val="1"/>
        <c:lblAlgn val="ctr"/>
        <c:lblOffset val="100"/>
        <c:noMultiLvlLbl val="0"/>
      </c:catAx>
      <c:valAx>
        <c:axId val="93015784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one"/>
        <c:crossAx val="13668125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Garamond" pitchFamily="18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2"/>
          <c:order val="0"/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C00000"/>
              </a:solidFill>
            </c:spPr>
          </c:dPt>
          <c:cat>
            <c:multiLvlStrRef>
              <c:f>'Figure 3.4'!$A$11:$B$51</c:f>
              <c:multiLvlStrCache>
                <c:ptCount val="41"/>
                <c:lvl>
                  <c:pt idx="0">
                    <c:v>Kyrgyz Republic</c:v>
                  </c:pt>
                  <c:pt idx="1">
                    <c:v>Azerbaijan</c:v>
                  </c:pt>
                  <c:pt idx="2">
                    <c:v>Kazakhstan</c:v>
                  </c:pt>
                  <c:pt idx="3">
                    <c:v>Albania</c:v>
                  </c:pt>
                  <c:pt idx="4">
                    <c:v>Montenegro</c:v>
                  </c:pt>
                  <c:pt idx="5">
                    <c:v>Bulgaria</c:v>
                  </c:pt>
                  <c:pt idx="6">
                    <c:v>Romania</c:v>
                  </c:pt>
                  <c:pt idx="7">
                    <c:v>Serbia</c:v>
                  </c:pt>
                  <c:pt idx="8">
                    <c:v>Russian Federation</c:v>
                  </c:pt>
                  <c:pt idx="9">
                    <c:v>Turkey</c:v>
                  </c:pt>
                  <c:pt idx="10">
                    <c:v>Lithuania</c:v>
                  </c:pt>
                  <c:pt idx="11">
                    <c:v>Czech Republic</c:v>
                  </c:pt>
                  <c:pt idx="12">
                    <c:v>Croatia</c:v>
                  </c:pt>
                  <c:pt idx="13">
                    <c:v>Slovak Republic</c:v>
                  </c:pt>
                  <c:pt idx="14">
                    <c:v>Slovenia</c:v>
                  </c:pt>
                  <c:pt idx="15">
                    <c:v>Latvia</c:v>
                  </c:pt>
                  <c:pt idx="16">
                    <c:v>Hungary</c:v>
                  </c:pt>
                  <c:pt idx="17">
                    <c:v>Poland</c:v>
                  </c:pt>
                  <c:pt idx="18">
                    <c:v>Estonia</c:v>
                  </c:pt>
                  <c:pt idx="19">
                    <c:v>Mexico</c:v>
                  </c:pt>
                  <c:pt idx="20">
                    <c:v>Chile</c:v>
                  </c:pt>
                  <c:pt idx="21">
                    <c:v>Austria</c:v>
                  </c:pt>
                  <c:pt idx="22">
                    <c:v>Israel</c:v>
                  </c:pt>
                  <c:pt idx="23">
                    <c:v>Luxembourg</c:v>
                  </c:pt>
                  <c:pt idx="24">
                    <c:v>Greece</c:v>
                  </c:pt>
                  <c:pt idx="25">
                    <c:v>Italy</c:v>
                  </c:pt>
                  <c:pt idx="26">
                    <c:v>France</c:v>
                  </c:pt>
                  <c:pt idx="27">
                    <c:v>Spain</c:v>
                  </c:pt>
                  <c:pt idx="28">
                    <c:v>Germany</c:v>
                  </c:pt>
                  <c:pt idx="29">
                    <c:v>United Kingdom</c:v>
                  </c:pt>
                  <c:pt idx="30">
                    <c:v>Belgium</c:v>
                  </c:pt>
                  <c:pt idx="31">
                    <c:v>Portugal</c:v>
                  </c:pt>
                  <c:pt idx="32">
                    <c:v>United States</c:v>
                  </c:pt>
                  <c:pt idx="33">
                    <c:v>Sweden</c:v>
                  </c:pt>
                  <c:pt idx="34">
                    <c:v>Ireland</c:v>
                  </c:pt>
                  <c:pt idx="35">
                    <c:v>Iceland</c:v>
                  </c:pt>
                  <c:pt idx="36">
                    <c:v>Switzerland</c:v>
                  </c:pt>
                  <c:pt idx="37">
                    <c:v>Denmark</c:v>
                  </c:pt>
                  <c:pt idx="38">
                    <c:v>Norway</c:v>
                  </c:pt>
                  <c:pt idx="39">
                    <c:v>New Zealand</c:v>
                  </c:pt>
                  <c:pt idx="40">
                    <c:v>Netherlands</c:v>
                  </c:pt>
                </c:lvl>
                <c:lvl>
                  <c:pt idx="0">
                    <c:v>ECA</c:v>
                  </c:pt>
                  <c:pt idx="19">
                    <c:v>OECD, non-ECA</c:v>
                  </c:pt>
                </c:lvl>
              </c:multiLvlStrCache>
            </c:multiLvlStrRef>
          </c:cat>
          <c:val>
            <c:numRef>
              <c:f>'Figure 3.4'!$I$11:$I$51</c:f>
              <c:numCache>
                <c:formatCode>0.0</c:formatCode>
                <c:ptCount val="41"/>
                <c:pt idx="0">
                  <c:v>83.221381984074497</c:v>
                </c:pt>
                <c:pt idx="1">
                  <c:v>72.788550002331988</c:v>
                </c:pt>
                <c:pt idx="2">
                  <c:v>58.697093956955655</c:v>
                </c:pt>
                <c:pt idx="3">
                  <c:v>56.668237864050937</c:v>
                </c:pt>
                <c:pt idx="4">
                  <c:v>49.549672758348592</c:v>
                </c:pt>
                <c:pt idx="5">
                  <c:v>40.987348041938176</c:v>
                </c:pt>
                <c:pt idx="6">
                  <c:v>40.399736798886536</c:v>
                </c:pt>
                <c:pt idx="7">
                  <c:v>32.816596720990638</c:v>
                </c:pt>
                <c:pt idx="8">
                  <c:v>27.369454895872558</c:v>
                </c:pt>
                <c:pt idx="9">
                  <c:v>24.505820681878042</c:v>
                </c:pt>
                <c:pt idx="10">
                  <c:v>24.363181212865982</c:v>
                </c:pt>
                <c:pt idx="11">
                  <c:v>23.054675011791236</c:v>
                </c:pt>
                <c:pt idx="12">
                  <c:v>22.435376196581451</c:v>
                </c:pt>
                <c:pt idx="13">
                  <c:v>22.194528757655991</c:v>
                </c:pt>
                <c:pt idx="14">
                  <c:v>21.20040265654179</c:v>
                </c:pt>
                <c:pt idx="15">
                  <c:v>17.578917593255877</c:v>
                </c:pt>
                <c:pt idx="16">
                  <c:v>17.552553858790763</c:v>
                </c:pt>
                <c:pt idx="17">
                  <c:v>15.032062124156598</c:v>
                </c:pt>
                <c:pt idx="18">
                  <c:v>13.332655359208037</c:v>
                </c:pt>
                <c:pt idx="19">
                  <c:v>40.091434254325158</c:v>
                </c:pt>
                <c:pt idx="20">
                  <c:v>30.562547159904849</c:v>
                </c:pt>
                <c:pt idx="21">
                  <c:v>27.576311844351668</c:v>
                </c:pt>
                <c:pt idx="22">
                  <c:v>26.546978272803774</c:v>
                </c:pt>
                <c:pt idx="23">
                  <c:v>26.040799413635305</c:v>
                </c:pt>
                <c:pt idx="24">
                  <c:v>21.321657793910155</c:v>
                </c:pt>
                <c:pt idx="25">
                  <c:v>21.023119035347744</c:v>
                </c:pt>
                <c:pt idx="26">
                  <c:v>19.752141177126532</c:v>
                </c:pt>
                <c:pt idx="27">
                  <c:v>19.559395431044543</c:v>
                </c:pt>
                <c:pt idx="28">
                  <c:v>18.466724115398282</c:v>
                </c:pt>
                <c:pt idx="29">
                  <c:v>18.440513506397494</c:v>
                </c:pt>
                <c:pt idx="30">
                  <c:v>17.742598035422844</c:v>
                </c:pt>
                <c:pt idx="31">
                  <c:v>17.619731877065266</c:v>
                </c:pt>
                <c:pt idx="32">
                  <c:v>17.618287666816553</c:v>
                </c:pt>
                <c:pt idx="33">
                  <c:v>17.439302253682278</c:v>
                </c:pt>
                <c:pt idx="34">
                  <c:v>17.249182701506374</c:v>
                </c:pt>
                <c:pt idx="35">
                  <c:v>16.820307941966018</c:v>
                </c:pt>
                <c:pt idx="36">
                  <c:v>16.814054057960103</c:v>
                </c:pt>
                <c:pt idx="37">
                  <c:v>15.217950036691828</c:v>
                </c:pt>
                <c:pt idx="38">
                  <c:v>15.000317323761303</c:v>
                </c:pt>
                <c:pt idx="39">
                  <c:v>14.346289419548205</c:v>
                </c:pt>
                <c:pt idx="40">
                  <c:v>14.314964006235975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263360"/>
        <c:axId val="139263752"/>
      </c:barChart>
      <c:lineChart>
        <c:grouping val="standard"/>
        <c:varyColors val="0"/>
        <c:ser>
          <c:idx val="0"/>
          <c:order val="1"/>
          <c:marker>
            <c:symbol val="none"/>
          </c:marker>
          <c:val>
            <c:numRef>
              <c:f>'Figure 3.4'!$K$11:$K$51</c:f>
              <c:numCache>
                <c:formatCode>#,##0.0000</c:formatCode>
                <c:ptCount val="41"/>
                <c:pt idx="0">
                  <c:v>18.778410643479781</c:v>
                </c:pt>
                <c:pt idx="1">
                  <c:v>18.778410643479781</c:v>
                </c:pt>
                <c:pt idx="2">
                  <c:v>18.778410643479781</c:v>
                </c:pt>
                <c:pt idx="3">
                  <c:v>18.778410643479781</c:v>
                </c:pt>
                <c:pt idx="4">
                  <c:v>18.778410643479781</c:v>
                </c:pt>
                <c:pt idx="5">
                  <c:v>18.778410643479781</c:v>
                </c:pt>
                <c:pt idx="6">
                  <c:v>18.778410643479781</c:v>
                </c:pt>
                <c:pt idx="7">
                  <c:v>18.778410643479781</c:v>
                </c:pt>
                <c:pt idx="8">
                  <c:v>18.778410643479781</c:v>
                </c:pt>
                <c:pt idx="9">
                  <c:v>18.778410643479781</c:v>
                </c:pt>
                <c:pt idx="10">
                  <c:v>18.778410643479781</c:v>
                </c:pt>
                <c:pt idx="11">
                  <c:v>18.778410643479781</c:v>
                </c:pt>
                <c:pt idx="12">
                  <c:v>18.778410643479781</c:v>
                </c:pt>
                <c:pt idx="13">
                  <c:v>18.778410643479781</c:v>
                </c:pt>
                <c:pt idx="14">
                  <c:v>18.778410643479781</c:v>
                </c:pt>
                <c:pt idx="15">
                  <c:v>18.778410643479781</c:v>
                </c:pt>
                <c:pt idx="16">
                  <c:v>18.778410643479781</c:v>
                </c:pt>
                <c:pt idx="17">
                  <c:v>18.778410643479781</c:v>
                </c:pt>
                <c:pt idx="18">
                  <c:v>18.778410643479781</c:v>
                </c:pt>
                <c:pt idx="19">
                  <c:v>18.778410643479781</c:v>
                </c:pt>
                <c:pt idx="20">
                  <c:v>18.778410643479781</c:v>
                </c:pt>
                <c:pt idx="21">
                  <c:v>18.778410643479781</c:v>
                </c:pt>
                <c:pt idx="22">
                  <c:v>18.778410643479781</c:v>
                </c:pt>
                <c:pt idx="23">
                  <c:v>18.778410643479781</c:v>
                </c:pt>
                <c:pt idx="24">
                  <c:v>18.778410643479781</c:v>
                </c:pt>
                <c:pt idx="25">
                  <c:v>18.778410643479781</c:v>
                </c:pt>
                <c:pt idx="26">
                  <c:v>18.778410643479781</c:v>
                </c:pt>
                <c:pt idx="27">
                  <c:v>18.778410643479781</c:v>
                </c:pt>
                <c:pt idx="28">
                  <c:v>18.778410643479781</c:v>
                </c:pt>
                <c:pt idx="29">
                  <c:v>18.778410643479781</c:v>
                </c:pt>
                <c:pt idx="30">
                  <c:v>18.778410643479781</c:v>
                </c:pt>
                <c:pt idx="31">
                  <c:v>18.778410643479781</c:v>
                </c:pt>
                <c:pt idx="32">
                  <c:v>18.778410643479781</c:v>
                </c:pt>
                <c:pt idx="33">
                  <c:v>18.778410643479781</c:v>
                </c:pt>
                <c:pt idx="34">
                  <c:v>18.778410643479781</c:v>
                </c:pt>
                <c:pt idx="35">
                  <c:v>18.778410643479781</c:v>
                </c:pt>
                <c:pt idx="36">
                  <c:v>18.778410643479781</c:v>
                </c:pt>
                <c:pt idx="37">
                  <c:v>18.778410643479781</c:v>
                </c:pt>
                <c:pt idx="38">
                  <c:v>18.778410643479781</c:v>
                </c:pt>
                <c:pt idx="39">
                  <c:v>18.778410643479781</c:v>
                </c:pt>
                <c:pt idx="40">
                  <c:v>18.778410643479781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263360"/>
        <c:axId val="139263752"/>
      </c:lineChart>
      <c:catAx>
        <c:axId val="139263360"/>
        <c:scaling>
          <c:orientation val="minMax"/>
        </c:scaling>
        <c:delete val="0"/>
        <c:axPos val="b"/>
        <c:numFmt formatCode="General" sourceLinked="0"/>
        <c:majorTickMark val="none"/>
        <c:minorTickMark val="out"/>
        <c:tickLblPos val="nextTo"/>
        <c:crossAx val="139263752"/>
        <c:crosses val="autoZero"/>
        <c:auto val="1"/>
        <c:lblAlgn val="ctr"/>
        <c:lblOffset val="100"/>
        <c:noMultiLvlLbl val="0"/>
      </c:catAx>
      <c:valAx>
        <c:axId val="139263752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crossAx val="139263360"/>
        <c:crossesAt val="1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5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0.41667</cdr:x>
      <cdr:y>0.33136</cdr:y>
    </cdr:from>
    <cdr:to>
      <cdr:x>0.45397</cdr:x>
      <cdr:y>1</cdr:y>
    </cdr:to>
    <cdr:sp macro="" textlink="">
      <cdr:nvSpPr>
        <cdr:cNvPr id="2" name="Oval 1"/>
        <cdr:cNvSpPr/>
      </cdr:nvSpPr>
      <cdr:spPr>
        <a:xfrm xmlns:a="http://schemas.openxmlformats.org/drawingml/2006/main">
          <a:off x="3429000" y="1499734"/>
          <a:ext cx="306968" cy="302622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  <a:prstDash val="sys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0.06481</cdr:x>
      <cdr:y>0.15873</cdr:y>
    </cdr:from>
    <cdr:to>
      <cdr:x>0.34259</cdr:x>
      <cdr:y>0.52381</cdr:y>
    </cdr:to>
    <cdr:sp macro="" textlink="">
      <cdr:nvSpPr>
        <cdr:cNvPr id="3" name="Oval Callout 2"/>
        <cdr:cNvSpPr/>
      </cdr:nvSpPr>
      <cdr:spPr>
        <a:xfrm xmlns:a="http://schemas.openxmlformats.org/drawingml/2006/main">
          <a:off x="533400" y="762000"/>
          <a:ext cx="2286000" cy="1752600"/>
        </a:xfrm>
        <a:prstGeom xmlns:a="http://schemas.openxmlformats.org/drawingml/2006/main" prst="wedgeEllipseCallout">
          <a:avLst>
            <a:gd name="adj1" fmla="val 13405"/>
            <a:gd name="adj2" fmla="val 64862"/>
          </a:avLst>
        </a:pr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700" b="1" dirty="0" smtClean="0">
              <a:solidFill>
                <a:srgbClr val="C00000"/>
              </a:solidFill>
            </a:rPr>
            <a:t>Older workers will outnumber youth due to:</a:t>
          </a:r>
        </a:p>
        <a:p xmlns:a="http://schemas.openxmlformats.org/drawingml/2006/main">
          <a:pPr algn="ctr"/>
          <a:r>
            <a:rPr lang="en-US" sz="1700" dirty="0" smtClean="0">
              <a:solidFill>
                <a:srgbClr val="C00000"/>
              </a:solidFill>
            </a:rPr>
            <a:t>Aging + Low Fertility + Out-Migration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016" cy="45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364" y="0"/>
            <a:ext cx="2972016" cy="45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685035"/>
            <a:ext cx="2972016" cy="45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364" y="8685035"/>
            <a:ext cx="2972016" cy="45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3C85CA-6C11-4934-9BA4-276D6B146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57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016" cy="45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364" y="0"/>
            <a:ext cx="2972016" cy="45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77" y="4343990"/>
            <a:ext cx="5487048" cy="411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685035"/>
            <a:ext cx="2972016" cy="45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364" y="8685035"/>
            <a:ext cx="2972016" cy="45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5E45BC-BE9B-4B2A-8093-92A4978E9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44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10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10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10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10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10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E45BC-BE9B-4B2A-8093-92A4978E93C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35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420A2D9D-CF08-4605-9A44-0290010F1E9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06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009FB6FE-250D-46A5-BFD7-2C3AF2E9EA5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844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D79CB57A-BFF1-48E2-89C4-9EC65DDB73F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93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4CD5AB05-8040-4148-BAF3-952827E17FA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464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FDCFAB0F-7CCF-492D-9C92-85BEE77F45D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83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7800" indent="-177800" eaLnBrk="1" hangingPunct="1">
              <a:spcBef>
                <a:spcPct val="0"/>
              </a:spcBef>
              <a:buFontTx/>
              <a:buChar char="-"/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19C7B878-FCD5-46EE-BB4C-D6E0178E059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83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20882873-D616-40F5-B375-80D35710DC8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215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233B1ACF-B32B-4F14-A7CD-37E0F110AD5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821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279314E6-4CAA-44E7-B5AD-79247F7E991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648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447F95AB-9E32-48A0-A2A2-246199DD0AC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226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 rot="5400000">
            <a:off x="4724400" y="2590800"/>
            <a:ext cx="3048000" cy="0"/>
          </a:xfrm>
          <a:prstGeom prst="line">
            <a:avLst/>
          </a:prstGeom>
          <a:noFill/>
          <a:ln w="25400">
            <a:solidFill>
              <a:srgbClr val="FFAC46"/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  <a:spcAft>
                <a:spcPct val="10000"/>
              </a:spcAft>
              <a:buFont typeface="Wingdings" pitchFamily="2" charset="2"/>
              <a:buNone/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 userDrawn="1"/>
        </p:nvSpPr>
        <p:spPr bwMode="auto">
          <a:xfrm>
            <a:off x="6324600" y="2819400"/>
            <a:ext cx="137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1200" dirty="0">
                <a:cs typeface="Arial" charset="0"/>
              </a:rPr>
              <a:t>THE WORLD BANK </a:t>
            </a:r>
          </a:p>
          <a:p>
            <a:pPr>
              <a:spcBef>
                <a:spcPct val="50000"/>
              </a:spcBef>
              <a:defRPr/>
            </a:pPr>
            <a:r>
              <a:rPr lang="en-US" sz="1200" dirty="0">
                <a:cs typeface="Arial" charset="0"/>
              </a:rPr>
              <a:t>COUNTRY OFFICE </a:t>
            </a:r>
          </a:p>
          <a:p>
            <a:pPr>
              <a:spcBef>
                <a:spcPct val="50000"/>
              </a:spcBef>
              <a:defRPr/>
            </a:pPr>
            <a:r>
              <a:rPr lang="en-US" sz="1200" dirty="0">
                <a:cs typeface="Arial" charset="0"/>
              </a:rPr>
              <a:t>BOSNIA AND HERZEGOVINA</a:t>
            </a:r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6400800" y="1066800"/>
          <a:ext cx="1265238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5" name="Image" r:id="rId3" imgW="749873" imgH="978493" progId="">
                  <p:embed/>
                </p:oleObj>
              </mc:Choice>
              <mc:Fallback>
                <p:oleObj name="Image" r:id="rId3" imgW="749873" imgH="978493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066800"/>
                        <a:ext cx="1265238" cy="164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066800"/>
            <a:ext cx="5105400" cy="190500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048000"/>
            <a:ext cx="3810000" cy="1066800"/>
          </a:xfrm>
        </p:spPr>
        <p:txBody>
          <a:bodyPr/>
          <a:lstStyle>
            <a:lvl1pPr marL="0" indent="0" algn="r"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287D6-581F-4020-90F4-1B981F13868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3964A-F768-448D-8087-45811544A6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20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3668F-FD23-4847-8FD2-430AC1A2E0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C68D0-95F5-449A-A752-6F4D6F0E80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430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A4B95-AA03-47D5-9F8A-54FC4FD8EB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CE9D7-14A3-4DCE-B62E-1210685E03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497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B0395-EF3E-4623-9FFC-857BAA72D9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90652-138E-41E2-885A-34FA2E9FD6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67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EAA1A-10D0-4E6E-92C3-14D8183CD7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A7764-7357-4EC5-9D49-6EA160C326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370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77BD0-ADD4-4FCE-9E05-D13521BF001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DEA70-2E8F-4396-9202-53BE5D46E0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05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D4B77-01BF-4C52-8C90-B7B58332CE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37D11-1DDA-4971-AF31-1ABAD4116C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09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 rot="5400000">
            <a:off x="4724400" y="2590800"/>
            <a:ext cx="3048000" cy="0"/>
          </a:xfrm>
          <a:prstGeom prst="line">
            <a:avLst/>
          </a:prstGeom>
          <a:noFill/>
          <a:ln w="25400">
            <a:solidFill>
              <a:srgbClr val="FFAC46"/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  <a:spcAft>
                <a:spcPct val="10000"/>
              </a:spcAft>
              <a:buFont typeface="Wingdings" pitchFamily="2" charset="2"/>
              <a:buNone/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324600" y="2819400"/>
            <a:ext cx="137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1200" dirty="0">
                <a:cs typeface="Arial" charset="0"/>
              </a:rPr>
              <a:t>THE WORLD BANK </a:t>
            </a:r>
          </a:p>
          <a:p>
            <a:pPr>
              <a:spcBef>
                <a:spcPct val="50000"/>
              </a:spcBef>
              <a:defRPr/>
            </a:pPr>
            <a:r>
              <a:rPr lang="en-US" sz="1200" dirty="0">
                <a:cs typeface="Arial" charset="0"/>
              </a:rPr>
              <a:t>COUNTRY OFFICE </a:t>
            </a:r>
          </a:p>
          <a:p>
            <a:pPr>
              <a:spcBef>
                <a:spcPct val="50000"/>
              </a:spcBef>
              <a:defRPr/>
            </a:pPr>
            <a:r>
              <a:rPr lang="en-US" sz="1200" dirty="0">
                <a:cs typeface="Arial" charset="0"/>
              </a:rPr>
              <a:t>BOSNIA AND HERZEGOVINA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6400800" y="1066800"/>
          <a:ext cx="1265238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9" name="Image" r:id="rId3" imgW="749873" imgH="978493" progId="">
                  <p:embed/>
                </p:oleObj>
              </mc:Choice>
              <mc:Fallback>
                <p:oleObj name="Image" r:id="rId3" imgW="749873" imgH="978493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066800"/>
                        <a:ext cx="1265238" cy="164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066800"/>
            <a:ext cx="5105400" cy="19050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048000"/>
            <a:ext cx="3810000" cy="1066800"/>
          </a:xfrm>
        </p:spPr>
        <p:txBody>
          <a:bodyPr/>
          <a:lstStyle>
            <a:lvl1pPr marL="0" indent="0" algn="r"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46FCC-C40F-4DFE-B20C-A039208586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70DDC-0E9A-4192-BD1D-7E68674D9A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068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FC4E0-42B4-4643-9D44-975518DCD7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B5F65-C826-4A12-B930-110AFB0BB8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947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918E4-8E85-44AD-A6A3-DDAD5BB533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7DF96-0789-408C-AA1D-9C80B39459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182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46F1C-48CB-468F-934D-1134D6801E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A0C40-7607-4B0A-BD35-22B3F52BB8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6295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287D6-581F-4020-90F4-1B981F13868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3964A-F768-448D-8087-45811544A6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569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3668F-FD23-4847-8FD2-430AC1A2E0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C68D0-95F5-449A-A752-6F4D6F0E80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641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A4B95-AA03-47D5-9F8A-54FC4FD8EB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CE9D7-14A3-4DCE-B62E-1210685E03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16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B0395-EF3E-4623-9FFC-857BAA72D9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90652-138E-41E2-885A-34FA2E9FD6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361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EAA1A-10D0-4E6E-92C3-14D8183CD7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A7764-7357-4EC5-9D49-6EA160C326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4040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77BD0-ADD4-4FCE-9E05-D13521BF001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DEA70-2E8F-4396-9202-53BE5D46E0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16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D4B77-01BF-4C52-8C90-B7B58332CE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37D11-1DDA-4971-AF31-1ABAD4116C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913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46FCC-C40F-4DFE-B20C-A039208586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70DDC-0E9A-4192-BD1D-7E68674D9A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8285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FC4E0-42B4-4643-9D44-975518DCD7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B5F65-C826-4A12-B930-110AFB0BB8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2847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918E4-8E85-44AD-A6A3-DDAD5BB533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7DF96-0789-408C-AA1D-9C80B39459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462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46F1C-48CB-468F-934D-1134D6801E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A0C40-7607-4B0A-BD35-22B3F52BB8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765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287D6-581F-4020-90F4-1B981F13868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3964A-F768-448D-8087-45811544A6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0364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3668F-FD23-4847-8FD2-430AC1A2E0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C68D0-95F5-449A-A752-6F4D6F0E80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070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A4B95-AA03-47D5-9F8A-54FC4FD8EB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CE9D7-14A3-4DCE-B62E-1210685E03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775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B0395-EF3E-4623-9FFC-857BAA72D9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90652-138E-41E2-885A-34FA2E9FD6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6752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EAA1A-10D0-4E6E-92C3-14D8183CD7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A7764-7357-4EC5-9D49-6EA160C326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77BD0-ADD4-4FCE-9E05-D13521BF001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DEA70-2E8F-4396-9202-53BE5D46E0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355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D4B77-01BF-4C52-8C90-B7B58332CE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37D11-1DDA-4971-AF31-1ABAD4116C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3444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46FCC-C40F-4DFE-B20C-A039208586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70DDC-0E9A-4192-BD1D-7E68674D9A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0489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FC4E0-42B4-4643-9D44-975518DCD7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B5F65-C826-4A12-B930-110AFB0BB8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275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918E4-8E85-44AD-A6A3-DDAD5BB533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7DF96-0789-408C-AA1D-9C80B39459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342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46F1C-48CB-468F-934D-1134D6801E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A0C40-7607-4B0A-BD35-22B3F52BB8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880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9B80D-609B-4B43-BB31-D50E4E831E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E72AB-0DF0-46AB-ACA6-924641B4D5D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441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F7D9D-067C-4E44-AA4A-8DCEC401FF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0AF47-3030-4979-9597-304BD5C9EB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78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4C854-328B-4B9A-B2F0-EB32EB9F73C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9CA86-494B-45D2-9FF4-6B067CA91C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0387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75BDB-9A94-463C-B382-C7F6DBA22F9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DE5FD-9C1A-4146-A535-918F56AFE1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6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89E53-2B9C-4755-9F3C-CF3D774DA18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F1AB9-A697-4C10-B74A-4F5CB57897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107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14F5C-2443-4494-BAF9-C73081F0381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7E499-2383-42F7-95A5-C4BA81CC9C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2582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20305-8688-4225-B318-8EACF7CAC1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7AE9E-D588-40F9-916E-AFD25B74C4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4636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44311-1543-44B1-9585-9A52D785BF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6CA34-FE09-4CAF-A2C5-43F758EE0A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0431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AD68B-3DEB-43CD-BAD5-49F74D23C9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2D472-44E0-4A0D-A536-434676C137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532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38C2F-28E1-4C37-A89F-2C1758B472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CDDA4-F402-4BE3-86A8-7E43E2A55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5042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A7B2C-291A-4D21-97FF-5F46F809D2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73842-8C66-4A1A-916C-1DD26A695C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1344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9B80D-609B-4B43-BB31-D50E4E831E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E72AB-0DF0-46AB-ACA6-924641B4D5D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4868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F7D9D-067C-4E44-AA4A-8DCEC401FF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0AF47-3030-4979-9597-304BD5C9EB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633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4C854-328B-4B9A-B2F0-EB32EB9F73C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9CA86-494B-45D2-9FF4-6B067CA91C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81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75BDB-9A94-463C-B382-C7F6DBA22F9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DE5FD-9C1A-4146-A535-918F56AFE1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554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89E53-2B9C-4755-9F3C-CF3D774DA18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F1AB9-A697-4C10-B74A-4F5CB57897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8183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14F5C-2443-4494-BAF9-C73081F0381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7E499-2383-42F7-95A5-C4BA81CC9C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5944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20305-8688-4225-B318-8EACF7CAC1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7AE9E-D588-40F9-916E-AFD25B74C4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6435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44311-1543-44B1-9585-9A52D785BF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6CA34-FE09-4CAF-A2C5-43F758EE0A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6879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AD68B-3DEB-43CD-BAD5-49F74D23C9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2D472-44E0-4A0D-A536-434676C137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1967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38C2F-28E1-4C37-A89F-2C1758B472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CDDA4-F402-4BE3-86A8-7E43E2A55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311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A7B2C-291A-4D21-97FF-5F46F809D2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73842-8C66-4A1A-916C-1DD26A695C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663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36A22-2DC8-4ACC-BDC5-969C5EFDFB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05FF3-1835-4642-9849-7729F8254A5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4054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D92A0-F40E-4B8D-952D-446D31AE29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0A6F4-09F7-4DF5-B1FB-60B50DC868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68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BCE37-4AB3-4B50-BB9D-0742AC9286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8A951-E2F4-4FEC-9170-F9DB8F6FB2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8786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298D5-829B-4670-8B21-6FE502DFE7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27779-0D4C-4CE4-8ABD-49B6424737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747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989F7-D6E1-4965-BAD9-8E5AE5E2AE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401FE-78FE-44CB-B5AD-2B69A914CB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0494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21C75-4E82-4224-B105-593F703568C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0CDDD-DD2C-4CFE-A589-1FF94E6CFB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9766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BB080-6103-4F85-98F2-8532385E3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91A70-202F-4445-9A2D-21E8BDFC69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047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39EA5-C47C-4BF9-AF97-97F33AD3CE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EEFFC-E53A-408F-A9BA-D820BB4AD4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532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0950A-73E9-4121-A1B9-2CF222AC15C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98F22-B4D3-4974-AB53-7B23450D05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0611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F66D1-CBEF-487D-9B3E-E297097413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1FA89-44CF-499B-868F-E14B0D52F9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3674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16BAF-424D-43A9-938D-9401BDD3EA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D14EA-9C18-435F-87E6-14DB8F8B10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5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oleObject" Target="../embeddings/oleObject3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chemeClr val="bg1"/>
          </a:fgClr>
          <a:bgClr>
            <a:srgbClr val="EAEAEA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00125"/>
            <a:ext cx="82296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  <a:p>
            <a:pPr lvl="0"/>
            <a:endParaRPr lang="en-US" smtClean="0"/>
          </a:p>
          <a:p>
            <a:pPr lvl="0"/>
            <a:endParaRPr lang="en-US" smtClean="0"/>
          </a:p>
          <a:p>
            <a:pPr lvl="0"/>
            <a:endParaRPr lang="en-US" smtClean="0"/>
          </a:p>
          <a:p>
            <a:pPr lvl="0"/>
            <a:endParaRPr lang="en-US" smtClean="0"/>
          </a:p>
          <a:p>
            <a:pPr lvl="0"/>
            <a:r>
              <a:rPr lang="en-US" smtClean="0"/>
              <a:t>SOCIAL SAFETY NET AND EMPLOYMENT SUPPORT PROJECT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r>
              <a:rPr lang="en-US" smtClean="0"/>
              <a:t>Appraisal Workshop</a:t>
            </a:r>
          </a:p>
          <a:p>
            <a:pPr lvl="1"/>
            <a:r>
              <a:rPr lang="en-US" smtClean="0"/>
              <a:t>Vlasic, November 4, 2009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457200" y="228600"/>
            <a:ext cx="8229600" cy="457200"/>
          </a:xfrm>
          <a:prstGeom prst="rect">
            <a:avLst/>
          </a:prstGeom>
          <a:solidFill>
            <a:srgbClr val="5880B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>
            <a:off x="457200" y="685800"/>
            <a:ext cx="8229600" cy="0"/>
          </a:xfrm>
          <a:prstGeom prst="line">
            <a:avLst/>
          </a:prstGeom>
          <a:noFill/>
          <a:ln w="28575">
            <a:solidFill>
              <a:srgbClr val="FFAC46"/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  <a:spcAft>
                <a:spcPct val="10000"/>
              </a:spcAft>
              <a:buFont typeface="Wingdings" pitchFamily="2" charset="2"/>
              <a:buNone/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838200" y="228600"/>
            <a:ext cx="495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1000" dirty="0">
                <a:solidFill>
                  <a:schemeClr val="bg1"/>
                </a:solidFill>
                <a:cs typeface="Arial" charset="0"/>
              </a:rPr>
              <a:t>THE WORLD BANK </a:t>
            </a:r>
            <a:br>
              <a:rPr lang="en-US" sz="1000" dirty="0">
                <a:solidFill>
                  <a:schemeClr val="bg1"/>
                </a:solidFill>
                <a:cs typeface="Arial" charset="0"/>
              </a:rPr>
            </a:br>
            <a:r>
              <a:rPr lang="en-US" sz="1000" dirty="0">
                <a:solidFill>
                  <a:schemeClr val="bg1"/>
                </a:solidFill>
                <a:cs typeface="Arial" charset="0"/>
              </a:rPr>
              <a:t>COUNTRY OFFICE BOSNIA AND HERZEGOVINA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457200" y="228600"/>
          <a:ext cx="33496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Image" r:id="rId4" imgW="749873" imgH="978493" progId="">
                  <p:embed/>
                </p:oleObj>
              </mc:Choice>
              <mc:Fallback>
                <p:oleObj name="Image" r:id="rId4" imgW="749873" imgH="978493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8600"/>
                        <a:ext cx="334963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FFAC46"/>
          </a:solidFill>
          <a:latin typeface="+mj-lt"/>
          <a:ea typeface="Arial" pitchFamily="-110" charset="0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FFAC46"/>
          </a:solidFill>
          <a:latin typeface="Verdana" pitchFamily="34" charset="0"/>
          <a:ea typeface="Arial" pitchFamily="-110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FFAC46"/>
          </a:solidFill>
          <a:latin typeface="Verdana" pitchFamily="34" charset="0"/>
          <a:ea typeface="Arial" pitchFamily="-110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FFAC46"/>
          </a:solidFill>
          <a:latin typeface="Verdana" pitchFamily="34" charset="0"/>
          <a:ea typeface="Arial" pitchFamily="-110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FFAC46"/>
          </a:solidFill>
          <a:latin typeface="Verdana" pitchFamily="34" charset="0"/>
          <a:ea typeface="Arial" pitchFamily="-110" charset="0"/>
          <a:cs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>
          <a:solidFill>
            <a:srgbClr val="FFAC46"/>
          </a:solidFill>
          <a:latin typeface="Verdana" pitchFamily="34" charset="0"/>
          <a:cs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>
          <a:solidFill>
            <a:srgbClr val="FFAC46"/>
          </a:solidFill>
          <a:latin typeface="Verdana" pitchFamily="34" charset="0"/>
          <a:cs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>
          <a:solidFill>
            <a:srgbClr val="FFAC46"/>
          </a:solidFill>
          <a:latin typeface="Verdana" pitchFamily="34" charset="0"/>
          <a:cs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>
          <a:solidFill>
            <a:srgbClr val="FFAC46"/>
          </a:solidFill>
          <a:latin typeface="Verdana" pitchFamily="34" charset="0"/>
          <a:cs typeface="Arial" charset="0"/>
        </a:defRPr>
      </a:lvl9pPr>
    </p:titleStyle>
    <p:bodyStyle>
      <a:lvl1pPr marL="233363" indent="-233363" algn="ctr" rtl="0" eaLnBrk="0" fontAlgn="base" hangingPunct="0">
        <a:spcBef>
          <a:spcPct val="20000"/>
        </a:spcBef>
        <a:spcAft>
          <a:spcPct val="10000"/>
        </a:spcAft>
        <a:buFont typeface="Wingdings" pitchFamily="2" charset="2"/>
        <a:defRPr sz="2000" b="1">
          <a:solidFill>
            <a:srgbClr val="5880B0"/>
          </a:solidFill>
          <a:latin typeface="+mn-lt"/>
          <a:ea typeface="Arial" pitchFamily="-110" charset="0"/>
          <a:cs typeface="+mn-cs"/>
        </a:defRPr>
      </a:lvl1pPr>
      <a:lvl2pPr marL="576263" indent="-228600" algn="ctr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defRPr>
          <a:solidFill>
            <a:srgbClr val="5880B0"/>
          </a:solidFill>
          <a:latin typeface="+mn-lt"/>
          <a:ea typeface="Arial" pitchFamily="-110" charset="0"/>
          <a:cs typeface="+mn-cs"/>
        </a:defRPr>
      </a:lvl2pPr>
      <a:lvl3pPr marL="914400" indent="-223838" algn="l" rtl="0" eaLnBrk="0" fontAlgn="base" hangingPunct="0">
        <a:spcBef>
          <a:spcPct val="20000"/>
        </a:spcBef>
        <a:spcAft>
          <a:spcPct val="20000"/>
        </a:spcAft>
        <a:buFont typeface="Verdana" pitchFamily="34" charset="0"/>
        <a:defRPr sz="1600">
          <a:solidFill>
            <a:srgbClr val="5880B0"/>
          </a:solidFill>
          <a:latin typeface="+mn-lt"/>
          <a:ea typeface="Arial" pitchFamily="-110" charset="0"/>
          <a:cs typeface="+mn-cs"/>
        </a:defRPr>
      </a:lvl3pPr>
      <a:lvl4pPr marL="1262063" indent="-233363" algn="l" rtl="0" eaLnBrk="0" fontAlgn="base" hangingPunct="0">
        <a:spcBef>
          <a:spcPct val="20000"/>
        </a:spcBef>
        <a:spcAft>
          <a:spcPct val="20000"/>
        </a:spcAft>
        <a:buFont typeface="Arial" pitchFamily="34" charset="0"/>
        <a:defRPr sz="1400">
          <a:solidFill>
            <a:srgbClr val="5880B0"/>
          </a:solidFill>
          <a:latin typeface="+mn-lt"/>
          <a:ea typeface="Arial" pitchFamily="-110" charset="0"/>
          <a:cs typeface="+mn-cs"/>
        </a:defRPr>
      </a:lvl4pPr>
      <a:lvl5pPr marL="2116138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" pitchFamily="-110" charset="0"/>
          <a:cs typeface="+mn-cs"/>
        </a:defRPr>
      </a:lvl5pPr>
      <a:lvl6pPr marL="25733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30305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877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9449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narHorz">
          <a:fgClr>
            <a:schemeClr val="bg1"/>
          </a:fgClr>
          <a:bgClr>
            <a:srgbClr val="EAEAEA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772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WORKSHOP AGENDA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457200" y="228600"/>
            <a:ext cx="8229600" cy="457200"/>
          </a:xfrm>
          <a:prstGeom prst="rect">
            <a:avLst/>
          </a:prstGeom>
          <a:solidFill>
            <a:srgbClr val="5880B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>
            <a:off x="457200" y="685800"/>
            <a:ext cx="8229600" cy="0"/>
          </a:xfrm>
          <a:prstGeom prst="line">
            <a:avLst/>
          </a:prstGeom>
          <a:noFill/>
          <a:ln w="28575">
            <a:solidFill>
              <a:srgbClr val="FFAC46"/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  <a:spcAft>
                <a:spcPct val="10000"/>
              </a:spcAft>
              <a:buFont typeface="Wingdings" pitchFamily="2" charset="2"/>
              <a:buNone/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838200" y="228600"/>
            <a:ext cx="495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1000" dirty="0">
                <a:solidFill>
                  <a:schemeClr val="bg1"/>
                </a:solidFill>
                <a:cs typeface="Arial" charset="0"/>
              </a:rPr>
              <a:t>THE WORLD BANK </a:t>
            </a:r>
            <a:br>
              <a:rPr lang="en-US" sz="1000" dirty="0">
                <a:solidFill>
                  <a:schemeClr val="bg1"/>
                </a:solidFill>
                <a:cs typeface="Arial" charset="0"/>
              </a:rPr>
            </a:br>
            <a:r>
              <a:rPr lang="en-US" sz="1000" dirty="0">
                <a:solidFill>
                  <a:schemeClr val="bg1"/>
                </a:solidFill>
                <a:cs typeface="Arial" charset="0"/>
              </a:rPr>
              <a:t>COUNTRY OFFICE BOSNIA AND HERZEGOVINA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57200" y="228600"/>
          <a:ext cx="33496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Image" r:id="rId14" imgW="749873" imgH="978493" progId="">
                  <p:embed/>
                </p:oleObj>
              </mc:Choice>
              <mc:Fallback>
                <p:oleObj name="Image" r:id="rId14" imgW="749873" imgH="978493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8600"/>
                        <a:ext cx="334963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AC46"/>
          </a:solidFill>
          <a:latin typeface="+mj-lt"/>
          <a:ea typeface="Arial" pitchFamily="-110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AC46"/>
          </a:solidFill>
          <a:latin typeface="Verdana" pitchFamily="34" charset="0"/>
          <a:ea typeface="Arial" pitchFamily="-110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AC46"/>
          </a:solidFill>
          <a:latin typeface="Verdana" pitchFamily="34" charset="0"/>
          <a:ea typeface="Arial" pitchFamily="-110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AC46"/>
          </a:solidFill>
          <a:latin typeface="Verdana" pitchFamily="34" charset="0"/>
          <a:ea typeface="Arial" pitchFamily="-110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AC46"/>
          </a:solidFill>
          <a:latin typeface="Verdana" pitchFamily="34" charset="0"/>
          <a:ea typeface="Arial" pitchFamily="-110" charset="0"/>
          <a:cs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>
          <a:solidFill>
            <a:srgbClr val="FFAC46"/>
          </a:solidFill>
          <a:latin typeface="Verdana" pitchFamily="34" charset="0"/>
          <a:cs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>
          <a:solidFill>
            <a:srgbClr val="FFAC46"/>
          </a:solidFill>
          <a:latin typeface="Verdana" pitchFamily="34" charset="0"/>
          <a:cs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>
          <a:solidFill>
            <a:srgbClr val="FFAC46"/>
          </a:solidFill>
          <a:latin typeface="Verdana" pitchFamily="34" charset="0"/>
          <a:cs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>
          <a:solidFill>
            <a:srgbClr val="FFAC46"/>
          </a:solidFill>
          <a:latin typeface="Verdana" pitchFamily="34" charset="0"/>
          <a:cs typeface="Arial" charset="0"/>
        </a:defRPr>
      </a:lvl9pPr>
    </p:titleStyle>
    <p:bodyStyle>
      <a:lvl1pPr marL="233363" indent="-233363" algn="l" rtl="0" eaLnBrk="0" fontAlgn="base" hangingPunct="0">
        <a:spcBef>
          <a:spcPct val="20000"/>
        </a:spcBef>
        <a:spcAft>
          <a:spcPct val="10000"/>
        </a:spcAft>
        <a:buFont typeface="Wingdings" pitchFamily="2" charset="2"/>
        <a:defRPr sz="2000">
          <a:solidFill>
            <a:srgbClr val="5880B0"/>
          </a:solidFill>
          <a:latin typeface="+mn-lt"/>
          <a:ea typeface="Arial" pitchFamily="-110" charset="0"/>
          <a:cs typeface="+mn-cs"/>
        </a:defRPr>
      </a:lvl1pPr>
      <a:lvl2pPr marL="576263" indent="-228600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§"/>
        <a:defRPr>
          <a:solidFill>
            <a:srgbClr val="5880B0"/>
          </a:solidFill>
          <a:latin typeface="+mn-lt"/>
          <a:ea typeface="Arial" pitchFamily="-110" charset="0"/>
          <a:cs typeface="+mn-cs"/>
        </a:defRPr>
      </a:lvl2pPr>
      <a:lvl3pPr marL="914400" indent="-223838" algn="l" rtl="0" eaLnBrk="0" fontAlgn="base" hangingPunct="0">
        <a:spcBef>
          <a:spcPct val="20000"/>
        </a:spcBef>
        <a:spcAft>
          <a:spcPct val="20000"/>
        </a:spcAft>
        <a:buFont typeface="Verdana" pitchFamily="34" charset="0"/>
        <a:defRPr sz="1600">
          <a:solidFill>
            <a:srgbClr val="5880B0"/>
          </a:solidFill>
          <a:latin typeface="+mn-lt"/>
          <a:ea typeface="Arial" pitchFamily="-110" charset="0"/>
          <a:cs typeface="+mn-cs"/>
        </a:defRPr>
      </a:lvl3pPr>
      <a:lvl4pPr marL="1262063" indent="-2333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§"/>
        <a:defRPr sz="1400">
          <a:solidFill>
            <a:srgbClr val="5880B0"/>
          </a:solidFill>
          <a:latin typeface="+mn-lt"/>
          <a:ea typeface="Arial" pitchFamily="-110" charset="0"/>
          <a:cs typeface="+mn-cs"/>
        </a:defRPr>
      </a:lvl4pPr>
      <a:lvl5pPr marL="2116138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" pitchFamily="-110" charset="0"/>
          <a:cs typeface="+mn-cs"/>
        </a:defRPr>
      </a:lvl5pPr>
      <a:lvl6pPr marL="25733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30305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877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9449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304D84-1308-417A-98AA-20FE660BDD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23D3F7-8345-4E20-9DD7-98A09C0E0B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5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304D84-1308-417A-98AA-20FE660BDD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23D3F7-8345-4E20-9DD7-98A09C0E0B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2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304D84-1308-417A-98AA-20FE660BDD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23D3F7-8345-4E20-9DD7-98A09C0E0B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3DBA25-4165-4429-B33E-7826598BD8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28100D-166B-4CE0-A3DC-B6FB2C4C97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62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3DBA25-4165-4429-B33E-7826598BD8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28100D-166B-4CE0-A3DC-B6FB2C4C97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10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B90F8F-70EF-4FF6-8E3A-32D0AB2764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BF00BE-E977-4904-9D53-92E9C228C7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9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3"/>
          <p:cNvSpPr>
            <a:spLocks noGrp="1"/>
          </p:cNvSpPr>
          <p:nvPr>
            <p:ph type="ctrTitle"/>
          </p:nvPr>
        </p:nvSpPr>
        <p:spPr bwMode="auto">
          <a:xfrm>
            <a:off x="971600" y="1239416"/>
            <a:ext cx="5105400" cy="34137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CONFERENCE ON EMPLOYMENT </a:t>
            </a:r>
            <a:r>
              <a:rPr lang="en-US" dirty="0" smtClean="0"/>
              <a:t>GROWTH-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i="1" dirty="0" smtClean="0"/>
              <a:t>ON </a:t>
            </a:r>
            <a:r>
              <a:rPr lang="en-US" sz="1600" i="1" dirty="0"/>
              <a:t>A </a:t>
            </a:r>
            <a:r>
              <a:rPr lang="en-US" sz="1600" i="1" dirty="0" smtClean="0"/>
              <a:t>ROAD </a:t>
            </a:r>
            <a:r>
              <a:rPr lang="en-US" sz="1600" i="1" dirty="0"/>
              <a:t>TO RECOVERY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b="0" i="1" dirty="0" smtClean="0"/>
              <a:t>Sarajevo, July 1, 2014</a:t>
            </a:r>
            <a:r>
              <a:rPr lang="ta-IN" dirty="0" smtClean="0"/>
              <a:t/>
            </a:r>
            <a:br>
              <a:rPr lang="ta-IN" dirty="0" smtClean="0"/>
            </a:br>
            <a:endParaRPr lang="en-US" b="0" dirty="0" smtClean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475656" y="5589240"/>
            <a:ext cx="6336704" cy="2160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en-US" sz="1000" i="1" dirty="0" smtClean="0"/>
          </a:p>
        </p:txBody>
      </p:sp>
      <p:sp>
        <p:nvSpPr>
          <p:cNvPr id="5" name="Date Placeholder 7"/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rgbClr val="14193C">
              <a:alpha val="50196"/>
            </a:srgbClr>
          </a:solidFill>
          <a:ln>
            <a:noFill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b="1" kern="0" dirty="0" smtClean="0">
                <a:solidFill>
                  <a:prstClr val="white"/>
                </a:solidFill>
                <a:latin typeface="Calibri"/>
                <a:cs typeface="+mn-cs"/>
              </a:rPr>
              <a:t>Based on “</a:t>
            </a:r>
            <a:r>
              <a:rPr lang="en-US" sz="800" b="1" kern="0" dirty="0" smtClean="0">
                <a:solidFill>
                  <a:prstClr val="white"/>
                </a:solidFill>
                <a:latin typeface="Calibri"/>
              </a:rPr>
              <a:t>BACK </a:t>
            </a:r>
            <a:r>
              <a:rPr lang="en-US" sz="800" b="1" kern="0" dirty="0">
                <a:solidFill>
                  <a:prstClr val="white"/>
                </a:solidFill>
                <a:latin typeface="Calibri"/>
              </a:rPr>
              <a:t>TO WORK</a:t>
            </a:r>
            <a:r>
              <a:rPr lang="en-US" sz="800" b="1" kern="0" dirty="0" smtClean="0">
                <a:solidFill>
                  <a:prstClr val="white"/>
                </a:solidFill>
                <a:latin typeface="Calibri"/>
              </a:rPr>
              <a:t>: Growing with jobs in Europe and Central Asia (ECA)” by </a:t>
            </a:r>
            <a:r>
              <a:rPr lang="pt-BR" sz="800" b="1" kern="0" dirty="0" smtClean="0">
                <a:solidFill>
                  <a:prstClr val="white"/>
                </a:solidFill>
                <a:latin typeface="Calibri"/>
                <a:cs typeface="+mn-cs"/>
              </a:rPr>
              <a:t>Omar Arias &amp; </a:t>
            </a:r>
            <a:r>
              <a:rPr lang="pt-BR" sz="800" b="1" kern="0" dirty="0">
                <a:solidFill>
                  <a:prstClr val="white"/>
                </a:solidFill>
                <a:latin typeface="Calibri"/>
                <a:cs typeface="+mn-cs"/>
              </a:rPr>
              <a:t>Maria </a:t>
            </a:r>
            <a:r>
              <a:rPr lang="pt-BR" sz="800" b="1" kern="0" dirty="0" smtClean="0">
                <a:solidFill>
                  <a:prstClr val="white"/>
                </a:solidFill>
                <a:latin typeface="Calibri"/>
                <a:cs typeface="+mn-cs"/>
              </a:rPr>
              <a:t>Davalos</a:t>
            </a:r>
            <a:endParaRPr kumimoji="0" lang="en-US" sz="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The </a:t>
            </a: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World Bank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2"/>
                </a:solidFill>
              </a:rPr>
              <a:t>What does this mean for </a:t>
            </a:r>
            <a:br>
              <a:rPr lang="en-US" sz="3200" b="1" smtClean="0">
                <a:solidFill>
                  <a:schemeClr val="tx2"/>
                </a:solidFill>
              </a:rPr>
            </a:br>
            <a:r>
              <a:rPr lang="en-US" sz="3200" b="1" smtClean="0">
                <a:solidFill>
                  <a:schemeClr val="tx2"/>
                </a:solidFill>
              </a:rPr>
              <a:t>Bosnia and Herzegovina?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382E11D-6603-4588-9482-A7B5D68B38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508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412163" cy="51816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Continue strengthening </a:t>
            </a:r>
            <a:r>
              <a:rPr lang="en-US" sz="2000" b="1" dirty="0" smtClean="0"/>
              <a:t>macro-economic stability </a:t>
            </a:r>
            <a:r>
              <a:rPr lang="en-US" sz="2000" dirty="0" smtClean="0"/>
              <a:t>and policies that foster </a:t>
            </a:r>
            <a:r>
              <a:rPr lang="en-US" sz="2000" b="1" dirty="0" smtClean="0"/>
              <a:t>economic growth</a:t>
            </a:r>
          </a:p>
          <a:p>
            <a:pPr eaLnBrk="1" hangingPunct="1"/>
            <a:r>
              <a:rPr lang="en-US" sz="2000" b="1" dirty="0" smtClean="0"/>
              <a:t>Business climate reforms to facilitate firms’ growth and tap into world markets</a:t>
            </a:r>
            <a:r>
              <a:rPr lang="en-US" sz="2000" dirty="0" smtClean="0"/>
              <a:t>:</a:t>
            </a:r>
          </a:p>
          <a:p>
            <a:pPr lvl="1" eaLnBrk="1" hangingPunct="1"/>
            <a:r>
              <a:rPr lang="en-US" sz="1700" i="1" dirty="0" smtClean="0"/>
              <a:t>Business climate reform for private sector development</a:t>
            </a:r>
            <a:r>
              <a:rPr lang="en-US" sz="1700" dirty="0" smtClean="0"/>
              <a:t>. Priorities are:</a:t>
            </a:r>
          </a:p>
          <a:p>
            <a:pPr lvl="2" eaLnBrk="1" hangingPunct="1"/>
            <a:r>
              <a:rPr lang="en-US" sz="1600" dirty="0" smtClean="0"/>
              <a:t>Make it easier to start a business, including entry into and exit out of entrepreneurship</a:t>
            </a:r>
          </a:p>
          <a:p>
            <a:pPr lvl="2" eaLnBrk="1" hangingPunct="1"/>
            <a:r>
              <a:rPr lang="en-US" sz="1600" dirty="0" smtClean="0"/>
              <a:t>Rationalizing regulations and rethinking the overall structure of taxation</a:t>
            </a:r>
          </a:p>
          <a:p>
            <a:pPr lvl="2" eaLnBrk="1" hangingPunct="1"/>
            <a:r>
              <a:rPr lang="en-US" sz="1600" dirty="0" smtClean="0"/>
              <a:t>Improving infrastructure, especially electricity</a:t>
            </a:r>
          </a:p>
          <a:p>
            <a:pPr lvl="1" eaLnBrk="1" hangingPunct="1"/>
            <a:r>
              <a:rPr lang="en-US" sz="1700" i="1" dirty="0" smtClean="0"/>
              <a:t>Deepening economic integration</a:t>
            </a:r>
            <a:r>
              <a:rPr lang="en-US" sz="1700" dirty="0" smtClean="0"/>
              <a:t>, regionally, with the EU and globally</a:t>
            </a:r>
          </a:p>
          <a:p>
            <a:pPr lvl="2" eaLnBrk="1" hangingPunct="1"/>
            <a:endParaRPr lang="en-US" sz="1600" dirty="0" smtClean="0"/>
          </a:p>
          <a:p>
            <a:pPr eaLnBrk="1" hangingPunct="1"/>
            <a:r>
              <a:rPr lang="en-US" sz="2100" b="1" dirty="0" smtClean="0"/>
              <a:t>Skills: Equipping workers with market-relevant and adaptable skills</a:t>
            </a:r>
          </a:p>
          <a:p>
            <a:pPr lvl="1" eaLnBrk="1" hangingPunct="1"/>
            <a:r>
              <a:rPr lang="en-US" sz="1700" dirty="0" smtClean="0"/>
              <a:t>Ensuring </a:t>
            </a:r>
            <a:r>
              <a:rPr lang="en-US" sz="1700" i="1" dirty="0" smtClean="0"/>
              <a:t>strong generic skills </a:t>
            </a:r>
            <a:r>
              <a:rPr lang="en-US" sz="1700" dirty="0" smtClean="0"/>
              <a:t>foundations (from ECD to quality basic education)</a:t>
            </a:r>
          </a:p>
          <a:p>
            <a:pPr lvl="1" eaLnBrk="1" hangingPunct="1"/>
            <a:r>
              <a:rPr lang="en-US" sz="1700" dirty="0" smtClean="0"/>
              <a:t>Market-driven VET and quality assurance in higher education</a:t>
            </a:r>
          </a:p>
          <a:p>
            <a:pPr lvl="1" eaLnBrk="1" hangingPunct="1"/>
            <a:r>
              <a:rPr lang="en-US" sz="1700" dirty="0" smtClean="0"/>
              <a:t>Revamp adult training systems, life-long learning and on-the-job training to make them market-driven</a:t>
            </a:r>
          </a:p>
          <a:p>
            <a:pPr lvl="2" eaLnBrk="1" hangingPunct="1"/>
            <a:endParaRPr lang="en-US" sz="1600" dirty="0" smtClean="0"/>
          </a:p>
        </p:txBody>
      </p:sp>
      <p:grpSp>
        <p:nvGrpSpPr>
          <p:cNvPr id="21509" name="Group 4"/>
          <p:cNvGrpSpPr>
            <a:grpSpLocks/>
          </p:cNvGrpSpPr>
          <p:nvPr/>
        </p:nvGrpSpPr>
        <p:grpSpPr bwMode="auto">
          <a:xfrm>
            <a:off x="0" y="0"/>
            <a:ext cx="9144000" cy="381000"/>
            <a:chOff x="0" y="0"/>
            <a:chExt cx="9144000" cy="381000"/>
          </a:xfrm>
        </p:grpSpPr>
        <p:sp>
          <p:nvSpPr>
            <p:cNvPr id="6" name="Slide Number Placeholder 3"/>
            <p:cNvSpPr txBox="1">
              <a:spLocks/>
            </p:cNvSpPr>
            <p:nvPr/>
          </p:nvSpPr>
          <p:spPr>
            <a:xfrm>
              <a:off x="0" y="0"/>
              <a:ext cx="9144000" cy="381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pic>
          <p:nvPicPr>
            <p:cNvPr id="7" name="Рисунок 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70925" y="0"/>
              <a:ext cx="396875" cy="35718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47279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2"/>
                </a:solidFill>
              </a:rPr>
              <a:t>What does this mean for </a:t>
            </a:r>
            <a:br>
              <a:rPr lang="en-US" sz="3200" b="1" smtClean="0">
                <a:solidFill>
                  <a:schemeClr val="tx2"/>
                </a:solidFill>
              </a:rPr>
            </a:br>
            <a:r>
              <a:rPr lang="en-US" sz="3200" b="1" smtClean="0">
                <a:solidFill>
                  <a:schemeClr val="tx2"/>
                </a:solidFill>
              </a:rPr>
              <a:t>Bosnia and Herzegovina?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0D7D9F2E-1FEE-4BB6-BD94-E41989C922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0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b="1" dirty="0" smtClean="0"/>
              <a:t>Better </a:t>
            </a:r>
            <a:r>
              <a:rPr lang="en-US" sz="2100" b="1" dirty="0"/>
              <a:t>balancing worker protection and job creation</a:t>
            </a:r>
            <a:r>
              <a:rPr lang="en-US" sz="2100" dirty="0"/>
              <a:t>, with regards to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Collective </a:t>
            </a:r>
            <a:r>
              <a:rPr lang="en-US" sz="2000" dirty="0"/>
              <a:t>agreements, minimum wages and severance costs that can affect disproportionately women, youth and older </a:t>
            </a:r>
            <a:r>
              <a:rPr lang="en-US" sz="2000" dirty="0" smtClean="0"/>
              <a:t>workers</a:t>
            </a:r>
            <a:endParaRPr lang="en-US" sz="20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/>
              <a:t>Disincentives stemming from labor taxation and the design of social benefits, particularly for low-wage earners, to make (formal) work pay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/>
              <a:t>Barriers to employment that affect women, youth and older workers, e.g., provision of child and elderly care services and options for flexible work </a:t>
            </a:r>
            <a:r>
              <a:rPr lang="en-US" sz="2000" dirty="0" smtClean="0"/>
              <a:t>arrangements</a:t>
            </a:r>
            <a:endParaRPr lang="en-US" sz="2000" dirty="0"/>
          </a:p>
          <a:p>
            <a:pPr marL="34290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100" b="1" dirty="0" smtClean="0"/>
          </a:p>
          <a:p>
            <a:pPr marL="34290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b="1" dirty="0" smtClean="0"/>
              <a:t>Strengthening </a:t>
            </a:r>
            <a:r>
              <a:rPr lang="en-US" sz="2100" b="1" dirty="0"/>
              <a:t>the social dialogue on jobs - government, employers, trade unions, youth and civil society at large</a:t>
            </a:r>
          </a:p>
        </p:txBody>
      </p:sp>
      <p:grpSp>
        <p:nvGrpSpPr>
          <p:cNvPr id="22533" name="Group 4"/>
          <p:cNvGrpSpPr>
            <a:grpSpLocks/>
          </p:cNvGrpSpPr>
          <p:nvPr/>
        </p:nvGrpSpPr>
        <p:grpSpPr bwMode="auto">
          <a:xfrm>
            <a:off x="0" y="0"/>
            <a:ext cx="9144000" cy="381000"/>
            <a:chOff x="0" y="0"/>
            <a:chExt cx="9144000" cy="381000"/>
          </a:xfrm>
        </p:grpSpPr>
        <p:sp>
          <p:nvSpPr>
            <p:cNvPr id="6" name="Slide Number Placeholder 3"/>
            <p:cNvSpPr txBox="1">
              <a:spLocks/>
            </p:cNvSpPr>
            <p:nvPr/>
          </p:nvSpPr>
          <p:spPr>
            <a:xfrm>
              <a:off x="0" y="0"/>
              <a:ext cx="9144000" cy="381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pic>
          <p:nvPicPr>
            <p:cNvPr id="7" name="Рисунок 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70925" y="0"/>
              <a:ext cx="396875" cy="35718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03681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6"/>
          <p:cNvGrpSpPr>
            <a:grpSpLocks/>
          </p:cNvGrpSpPr>
          <p:nvPr/>
        </p:nvGrpSpPr>
        <p:grpSpPr bwMode="auto">
          <a:xfrm>
            <a:off x="0" y="0"/>
            <a:ext cx="9144000" cy="381000"/>
            <a:chOff x="0" y="0"/>
            <a:chExt cx="9144000" cy="381000"/>
          </a:xfrm>
        </p:grpSpPr>
        <p:sp>
          <p:nvSpPr>
            <p:cNvPr id="39" name="Slide Number Placeholder 3"/>
            <p:cNvSpPr txBox="1">
              <a:spLocks/>
            </p:cNvSpPr>
            <p:nvPr/>
          </p:nvSpPr>
          <p:spPr>
            <a:xfrm>
              <a:off x="0" y="0"/>
              <a:ext cx="9144000" cy="381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pic>
          <p:nvPicPr>
            <p:cNvPr id="10" name="Рисунок 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70925" y="0"/>
              <a:ext cx="396875" cy="35718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36525" y="508000"/>
            <a:ext cx="88709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smtClean="0">
                <a:solidFill>
                  <a:srgbClr val="1F497D"/>
                </a:solidFill>
              </a:rPr>
              <a:t>The jobs challenge is the most daunting in </a:t>
            </a:r>
          </a:p>
          <a:p>
            <a:pPr algn="ctr" eaLnBrk="1" hangingPunct="1"/>
            <a:r>
              <a:rPr lang="en-US" sz="3200" b="1" smtClean="0">
                <a:solidFill>
                  <a:srgbClr val="1F497D"/>
                </a:solidFill>
              </a:rPr>
              <a:t>Bosnia and Herzegovina</a:t>
            </a:r>
          </a:p>
        </p:txBody>
      </p:sp>
      <p:sp>
        <p:nvSpPr>
          <p:cNvPr id="6148" name="TextBox 1"/>
          <p:cNvSpPr txBox="1">
            <a:spLocks noChangeArrowheads="1"/>
          </p:cNvSpPr>
          <p:nvPr/>
        </p:nvSpPr>
        <p:spPr bwMode="auto">
          <a:xfrm>
            <a:off x="992188" y="1906588"/>
            <a:ext cx="7432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smtClean="0">
                <a:solidFill>
                  <a:prstClr val="black"/>
                </a:solidFill>
              </a:rPr>
              <a:t>Employment Rate (population aged 15+, first quarter 2013)</a:t>
            </a:r>
          </a:p>
        </p:txBody>
      </p:sp>
      <p:sp>
        <p:nvSpPr>
          <p:cNvPr id="6149" name="TextBox 2"/>
          <p:cNvSpPr txBox="1">
            <a:spLocks noChangeArrowheads="1"/>
          </p:cNvSpPr>
          <p:nvPr/>
        </p:nvSpPr>
        <p:spPr bwMode="auto">
          <a:xfrm>
            <a:off x="3175" y="6580188"/>
            <a:ext cx="7848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100" i="1" smtClean="0">
                <a:solidFill>
                  <a:prstClr val="black"/>
                </a:solidFill>
              </a:rPr>
              <a:t>Source</a:t>
            </a:r>
            <a:r>
              <a:rPr lang="en-US" sz="1100" smtClean="0">
                <a:solidFill>
                  <a:prstClr val="black"/>
                </a:solidFill>
              </a:rPr>
              <a:t>: ILO and ECA Regional Jobs Report (2013).</a:t>
            </a:r>
          </a:p>
        </p:txBody>
      </p:sp>
      <p:sp>
        <p:nvSpPr>
          <p:cNvPr id="6150" name="Rectangle 3"/>
          <p:cNvSpPr>
            <a:spLocks noChangeArrowheads="1"/>
          </p:cNvSpPr>
          <p:nvPr/>
        </p:nvSpPr>
        <p:spPr bwMode="auto">
          <a:xfrm>
            <a:off x="0" y="6310313"/>
            <a:ext cx="75295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100" i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Notes: </a:t>
            </a:r>
            <a:r>
              <a:rPr lang="en-US" sz="110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*denotes data for 2012. Data is not seasonally adjusted.</a:t>
            </a:r>
          </a:p>
        </p:txBody>
      </p:sp>
      <p:graphicFrame>
        <p:nvGraphicFramePr>
          <p:cNvPr id="11" name="Content Placeholder 3"/>
          <p:cNvGraphicFramePr>
            <a:graphicFrameLocks noGrp="1"/>
          </p:cNvGraphicFramePr>
          <p:nvPr/>
        </p:nvGraphicFramePr>
        <p:xfrm>
          <a:off x="70232" y="1956412"/>
          <a:ext cx="8997568" cy="4354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517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7788" y="395288"/>
            <a:ext cx="9144001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Two contextual factors:</a:t>
            </a:r>
            <a:br>
              <a:rPr lang="en-US" sz="3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3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(1) Transition legacy and speed of modernization</a:t>
            </a:r>
          </a:p>
        </p:txBody>
      </p:sp>
      <p:sp>
        <p:nvSpPr>
          <p:cNvPr id="7171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609600" y="1524000"/>
            <a:ext cx="3886200" cy="838200"/>
          </a:xfrm>
        </p:spPr>
        <p:txBody>
          <a:bodyPr/>
          <a:lstStyle/>
          <a:p>
            <a:pPr algn="ctr" eaLnBrk="1" hangingPunct="1"/>
            <a:r>
              <a:rPr lang="en-US" sz="1800" dirty="0" smtClean="0"/>
              <a:t>Strongest reform record among middle income regions…</a:t>
            </a:r>
          </a:p>
        </p:txBody>
      </p:sp>
      <p:sp>
        <p:nvSpPr>
          <p:cNvPr id="7172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524000"/>
            <a:ext cx="3886200" cy="838200"/>
          </a:xfrm>
        </p:spPr>
        <p:txBody>
          <a:bodyPr/>
          <a:lstStyle/>
          <a:p>
            <a:pPr algn="ctr" eaLnBrk="1" hangingPunct="1"/>
            <a:r>
              <a:rPr lang="en-US" sz="1800" dirty="0" smtClean="0"/>
              <a:t>… with significant variation in implementation speed of reforms across ECA countries</a:t>
            </a:r>
          </a:p>
        </p:txBody>
      </p:sp>
      <p:graphicFrame>
        <p:nvGraphicFramePr>
          <p:cNvPr id="7173" name="Content Placeholder 7"/>
          <p:cNvGraphicFramePr>
            <a:graphicFrameLocks noGrp="1"/>
          </p:cNvGraphicFramePr>
          <p:nvPr>
            <p:ph sz="quarter" idx="4"/>
          </p:nvPr>
        </p:nvGraphicFramePr>
        <p:xfrm>
          <a:off x="4216400" y="2619375"/>
          <a:ext cx="4902200" cy="398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3" r:id="rId5" imgW="4901609" imgH="3981033" progId="Excel.Chart.8">
                  <p:embed/>
                </p:oleObj>
              </mc:Choice>
              <mc:Fallback>
                <p:oleObj r:id="rId5" imgW="4901609" imgH="3981033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00" y="2619375"/>
                        <a:ext cx="4902200" cy="398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457200" y="2362200"/>
            <a:ext cx="3429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smtClean="0">
                <a:solidFill>
                  <a:prstClr val="black"/>
                </a:solidFill>
              </a:rPr>
              <a:t>Doing Business Indicator (Gap to Frontier)</a:t>
            </a:r>
            <a:endParaRPr lang="en-US" sz="1800" smtClean="0">
              <a:solidFill>
                <a:prstClr val="black"/>
              </a:solidFill>
            </a:endParaRPr>
          </a:p>
        </p:txBody>
      </p:sp>
      <p:sp>
        <p:nvSpPr>
          <p:cNvPr id="7175" name="TextBox 9"/>
          <p:cNvSpPr txBox="1">
            <a:spLocks noChangeArrowheads="1"/>
          </p:cNvSpPr>
          <p:nvPr/>
        </p:nvSpPr>
        <p:spPr bwMode="auto">
          <a:xfrm>
            <a:off x="4800600" y="2362200"/>
            <a:ext cx="3810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smtClean="0">
                <a:solidFill>
                  <a:prstClr val="black"/>
                </a:solidFill>
              </a:rPr>
              <a:t>Transition Index (EBRD 2012)</a:t>
            </a:r>
            <a:endParaRPr lang="en-US" sz="1800" smtClean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fld id="{D83DD772-E204-4600-AB5D-92D5BC33C05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177" name="Rectangle 11"/>
          <p:cNvSpPr>
            <a:spLocks noChangeArrowheads="1"/>
          </p:cNvSpPr>
          <p:nvPr/>
        </p:nvSpPr>
        <p:spPr bwMode="auto">
          <a:xfrm>
            <a:off x="0" y="6592888"/>
            <a:ext cx="7391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100" i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Notes:  </a:t>
            </a:r>
            <a:r>
              <a:rPr lang="en-US" sz="11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ECA = Europe and Central Asia; LAC = Latin America and the Caribbean; EAP = East Asia and Pacific.</a:t>
            </a:r>
          </a:p>
        </p:txBody>
      </p:sp>
      <p:grpSp>
        <p:nvGrpSpPr>
          <p:cNvPr id="7178" name="Group 12"/>
          <p:cNvGrpSpPr>
            <a:grpSpLocks/>
          </p:cNvGrpSpPr>
          <p:nvPr/>
        </p:nvGrpSpPr>
        <p:grpSpPr bwMode="auto">
          <a:xfrm>
            <a:off x="0" y="0"/>
            <a:ext cx="9144000" cy="381000"/>
            <a:chOff x="0" y="0"/>
            <a:chExt cx="9144000" cy="381000"/>
          </a:xfrm>
        </p:grpSpPr>
        <p:sp>
          <p:nvSpPr>
            <p:cNvPr id="14" name="Slide Number Placeholder 3"/>
            <p:cNvSpPr txBox="1">
              <a:spLocks/>
            </p:cNvSpPr>
            <p:nvPr/>
          </p:nvSpPr>
          <p:spPr>
            <a:xfrm>
              <a:off x="0" y="0"/>
              <a:ext cx="9144000" cy="381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pic>
          <p:nvPicPr>
            <p:cNvPr id="15" name="Рисунок 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670925" y="0"/>
              <a:ext cx="396875" cy="35718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7" name="Chart 16"/>
          <p:cNvGraphicFramePr>
            <a:graphicFrameLocks/>
          </p:cNvGraphicFramePr>
          <p:nvPr/>
        </p:nvGraphicFramePr>
        <p:xfrm>
          <a:off x="0" y="2669977"/>
          <a:ext cx="4419600" cy="3946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42472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763000" cy="990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Two contextual factors:</a:t>
            </a:r>
            <a:br>
              <a:rPr lang="en-US" sz="3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3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(2) Impact of demographics on the labor force</a:t>
            </a: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152400" y="6492875"/>
            <a:ext cx="48863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100" i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Source: </a:t>
            </a:r>
            <a:r>
              <a:rPr lang="en-US" sz="110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Back To Work: Growing with Jobs in Europe and Central Asia (2013).	</a:t>
            </a:r>
          </a:p>
        </p:txBody>
      </p:sp>
      <p:grpSp>
        <p:nvGrpSpPr>
          <p:cNvPr id="8196" name="Group 8"/>
          <p:cNvGrpSpPr>
            <a:grpSpLocks/>
          </p:cNvGrpSpPr>
          <p:nvPr/>
        </p:nvGrpSpPr>
        <p:grpSpPr bwMode="auto">
          <a:xfrm>
            <a:off x="0" y="0"/>
            <a:ext cx="9144000" cy="381000"/>
            <a:chOff x="0" y="0"/>
            <a:chExt cx="9144000" cy="381000"/>
          </a:xfrm>
        </p:grpSpPr>
        <p:sp>
          <p:nvSpPr>
            <p:cNvPr id="10" name="Slide Number Placeholder 3"/>
            <p:cNvSpPr txBox="1">
              <a:spLocks/>
            </p:cNvSpPr>
            <p:nvPr/>
          </p:nvSpPr>
          <p:spPr>
            <a:xfrm>
              <a:off x="0" y="0"/>
              <a:ext cx="9144000" cy="381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pic>
          <p:nvPicPr>
            <p:cNvPr id="11" name="Рисунок 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70925" y="0"/>
              <a:ext cx="396875" cy="35718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2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926317"/>
              </p:ext>
            </p:extLst>
          </p:nvPr>
        </p:nvGraphicFramePr>
        <p:xfrm>
          <a:off x="457200" y="16002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198" name="Rectangle 14"/>
          <p:cNvSpPr>
            <a:spLocks noChangeArrowheads="1"/>
          </p:cNvSpPr>
          <p:nvPr/>
        </p:nvSpPr>
        <p:spPr bwMode="auto">
          <a:xfrm>
            <a:off x="2370138" y="1447800"/>
            <a:ext cx="4403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ECA Countries: Change in 15+ Population 2010 - 2030 (%)</a:t>
            </a:r>
          </a:p>
        </p:txBody>
      </p:sp>
      <p:sp>
        <p:nvSpPr>
          <p:cNvPr id="16" name="Oval Callout 15"/>
          <p:cNvSpPr/>
          <p:nvPr/>
        </p:nvSpPr>
        <p:spPr>
          <a:xfrm>
            <a:off x="3962400" y="1755775"/>
            <a:ext cx="2743200" cy="1825625"/>
          </a:xfrm>
          <a:prstGeom prst="wedgeEllipseCallout">
            <a:avLst>
              <a:gd name="adj1" fmla="val 51057"/>
              <a:gd name="adj2" fmla="val 30576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C00000"/>
                </a:solidFill>
              </a:rPr>
              <a:t>Younger countries also face demographic pressures: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C00000"/>
                </a:solidFill>
              </a:rPr>
              <a:t>Out-Migration, youth bulge, and long-run aging</a:t>
            </a:r>
          </a:p>
        </p:txBody>
      </p:sp>
    </p:spTree>
    <p:extLst>
      <p:ext uri="{BB962C8B-B14F-4D97-AF65-F5344CB8AC3E}">
        <p14:creationId xmlns:p14="http://schemas.microsoft.com/office/powerpoint/2010/main" val="240455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28700" y="1643063"/>
            <a:ext cx="7840663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600" b="1" smtClean="0">
                <a:solidFill>
                  <a:srgbClr val="1F497D"/>
                </a:solidFill>
              </a:rPr>
              <a:t>Resuming Sustained Growth:</a:t>
            </a:r>
            <a:endParaRPr lang="en-US" sz="1300" b="1" smtClean="0">
              <a:solidFill>
                <a:srgbClr val="1F497D"/>
              </a:solidFill>
            </a:endParaRPr>
          </a:p>
          <a:p>
            <a:pPr lvl="2" eaLnBrk="1" hangingPunct="1">
              <a:buFont typeface="Wingdings" pitchFamily="2" charset="2"/>
              <a:buChar char="ü"/>
            </a:pPr>
            <a:r>
              <a:rPr lang="en-US" sz="2400" smtClean="0">
                <a:solidFill>
                  <a:prstClr val="black"/>
                </a:solidFill>
              </a:rPr>
              <a:t>Ensure macro fundamentals for economic recovery and regain the pre-crisis reform momentum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06488" y="2886075"/>
            <a:ext cx="8037512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600" b="1" smtClean="0">
                <a:solidFill>
                  <a:srgbClr val="1F497D"/>
                </a:solidFill>
              </a:rPr>
              <a:t>Enabling Private Sector-led Job Creation:</a:t>
            </a:r>
            <a:endParaRPr lang="en-US" sz="1300" b="1" smtClean="0">
              <a:solidFill>
                <a:srgbClr val="1F497D"/>
              </a:solidFill>
            </a:endParaRPr>
          </a:p>
          <a:p>
            <a:pPr lvl="2" eaLnBrk="1" hangingPunct="1">
              <a:buFont typeface="Wingdings" pitchFamily="2" charset="2"/>
              <a:buChar char="ü"/>
            </a:pPr>
            <a:r>
              <a:rPr lang="en-US" sz="2400" smtClean="0">
                <a:solidFill>
                  <a:prstClr val="black"/>
                </a:solidFill>
              </a:rPr>
              <a:t>Enable business creation and expansion, tap on entrepreneurship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1447800"/>
            <a:ext cx="79375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7500" smtClean="0">
                <a:solidFill>
                  <a:srgbClr val="1F497D"/>
                </a:solidFill>
              </a:rPr>
              <a:t>1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39713" y="2703513"/>
            <a:ext cx="79375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7500" smtClean="0">
                <a:solidFill>
                  <a:srgbClr val="1F497D"/>
                </a:solidFill>
              </a:rPr>
              <a:t>2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66800" y="4176713"/>
            <a:ext cx="80772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600" b="1" smtClean="0">
                <a:solidFill>
                  <a:srgbClr val="1F497D"/>
                </a:solidFill>
              </a:rPr>
              <a:t>Preparing Workers for Jobs:</a:t>
            </a:r>
            <a:endParaRPr lang="en-US" sz="1300" smtClean="0">
              <a:solidFill>
                <a:srgbClr val="1F497D"/>
              </a:solidFill>
            </a:endParaRPr>
          </a:p>
          <a:p>
            <a:pPr lvl="2" eaLnBrk="1" hangingPunct="1">
              <a:buFont typeface="Wingdings" pitchFamily="2" charset="2"/>
              <a:buChar char="ü"/>
            </a:pPr>
            <a:r>
              <a:rPr lang="en-US" sz="2400" smtClean="0">
                <a:solidFill>
                  <a:prstClr val="black"/>
                </a:solidFill>
              </a:rPr>
              <a:t>Helping workers acquire skills for the modern workplace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en-US" sz="2400" smtClean="0">
                <a:solidFill>
                  <a:prstClr val="black"/>
                </a:solidFill>
              </a:rPr>
              <a:t>Making (formal) work pay by removing disincentives and eliminating barriers to the labor market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en-US" sz="2400" smtClean="0">
                <a:solidFill>
                  <a:prstClr val="black"/>
                </a:solidFill>
              </a:rPr>
              <a:t>Removing obstacles to internal labor mobility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8600" y="3962400"/>
            <a:ext cx="79375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7500" smtClean="0">
                <a:solidFill>
                  <a:srgbClr val="1F497D"/>
                </a:solidFill>
              </a:rPr>
              <a:t>3</a:t>
            </a:r>
          </a:p>
        </p:txBody>
      </p:sp>
      <p:sp>
        <p:nvSpPr>
          <p:cNvPr id="10248" name="TextBox 16"/>
          <p:cNvSpPr txBox="1">
            <a:spLocks noChangeArrowheads="1"/>
          </p:cNvSpPr>
          <p:nvPr/>
        </p:nvSpPr>
        <p:spPr bwMode="auto">
          <a:xfrm>
            <a:off x="-152400" y="381000"/>
            <a:ext cx="95250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400" b="1" smtClean="0">
                <a:solidFill>
                  <a:srgbClr val="1F497D"/>
                </a:solidFill>
              </a:rPr>
              <a:t>Meeting the Jobs Challenge in ECA:</a:t>
            </a:r>
            <a:br>
              <a:rPr lang="en-US" sz="3400" b="1" smtClean="0">
                <a:solidFill>
                  <a:srgbClr val="1F497D"/>
                </a:solidFill>
              </a:rPr>
            </a:br>
            <a:r>
              <a:rPr lang="en-US" sz="3400" b="1" smtClean="0">
                <a:solidFill>
                  <a:srgbClr val="1F497D"/>
                </a:solidFill>
              </a:rPr>
              <a:t>Three policy goals</a:t>
            </a:r>
          </a:p>
        </p:txBody>
      </p:sp>
      <p:grpSp>
        <p:nvGrpSpPr>
          <p:cNvPr id="10249" name="Group 1"/>
          <p:cNvGrpSpPr>
            <a:grpSpLocks/>
          </p:cNvGrpSpPr>
          <p:nvPr/>
        </p:nvGrpSpPr>
        <p:grpSpPr bwMode="auto">
          <a:xfrm>
            <a:off x="0" y="0"/>
            <a:ext cx="9150350" cy="381000"/>
            <a:chOff x="0" y="0"/>
            <a:chExt cx="9150825" cy="381000"/>
          </a:xfrm>
        </p:grpSpPr>
        <p:sp>
          <p:nvSpPr>
            <p:cNvPr id="9" name="Slide Number Placeholder 3"/>
            <p:cNvSpPr txBox="1">
              <a:spLocks/>
            </p:cNvSpPr>
            <p:nvPr/>
          </p:nvSpPr>
          <p:spPr>
            <a:xfrm>
              <a:off x="0" y="0"/>
              <a:ext cx="9144475" cy="381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pic>
          <p:nvPicPr>
            <p:cNvPr id="10" name="Рисунок 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753929" y="0"/>
              <a:ext cx="396896" cy="35718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24904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5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09600" y="447675"/>
            <a:ext cx="8077200" cy="990600"/>
          </a:xfrm>
        </p:spPr>
        <p:txBody>
          <a:bodyPr/>
          <a:lstStyle/>
          <a:p>
            <a:pPr algn="ctr" eaLnBrk="1" hangingPunct="1"/>
            <a:r>
              <a:rPr lang="en-US" sz="1800" smtClean="0">
                <a:solidFill>
                  <a:schemeClr val="tx2"/>
                </a:solidFill>
              </a:rPr>
              <a:t>Enabling Private Sector-led Job Creation</a:t>
            </a:r>
            <a:r>
              <a:rPr lang="en-US" sz="2400" smtClean="0">
                <a:solidFill>
                  <a:schemeClr val="tx2"/>
                </a:solidFill>
              </a:rPr>
              <a:t/>
            </a:r>
            <a:br>
              <a:rPr lang="en-US" sz="2400" smtClean="0">
                <a:solidFill>
                  <a:schemeClr val="tx2"/>
                </a:solidFill>
              </a:rPr>
            </a:br>
            <a:r>
              <a:rPr lang="en-US" sz="2400" smtClean="0">
                <a:solidFill>
                  <a:schemeClr val="tx2"/>
                </a:solidFill>
              </a:rPr>
              <a:t>A small segment of “super star” firms (Gazelles) account for most job creation almost everywhere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447800" y="1538288"/>
            <a:ext cx="6553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200" b="1" smtClean="0">
                <a:solidFill>
                  <a:prstClr val="black"/>
                </a:solidFill>
              </a:rPr>
              <a:t>As % of all firms and all jobs created during 2004-08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0" y="6427788"/>
            <a:ext cx="7162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100" i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Notes: </a:t>
            </a:r>
            <a:r>
              <a:rPr lang="en-US" sz="110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The number above each country represents the average growth rate  of employment per year</a:t>
            </a:r>
            <a:endParaRPr lang="en-US" sz="1100" i="1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r>
              <a:rPr lang="en-US" sz="1100" i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Source: </a:t>
            </a:r>
            <a:r>
              <a:rPr lang="en-US" sz="110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Back To Work: Growing with Jobs in Europe and Central Asia (2013).	</a:t>
            </a:r>
          </a:p>
        </p:txBody>
      </p:sp>
      <p:graphicFrame>
        <p:nvGraphicFramePr>
          <p:cNvPr id="8" name="Chart 7"/>
          <p:cNvGraphicFramePr>
            <a:graphicFrameLocks noGrp="1"/>
          </p:cNvGraphicFramePr>
          <p:nvPr/>
        </p:nvGraphicFramePr>
        <p:xfrm>
          <a:off x="539587" y="2038121"/>
          <a:ext cx="7912426" cy="4013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294" name="Group 9"/>
          <p:cNvGrpSpPr>
            <a:grpSpLocks/>
          </p:cNvGrpSpPr>
          <p:nvPr/>
        </p:nvGrpSpPr>
        <p:grpSpPr bwMode="auto">
          <a:xfrm>
            <a:off x="0" y="0"/>
            <a:ext cx="9150350" cy="381000"/>
            <a:chOff x="0" y="0"/>
            <a:chExt cx="9150825" cy="381000"/>
          </a:xfrm>
        </p:grpSpPr>
        <p:sp>
          <p:nvSpPr>
            <p:cNvPr id="11" name="Slide Number Placeholder 3"/>
            <p:cNvSpPr txBox="1">
              <a:spLocks/>
            </p:cNvSpPr>
            <p:nvPr/>
          </p:nvSpPr>
          <p:spPr>
            <a:xfrm>
              <a:off x="0" y="0"/>
              <a:ext cx="9144475" cy="381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pic>
          <p:nvPicPr>
            <p:cNvPr id="12" name="Рисунок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753929" y="0"/>
              <a:ext cx="396896" cy="35718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Oval 12"/>
          <p:cNvSpPr/>
          <p:nvPr/>
        </p:nvSpPr>
        <p:spPr>
          <a:xfrm>
            <a:off x="3733800" y="2362200"/>
            <a:ext cx="838200" cy="37544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5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839200" cy="914400"/>
          </a:xfrm>
        </p:spPr>
        <p:txBody>
          <a:bodyPr/>
          <a:lstStyle/>
          <a:p>
            <a:pPr eaLnBrk="1" hangingPunct="1"/>
            <a:r>
              <a:rPr lang="en-US" sz="1800" b="1" smtClean="0">
                <a:solidFill>
                  <a:schemeClr val="tx2"/>
                </a:solidFill>
              </a:rPr>
              <a:t>Preparing Workers for New Jobs - Skills</a:t>
            </a:r>
            <a:r>
              <a:rPr lang="en-US" sz="2400" b="1" smtClean="0">
                <a:solidFill>
                  <a:schemeClr val="tx2"/>
                </a:solidFill>
              </a:rPr>
              <a:t/>
            </a:r>
            <a:br>
              <a:rPr lang="en-US" sz="2400" b="1" smtClean="0">
                <a:solidFill>
                  <a:schemeClr val="tx2"/>
                </a:solidFill>
              </a:rPr>
            </a:br>
            <a:r>
              <a:rPr lang="en-US" sz="2800" b="1" smtClean="0">
                <a:solidFill>
                  <a:schemeClr val="tx2"/>
                </a:solidFill>
              </a:rPr>
              <a:t>But inadequate response from education and skills training systems</a:t>
            </a:r>
            <a:endParaRPr lang="en-US" sz="2400" b="1" smtClean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1C43E875-1858-4FB3-86BB-CEF3869B1D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0" y="6596063"/>
            <a:ext cx="48863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100" i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Source: </a:t>
            </a:r>
            <a:r>
              <a:rPr lang="en-US" sz="110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Based on OECD PISA 2009.	</a:t>
            </a:r>
          </a:p>
        </p:txBody>
      </p:sp>
      <p:graphicFrame>
        <p:nvGraphicFramePr>
          <p:cNvPr id="8" name="Gráfico 1"/>
          <p:cNvGraphicFramePr>
            <a:graphicFrameLocks noGrp="1"/>
          </p:cNvGraphicFramePr>
          <p:nvPr>
            <p:ph idx="1"/>
          </p:nvPr>
        </p:nvGraphicFramePr>
        <p:xfrm>
          <a:off x="381000" y="1524000"/>
          <a:ext cx="8488526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1600200" y="1600200"/>
            <a:ext cx="62484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prstClr val="black"/>
                </a:solidFill>
              </a:rPr>
              <a:t>Too many youth fall behind in basic cognitive skills</a:t>
            </a:r>
          </a:p>
          <a:p>
            <a:pPr algn="ctr" eaLnBrk="1" hangingPunct="1"/>
            <a:r>
              <a:rPr lang="en-US" sz="1600" smtClean="0">
                <a:solidFill>
                  <a:prstClr val="black"/>
                </a:solidFill>
              </a:rPr>
              <a:t>% of 15-year olds who are functionally illiterate, scoring “below level 2” on PISA reading test 2009</a:t>
            </a:r>
          </a:p>
        </p:txBody>
      </p:sp>
      <p:grpSp>
        <p:nvGrpSpPr>
          <p:cNvPr id="15367" name="Group 10"/>
          <p:cNvGrpSpPr>
            <a:grpSpLocks/>
          </p:cNvGrpSpPr>
          <p:nvPr/>
        </p:nvGrpSpPr>
        <p:grpSpPr bwMode="auto">
          <a:xfrm>
            <a:off x="0" y="0"/>
            <a:ext cx="9150350" cy="381000"/>
            <a:chOff x="0" y="0"/>
            <a:chExt cx="9150825" cy="381000"/>
          </a:xfrm>
        </p:grpSpPr>
        <p:sp>
          <p:nvSpPr>
            <p:cNvPr id="12" name="Slide Number Placeholder 3"/>
            <p:cNvSpPr txBox="1">
              <a:spLocks/>
            </p:cNvSpPr>
            <p:nvPr/>
          </p:nvSpPr>
          <p:spPr>
            <a:xfrm>
              <a:off x="0" y="0"/>
              <a:ext cx="9144475" cy="381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pic>
          <p:nvPicPr>
            <p:cNvPr id="13" name="Рисунок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753929" y="0"/>
              <a:ext cx="396896" cy="35718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1480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3"/>
          <p:cNvSpPr txBox="1">
            <a:spLocks/>
          </p:cNvSpPr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70925" y="0"/>
            <a:ext cx="396875" cy="35718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6388" name="Title 1"/>
          <p:cNvSpPr>
            <a:spLocks noGrp="1"/>
          </p:cNvSpPr>
          <p:nvPr>
            <p:ph type="title"/>
          </p:nvPr>
        </p:nvSpPr>
        <p:spPr>
          <a:xfrm>
            <a:off x="1588" y="501650"/>
            <a:ext cx="9066212" cy="1189038"/>
          </a:xfrm>
        </p:spPr>
        <p:txBody>
          <a:bodyPr/>
          <a:lstStyle/>
          <a:p>
            <a:pPr marL="171450" indent="-171450" eaLnBrk="1" hangingPunct="1"/>
            <a:r>
              <a:rPr lang="en-US" sz="1800" b="1" smtClean="0">
                <a:solidFill>
                  <a:schemeClr val="tx2"/>
                </a:solidFill>
              </a:rPr>
              <a:t>Preparing Workers for New Jobs– Incentives and barriers</a:t>
            </a:r>
            <a:r>
              <a:rPr lang="en-US" sz="3200" b="1" smtClean="0">
                <a:solidFill>
                  <a:schemeClr val="tx2"/>
                </a:solidFill>
              </a:rPr>
              <a:t/>
            </a:r>
            <a:br>
              <a:rPr lang="en-US" sz="3200" b="1" smtClean="0">
                <a:solidFill>
                  <a:schemeClr val="tx2"/>
                </a:solidFill>
              </a:rPr>
            </a:br>
            <a:r>
              <a:rPr lang="en-US" sz="3200" b="1" smtClean="0">
                <a:solidFill>
                  <a:schemeClr val="tx2"/>
                </a:solidFill>
              </a:rPr>
              <a:t>There is still room to improve work incentives: </a:t>
            </a:r>
            <a:br>
              <a:rPr lang="en-US" sz="3200" b="1" smtClean="0">
                <a:solidFill>
                  <a:schemeClr val="tx2"/>
                </a:solidFill>
              </a:rPr>
            </a:br>
            <a:r>
              <a:rPr lang="en-US" sz="2000" b="1" smtClean="0">
                <a:solidFill>
                  <a:schemeClr val="tx2"/>
                </a:solidFill>
              </a:rPr>
              <a:t>Labor taxation remains relatively high in Bosnia and Herzegovina and, </a:t>
            </a:r>
            <a:br>
              <a:rPr lang="en-US" sz="2000" b="1" smtClean="0">
                <a:solidFill>
                  <a:schemeClr val="tx2"/>
                </a:solidFill>
              </a:rPr>
            </a:br>
            <a:r>
              <a:rPr lang="en-US" sz="2000" b="1" smtClean="0">
                <a:solidFill>
                  <a:schemeClr val="tx2"/>
                </a:solidFill>
              </a:rPr>
              <a:t>critically, not very progressive</a:t>
            </a:r>
          </a:p>
        </p:txBody>
      </p:sp>
      <p:sp>
        <p:nvSpPr>
          <p:cNvPr id="16389" name="Text Placeholder 4"/>
          <p:cNvSpPr txBox="1">
            <a:spLocks/>
          </p:cNvSpPr>
          <p:nvPr/>
        </p:nvSpPr>
        <p:spPr bwMode="auto">
          <a:xfrm>
            <a:off x="762000" y="1371600"/>
            <a:ext cx="6781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3200" smtClean="0">
              <a:solidFill>
                <a:prstClr val="black"/>
              </a:solidFill>
            </a:endParaRPr>
          </a:p>
        </p:txBody>
      </p:sp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1588" y="6594475"/>
            <a:ext cx="8382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100" i="1" smtClean="0">
                <a:solidFill>
                  <a:prstClr val="black"/>
                </a:solidFill>
              </a:rPr>
              <a:t>Source</a:t>
            </a:r>
            <a:r>
              <a:rPr lang="en-US" sz="1100" smtClean="0">
                <a:solidFill>
                  <a:prstClr val="black"/>
                </a:solidFill>
              </a:rPr>
              <a:t>: World Bank based on OECD Tax and Benefit Models.</a:t>
            </a:r>
          </a:p>
          <a:p>
            <a:pPr eaLnBrk="1" hangingPunct="1"/>
            <a:endParaRPr lang="en-US" sz="1100" smtClean="0">
              <a:solidFill>
                <a:prstClr val="black"/>
              </a:solidFill>
            </a:endParaRPr>
          </a:p>
        </p:txBody>
      </p:sp>
      <p:pic>
        <p:nvPicPr>
          <p:cNvPr id="16391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698023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019800" y="5638800"/>
            <a:ext cx="609600" cy="1524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9800" y="5181600"/>
            <a:ext cx="609600" cy="1524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6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534400" cy="990600"/>
          </a:xfrm>
        </p:spPr>
        <p:txBody>
          <a:bodyPr/>
          <a:lstStyle/>
          <a:p>
            <a:pPr eaLnBrk="1" hangingPunct="1"/>
            <a:r>
              <a:rPr lang="en-US" sz="3000" b="1" smtClean="0">
                <a:solidFill>
                  <a:schemeClr val="tx2"/>
                </a:solidFill>
              </a:rPr>
              <a:t>Key policy directions of a diverse Jobs-centered policy agenda - sequencing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534400" cy="5257800"/>
          </a:xfrm>
        </p:spPr>
        <p:txBody>
          <a:bodyPr/>
          <a:lstStyle/>
          <a:p>
            <a:pPr eaLnBrk="1" hangingPunct="1"/>
            <a:r>
              <a:rPr lang="en-US" sz="2800" smtClean="0"/>
              <a:t>Combination of short and long term policies</a:t>
            </a:r>
          </a:p>
          <a:p>
            <a:pPr lvl="1" eaLnBrk="1" hangingPunct="1"/>
            <a:r>
              <a:rPr lang="en-US" sz="2300" i="1" smtClean="0"/>
              <a:t>Short term:</a:t>
            </a:r>
          </a:p>
          <a:p>
            <a:pPr lvl="2" eaLnBrk="1" hangingPunct="1"/>
            <a:r>
              <a:rPr lang="en-US" sz="2200" smtClean="0"/>
              <a:t>Macro/fiscal policy to ensure fundamentals for economic recovery </a:t>
            </a:r>
          </a:p>
          <a:p>
            <a:pPr lvl="1" eaLnBrk="1" hangingPunct="1"/>
            <a:r>
              <a:rPr lang="en-US" sz="2300" i="1" smtClean="0"/>
              <a:t>Longer term</a:t>
            </a:r>
            <a:r>
              <a:rPr lang="en-US" sz="2300" smtClean="0"/>
              <a:t>:</a:t>
            </a:r>
          </a:p>
          <a:p>
            <a:pPr lvl="2" eaLnBrk="1" hangingPunct="1"/>
            <a:r>
              <a:rPr lang="en-US" sz="2200" smtClean="0"/>
              <a:t>Growing superstar firms – Eliminate barriers to business expansion and entrepreneurship</a:t>
            </a:r>
          </a:p>
          <a:p>
            <a:pPr lvl="2" eaLnBrk="1" hangingPunct="1"/>
            <a:r>
              <a:rPr lang="en-US" sz="2200" smtClean="0"/>
              <a:t>Making workers more adaptable - Generic skills and market-driven, life-long learning</a:t>
            </a:r>
          </a:p>
          <a:p>
            <a:pPr lvl="2" eaLnBrk="1" hangingPunct="1"/>
            <a:r>
              <a:rPr lang="en-US" sz="2200" smtClean="0"/>
              <a:t>Making (formal) work pay – Removing disincentives and barriers to work</a:t>
            </a:r>
          </a:p>
          <a:p>
            <a:pPr lvl="2" eaLnBrk="1" hangingPunct="1"/>
            <a:r>
              <a:rPr lang="en-US" sz="2200" smtClean="0"/>
              <a:t>Making workers more mobile – Removing impediments to labor mobility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E73880E-25FA-4579-A817-0CE7466294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0485" name="Group 4"/>
          <p:cNvGrpSpPr>
            <a:grpSpLocks/>
          </p:cNvGrpSpPr>
          <p:nvPr/>
        </p:nvGrpSpPr>
        <p:grpSpPr bwMode="auto">
          <a:xfrm>
            <a:off x="0" y="0"/>
            <a:ext cx="9144000" cy="381000"/>
            <a:chOff x="0" y="0"/>
            <a:chExt cx="9144000" cy="381000"/>
          </a:xfrm>
        </p:grpSpPr>
        <p:sp>
          <p:nvSpPr>
            <p:cNvPr id="6" name="Slide Number Placeholder 3"/>
            <p:cNvSpPr txBox="1">
              <a:spLocks/>
            </p:cNvSpPr>
            <p:nvPr/>
          </p:nvSpPr>
          <p:spPr>
            <a:xfrm>
              <a:off x="0" y="0"/>
              <a:ext cx="9144000" cy="381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pic>
          <p:nvPicPr>
            <p:cNvPr id="7" name="Рисунок 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70925" y="0"/>
              <a:ext cx="396875" cy="35718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18355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cba1">
  <a:themeElements>
    <a:clrScheme name="WB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BTemplat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1000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5880B0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1000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5880B0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WB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B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B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B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B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B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B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B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B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B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B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B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ccba1">
  <a:themeElements>
    <a:clrScheme name="WB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BTemplat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1000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5880B0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1000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5880B0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WB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B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B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B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B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B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B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B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B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B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B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B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eccba1</Template>
  <TotalTime>1323</TotalTime>
  <Words>723</Words>
  <Application>Microsoft Office PowerPoint</Application>
  <PresentationFormat>On-screen Show (4:3)</PresentationFormat>
  <Paragraphs>91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Calibri</vt:lpstr>
      <vt:lpstr>Verdana</vt:lpstr>
      <vt:lpstr>Wingdings</vt:lpstr>
      <vt:lpstr>eccba1</vt:lpstr>
      <vt:lpstr>1_eccba1</vt:lpstr>
      <vt:lpstr>Office Theme</vt:lpstr>
      <vt:lpstr>1_Office Theme</vt:lpstr>
      <vt:lpstr>2_Office Theme</vt:lpstr>
      <vt:lpstr>4_Office Theme</vt:lpstr>
      <vt:lpstr>3_Office Theme</vt:lpstr>
      <vt:lpstr>5_Office Theme</vt:lpstr>
      <vt:lpstr>Image</vt:lpstr>
      <vt:lpstr>Microsoft Excel Chart</vt:lpstr>
      <vt:lpstr>CONFERENCE ON EMPLOYMENT GROWTH-   ON A ROAD TO RECOVERY  Sarajevo, July 1, 2014 </vt:lpstr>
      <vt:lpstr>PowerPoint Presentation</vt:lpstr>
      <vt:lpstr>Two contextual factors: (1) Transition legacy and speed of modernization</vt:lpstr>
      <vt:lpstr>Two contextual factors: (2) Impact of demographics on the labor force</vt:lpstr>
      <vt:lpstr>PowerPoint Presentation</vt:lpstr>
      <vt:lpstr>Enabling Private Sector-led Job Creation A small segment of “super star” firms (Gazelles) account for most job creation almost everywhere</vt:lpstr>
      <vt:lpstr>Preparing Workers for New Jobs - Skills But inadequate response from education and skills training systems</vt:lpstr>
      <vt:lpstr>Preparing Workers for New Jobs– Incentives and barriers There is still room to improve work incentives:  Labor taxation remains relatively high in Bosnia and Herzegovina and,  critically, not very progressive</vt:lpstr>
      <vt:lpstr>Key policy directions of a diverse Jobs-centered policy agenda - sequencing</vt:lpstr>
      <vt:lpstr>What does this mean for  Bosnia and Herzegovina?</vt:lpstr>
      <vt:lpstr>What does this mean for  Bosnia and Herzegovina?</vt:lpstr>
    </vt:vector>
  </TitlesOfParts>
  <Company>The World Bank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wb221881</dc:creator>
  <cp:lastModifiedBy>Benjo</cp:lastModifiedBy>
  <cp:revision>134</cp:revision>
  <cp:lastPrinted>2014-06-30T12:12:20Z</cp:lastPrinted>
  <dcterms:created xsi:type="dcterms:W3CDTF">2010-02-02T08:04:03Z</dcterms:created>
  <dcterms:modified xsi:type="dcterms:W3CDTF">2014-06-30T17:16:28Z</dcterms:modified>
</cp:coreProperties>
</file>