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93" r:id="rId3"/>
    <p:sldId id="258" r:id="rId4"/>
    <p:sldId id="306" r:id="rId5"/>
    <p:sldId id="294" r:id="rId6"/>
    <p:sldId id="329" r:id="rId7"/>
    <p:sldId id="324" r:id="rId8"/>
    <p:sldId id="321" r:id="rId9"/>
    <p:sldId id="325" r:id="rId10"/>
    <p:sldId id="310" r:id="rId11"/>
    <p:sldId id="330" r:id="rId12"/>
    <p:sldId id="316" r:id="rId13"/>
    <p:sldId id="257" r:id="rId14"/>
    <p:sldId id="337" r:id="rId15"/>
    <p:sldId id="336" r:id="rId16"/>
    <p:sldId id="334" r:id="rId17"/>
    <p:sldId id="335" r:id="rId18"/>
    <p:sldId id="333" r:id="rId19"/>
    <p:sldId id="331"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9900"/>
    <a:srgbClr val="FF0000"/>
    <a:srgbClr val="FFFF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70" autoAdjust="0"/>
    <p:restoredTop sz="90468" autoAdjust="0"/>
  </p:normalViewPr>
  <p:slideViewPr>
    <p:cSldViewPr>
      <p:cViewPr>
        <p:scale>
          <a:sx n="60" d="100"/>
          <a:sy n="60" d="100"/>
        </p:scale>
        <p:origin x="-58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538"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3BB2D36-292E-4DC2-9110-BA689550B3AB}" type="datetimeFigureOut">
              <a:rPr lang="en-GB"/>
              <a:pPr>
                <a:defRPr/>
              </a:pPr>
              <a:t>30/06/2014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B4E12FB-1A47-4779-A66C-70BC711EB10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8EBA63-1F6D-4643-B42E-17CFC78FFA3F}" type="slidenum">
              <a:rPr lang="en-GB" smtClean="0"/>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27BCAEC-4E6E-422C-83FA-4A63F404EBEE}" type="datetimeFigureOut">
              <a:rPr lang="en-US"/>
              <a:pPr>
                <a:defRPr/>
              </a:pPr>
              <a:t>6/30/2014</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9478DDF9-6AE1-4879-B75D-375C6881E649}"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620624C-4836-4D8B-A47E-88997BFA74EE}" type="datetimeFigureOut">
              <a:rPr lang="en-US"/>
              <a:pPr>
                <a:defRPr/>
              </a:pPr>
              <a:t>6/30/2014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E086A06-A126-4A5B-B8B3-8A19639BBDA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E885471-29F7-44BD-8CD6-7700ADA84233}" type="datetimeFigureOut">
              <a:rPr lang="en-US"/>
              <a:pPr>
                <a:defRPr/>
              </a:pPr>
              <a:t>6/30/2014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2AC9431-1D73-4D85-87D5-AC6D3D06A2C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0301839-000A-4BB1-BB1F-3FBC5090A9CD}" type="datetimeFigureOut">
              <a:rPr lang="en-US"/>
              <a:pPr>
                <a:defRPr/>
              </a:pPr>
              <a:t>6/30/2014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AAFC34B-0A1B-4ACE-8767-EF0BF2CEC0A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60BC0E4-FF6E-44BF-85B6-B35B169B1E6B}" type="datetimeFigureOut">
              <a:rPr lang="en-US"/>
              <a:pPr>
                <a:defRPr/>
              </a:pPr>
              <a:t>6/30/2014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37F985-A83D-4EB8-B12E-ECEB7EC1456C}"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629742D-F099-4253-A937-1C04CC576E86}" type="datetimeFigureOut">
              <a:rPr lang="en-US"/>
              <a:pPr>
                <a:defRPr/>
              </a:pPr>
              <a:t>6/30/2014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35AD03B-59EA-4FBC-A984-5028058F38D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9BED794-9B3C-422C-BC18-9BC71EF5693A}" type="datetimeFigureOut">
              <a:rPr lang="en-US"/>
              <a:pPr>
                <a:defRPr/>
              </a:pPr>
              <a:t>6/30/2014</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7F6867F0-524E-47FD-8C9A-0515AEBFB1B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7464E41-6E38-4262-9040-9BFB6D7DD660}" type="datetimeFigureOut">
              <a:rPr lang="en-US"/>
              <a:pPr>
                <a:defRPr/>
              </a:pPr>
              <a:t>6/30/2014</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5C851886-E323-452A-A64B-D541566EA15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A24C9A2-5118-42D1-9EDC-EA8DEA400501}" type="datetimeFigureOut">
              <a:rPr lang="en-US"/>
              <a:pPr>
                <a:defRPr/>
              </a:pPr>
              <a:t>6/30/2014</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B13297B-122D-4A6B-8540-D94999D6FE8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DD424BC-EE2F-46C9-96F3-799ED2D0C09A}" type="datetimeFigureOut">
              <a:rPr lang="en-US"/>
              <a:pPr>
                <a:defRPr/>
              </a:pPr>
              <a:t>6/30/2014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33C5E08-BACA-406B-B53C-F9307773820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3589CBA-1405-4555-A31A-BCA664D09219}" type="datetimeFigureOut">
              <a:rPr lang="en-US"/>
              <a:pPr>
                <a:defRPr/>
              </a:pPr>
              <a:t>6/30/2014</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6CC672D-E9FA-4CF6-945D-012D7D5FA3E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ltLang="it-IT"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it-IT" smtClean="0"/>
              <a:t>Click to edit Master text styles</a:t>
            </a:r>
          </a:p>
          <a:p>
            <a:pPr lvl="1"/>
            <a:r>
              <a:rPr lang="en-US" altLang="it-IT" smtClean="0"/>
              <a:t>Second level</a:t>
            </a:r>
          </a:p>
          <a:p>
            <a:pPr lvl="2"/>
            <a:r>
              <a:rPr lang="en-US" altLang="it-IT" smtClean="0"/>
              <a:t>Third level</a:t>
            </a:r>
          </a:p>
          <a:p>
            <a:pPr lvl="3"/>
            <a:r>
              <a:rPr lang="en-US" altLang="it-IT" smtClean="0"/>
              <a:t>Fourth level</a:t>
            </a:r>
          </a:p>
          <a:p>
            <a:pPr lvl="4"/>
            <a:r>
              <a:rPr lang="en-US" altLang="it-IT"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E0ACED31-79D2-44AE-BF1E-F485A22C44E3}" type="datetimeFigureOut">
              <a:rPr lang="en-US"/>
              <a:pPr>
                <a:defRPr/>
              </a:pPr>
              <a:t>6/30/2014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202AAC4B-93FE-4DA1-BA58-F1A38A83CA8E}"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www.economics.harvard.edu/faculty/glaeser/files/Glaeser_Campante_argentina_revised.doc" TargetMode="Externa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wunicon.org/" TargetMode="External"/><Relationship Id="rId7" Type="http://schemas.openxmlformats.org/officeDocument/2006/relationships/image" Target="../media/image3.png"/><Relationship Id="rId2" Type="http://schemas.openxmlformats.org/officeDocument/2006/relationships/hyperlink" Target="mailto:azucconi@worldacademy.org" TargetMode="External"/><Relationship Id="rId1" Type="http://schemas.openxmlformats.org/officeDocument/2006/relationships/slideLayout" Target="../slideLayouts/slideLayout3.xml"/><Relationship Id="rId6" Type="http://schemas.openxmlformats.org/officeDocument/2006/relationships/image" Target="../media/image2.wmf"/><Relationship Id="rId5" Type="http://schemas.openxmlformats.org/officeDocument/2006/relationships/hyperlink" Target="http://www.iacp.it/" TargetMode="External"/><Relationship Id="rId4" Type="http://schemas.openxmlformats.org/officeDocument/2006/relationships/hyperlink" Target="http://www.worldacademy.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5.jpe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6.jpe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457200" y="838200"/>
            <a:ext cx="8229600" cy="2590800"/>
          </a:xfrm>
        </p:spPr>
        <p:txBody>
          <a:bodyPr/>
          <a:lstStyle/>
          <a:p>
            <a:pPr marR="0" algn="ctr" eaLnBrk="1" hangingPunct="1"/>
            <a:endParaRPr lang="en-US" altLang="it-IT" sz="1800" b="1" smtClean="0"/>
          </a:p>
          <a:p>
            <a:pPr marR="0" algn="ctr" eaLnBrk="1" hangingPunct="1"/>
            <a:r>
              <a:rPr lang="en-US" altLang="it-IT" sz="4400" b="1" smtClean="0"/>
              <a:t>People: The best  natural resource  for every  nation </a:t>
            </a:r>
          </a:p>
          <a:p>
            <a:pPr marR="0" algn="ctr" eaLnBrk="1" hangingPunct="1"/>
            <a:endParaRPr lang="it-IT" altLang="it-IT" sz="4000" b="1" smtClean="0"/>
          </a:p>
          <a:p>
            <a:pPr marR="0" algn="ctr" eaLnBrk="1" hangingPunct="1"/>
            <a:r>
              <a:rPr lang="en-US" altLang="it-IT" sz="2000" b="1" smtClean="0"/>
              <a:t>Alberto Zucconi </a:t>
            </a:r>
          </a:p>
          <a:p>
            <a:pPr marR="0" algn="ctr" eaLnBrk="1" hangingPunct="1"/>
            <a:r>
              <a:rPr lang="en-US" altLang="it-IT" sz="2000" b="1" smtClean="0"/>
              <a:t>World Academy of Art and Science (WAAS)</a:t>
            </a:r>
          </a:p>
          <a:p>
            <a:pPr marR="0" algn="ctr" eaLnBrk="1" hangingPunct="1"/>
            <a:r>
              <a:rPr lang="en-US" altLang="it-IT" sz="2000" b="1" smtClean="0"/>
              <a:t>World University Consortium (WUC)</a:t>
            </a:r>
          </a:p>
          <a:p>
            <a:pPr marR="0" algn="ctr" eaLnBrk="1" hangingPunct="1"/>
            <a:r>
              <a:rPr lang="en-US" altLang="it-IT" sz="2000" b="1" smtClean="0"/>
              <a:t>Person Centered Approach Institute (IACP) </a:t>
            </a:r>
          </a:p>
          <a:p>
            <a:pPr marR="0" algn="ctr" eaLnBrk="1" hangingPunct="1"/>
            <a:r>
              <a:rPr lang="en-US" altLang="it-IT" sz="2000" b="1" smtClean="0"/>
              <a:t>azucconi@iacp.it</a:t>
            </a:r>
          </a:p>
        </p:txBody>
      </p:sp>
      <p:sp>
        <p:nvSpPr>
          <p:cNvPr id="5124" name="TextBox 4"/>
          <p:cNvSpPr txBox="1">
            <a:spLocks noChangeArrowheads="1"/>
          </p:cNvSpPr>
          <p:nvPr/>
        </p:nvSpPr>
        <p:spPr bwMode="auto">
          <a:xfrm>
            <a:off x="152400" y="5308600"/>
            <a:ext cx="8763000" cy="830263"/>
          </a:xfrm>
          <a:prstGeom prst="rect">
            <a:avLst/>
          </a:prstGeom>
          <a:noFill/>
          <a:ln>
            <a:noFill/>
          </a:ln>
          <a:extLst/>
        </p:spPr>
        <p:txBody>
          <a:bodyPr>
            <a:spAutoFit/>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algn="ctr">
              <a:spcBef>
                <a:spcPct val="20000"/>
              </a:spcBef>
              <a:buClr>
                <a:srgbClr val="0BD0D9"/>
              </a:buClr>
              <a:buSzPct val="95000"/>
              <a:defRPr/>
            </a:pPr>
            <a:r>
              <a:rPr lang="en-US" altLang="it-IT" sz="2400" b="1" dirty="0" smtClean="0">
                <a:solidFill>
                  <a:schemeClr val="bg1"/>
                </a:solidFill>
                <a:latin typeface="+mn-lt"/>
              </a:rPr>
              <a:t>Conference </a:t>
            </a:r>
            <a:r>
              <a:rPr lang="en-US" altLang="it-IT" sz="2400" b="1" dirty="0">
                <a:solidFill>
                  <a:schemeClr val="bg1"/>
                </a:solidFill>
                <a:latin typeface="+mn-lt"/>
              </a:rPr>
              <a:t>on Employment Growth-On a road to recovery- Agenda Parliamentary Assembly </a:t>
            </a:r>
            <a:r>
              <a:rPr lang="en-US" altLang="it-IT" sz="2400" b="1" dirty="0" smtClean="0">
                <a:solidFill>
                  <a:schemeClr val="bg1"/>
                </a:solidFill>
                <a:latin typeface="+mn-lt"/>
              </a:rPr>
              <a:t>building, Sarajevo, June  12-13, 2014, </a:t>
            </a:r>
            <a:endParaRPr lang="en-US" altLang="it-IT" b="1" dirty="0" smtClean="0">
              <a:solidFill>
                <a:schemeClr val="bg1"/>
              </a:solidFill>
              <a:latin typeface="+mn-lt"/>
            </a:endParaRPr>
          </a:p>
        </p:txBody>
      </p:sp>
      <p:grpSp>
        <p:nvGrpSpPr>
          <p:cNvPr id="14339" name="Group 5"/>
          <p:cNvGrpSpPr>
            <a:grpSpLocks/>
          </p:cNvGrpSpPr>
          <p:nvPr/>
        </p:nvGrpSpPr>
        <p:grpSpPr bwMode="auto">
          <a:xfrm>
            <a:off x="0" y="6172200"/>
            <a:ext cx="9144000" cy="722313"/>
            <a:chOff x="0" y="6172200"/>
            <a:chExt cx="9144000" cy="722531"/>
          </a:xfrm>
        </p:grpSpPr>
        <p:sp>
          <p:nvSpPr>
            <p:cNvPr id="7" name="Rectangle 6"/>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341" name="Picture 50"/>
            <p:cNvPicPr>
              <a:picLocks noChangeAspect="1" noChangeArrowheads="1"/>
            </p:cNvPicPr>
            <p:nvPr/>
          </p:nvPicPr>
          <p:blipFill>
            <a:blip r:embed="rId3"/>
            <a:srcRect/>
            <a:stretch>
              <a:fillRect/>
            </a:stretch>
          </p:blipFill>
          <p:spPr bwMode="auto">
            <a:xfrm>
              <a:off x="6405728" y="6326187"/>
              <a:ext cx="2717800" cy="377825"/>
            </a:xfrm>
            <a:prstGeom prst="rect">
              <a:avLst/>
            </a:prstGeom>
            <a:noFill/>
            <a:ln w="9525">
              <a:noFill/>
              <a:miter lim="800000"/>
              <a:headEnd/>
              <a:tailEnd/>
            </a:ln>
          </p:spPr>
        </p:pic>
        <p:pic>
          <p:nvPicPr>
            <p:cNvPr id="14342" name="Picture 8"/>
            <p:cNvPicPr>
              <a:picLocks noChangeAspect="1"/>
            </p:cNvPicPr>
            <p:nvPr/>
          </p:nvPicPr>
          <p:blipFill>
            <a:blip r:embed="rId4"/>
            <a:srcRect/>
            <a:stretch>
              <a:fillRect/>
            </a:stretch>
          </p:blipFill>
          <p:spPr bwMode="auto">
            <a:xfrm>
              <a:off x="152400" y="6217427"/>
              <a:ext cx="608030" cy="595345"/>
            </a:xfrm>
            <a:prstGeom prst="rect">
              <a:avLst/>
            </a:prstGeom>
            <a:noFill/>
            <a:ln w="9525">
              <a:noFill/>
              <a:miter lim="800000"/>
              <a:headEnd/>
              <a:tailEnd/>
            </a:ln>
          </p:spPr>
        </p:pic>
        <p:sp>
          <p:nvSpPr>
            <p:cNvPr id="10" name="TextBox 9"/>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11" name="TextBox 10"/>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14345" name="Picture 11"/>
            <p:cNvPicPr>
              <a:picLocks noChangeAspect="1"/>
            </p:cNvPicPr>
            <p:nvPr/>
          </p:nvPicPr>
          <p:blipFill>
            <a:blip r:embed="rId5"/>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Placeholder 2"/>
          <p:cNvSpPr>
            <a:spLocks noGrp="1"/>
          </p:cNvSpPr>
          <p:nvPr>
            <p:ph type="body" idx="4294967295"/>
          </p:nvPr>
        </p:nvSpPr>
        <p:spPr>
          <a:xfrm>
            <a:off x="0" y="1219200"/>
            <a:ext cx="8534400" cy="4648200"/>
          </a:xfrm>
        </p:spPr>
        <p:txBody>
          <a:bodyPr lIns="45720" rIns="45720"/>
          <a:lstStyle/>
          <a:p>
            <a:pPr marL="1143000" lvl="2" indent="-228600">
              <a:lnSpc>
                <a:spcPct val="80000"/>
              </a:lnSpc>
              <a:buFont typeface="Wingdings 2" pitchFamily="18" charset="2"/>
              <a:buNone/>
            </a:pPr>
            <a:r>
              <a:rPr lang="en-US" sz="2800" b="1" smtClean="0"/>
              <a:t>…But we need to change what does NOT work….</a:t>
            </a:r>
          </a:p>
          <a:p>
            <a:pPr marL="1143000" lvl="2" indent="-228600">
              <a:lnSpc>
                <a:spcPct val="80000"/>
              </a:lnSpc>
              <a:buFont typeface="Wingdings 2" pitchFamily="18" charset="2"/>
              <a:buNone/>
            </a:pPr>
            <a:endParaRPr lang="en-US" sz="2800" b="1" smtClean="0"/>
          </a:p>
          <a:p>
            <a:pPr marL="1143000" lvl="2" indent="-228600">
              <a:lnSpc>
                <a:spcPct val="80000"/>
              </a:lnSpc>
            </a:pPr>
            <a:r>
              <a:rPr lang="en-US" sz="2400" b="1" smtClean="0"/>
              <a:t>Our social construction of professional competence is largely obsolete since various professions are still construed by using the outmoded mechanistic reductionist  divisions of the traditional fields of expertise</a:t>
            </a:r>
          </a:p>
          <a:p>
            <a:pPr marL="1143000" lvl="2" indent="-228600">
              <a:lnSpc>
                <a:spcPct val="80000"/>
              </a:lnSpc>
            </a:pPr>
            <a:endParaRPr lang="en-US" sz="2400" b="1" smtClean="0"/>
          </a:p>
          <a:p>
            <a:pPr marL="1143000" lvl="2" indent="-228600">
              <a:lnSpc>
                <a:spcPct val="80000"/>
              </a:lnSpc>
            </a:pPr>
            <a:r>
              <a:rPr lang="en-US" sz="2400" b="1" smtClean="0"/>
              <a:t>This situation reflects the limited knowledge of the world we had when the modern professional and scientific disciplines first emerged and continue to be  stifled by the lines of jurisdiction in these traditional divisions of expert labor.</a:t>
            </a:r>
          </a:p>
          <a:p>
            <a:pPr marL="1143000" lvl="2" indent="-228600">
              <a:lnSpc>
                <a:spcPct val="80000"/>
              </a:lnSpc>
              <a:buFont typeface="Wingdings 2" pitchFamily="18" charset="2"/>
              <a:buNone/>
            </a:pPr>
            <a:endParaRPr lang="en-US" sz="2400" b="1" smtClean="0"/>
          </a:p>
          <a:p>
            <a:pPr marL="1143000" lvl="2" indent="-228600">
              <a:lnSpc>
                <a:spcPct val="80000"/>
              </a:lnSpc>
              <a:buFont typeface="Wingdings 2" pitchFamily="18" charset="2"/>
              <a:buNone/>
            </a:pPr>
            <a:r>
              <a:rPr lang="en-US" sz="1000" b="1" smtClean="0"/>
              <a:t>                                                                                                                                                                                        </a:t>
            </a:r>
            <a:r>
              <a:rPr lang="en-US" sz="1800" b="1" smtClean="0"/>
              <a:t>Andrew Abbott, 1988</a:t>
            </a:r>
            <a:endParaRPr lang="en-US" altLang="it-IT" sz="1800" b="1" smtClean="0"/>
          </a:p>
        </p:txBody>
      </p:sp>
      <p:grpSp>
        <p:nvGrpSpPr>
          <p:cNvPr id="24578"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80"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4581"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4584"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Placeholder 2"/>
          <p:cNvSpPr>
            <a:spLocks noGrp="1"/>
          </p:cNvSpPr>
          <p:nvPr>
            <p:ph type="body" idx="4294967295"/>
          </p:nvPr>
        </p:nvSpPr>
        <p:spPr>
          <a:xfrm>
            <a:off x="381000" y="762000"/>
            <a:ext cx="8382000" cy="4724400"/>
          </a:xfrm>
        </p:spPr>
        <p:txBody>
          <a:bodyPr lIns="45720" rIns="45720"/>
          <a:lstStyle/>
          <a:p>
            <a:pPr marL="0" indent="0">
              <a:buFont typeface="Wingdings 2" pitchFamily="18" charset="2"/>
              <a:buNone/>
            </a:pPr>
            <a:r>
              <a:rPr lang="en-US" sz="2400" b="1" smtClean="0">
                <a:solidFill>
                  <a:srgbClr val="FFFF00"/>
                </a:solidFill>
              </a:rPr>
              <a:t>Education to become more effective needs to shift:</a:t>
            </a:r>
          </a:p>
          <a:p>
            <a:pPr marL="0" indent="0"/>
            <a:r>
              <a:rPr lang="en-US" sz="2400" smtClean="0"/>
              <a:t>from subject centered to human-centered learning</a:t>
            </a:r>
          </a:p>
          <a:p>
            <a:pPr marL="0" indent="0"/>
            <a:r>
              <a:rPr lang="en-US" sz="2400" smtClean="0"/>
              <a:t>from passive to active learning</a:t>
            </a:r>
          </a:p>
          <a:p>
            <a:pPr marL="0" indent="0"/>
            <a:r>
              <a:rPr lang="en-US" sz="2400" smtClean="0"/>
              <a:t>from memorization or understanding to thinking and original      thinking</a:t>
            </a:r>
          </a:p>
          <a:p>
            <a:pPr marL="0" indent="0"/>
            <a:r>
              <a:rPr lang="en-US" sz="2400" smtClean="0"/>
              <a:t>from information or mental understanding to development of the whole person</a:t>
            </a:r>
          </a:p>
          <a:p>
            <a:pPr marL="0" indent="0"/>
            <a:r>
              <a:rPr lang="en-US" sz="2400" smtClean="0"/>
              <a:t>from academic theoretical to life-centered knowledge</a:t>
            </a:r>
          </a:p>
          <a:p>
            <a:pPr marL="0" indent="0"/>
            <a:r>
              <a:rPr lang="en-US" sz="2400" smtClean="0"/>
              <a:t>from fragmented knowledge to integrated knowledge</a:t>
            </a:r>
          </a:p>
          <a:p>
            <a:pPr marL="0" indent="0"/>
            <a:r>
              <a:rPr lang="en-US" sz="2400" smtClean="0"/>
              <a:t>shift from creating standardized products to fostering the development of resilience, individuality and creativity </a:t>
            </a:r>
          </a:p>
          <a:p>
            <a:pPr marL="0" indent="0"/>
            <a:r>
              <a:rPr lang="en-US" sz="2400" smtClean="0"/>
              <a:t>Education should be explicitly value-based and related to the comprehensive agenda of fundamental human rights</a:t>
            </a:r>
            <a:endParaRPr lang="en-US" altLang="it-IT" sz="2400" smtClean="0"/>
          </a:p>
        </p:txBody>
      </p:sp>
      <p:grpSp>
        <p:nvGrpSpPr>
          <p:cNvPr id="25602"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5604"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5605"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5608"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Placeholder 2"/>
          <p:cNvSpPr>
            <a:spLocks noGrp="1"/>
          </p:cNvSpPr>
          <p:nvPr>
            <p:ph type="body" idx="4294967295"/>
          </p:nvPr>
        </p:nvSpPr>
        <p:spPr>
          <a:xfrm>
            <a:off x="381000" y="1066800"/>
            <a:ext cx="8382000" cy="4724400"/>
          </a:xfrm>
        </p:spPr>
        <p:txBody>
          <a:bodyPr lIns="45720" rIns="45720"/>
          <a:lstStyle/>
          <a:p>
            <a:pPr marL="0" indent="0" algn="ctr" eaLnBrk="1" hangingPunct="1">
              <a:lnSpc>
                <a:spcPct val="80000"/>
              </a:lnSpc>
              <a:buFont typeface="Wingdings 2" pitchFamily="18" charset="2"/>
              <a:buNone/>
            </a:pPr>
            <a:r>
              <a:rPr lang="en-GB" sz="2900" b="1" smtClean="0">
                <a:solidFill>
                  <a:srgbClr val="009900"/>
                </a:solidFill>
              </a:rPr>
              <a:t>The World Academy of Art and science (WAAS) </a:t>
            </a:r>
          </a:p>
          <a:p>
            <a:pPr marL="0" indent="0" algn="ctr" eaLnBrk="1" hangingPunct="1">
              <a:lnSpc>
                <a:spcPct val="80000"/>
              </a:lnSpc>
              <a:buFont typeface="Wingdings 2" pitchFamily="18" charset="2"/>
              <a:buNone/>
            </a:pPr>
            <a:r>
              <a:rPr lang="en-GB" sz="2900" b="1" smtClean="0">
                <a:solidFill>
                  <a:srgbClr val="009900"/>
                </a:solidFill>
              </a:rPr>
              <a:t>&amp;</a:t>
            </a:r>
            <a:endParaRPr lang="it-IT" sz="2900" b="1" smtClean="0">
              <a:solidFill>
                <a:srgbClr val="009900"/>
              </a:solidFill>
            </a:endParaRPr>
          </a:p>
          <a:p>
            <a:pPr marL="0" indent="0" algn="ctr" eaLnBrk="1" hangingPunct="1">
              <a:lnSpc>
                <a:spcPct val="80000"/>
              </a:lnSpc>
              <a:buFont typeface="Wingdings 2" pitchFamily="18" charset="2"/>
              <a:buNone/>
            </a:pPr>
            <a:r>
              <a:rPr lang="en-GB" sz="2900" b="1" smtClean="0">
                <a:solidFill>
                  <a:srgbClr val="009900"/>
                </a:solidFill>
              </a:rPr>
              <a:t>The World University Consortium</a:t>
            </a:r>
          </a:p>
          <a:p>
            <a:pPr marL="0" indent="0" algn="ctr" eaLnBrk="1" hangingPunct="1">
              <a:lnSpc>
                <a:spcPct val="80000"/>
              </a:lnSpc>
              <a:buFont typeface="Wingdings 2" pitchFamily="18" charset="2"/>
              <a:buNone/>
            </a:pPr>
            <a:endParaRPr lang="it-IT" sz="1600" b="1" smtClean="0">
              <a:solidFill>
                <a:srgbClr val="009900"/>
              </a:solidFill>
            </a:endParaRPr>
          </a:p>
          <a:p>
            <a:pPr marL="0" indent="0" algn="ctr" eaLnBrk="1" hangingPunct="1">
              <a:lnSpc>
                <a:spcPct val="80000"/>
              </a:lnSpc>
              <a:buFont typeface="Wingdings 2" pitchFamily="18" charset="2"/>
              <a:buNone/>
            </a:pPr>
            <a:r>
              <a:rPr lang="en-GB" sz="2200" smtClean="0"/>
              <a:t>Together with  other organizations aware of the present quagmire in which  the world is stuck</a:t>
            </a:r>
            <a:endParaRPr lang="it-IT" sz="2200" smtClean="0"/>
          </a:p>
          <a:p>
            <a:pPr marL="0" indent="0" algn="ctr" eaLnBrk="1" hangingPunct="1">
              <a:lnSpc>
                <a:spcPct val="80000"/>
              </a:lnSpc>
              <a:buFont typeface="Wingdings 2" pitchFamily="18" charset="2"/>
              <a:buNone/>
            </a:pPr>
            <a:r>
              <a:rPr lang="en-GB" sz="2200" smtClean="0"/>
              <a:t>Are working to create a new paradigm  offering effective </a:t>
            </a:r>
          </a:p>
          <a:p>
            <a:pPr marL="0" indent="0" algn="ctr" eaLnBrk="1" hangingPunct="1">
              <a:lnSpc>
                <a:spcPct val="80000"/>
              </a:lnSpc>
              <a:buFont typeface="Wingdings 2" pitchFamily="18" charset="2"/>
              <a:buNone/>
            </a:pPr>
            <a:r>
              <a:rPr lang="en-GB" sz="2200" smtClean="0"/>
              <a:t> ways &amp; means to change  to all the stakeholders:</a:t>
            </a:r>
            <a:endParaRPr lang="it-IT" sz="2200" smtClean="0"/>
          </a:p>
          <a:p>
            <a:pPr marL="0" indent="0" algn="ctr" eaLnBrk="1" hangingPunct="1">
              <a:lnSpc>
                <a:spcPct val="80000"/>
              </a:lnSpc>
              <a:buFont typeface="Wingdings 2" pitchFamily="18" charset="2"/>
              <a:buNone/>
            </a:pPr>
            <a:r>
              <a:rPr lang="en-GB" sz="3400" b="1" smtClean="0">
                <a:solidFill>
                  <a:srgbClr val="FF0000"/>
                </a:solidFill>
              </a:rPr>
              <a:t>from being part of the problem</a:t>
            </a:r>
            <a:r>
              <a:rPr lang="en-GB" sz="3400" b="1" smtClean="0">
                <a:solidFill>
                  <a:schemeClr val="bg1"/>
                </a:solidFill>
              </a:rPr>
              <a:t> </a:t>
            </a:r>
          </a:p>
          <a:p>
            <a:pPr marL="0" indent="0" algn="ctr" eaLnBrk="1" hangingPunct="1">
              <a:lnSpc>
                <a:spcPct val="80000"/>
              </a:lnSpc>
              <a:buFont typeface="Wingdings 2" pitchFamily="18" charset="2"/>
              <a:buNone/>
            </a:pPr>
            <a:r>
              <a:rPr lang="en-GB" sz="3400" b="1" smtClean="0"/>
              <a:t>to</a:t>
            </a:r>
          </a:p>
          <a:p>
            <a:pPr marL="0" indent="0" algn="ctr" eaLnBrk="1" hangingPunct="1">
              <a:lnSpc>
                <a:spcPct val="80000"/>
              </a:lnSpc>
              <a:buFont typeface="Wingdings 2" pitchFamily="18" charset="2"/>
              <a:buNone/>
            </a:pPr>
            <a:r>
              <a:rPr lang="en-GB" sz="3400" b="1" smtClean="0"/>
              <a:t>becoming part of the solution</a:t>
            </a:r>
            <a:endParaRPr lang="it-IT" sz="3800" smtClean="0"/>
          </a:p>
          <a:p>
            <a:pPr marL="0" indent="0">
              <a:lnSpc>
                <a:spcPct val="80000"/>
              </a:lnSpc>
              <a:buFont typeface="Wingdings 2" pitchFamily="18" charset="2"/>
              <a:buNone/>
            </a:pPr>
            <a:endParaRPr lang="en-US" altLang="it-IT" sz="2200" smtClean="0"/>
          </a:p>
        </p:txBody>
      </p:sp>
      <p:grpSp>
        <p:nvGrpSpPr>
          <p:cNvPr id="26626"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6628"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6629"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6632"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descr="phpThumb_generated_thumbnail[1].jpeg"/>
          <p:cNvPicPr>
            <a:picLocks noChangeAspect="1"/>
          </p:cNvPicPr>
          <p:nvPr/>
        </p:nvPicPr>
        <p:blipFill>
          <a:blip r:embed="rId2"/>
          <a:srcRect/>
          <a:stretch>
            <a:fillRect/>
          </a:stretch>
        </p:blipFill>
        <p:spPr bwMode="auto">
          <a:xfrm>
            <a:off x="609600" y="1295400"/>
            <a:ext cx="7924800" cy="3962400"/>
          </a:xfrm>
          <a:prstGeom prst="rect">
            <a:avLst/>
          </a:prstGeom>
          <a:noFill/>
          <a:ln w="9525">
            <a:noFill/>
            <a:miter lim="800000"/>
            <a:headEnd/>
            <a:tailEnd/>
          </a:ln>
        </p:spPr>
      </p:pic>
      <p:grpSp>
        <p:nvGrpSpPr>
          <p:cNvPr id="4" name="Group 3"/>
          <p:cNvGrpSpPr/>
          <p:nvPr/>
        </p:nvGrpSpPr>
        <p:grpSpPr>
          <a:xfrm>
            <a:off x="0" y="6172200"/>
            <a:ext cx="9144000" cy="685800"/>
            <a:chOff x="0" y="6172200"/>
            <a:chExt cx="9144000" cy="685800"/>
          </a:xfrm>
          <a:noFill/>
        </p:grpSpPr>
        <p:sp>
          <p:nvSpPr>
            <p:cNvPr id="5" name="Rectangle 4"/>
            <p:cNvSpPr/>
            <p:nvPr/>
          </p:nvSpPr>
          <p:spPr>
            <a:xfrm>
              <a:off x="0" y="6172200"/>
              <a:ext cx="9144000" cy="685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noFill/>
              </a:endParaRPr>
            </a:p>
          </p:txBody>
        </p:sp>
        <p:pic>
          <p:nvPicPr>
            <p:cNvPr id="6" name="Picture 50"/>
            <p:cNvPicPr>
              <a:picLocks noChangeAspect="1" noChangeArrowheads="1"/>
            </p:cNvPicPr>
            <p:nvPr/>
          </p:nvPicPr>
          <p:blipFill>
            <a:blip r:embed="rId3"/>
            <a:srcRect/>
            <a:stretch>
              <a:fillRect/>
            </a:stretch>
          </p:blipFill>
          <p:spPr bwMode="auto">
            <a:xfrm>
              <a:off x="6405728" y="6326187"/>
              <a:ext cx="2717800" cy="377825"/>
            </a:xfrm>
            <a:prstGeom prst="rect">
              <a:avLst/>
            </a:prstGeom>
            <a:grpFill/>
            <a:ln w="9525">
              <a:noFill/>
              <a:miter lim="800000"/>
              <a:headEnd/>
              <a:tailEnd/>
            </a:ln>
          </p:spPr>
        </p:pic>
        <p:pic>
          <p:nvPicPr>
            <p:cNvPr id="7" name="Picture 6"/>
            <p:cNvPicPr>
              <a:picLocks noChangeAspect="1"/>
            </p:cNvPicPr>
            <p:nvPr/>
          </p:nvPicPr>
          <p:blipFill>
            <a:blip r:embed="rId4" cstate="print">
              <a:extLst/>
            </a:blip>
            <a:stretch>
              <a:fillRect/>
            </a:stretch>
          </p:blipFill>
          <p:spPr>
            <a:xfrm>
              <a:off x="152400" y="6217427"/>
              <a:ext cx="608030" cy="595345"/>
            </a:xfrm>
            <a:prstGeom prst="rect">
              <a:avLst/>
            </a:prstGeom>
            <a:grpFill/>
          </p:spPr>
        </p:pic>
        <p:sp>
          <p:nvSpPr>
            <p:cNvPr id="8" name="TextBox 7"/>
            <p:cNvSpPr txBox="1"/>
            <p:nvPr/>
          </p:nvSpPr>
          <p:spPr>
            <a:xfrm>
              <a:off x="760430" y="6320135"/>
              <a:ext cx="1525570" cy="461665"/>
            </a:xfrm>
            <a:prstGeom prst="rect">
              <a:avLst/>
            </a:prstGeom>
            <a:grpFill/>
          </p:spPr>
          <p:txBody>
            <a:bodyPr>
              <a:spAutoFit/>
            </a:bodyPr>
            <a:lstStyle/>
            <a:p>
              <a:pPr>
                <a:defRPr/>
              </a:pPr>
              <a:r>
                <a:rPr lang="en-US" sz="1200" b="1" dirty="0">
                  <a:latin typeface="+mn-lt"/>
                </a:rPr>
                <a:t>World Academy of Art and Science</a:t>
              </a:r>
              <a:endParaRPr lang="en-GB" sz="1200" b="1" dirty="0">
                <a:latin typeface="+mn-lt"/>
              </a:endParaRPr>
            </a:p>
          </p:txBody>
        </p:sp>
        <p:sp>
          <p:nvSpPr>
            <p:cNvPr id="9" name="TextBox 8"/>
            <p:cNvSpPr txBox="1"/>
            <p:nvPr/>
          </p:nvSpPr>
          <p:spPr>
            <a:xfrm>
              <a:off x="4113230" y="6172200"/>
              <a:ext cx="1144570" cy="646331"/>
            </a:xfrm>
            <a:prstGeom prst="rect">
              <a:avLst/>
            </a:prstGeom>
            <a:grpFill/>
          </p:spPr>
          <p:txBody>
            <a:bodyPr>
              <a:spAutoFit/>
            </a:bodyPr>
            <a:lstStyle>
              <a:defPPr>
                <a:defRPr lang="en-US"/>
              </a:defPPr>
              <a:lvl1pPr>
                <a:defRPr sz="1200" b="1">
                  <a:latin typeface="+mn-lt"/>
                </a:defRPr>
              </a:lvl1pPr>
            </a:lstStyle>
            <a:p>
              <a:pPr>
                <a:defRPr/>
              </a:pPr>
              <a:r>
                <a:rPr lang="en-US" dirty="0"/>
                <a:t>World University Consortium</a:t>
              </a:r>
              <a:endParaRPr lang="en-GB" dirty="0"/>
            </a:p>
          </p:txBody>
        </p:sp>
        <p:pic>
          <p:nvPicPr>
            <p:cNvPr id="10" name="Picture 9"/>
            <p:cNvPicPr>
              <a:picLocks noChangeAspect="1"/>
            </p:cNvPicPr>
            <p:nvPr/>
          </p:nvPicPr>
          <p:blipFill>
            <a:blip r:embed="rId5" cstate="print">
              <a:extLst/>
            </a:blip>
            <a:stretch>
              <a:fillRect/>
            </a:stretch>
          </p:blipFill>
          <p:spPr>
            <a:xfrm>
              <a:off x="3275031" y="6229047"/>
              <a:ext cx="582701" cy="601200"/>
            </a:xfrm>
            <a:prstGeom prst="rect">
              <a:avLst/>
            </a:prstGeom>
            <a:grpFill/>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Placeholder 2"/>
          <p:cNvSpPr>
            <a:spLocks noGrp="1"/>
          </p:cNvSpPr>
          <p:nvPr>
            <p:ph type="body" idx="4294967295"/>
          </p:nvPr>
        </p:nvSpPr>
        <p:spPr>
          <a:xfrm>
            <a:off x="381000" y="838200"/>
            <a:ext cx="8305800" cy="5410200"/>
          </a:xfrm>
        </p:spPr>
        <p:txBody>
          <a:bodyPr lIns="45720" rIns="45720"/>
          <a:lstStyle/>
          <a:p>
            <a:pPr marL="0" indent="0">
              <a:lnSpc>
                <a:spcPct val="80000"/>
              </a:lnSpc>
              <a:buFont typeface="Wingdings 2" pitchFamily="18" charset="2"/>
              <a:buNone/>
            </a:pPr>
            <a:r>
              <a:rPr lang="en-US" sz="3500" smtClean="0"/>
              <a:t>Education is Key Driver of Economy</a:t>
            </a:r>
          </a:p>
          <a:p>
            <a:pPr marL="0" indent="0">
              <a:lnSpc>
                <a:spcPct val="80000"/>
              </a:lnSpc>
              <a:buFont typeface="Wingdings 2" pitchFamily="18" charset="2"/>
              <a:buNone/>
            </a:pPr>
            <a:endParaRPr lang="en-US" sz="2400" smtClean="0"/>
          </a:p>
          <a:p>
            <a:pPr marL="0" indent="0">
              <a:lnSpc>
                <a:spcPct val="80000"/>
              </a:lnSpc>
            </a:pPr>
            <a:r>
              <a:rPr lang="en-US" smtClean="0"/>
              <a:t>Higher the education = lower the unemployment</a:t>
            </a:r>
          </a:p>
          <a:p>
            <a:pPr marL="0" indent="0">
              <a:lnSpc>
                <a:spcPct val="80000"/>
              </a:lnSpc>
            </a:pPr>
            <a:r>
              <a:rPr lang="en-US" smtClean="0"/>
              <a:t>Higher the education = higher the incomes and consumption patterns </a:t>
            </a:r>
          </a:p>
          <a:p>
            <a:pPr marL="0" indent="0">
              <a:lnSpc>
                <a:spcPct val="80000"/>
              </a:lnSpc>
            </a:pPr>
            <a:r>
              <a:rPr lang="en-US" smtClean="0"/>
              <a:t>High correlation between tertiary enrollment and per capita GDP</a:t>
            </a:r>
          </a:p>
          <a:p>
            <a:pPr marL="0" indent="0">
              <a:lnSpc>
                <a:spcPct val="80000"/>
              </a:lnSpc>
            </a:pPr>
            <a:r>
              <a:rPr lang="en-US" smtClean="0"/>
              <a:t>An extra year of school is associated with </a:t>
            </a:r>
            <a:r>
              <a:rPr lang="en-US" b="1" smtClean="0">
                <a:hlinkClick r:id="rId2"/>
              </a:rPr>
              <a:t>a 30% increase</a:t>
            </a:r>
            <a:r>
              <a:rPr lang="en-US" smtClean="0"/>
              <a:t> in per capita income</a:t>
            </a:r>
          </a:p>
          <a:p>
            <a:pPr marL="0" indent="0">
              <a:lnSpc>
                <a:spcPct val="80000"/>
              </a:lnSpc>
            </a:pPr>
            <a:r>
              <a:rPr lang="en-US" smtClean="0"/>
              <a:t>Education raises the productivity of the workforce</a:t>
            </a:r>
          </a:p>
          <a:p>
            <a:pPr marL="0" indent="0">
              <a:lnSpc>
                <a:spcPct val="80000"/>
              </a:lnSpc>
            </a:pPr>
            <a:r>
              <a:rPr lang="en-US" smtClean="0"/>
              <a:t>It postpones the entry of new workers into the workforce</a:t>
            </a:r>
          </a:p>
          <a:p>
            <a:pPr marL="0" indent="0">
              <a:lnSpc>
                <a:spcPct val="80000"/>
              </a:lnSpc>
            </a:pPr>
            <a:r>
              <a:rPr lang="en-US" smtClean="0"/>
              <a:t>It creates new jobs in education and allied sectors - as publishing, media, construction etc.</a:t>
            </a:r>
            <a:endParaRPr lang="en-US" altLang="it-IT" sz="3600" smtClean="0">
              <a:latin typeface="Arial" charset="0"/>
              <a:cs typeface="Arial" charset="0"/>
            </a:endParaRPr>
          </a:p>
        </p:txBody>
      </p:sp>
      <p:grpSp>
        <p:nvGrpSpPr>
          <p:cNvPr id="28674"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8676" name="Picture 50"/>
            <p:cNvPicPr>
              <a:picLocks noChangeAspect="1" noChangeArrowheads="1"/>
            </p:cNvPicPr>
            <p:nvPr/>
          </p:nvPicPr>
          <p:blipFill>
            <a:blip r:embed="rId3"/>
            <a:srcRect/>
            <a:stretch>
              <a:fillRect/>
            </a:stretch>
          </p:blipFill>
          <p:spPr bwMode="auto">
            <a:xfrm>
              <a:off x="6405728" y="6326187"/>
              <a:ext cx="2717800" cy="377825"/>
            </a:xfrm>
            <a:prstGeom prst="rect">
              <a:avLst/>
            </a:prstGeom>
            <a:noFill/>
            <a:ln w="9525">
              <a:noFill/>
              <a:miter lim="800000"/>
              <a:headEnd/>
              <a:tailEnd/>
            </a:ln>
          </p:spPr>
        </p:pic>
        <p:pic>
          <p:nvPicPr>
            <p:cNvPr id="28677" name="Picture 5"/>
            <p:cNvPicPr>
              <a:picLocks noChangeAspect="1"/>
            </p:cNvPicPr>
            <p:nvPr/>
          </p:nvPicPr>
          <p:blipFill>
            <a:blip r:embed="rId4"/>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8680" name="Picture 8"/>
            <p:cNvPicPr>
              <a:picLocks noChangeAspect="1"/>
            </p:cNvPicPr>
            <p:nvPr/>
          </p:nvPicPr>
          <p:blipFill>
            <a:blip r:embed="rId5"/>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Placeholder 2"/>
          <p:cNvSpPr>
            <a:spLocks noGrp="1"/>
          </p:cNvSpPr>
          <p:nvPr>
            <p:ph type="body" idx="4294967295"/>
          </p:nvPr>
        </p:nvSpPr>
        <p:spPr>
          <a:xfrm>
            <a:off x="457200" y="762000"/>
            <a:ext cx="8305800" cy="5257800"/>
          </a:xfrm>
        </p:spPr>
        <p:txBody>
          <a:bodyPr lIns="45720" rIns="45720"/>
          <a:lstStyle/>
          <a:p>
            <a:pPr marL="0" indent="0" eaLnBrk="1" hangingPunct="1">
              <a:buFont typeface="Wingdings 2" pitchFamily="18" charset="2"/>
              <a:buNone/>
            </a:pPr>
            <a:endParaRPr lang="en-US" altLang="it-IT" sz="2400" smtClean="0">
              <a:latin typeface="Arial" charset="0"/>
              <a:cs typeface="Arial" charset="0"/>
            </a:endParaRPr>
          </a:p>
          <a:p>
            <a:pPr marL="0" indent="0" eaLnBrk="1" hangingPunct="1">
              <a:buFont typeface="Wingdings 2" pitchFamily="18" charset="2"/>
              <a:buNone/>
            </a:pPr>
            <a:endParaRPr lang="en-US" altLang="it-IT" sz="2400" smtClean="0">
              <a:latin typeface="Arial" charset="0"/>
              <a:cs typeface="Arial" charset="0"/>
            </a:endParaRPr>
          </a:p>
        </p:txBody>
      </p:sp>
      <p:grpSp>
        <p:nvGrpSpPr>
          <p:cNvPr id="29698"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9701"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9702"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9705"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
        <p:nvSpPr>
          <p:cNvPr id="29699" name="Rectangle 10"/>
          <p:cNvSpPr>
            <a:spLocks noChangeArrowheads="1"/>
          </p:cNvSpPr>
          <p:nvPr/>
        </p:nvSpPr>
        <p:spPr bwMode="auto">
          <a:xfrm>
            <a:off x="228600" y="1169988"/>
            <a:ext cx="8686800" cy="4697412"/>
          </a:xfrm>
          <a:prstGeom prst="rect">
            <a:avLst/>
          </a:prstGeom>
          <a:noFill/>
          <a:ln w="9525">
            <a:noFill/>
            <a:miter lim="800000"/>
            <a:headEnd/>
            <a:tailEnd/>
          </a:ln>
        </p:spPr>
        <p:txBody>
          <a:bodyPr>
            <a:spAutoFit/>
          </a:bodyPr>
          <a:lstStyle/>
          <a:p>
            <a:r>
              <a:rPr lang="en-US" sz="3600" b="1"/>
              <a:t>Benefits of Cutting US Drop-outs 50%</a:t>
            </a:r>
          </a:p>
          <a:p>
            <a:endParaRPr lang="en-US" sz="1400" b="1"/>
          </a:p>
          <a:p>
            <a:pPr>
              <a:buFontTx/>
              <a:buChar char="•"/>
            </a:pPr>
            <a:r>
              <a:rPr lang="en-US" sz="2800"/>
              <a:t>Create 54,000 new jobs in education</a:t>
            </a:r>
          </a:p>
          <a:p>
            <a:pPr>
              <a:buFontTx/>
              <a:buChar char="•"/>
            </a:pPr>
            <a:endParaRPr lang="en-US" sz="2800"/>
          </a:p>
          <a:p>
            <a:pPr>
              <a:buFontTx/>
              <a:buChar char="•"/>
            </a:pPr>
            <a:r>
              <a:rPr lang="en-US" sz="2800"/>
              <a:t>Increase demand for homes and cars by $20 billion</a:t>
            </a:r>
          </a:p>
          <a:p>
            <a:pPr>
              <a:buFontTx/>
              <a:buChar char="•"/>
            </a:pPr>
            <a:endParaRPr lang="en-US" sz="2800"/>
          </a:p>
          <a:p>
            <a:pPr>
              <a:buFontTx/>
              <a:buChar char="•"/>
            </a:pPr>
            <a:r>
              <a:rPr lang="en-US" sz="2800"/>
              <a:t>Generates $7.6 billion more in earnings per year</a:t>
            </a:r>
          </a:p>
          <a:p>
            <a:pPr>
              <a:buFontTx/>
              <a:buChar char="•"/>
            </a:pPr>
            <a:endParaRPr lang="en-US" sz="2800"/>
          </a:p>
          <a:p>
            <a:pPr>
              <a:buFontTx/>
              <a:buChar char="•"/>
            </a:pPr>
            <a:r>
              <a:rPr lang="en-US" sz="2800"/>
              <a:t>Boosts state tax revenues by $713 million a year</a:t>
            </a:r>
          </a:p>
          <a:p>
            <a:pPr>
              <a:buFontTx/>
              <a:buChar char="•"/>
            </a:pPr>
            <a:endParaRPr lang="en-US" sz="2800"/>
          </a:p>
          <a:p>
            <a:pPr>
              <a:buFontTx/>
              <a:buChar char="•"/>
            </a:pPr>
            <a:r>
              <a:rPr lang="en-US" sz="2800"/>
              <a:t>Raises college enrollment and graduation rate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Placeholder 2"/>
          <p:cNvSpPr>
            <a:spLocks noGrp="1"/>
          </p:cNvSpPr>
          <p:nvPr>
            <p:ph type="body" idx="4294967295"/>
          </p:nvPr>
        </p:nvSpPr>
        <p:spPr>
          <a:xfrm>
            <a:off x="457200" y="914400"/>
            <a:ext cx="8305800" cy="5257800"/>
          </a:xfrm>
        </p:spPr>
        <p:txBody>
          <a:bodyPr lIns="45720" rIns="45720"/>
          <a:lstStyle/>
          <a:p>
            <a:pPr marL="0" indent="0" eaLnBrk="1" hangingPunct="1">
              <a:buFont typeface="Wingdings 2" pitchFamily="18" charset="2"/>
              <a:buNone/>
            </a:pPr>
            <a:r>
              <a:rPr lang="en-US" sz="4200" smtClean="0"/>
              <a:t>Education + Skills = Employment</a:t>
            </a:r>
            <a:endParaRPr lang="it-IT" altLang="it-IT" sz="4000" smtClean="0">
              <a:latin typeface="Arial" charset="0"/>
              <a:cs typeface="Arial" charset="0"/>
            </a:endParaRPr>
          </a:p>
          <a:p>
            <a:pPr marL="0" indent="0" eaLnBrk="1" hangingPunct="1">
              <a:buFont typeface="Wingdings 2" pitchFamily="18" charset="2"/>
              <a:buNone/>
            </a:pPr>
            <a:endParaRPr lang="it-IT" altLang="it-IT" sz="2400" smtClean="0">
              <a:latin typeface="Arial" charset="0"/>
              <a:cs typeface="Arial" charset="0"/>
            </a:endParaRPr>
          </a:p>
          <a:p>
            <a:pPr marL="0" indent="0">
              <a:spcBef>
                <a:spcPts val="1200"/>
              </a:spcBef>
            </a:pPr>
            <a:r>
              <a:rPr lang="en-IN" smtClean="0"/>
              <a:t>Expanding &amp; upgrading the educational system is the most powerful strategy to generate youth employment and self-employment opportunities</a:t>
            </a:r>
            <a:r>
              <a:rPr lang="en-IN" sz="2000" smtClean="0"/>
              <a:t>. </a:t>
            </a:r>
          </a:p>
          <a:p>
            <a:pPr marL="0" indent="0">
              <a:spcBef>
                <a:spcPts val="1200"/>
              </a:spcBef>
            </a:pPr>
            <a:r>
              <a:rPr lang="en-IN" sz="2800" smtClean="0"/>
              <a:t>Higher </a:t>
            </a:r>
            <a:r>
              <a:rPr lang="en-IN" smtClean="0"/>
              <a:t>levels of education are essential for changes in public policy &amp; culture.</a:t>
            </a:r>
          </a:p>
          <a:p>
            <a:pPr marL="0" indent="0">
              <a:spcBef>
                <a:spcPts val="1200"/>
              </a:spcBef>
            </a:pPr>
            <a:r>
              <a:rPr lang="en-IN" b="1" smtClean="0"/>
              <a:t>This requires a new paradigm</a:t>
            </a:r>
            <a:r>
              <a:rPr lang="en-IN" smtClean="0"/>
              <a:t>:  a shift from conventional education based on rote learning to original thinking that promotes innovation, self-employment and individuality.</a:t>
            </a:r>
            <a:endParaRPr lang="en-US" altLang="it-IT" sz="2400" smtClean="0">
              <a:latin typeface="Arial" charset="0"/>
              <a:cs typeface="Arial" charset="0"/>
            </a:endParaRPr>
          </a:p>
        </p:txBody>
      </p:sp>
      <p:grpSp>
        <p:nvGrpSpPr>
          <p:cNvPr id="30722"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0724"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30725"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30728"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lIns="91440" rIns="91440" bIns="45720" anchor="ctr"/>
          <a:lstStyle/>
          <a:p>
            <a:endParaRPr lang="en-IN" smtClean="0"/>
          </a:p>
        </p:txBody>
      </p:sp>
      <p:sp>
        <p:nvSpPr>
          <p:cNvPr id="31746" name="Content Placeholder 2"/>
          <p:cNvSpPr>
            <a:spLocks noGrp="1"/>
          </p:cNvSpPr>
          <p:nvPr>
            <p:ph idx="4294967295"/>
          </p:nvPr>
        </p:nvSpPr>
        <p:spPr>
          <a:xfrm>
            <a:off x="457200" y="4697413"/>
            <a:ext cx="8229600" cy="1093787"/>
          </a:xfrm>
        </p:spPr>
        <p:txBody>
          <a:bodyPr/>
          <a:lstStyle/>
          <a:p>
            <a:pPr marL="228600" indent="-228600">
              <a:buFont typeface="Wingdings 2" pitchFamily="18" charset="2"/>
              <a:buNone/>
            </a:pPr>
            <a:r>
              <a:rPr lang="en-US" sz="3400" b="1" smtClean="0"/>
              <a:t>A revolution in on-line learning technology can extend affordable, world-class, quality higher education to all</a:t>
            </a:r>
            <a:r>
              <a:rPr lang="en-US" sz="3400" smtClean="0"/>
              <a:t> </a:t>
            </a:r>
            <a:endParaRPr lang="en-IN" sz="3400" smtClean="0"/>
          </a:p>
        </p:txBody>
      </p:sp>
      <p:pic>
        <p:nvPicPr>
          <p:cNvPr id="31747" name="Picture 3" descr="slide-bg-01"/>
          <p:cNvPicPr>
            <a:picLocks noGrp="1" noChangeAspect="1"/>
          </p:cNvPicPr>
          <p:nvPr isPhoto="1"/>
        </p:nvPicPr>
        <p:blipFill>
          <a:blip r:embed="rId2"/>
          <a:srcRect/>
          <a:stretch>
            <a:fillRect/>
          </a:stretch>
        </p:blipFill>
        <p:spPr bwMode="auto">
          <a:xfrm>
            <a:off x="0" y="0"/>
            <a:ext cx="9144000" cy="4470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Placeholder 2"/>
          <p:cNvSpPr>
            <a:spLocks noGrp="1"/>
          </p:cNvSpPr>
          <p:nvPr>
            <p:ph type="body" idx="4294967295"/>
          </p:nvPr>
        </p:nvSpPr>
        <p:spPr>
          <a:xfrm>
            <a:off x="457200" y="914400"/>
            <a:ext cx="8305800" cy="4876800"/>
          </a:xfrm>
        </p:spPr>
        <p:txBody>
          <a:bodyPr lIns="45720" rIns="45720"/>
          <a:lstStyle/>
          <a:p>
            <a:pPr marL="0" indent="0" eaLnBrk="1" hangingPunct="1">
              <a:lnSpc>
                <a:spcPct val="90000"/>
              </a:lnSpc>
              <a:buFont typeface="Wingdings 2" pitchFamily="18" charset="2"/>
              <a:buNone/>
            </a:pPr>
            <a:r>
              <a:rPr lang="en-IN" b="1" smtClean="0"/>
              <a:t>Recommendations</a:t>
            </a:r>
          </a:p>
          <a:p>
            <a:pPr marL="0" indent="0" eaLnBrk="1" hangingPunct="1">
              <a:lnSpc>
                <a:spcPct val="90000"/>
              </a:lnSpc>
              <a:buFont typeface="Wingdings 2" pitchFamily="18" charset="2"/>
              <a:buNone/>
            </a:pPr>
            <a:endParaRPr lang="en-IN" sz="1100" smtClean="0"/>
          </a:p>
          <a:p>
            <a:pPr marL="0" indent="0" eaLnBrk="1" hangingPunct="1">
              <a:lnSpc>
                <a:spcPct val="90000"/>
              </a:lnSpc>
            </a:pPr>
            <a:r>
              <a:rPr lang="en-IN" sz="1800" b="1" smtClean="0"/>
              <a:t>Establish</a:t>
            </a:r>
            <a:r>
              <a:rPr lang="en-IN" sz="1800" smtClean="0"/>
              <a:t> an online system of vocationally oriented higher educational courses in collaboration  with </a:t>
            </a:r>
            <a:r>
              <a:rPr lang="en-IN" sz="1800" b="1" smtClean="0">
                <a:solidFill>
                  <a:srgbClr val="009900"/>
                </a:solidFill>
              </a:rPr>
              <a:t>World University Consortium</a:t>
            </a:r>
            <a:r>
              <a:rPr lang="en-IN" sz="1800" smtClean="0"/>
              <a:t> and other stakeholders </a:t>
            </a:r>
          </a:p>
          <a:p>
            <a:pPr marL="0" indent="0" eaLnBrk="1" hangingPunct="1">
              <a:lnSpc>
                <a:spcPct val="90000"/>
              </a:lnSpc>
              <a:buFont typeface="Wingdings 2" pitchFamily="18" charset="2"/>
              <a:buNone/>
            </a:pPr>
            <a:endParaRPr lang="en-IN" sz="900" smtClean="0"/>
          </a:p>
          <a:p>
            <a:pPr marL="0" indent="0" eaLnBrk="1" hangingPunct="1">
              <a:lnSpc>
                <a:spcPct val="90000"/>
              </a:lnSpc>
            </a:pPr>
            <a:r>
              <a:rPr lang="en-IN" sz="1800" b="1" smtClean="0"/>
              <a:t>Introduce</a:t>
            </a:r>
            <a:r>
              <a:rPr lang="en-IN" sz="1800" smtClean="0"/>
              <a:t> American Community College system of vocationally oriented higher education in collaboration with a US counterpart</a:t>
            </a:r>
          </a:p>
          <a:p>
            <a:pPr marL="0" indent="0" eaLnBrk="1" hangingPunct="1">
              <a:lnSpc>
                <a:spcPct val="90000"/>
              </a:lnSpc>
              <a:buFont typeface="Wingdings 2" pitchFamily="18" charset="2"/>
              <a:buNone/>
            </a:pPr>
            <a:endParaRPr lang="en-IN" sz="900" smtClean="0"/>
          </a:p>
          <a:p>
            <a:pPr marL="0" indent="0" eaLnBrk="1" hangingPunct="1">
              <a:lnSpc>
                <a:spcPct val="90000"/>
              </a:lnSpc>
            </a:pPr>
            <a:r>
              <a:rPr lang="en-IN" sz="1800" b="1" smtClean="0"/>
              <a:t>Mentoring</a:t>
            </a:r>
            <a:r>
              <a:rPr lang="en-IN" sz="1800" smtClean="0"/>
              <a:t>: Launch on-line Skills Exchange to transfer knowledge and skills of the experienced workers to the younger generation</a:t>
            </a:r>
          </a:p>
          <a:p>
            <a:pPr marL="0" indent="0" eaLnBrk="1" hangingPunct="1">
              <a:lnSpc>
                <a:spcPct val="90000"/>
              </a:lnSpc>
              <a:buFont typeface="Wingdings 2" pitchFamily="18" charset="2"/>
              <a:buNone/>
            </a:pPr>
            <a:endParaRPr lang="en-IN" sz="800" smtClean="0"/>
          </a:p>
          <a:p>
            <a:pPr marL="0" indent="0" eaLnBrk="1" hangingPunct="1">
              <a:lnSpc>
                <a:spcPct val="90000"/>
              </a:lnSpc>
            </a:pPr>
            <a:r>
              <a:rPr lang="en-US" sz="1800" b="1" smtClean="0"/>
              <a:t>Drop the drop out rate</a:t>
            </a:r>
            <a:r>
              <a:rPr lang="en-US" sz="1800" smtClean="0"/>
              <a:t>: Introduce special programs to reduce school drop-out </a:t>
            </a:r>
          </a:p>
          <a:p>
            <a:pPr marL="0" indent="0" eaLnBrk="1" hangingPunct="1">
              <a:lnSpc>
                <a:spcPct val="90000"/>
              </a:lnSpc>
              <a:buFont typeface="Wingdings 2" pitchFamily="18" charset="2"/>
              <a:buNone/>
            </a:pPr>
            <a:endParaRPr lang="en-IN" sz="900" smtClean="0"/>
          </a:p>
          <a:p>
            <a:pPr marL="0" indent="0" eaLnBrk="1" hangingPunct="1">
              <a:lnSpc>
                <a:spcPct val="90000"/>
              </a:lnSpc>
            </a:pPr>
            <a:r>
              <a:rPr lang="en-IN" sz="1800" b="1" smtClean="0"/>
              <a:t>Introduce</a:t>
            </a:r>
            <a:r>
              <a:rPr lang="en-IN" sz="1800" smtClean="0"/>
              <a:t> Khan Academy hybrid learning models in primary &amp; secondary schools combining on-line, self-paced instruction with classroom interaction</a:t>
            </a:r>
          </a:p>
          <a:p>
            <a:pPr marL="0" indent="0" eaLnBrk="1" hangingPunct="1">
              <a:lnSpc>
                <a:spcPct val="90000"/>
              </a:lnSpc>
              <a:buFont typeface="Wingdings 2" pitchFamily="18" charset="2"/>
              <a:buNone/>
            </a:pPr>
            <a:endParaRPr lang="en-IN" sz="900" smtClean="0"/>
          </a:p>
          <a:p>
            <a:pPr marL="0" indent="0" eaLnBrk="1" hangingPunct="1">
              <a:lnSpc>
                <a:spcPct val="90000"/>
              </a:lnSpc>
            </a:pPr>
            <a:r>
              <a:rPr lang="en-IN" sz="1800" b="1" smtClean="0"/>
              <a:t>Raise </a:t>
            </a:r>
            <a:r>
              <a:rPr lang="en-IN" sz="1800" smtClean="0"/>
              <a:t>the mandatory minimum level of education to </a:t>
            </a:r>
            <a:r>
              <a:rPr lang="en-IN" sz="1800" b="1" smtClean="0"/>
              <a:t>EU levels</a:t>
            </a:r>
          </a:p>
          <a:p>
            <a:pPr marL="0" indent="0" eaLnBrk="1" hangingPunct="1">
              <a:lnSpc>
                <a:spcPct val="90000"/>
              </a:lnSpc>
              <a:buFont typeface="Wingdings 2" pitchFamily="18" charset="2"/>
              <a:buNone/>
            </a:pPr>
            <a:endParaRPr lang="en-IN" sz="1000" b="1" smtClean="0"/>
          </a:p>
          <a:p>
            <a:pPr marL="0" indent="0" eaLnBrk="1" hangingPunct="1">
              <a:lnSpc>
                <a:spcPct val="90000"/>
              </a:lnSpc>
            </a:pPr>
            <a:r>
              <a:rPr lang="en-US" altLang="it-IT" sz="1800" smtClean="0">
                <a:latin typeface="Arial" charset="0"/>
                <a:cs typeface="Arial" charset="0"/>
              </a:rPr>
              <a:t>Empower your émigrés to contribute to the prosperity of Bosnia Herzegovina </a:t>
            </a:r>
          </a:p>
        </p:txBody>
      </p:sp>
      <p:grpSp>
        <p:nvGrpSpPr>
          <p:cNvPr id="32770" name="Group 2"/>
          <p:cNvGrpSpPr>
            <a:grpSpLocks/>
          </p:cNvGrpSpPr>
          <p:nvPr/>
        </p:nvGrpSpPr>
        <p:grpSpPr bwMode="auto">
          <a:xfrm>
            <a:off x="0" y="6096000"/>
            <a:ext cx="9144000" cy="758825"/>
            <a:chOff x="0" y="6172200"/>
            <a:chExt cx="9144000" cy="686007"/>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2772"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32773"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20022"/>
              <a:ext cx="1525587" cy="413326"/>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264"/>
              <a:ext cx="1144587" cy="578369"/>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32776"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Placeholder 2"/>
          <p:cNvSpPr>
            <a:spLocks noGrp="1"/>
          </p:cNvSpPr>
          <p:nvPr>
            <p:ph type="body" idx="4294967295"/>
          </p:nvPr>
        </p:nvSpPr>
        <p:spPr>
          <a:xfrm>
            <a:off x="457200" y="685800"/>
            <a:ext cx="8305800" cy="5105400"/>
          </a:xfrm>
        </p:spPr>
        <p:txBody>
          <a:bodyPr lIns="45720" rIns="45720"/>
          <a:lstStyle/>
          <a:p>
            <a:pPr marL="0" indent="0" algn="ctr" eaLnBrk="1" hangingPunct="1">
              <a:buFont typeface="Wingdings 2" pitchFamily="18" charset="2"/>
              <a:buNone/>
            </a:pPr>
            <a:r>
              <a:rPr lang="en-US" altLang="it-IT" sz="2400" b="1" smtClean="0">
                <a:latin typeface="Arial" charset="0"/>
                <a:cs typeface="Arial" charset="0"/>
              </a:rPr>
              <a:t> </a:t>
            </a:r>
            <a:r>
              <a:rPr lang="en-US" altLang="it-IT" sz="2800" b="1" i="1" smtClean="0">
                <a:solidFill>
                  <a:srgbClr val="009900"/>
                </a:solidFill>
                <a:latin typeface="Arial" charset="0"/>
                <a:cs typeface="Arial" charset="0"/>
              </a:rPr>
              <a:t>Hvala! Thank you! Grazie!</a:t>
            </a:r>
          </a:p>
          <a:p>
            <a:pPr marL="0" indent="0" algn="ctr" eaLnBrk="1" hangingPunct="1">
              <a:buFont typeface="Wingdings 2" pitchFamily="18" charset="2"/>
              <a:buNone/>
            </a:pPr>
            <a:endParaRPr lang="en-US" altLang="it-IT" sz="2400" b="1" smtClean="0">
              <a:solidFill>
                <a:srgbClr val="009900"/>
              </a:solidFill>
              <a:latin typeface="Arial" charset="0"/>
              <a:cs typeface="Arial" charset="0"/>
            </a:endParaRPr>
          </a:p>
          <a:p>
            <a:pPr marL="0" indent="0" algn="ctr" eaLnBrk="1" hangingPunct="1">
              <a:buFont typeface="Wingdings 2" pitchFamily="18" charset="2"/>
              <a:buNone/>
            </a:pPr>
            <a:r>
              <a:rPr lang="en-US" altLang="it-IT" sz="2400" b="1" smtClean="0">
                <a:latin typeface="Arial" charset="0"/>
                <a:cs typeface="Arial" charset="0"/>
              </a:rPr>
              <a:t>Alberto Zucconi</a:t>
            </a:r>
            <a:r>
              <a:rPr lang="en-US" altLang="it-IT" sz="2400" smtClean="0">
                <a:latin typeface="Arial" charset="0"/>
                <a:cs typeface="Arial" charset="0"/>
              </a:rPr>
              <a:t> </a:t>
            </a:r>
          </a:p>
          <a:p>
            <a:pPr marL="0" indent="0" algn="ctr" eaLnBrk="1" hangingPunct="1">
              <a:buFont typeface="Wingdings 2" pitchFamily="18" charset="2"/>
              <a:buNone/>
            </a:pPr>
            <a:r>
              <a:rPr lang="en-US" altLang="it-IT" sz="2400" smtClean="0">
                <a:latin typeface="Arial" charset="0"/>
                <a:cs typeface="Arial" charset="0"/>
                <a:hlinkClick r:id="rId2"/>
              </a:rPr>
              <a:t>azucconi@worldacademy.org</a:t>
            </a:r>
            <a:endParaRPr lang="en-US" altLang="it-IT" sz="2400" smtClean="0">
              <a:latin typeface="Arial" charset="0"/>
              <a:cs typeface="Arial" charset="0"/>
            </a:endParaRPr>
          </a:p>
          <a:p>
            <a:pPr marL="0" indent="0" algn="ctr" eaLnBrk="1" hangingPunct="1">
              <a:buFont typeface="Wingdings 2" pitchFamily="18" charset="2"/>
              <a:buNone/>
            </a:pPr>
            <a:endParaRPr lang="en-US" altLang="it-IT" sz="1000" smtClean="0">
              <a:latin typeface="Arial" charset="0"/>
              <a:cs typeface="Arial" charset="0"/>
            </a:endParaRPr>
          </a:p>
          <a:p>
            <a:pPr marL="0" indent="0" algn="ctr" eaLnBrk="1" hangingPunct="1">
              <a:buFont typeface="Wingdings 2" pitchFamily="18" charset="2"/>
              <a:buNone/>
            </a:pPr>
            <a:r>
              <a:rPr lang="en-US" altLang="it-IT" sz="2400" b="1" smtClean="0">
                <a:latin typeface="Arial" charset="0"/>
                <a:cs typeface="Arial" charset="0"/>
              </a:rPr>
              <a:t>World University Consortium (WUC)</a:t>
            </a:r>
          </a:p>
          <a:p>
            <a:pPr marL="0" indent="0" algn="ctr" eaLnBrk="1" hangingPunct="1">
              <a:buFont typeface="Wingdings 2" pitchFamily="18" charset="2"/>
              <a:buNone/>
            </a:pPr>
            <a:r>
              <a:rPr lang="en-US" altLang="it-IT" sz="2400" smtClean="0">
                <a:latin typeface="Arial" charset="0"/>
                <a:cs typeface="Arial" charset="0"/>
                <a:hlinkClick r:id="rId3"/>
              </a:rPr>
              <a:t>www.wunicon.org</a:t>
            </a:r>
            <a:endParaRPr lang="en-US" altLang="it-IT" sz="2400" smtClean="0">
              <a:latin typeface="Arial" charset="0"/>
              <a:cs typeface="Arial" charset="0"/>
            </a:endParaRPr>
          </a:p>
          <a:p>
            <a:pPr marL="0" indent="0" algn="ctr" eaLnBrk="1" hangingPunct="1">
              <a:buFont typeface="Wingdings 2" pitchFamily="18" charset="2"/>
              <a:buNone/>
            </a:pPr>
            <a:endParaRPr lang="en-US" altLang="it-IT" sz="1000" smtClean="0">
              <a:latin typeface="Arial" charset="0"/>
              <a:cs typeface="Arial" charset="0"/>
            </a:endParaRPr>
          </a:p>
          <a:p>
            <a:pPr marL="0" indent="0" algn="ctr" eaLnBrk="1" hangingPunct="1">
              <a:buFont typeface="Wingdings 2" pitchFamily="18" charset="2"/>
              <a:buNone/>
            </a:pPr>
            <a:r>
              <a:rPr lang="en-US" altLang="it-IT" sz="2400" b="1" smtClean="0">
                <a:latin typeface="Arial" charset="0"/>
                <a:cs typeface="Arial" charset="0"/>
              </a:rPr>
              <a:t>World Academy of Art and Science (WAAS)</a:t>
            </a:r>
          </a:p>
          <a:p>
            <a:pPr marL="0" indent="0" algn="ctr" eaLnBrk="1" hangingPunct="1">
              <a:buFont typeface="Wingdings 2" pitchFamily="18" charset="2"/>
              <a:buNone/>
            </a:pPr>
            <a:r>
              <a:rPr lang="en-US" altLang="it-IT" sz="2400" smtClean="0">
                <a:latin typeface="Arial" charset="0"/>
                <a:cs typeface="Arial" charset="0"/>
                <a:hlinkClick r:id="rId4"/>
              </a:rPr>
              <a:t>www.worldacademy.org</a:t>
            </a:r>
            <a:endParaRPr lang="en-US" altLang="it-IT" sz="2400" smtClean="0">
              <a:latin typeface="Arial" charset="0"/>
              <a:cs typeface="Arial" charset="0"/>
            </a:endParaRPr>
          </a:p>
          <a:p>
            <a:pPr marL="0" indent="0" algn="ctr" eaLnBrk="1" hangingPunct="1">
              <a:buFont typeface="Wingdings 2" pitchFamily="18" charset="2"/>
              <a:buNone/>
            </a:pPr>
            <a:endParaRPr lang="en-US" altLang="it-IT" sz="1000" smtClean="0">
              <a:latin typeface="Arial" charset="0"/>
              <a:cs typeface="Arial" charset="0"/>
            </a:endParaRPr>
          </a:p>
          <a:p>
            <a:pPr marL="0" indent="0" algn="ctr" eaLnBrk="1" hangingPunct="1">
              <a:buFont typeface="Wingdings 2" pitchFamily="18" charset="2"/>
              <a:buNone/>
            </a:pPr>
            <a:r>
              <a:rPr lang="en-US" altLang="it-IT" sz="2400" b="1" smtClean="0">
                <a:latin typeface="Arial" charset="0"/>
                <a:cs typeface="Arial" charset="0"/>
              </a:rPr>
              <a:t>Person Centered Approach Institute (IACP)</a:t>
            </a:r>
            <a:r>
              <a:rPr lang="en-US" altLang="it-IT" sz="2400" smtClean="0">
                <a:latin typeface="Arial" charset="0"/>
                <a:cs typeface="Arial" charset="0"/>
              </a:rPr>
              <a:t> </a:t>
            </a:r>
          </a:p>
          <a:p>
            <a:pPr marL="0" indent="0" algn="ctr" eaLnBrk="1" hangingPunct="1">
              <a:buFont typeface="Wingdings 2" pitchFamily="18" charset="2"/>
              <a:buNone/>
            </a:pPr>
            <a:r>
              <a:rPr lang="en-US" altLang="it-IT" sz="2400" smtClean="0">
                <a:latin typeface="Arial" charset="0"/>
                <a:cs typeface="Arial" charset="0"/>
                <a:hlinkClick r:id="rId5"/>
              </a:rPr>
              <a:t>www.iacp.it</a:t>
            </a:r>
            <a:endParaRPr lang="en-US" altLang="it-IT" sz="2400" smtClean="0">
              <a:latin typeface="Arial" charset="0"/>
              <a:cs typeface="Arial" charset="0"/>
            </a:endParaRPr>
          </a:p>
          <a:p>
            <a:pPr marL="0" indent="0" algn="ctr" eaLnBrk="1" hangingPunct="1">
              <a:buFont typeface="Wingdings 2" pitchFamily="18" charset="2"/>
              <a:buNone/>
            </a:pPr>
            <a:endParaRPr lang="en-US" altLang="it-IT" sz="2800" smtClean="0">
              <a:latin typeface="Arial" charset="0"/>
              <a:cs typeface="Arial" charset="0"/>
            </a:endParaRPr>
          </a:p>
        </p:txBody>
      </p:sp>
      <p:grpSp>
        <p:nvGrpSpPr>
          <p:cNvPr id="33794" name="Group 4"/>
          <p:cNvGrpSpPr>
            <a:grpSpLocks/>
          </p:cNvGrpSpPr>
          <p:nvPr/>
        </p:nvGrpSpPr>
        <p:grpSpPr bwMode="auto">
          <a:xfrm>
            <a:off x="0" y="6172200"/>
            <a:ext cx="9144000" cy="722313"/>
            <a:chOff x="0" y="6172200"/>
            <a:chExt cx="9144000" cy="722531"/>
          </a:xfrm>
        </p:grpSpPr>
        <p:sp>
          <p:nvSpPr>
            <p:cNvPr id="6" name="Rectangle 5"/>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3796" name="Picture 50"/>
            <p:cNvPicPr>
              <a:picLocks noChangeAspect="1" noChangeArrowheads="1"/>
            </p:cNvPicPr>
            <p:nvPr/>
          </p:nvPicPr>
          <p:blipFill>
            <a:blip r:embed="rId6"/>
            <a:srcRect/>
            <a:stretch>
              <a:fillRect/>
            </a:stretch>
          </p:blipFill>
          <p:spPr bwMode="auto">
            <a:xfrm>
              <a:off x="5846177" y="6326187"/>
              <a:ext cx="3277351" cy="455613"/>
            </a:xfrm>
            <a:prstGeom prst="rect">
              <a:avLst/>
            </a:prstGeom>
            <a:noFill/>
            <a:ln w="9525">
              <a:noFill/>
              <a:miter lim="800000"/>
              <a:headEnd/>
              <a:tailEnd/>
            </a:ln>
          </p:spPr>
        </p:pic>
        <p:pic>
          <p:nvPicPr>
            <p:cNvPr id="33797" name="Picture 7"/>
            <p:cNvPicPr>
              <a:picLocks noChangeAspect="1"/>
            </p:cNvPicPr>
            <p:nvPr/>
          </p:nvPicPr>
          <p:blipFill>
            <a:blip r:embed="rId7"/>
            <a:srcRect/>
            <a:stretch>
              <a:fillRect/>
            </a:stretch>
          </p:blipFill>
          <p:spPr bwMode="auto">
            <a:xfrm>
              <a:off x="152400" y="6217427"/>
              <a:ext cx="608030" cy="595345"/>
            </a:xfrm>
            <a:prstGeom prst="rect">
              <a:avLst/>
            </a:prstGeom>
            <a:noFill/>
            <a:ln w="9525">
              <a:noFill/>
              <a:miter lim="800000"/>
              <a:headEnd/>
              <a:tailEnd/>
            </a:ln>
          </p:spPr>
        </p:pic>
        <p:sp>
          <p:nvSpPr>
            <p:cNvPr id="9" name="TextBox 8"/>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10" name="TextBox 9"/>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33800" name="Picture 10"/>
            <p:cNvPicPr>
              <a:picLocks noChangeAspect="1"/>
            </p:cNvPicPr>
            <p:nvPr/>
          </p:nvPicPr>
          <p:blipFill>
            <a:blip r:embed="rId8"/>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9" descr="Global warming: 2012 uno degli anni più caldi di sempre per la NASA"/>
          <p:cNvPicPr>
            <a:picLocks noGrp="1" noChangeAspect="1" noChangeArrowheads="1"/>
          </p:cNvPicPr>
          <p:nvPr>
            <p:ph type="body" idx="4294967295"/>
          </p:nvPr>
        </p:nvPicPr>
        <p:blipFill>
          <a:blip r:embed="rId2"/>
          <a:srcRect/>
          <a:stretch>
            <a:fillRect/>
          </a:stretch>
        </p:blipFill>
        <p:spPr>
          <a:xfrm>
            <a:off x="0" y="0"/>
            <a:ext cx="9296400" cy="6858000"/>
          </a:xfrm>
        </p:spPr>
      </p:pic>
      <p:grpSp>
        <p:nvGrpSpPr>
          <p:cNvPr id="16386"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6388" name="Picture 50"/>
            <p:cNvPicPr>
              <a:picLocks noChangeAspect="1" noChangeArrowheads="1"/>
            </p:cNvPicPr>
            <p:nvPr/>
          </p:nvPicPr>
          <p:blipFill>
            <a:blip r:embed="rId3"/>
            <a:srcRect/>
            <a:stretch>
              <a:fillRect/>
            </a:stretch>
          </p:blipFill>
          <p:spPr bwMode="auto">
            <a:xfrm>
              <a:off x="6405728" y="6326187"/>
              <a:ext cx="2717800" cy="377825"/>
            </a:xfrm>
            <a:prstGeom prst="rect">
              <a:avLst/>
            </a:prstGeom>
            <a:noFill/>
            <a:ln w="9525">
              <a:noFill/>
              <a:miter lim="800000"/>
              <a:headEnd/>
              <a:tailEnd/>
            </a:ln>
          </p:spPr>
        </p:pic>
        <p:pic>
          <p:nvPicPr>
            <p:cNvPr id="16389" name="Picture 5"/>
            <p:cNvPicPr>
              <a:picLocks noChangeAspect="1"/>
            </p:cNvPicPr>
            <p:nvPr/>
          </p:nvPicPr>
          <p:blipFill>
            <a:blip r:embed="rId4"/>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16392" name="Picture 8"/>
            <p:cNvPicPr>
              <a:picLocks noChangeAspect="1"/>
            </p:cNvPicPr>
            <p:nvPr/>
          </p:nvPicPr>
          <p:blipFill>
            <a:blip r:embed="rId5"/>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9" descr="riscaldamento-globale"/>
          <p:cNvPicPr>
            <a:picLocks noGrp="1" noChangeAspect="1" noChangeArrowheads="1"/>
          </p:cNvPicPr>
          <p:nvPr>
            <p:ph type="body" idx="4294967295"/>
          </p:nvPr>
        </p:nvPicPr>
        <p:blipFill>
          <a:blip r:embed="rId2"/>
          <a:srcRect/>
          <a:stretch>
            <a:fillRect/>
          </a:stretch>
        </p:blipFill>
        <p:spPr>
          <a:xfrm>
            <a:off x="0" y="0"/>
            <a:ext cx="9144000" cy="6858000"/>
          </a:xfrm>
        </p:spPr>
      </p:pic>
      <p:grpSp>
        <p:nvGrpSpPr>
          <p:cNvPr id="17410"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7412" name="Picture 50"/>
            <p:cNvPicPr>
              <a:picLocks noChangeAspect="1" noChangeArrowheads="1"/>
            </p:cNvPicPr>
            <p:nvPr/>
          </p:nvPicPr>
          <p:blipFill>
            <a:blip r:embed="rId3"/>
            <a:srcRect/>
            <a:stretch>
              <a:fillRect/>
            </a:stretch>
          </p:blipFill>
          <p:spPr bwMode="auto">
            <a:xfrm>
              <a:off x="6405728" y="6326187"/>
              <a:ext cx="2717800" cy="377825"/>
            </a:xfrm>
            <a:prstGeom prst="rect">
              <a:avLst/>
            </a:prstGeom>
            <a:noFill/>
            <a:ln w="9525">
              <a:noFill/>
              <a:miter lim="800000"/>
              <a:headEnd/>
              <a:tailEnd/>
            </a:ln>
          </p:spPr>
        </p:pic>
        <p:pic>
          <p:nvPicPr>
            <p:cNvPr id="17413" name="Picture 5"/>
            <p:cNvPicPr>
              <a:picLocks noChangeAspect="1"/>
            </p:cNvPicPr>
            <p:nvPr/>
          </p:nvPicPr>
          <p:blipFill>
            <a:blip r:embed="rId4"/>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17416" name="Picture 8"/>
            <p:cNvPicPr>
              <a:picLocks noChangeAspect="1"/>
            </p:cNvPicPr>
            <p:nvPr/>
          </p:nvPicPr>
          <p:blipFill>
            <a:blip r:embed="rId5"/>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2"/>
          <p:cNvSpPr>
            <a:spLocks noGrp="1"/>
          </p:cNvSpPr>
          <p:nvPr>
            <p:ph type="body" idx="4294967295"/>
          </p:nvPr>
        </p:nvSpPr>
        <p:spPr>
          <a:xfrm>
            <a:off x="304800" y="1143000"/>
            <a:ext cx="8610600" cy="4800600"/>
          </a:xfrm>
        </p:spPr>
        <p:txBody>
          <a:bodyPr lIns="45720" rIns="45720"/>
          <a:lstStyle/>
          <a:p>
            <a:pPr marL="0" indent="0">
              <a:buFont typeface="Wingdings 2" pitchFamily="18" charset="2"/>
              <a:buNone/>
            </a:pPr>
            <a:r>
              <a:rPr lang="en-US" altLang="it-IT" sz="6000" i="1" smtClean="0"/>
              <a:t>We cannot solve the problems of today at the level of thinking at which they were first created </a:t>
            </a:r>
          </a:p>
          <a:p>
            <a:pPr marL="0" indent="0" algn="r">
              <a:buFont typeface="Wingdings 2" pitchFamily="18" charset="2"/>
              <a:buNone/>
            </a:pPr>
            <a:r>
              <a:rPr lang="en-US" altLang="it-IT" sz="3200" b="1" smtClean="0"/>
              <a:t>Albert Einstein</a:t>
            </a:r>
          </a:p>
          <a:p>
            <a:pPr marL="0" indent="0">
              <a:buFont typeface="Wingdings 2" pitchFamily="18" charset="2"/>
              <a:buNone/>
            </a:pPr>
            <a:endParaRPr lang="it-IT" altLang="it-IT" smtClean="0"/>
          </a:p>
        </p:txBody>
      </p:sp>
      <p:grpSp>
        <p:nvGrpSpPr>
          <p:cNvPr id="18434"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6"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18437"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18440"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2"/>
          <p:cNvSpPr>
            <a:spLocks noGrp="1"/>
          </p:cNvSpPr>
          <p:nvPr>
            <p:ph type="body" idx="1"/>
          </p:nvPr>
        </p:nvSpPr>
        <p:spPr>
          <a:xfrm>
            <a:off x="457200" y="1295400"/>
            <a:ext cx="8077200" cy="4800600"/>
          </a:xfrm>
        </p:spPr>
        <p:txBody>
          <a:bodyPr/>
          <a:lstStyle/>
          <a:p>
            <a:pPr marL="342900" indent="-342900" eaLnBrk="1" hangingPunct="1">
              <a:lnSpc>
                <a:spcPct val="90000"/>
              </a:lnSpc>
            </a:pPr>
            <a:r>
              <a:rPr lang="en-GB" sz="4000" b="1" smtClean="0"/>
              <a:t>We are blind</a:t>
            </a:r>
            <a:r>
              <a:rPr lang="en-GB" sz="4000" smtClean="0"/>
              <a:t>:</a:t>
            </a:r>
          </a:p>
          <a:p>
            <a:pPr marL="342900" indent="-342900" eaLnBrk="1" hangingPunct="1">
              <a:lnSpc>
                <a:spcPct val="90000"/>
              </a:lnSpc>
            </a:pPr>
            <a:r>
              <a:rPr lang="en-GB" sz="4000" smtClean="0"/>
              <a:t>we  cannot see clearly </a:t>
            </a:r>
            <a:r>
              <a:rPr lang="en-GB" sz="4000" b="1" smtClean="0"/>
              <a:t>how we create</a:t>
            </a:r>
          </a:p>
          <a:p>
            <a:pPr marL="342900" indent="-342900" eaLnBrk="1" hangingPunct="1">
              <a:lnSpc>
                <a:spcPct val="90000"/>
              </a:lnSpc>
            </a:pPr>
            <a:r>
              <a:rPr lang="en-GB" sz="4000" smtClean="0"/>
              <a:t>the problems  afflicting us. </a:t>
            </a:r>
          </a:p>
          <a:p>
            <a:pPr marL="342900" indent="-342900" eaLnBrk="1" hangingPunct="1">
              <a:lnSpc>
                <a:spcPct val="90000"/>
              </a:lnSpc>
            </a:pPr>
            <a:endParaRPr lang="en-GB" sz="4000" smtClean="0"/>
          </a:p>
          <a:p>
            <a:pPr marL="342900" indent="-342900" eaLnBrk="1" hangingPunct="1">
              <a:lnSpc>
                <a:spcPct val="90000"/>
              </a:lnSpc>
            </a:pPr>
            <a:r>
              <a:rPr lang="en-GB" sz="4000" b="1" smtClean="0"/>
              <a:t>We are impotent</a:t>
            </a:r>
            <a:r>
              <a:rPr lang="en-GB" sz="4000" smtClean="0"/>
              <a:t> : </a:t>
            </a:r>
          </a:p>
          <a:p>
            <a:pPr marL="342900" indent="-342900" eaLnBrk="1" hangingPunct="1">
              <a:lnSpc>
                <a:spcPct val="90000"/>
              </a:lnSpc>
            </a:pPr>
            <a:r>
              <a:rPr lang="en-GB" sz="4000" smtClean="0"/>
              <a:t> we are </a:t>
            </a:r>
            <a:r>
              <a:rPr lang="en-GB" sz="4000" b="1" smtClean="0"/>
              <a:t>lacking  effective ways</a:t>
            </a:r>
            <a:r>
              <a:rPr lang="en-GB" sz="4000" smtClean="0"/>
              <a:t> to </a:t>
            </a:r>
          </a:p>
          <a:p>
            <a:pPr marL="342900" indent="-342900" eaLnBrk="1" hangingPunct="1">
              <a:lnSpc>
                <a:spcPct val="90000"/>
              </a:lnSpc>
            </a:pPr>
            <a:r>
              <a:rPr lang="en-GB" sz="4000" smtClean="0"/>
              <a:t>manage the challenges facing us</a:t>
            </a:r>
            <a:endParaRPr lang="en-US" altLang="it-IT" sz="4000" smtClean="0"/>
          </a:p>
        </p:txBody>
      </p:sp>
      <p:grpSp>
        <p:nvGrpSpPr>
          <p:cNvPr id="19458"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9460"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19461"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19464"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Placeholder 2"/>
          <p:cNvSpPr>
            <a:spLocks noGrp="1"/>
          </p:cNvSpPr>
          <p:nvPr>
            <p:ph type="body" idx="4294967295"/>
          </p:nvPr>
        </p:nvSpPr>
        <p:spPr>
          <a:xfrm>
            <a:off x="457200" y="1066800"/>
            <a:ext cx="8077200" cy="4800600"/>
          </a:xfrm>
        </p:spPr>
        <p:txBody>
          <a:bodyPr lIns="45720" rIns="45720"/>
          <a:lstStyle/>
          <a:p>
            <a:pPr marL="1143000" lvl="2" indent="-228600">
              <a:buFont typeface="Wingdings 2" pitchFamily="18" charset="2"/>
              <a:buNone/>
            </a:pPr>
            <a:r>
              <a:rPr lang="en-US" altLang="it-IT" sz="4400" b="1" smtClean="0"/>
              <a:t>In a period of globalization</a:t>
            </a:r>
          </a:p>
          <a:p>
            <a:pPr marL="1143000" lvl="2" indent="-228600">
              <a:buFont typeface="Wingdings 2" pitchFamily="18" charset="2"/>
              <a:buNone/>
            </a:pPr>
            <a:r>
              <a:rPr lang="en-US" altLang="it-IT" sz="4400" b="1" smtClean="0"/>
              <a:t>and of growing complexity </a:t>
            </a:r>
          </a:p>
          <a:p>
            <a:pPr marL="1143000" lvl="2" indent="-228600">
              <a:buFont typeface="Wingdings 2" pitchFamily="18" charset="2"/>
              <a:buNone/>
            </a:pPr>
            <a:r>
              <a:rPr lang="it-IT" altLang="it-IT" sz="4400" b="1" smtClean="0"/>
              <a:t>w</a:t>
            </a:r>
            <a:r>
              <a:rPr lang="en-US" altLang="it-IT" sz="4400" b="1" smtClean="0"/>
              <a:t>e need new and effective </a:t>
            </a:r>
          </a:p>
          <a:p>
            <a:pPr marL="1143000" lvl="2" indent="-228600">
              <a:buFont typeface="Wingdings 2" pitchFamily="18" charset="2"/>
              <a:buNone/>
            </a:pPr>
            <a:r>
              <a:rPr lang="en-US" altLang="it-IT" sz="4400" b="1" smtClean="0"/>
              <a:t>ways to cope to meet our </a:t>
            </a:r>
          </a:p>
          <a:p>
            <a:pPr marL="1143000" lvl="2" indent="-228600">
              <a:buFont typeface="Wingdings 2" pitchFamily="18" charset="2"/>
              <a:buNone/>
            </a:pPr>
            <a:r>
              <a:rPr lang="en-US" altLang="it-IT" sz="4400" b="1" smtClean="0"/>
              <a:t>present and future challenges:</a:t>
            </a:r>
            <a:endParaRPr lang="it-IT" altLang="it-IT" sz="4400" b="1" smtClean="0"/>
          </a:p>
          <a:p>
            <a:pPr marL="1143000" lvl="2" indent="-228600">
              <a:buFont typeface="Wingdings 2" pitchFamily="18" charset="2"/>
              <a:buNone/>
            </a:pPr>
            <a:r>
              <a:rPr lang="it-IT" altLang="it-IT" sz="6000" b="1" smtClean="0"/>
              <a:t>A new paradigm</a:t>
            </a:r>
            <a:endParaRPr lang="en-US" altLang="it-IT" sz="6000" b="1" smtClean="0"/>
          </a:p>
        </p:txBody>
      </p:sp>
      <p:grpSp>
        <p:nvGrpSpPr>
          <p:cNvPr id="20482"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0484"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0485"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0488"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Placeholder 2"/>
          <p:cNvSpPr>
            <a:spLocks noGrp="1"/>
          </p:cNvSpPr>
          <p:nvPr>
            <p:ph type="body" idx="1"/>
          </p:nvPr>
        </p:nvSpPr>
        <p:spPr>
          <a:xfrm>
            <a:off x="-304800" y="838200"/>
            <a:ext cx="8839200" cy="4800600"/>
          </a:xfrm>
        </p:spPr>
        <p:txBody>
          <a:bodyPr/>
          <a:lstStyle/>
          <a:p>
            <a:pPr marL="1143000" lvl="2" indent="-228600"/>
            <a:r>
              <a:rPr lang="en-US" sz="3700" b="1" smtClean="0">
                <a:solidFill>
                  <a:schemeClr val="tx1"/>
                </a:solidFill>
              </a:rPr>
              <a:t>There is ample scientific evidence that </a:t>
            </a:r>
            <a:r>
              <a:rPr lang="en-US" sz="3700" b="1" smtClean="0">
                <a:solidFill>
                  <a:srgbClr val="00B050"/>
                </a:solidFill>
              </a:rPr>
              <a:t>our relationship with ourselves,  others and  the planet we live </a:t>
            </a:r>
            <a:r>
              <a:rPr lang="en-US" sz="3700" b="1" smtClean="0">
                <a:solidFill>
                  <a:schemeClr val="tx1"/>
                </a:solidFill>
              </a:rPr>
              <a:t>in is the main variable </a:t>
            </a:r>
            <a:r>
              <a:rPr lang="en-US" sz="3700" b="1" smtClean="0">
                <a:solidFill>
                  <a:srgbClr val="FF0000"/>
                </a:solidFill>
              </a:rPr>
              <a:t>influencing all the aspects of our lives. </a:t>
            </a:r>
          </a:p>
          <a:p>
            <a:pPr marL="1143000" lvl="2" indent="-228600"/>
            <a:r>
              <a:rPr lang="en-US" sz="4000" b="1" smtClean="0">
                <a:solidFill>
                  <a:srgbClr val="00B050"/>
                </a:solidFill>
              </a:rPr>
              <a:t>We need to see, think and act systemically, interdisciplinary, intersectorially</a:t>
            </a:r>
            <a:endParaRPr lang="en-US" altLang="it-IT" sz="4000" b="1" smtClean="0">
              <a:solidFill>
                <a:srgbClr val="00B050"/>
              </a:solidFill>
            </a:endParaRPr>
          </a:p>
        </p:txBody>
      </p:sp>
      <p:grpSp>
        <p:nvGrpSpPr>
          <p:cNvPr id="21506"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1508"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1509"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1512"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idx="4294967295"/>
          </p:nvPr>
        </p:nvSpPr>
        <p:spPr>
          <a:xfrm>
            <a:off x="152400" y="685800"/>
            <a:ext cx="8839200" cy="5257800"/>
          </a:xfrm>
        </p:spPr>
        <p:txBody>
          <a:bodyPr lIns="45720" rIns="45720"/>
          <a:lstStyle/>
          <a:p>
            <a:pPr marL="0" indent="0" eaLnBrk="1" hangingPunct="1">
              <a:buFont typeface="Wingdings 2" pitchFamily="18" charset="2"/>
              <a:buNone/>
            </a:pPr>
            <a:r>
              <a:rPr lang="en-US" altLang="it-IT" sz="3600" smtClean="0">
                <a:latin typeface="Arial" charset="0"/>
                <a:cs typeface="Arial" charset="0"/>
              </a:rPr>
              <a:t>We need to foster a new </a:t>
            </a:r>
            <a:r>
              <a:rPr lang="en-US" altLang="it-IT" sz="3600" b="1" smtClean="0">
                <a:solidFill>
                  <a:srgbClr val="00B050"/>
                </a:solidFill>
                <a:latin typeface="Arial" charset="0"/>
                <a:cs typeface="Arial" charset="0"/>
              </a:rPr>
              <a:t>psychological literacy</a:t>
            </a:r>
            <a:r>
              <a:rPr lang="en-US" altLang="it-IT" sz="3600" smtClean="0">
                <a:solidFill>
                  <a:srgbClr val="00B050"/>
                </a:solidFill>
                <a:latin typeface="Arial" charset="0"/>
                <a:cs typeface="Arial" charset="0"/>
              </a:rPr>
              <a:t> </a:t>
            </a:r>
            <a:r>
              <a:rPr lang="en-US" altLang="it-IT" sz="3600" smtClean="0">
                <a:latin typeface="Arial" charset="0"/>
                <a:cs typeface="Arial" charset="0"/>
              </a:rPr>
              <a:t> and </a:t>
            </a:r>
            <a:r>
              <a:rPr lang="en-US" altLang="it-IT" sz="3600" b="1" smtClean="0">
                <a:solidFill>
                  <a:srgbClr val="00B050"/>
                </a:solidFill>
                <a:latin typeface="Arial" charset="0"/>
                <a:cs typeface="Arial" charset="0"/>
              </a:rPr>
              <a:t>psychological resilience </a:t>
            </a:r>
          </a:p>
          <a:p>
            <a:pPr marL="0" indent="0" eaLnBrk="1" hangingPunct="1">
              <a:buFont typeface="Wingdings 2" pitchFamily="18" charset="2"/>
              <a:buNone/>
            </a:pPr>
            <a:r>
              <a:rPr lang="en-US" altLang="it-IT" sz="3600" smtClean="0">
                <a:latin typeface="Arial" charset="0"/>
                <a:cs typeface="Arial" charset="0"/>
              </a:rPr>
              <a:t>for the citizens, a sort of a</a:t>
            </a:r>
          </a:p>
          <a:p>
            <a:pPr marL="0" indent="0" eaLnBrk="1" hangingPunct="1">
              <a:buFont typeface="Wingdings 2" pitchFamily="18" charset="2"/>
              <a:buNone/>
            </a:pPr>
            <a:r>
              <a:rPr lang="en-US" altLang="it-IT" sz="4000" b="1" smtClean="0">
                <a:solidFill>
                  <a:srgbClr val="00B050"/>
                </a:solidFill>
                <a:latin typeface="Arial" charset="0"/>
                <a:cs typeface="Arial" charset="0"/>
              </a:rPr>
              <a:t>psychological compass</a:t>
            </a:r>
            <a:r>
              <a:rPr lang="en-US" altLang="it-IT" sz="3600" smtClean="0">
                <a:latin typeface="Arial" charset="0"/>
                <a:cs typeface="Arial" charset="0"/>
              </a:rPr>
              <a:t>: </a:t>
            </a:r>
          </a:p>
          <a:p>
            <a:pPr marL="0" indent="0" eaLnBrk="1" hangingPunct="1">
              <a:buFont typeface="Wingdings 2" pitchFamily="18" charset="2"/>
              <a:buNone/>
            </a:pPr>
            <a:r>
              <a:rPr lang="en-US" altLang="it-IT" sz="3600" b="1" smtClean="0">
                <a:latin typeface="Arial" charset="0"/>
                <a:cs typeface="Arial" charset="0"/>
              </a:rPr>
              <a:t>a more </a:t>
            </a:r>
            <a:r>
              <a:rPr lang="en-US" altLang="it-IT" sz="3600" b="1" smtClean="0">
                <a:solidFill>
                  <a:srgbClr val="00B050"/>
                </a:solidFill>
                <a:latin typeface="Arial" charset="0"/>
                <a:cs typeface="Arial" charset="0"/>
              </a:rPr>
              <a:t>aware</a:t>
            </a:r>
            <a:r>
              <a:rPr lang="en-US" altLang="it-IT" sz="3600" b="1" smtClean="0">
                <a:latin typeface="Arial" charset="0"/>
                <a:cs typeface="Arial" charset="0"/>
              </a:rPr>
              <a:t> and </a:t>
            </a:r>
            <a:r>
              <a:rPr lang="en-US" altLang="it-IT" sz="3600" b="1" smtClean="0">
                <a:solidFill>
                  <a:srgbClr val="00B050"/>
                </a:solidFill>
                <a:latin typeface="Arial" charset="0"/>
                <a:cs typeface="Arial" charset="0"/>
              </a:rPr>
              <a:t>grounded way </a:t>
            </a:r>
            <a:r>
              <a:rPr lang="en-US" altLang="it-IT" sz="3600" b="1" smtClean="0">
                <a:latin typeface="Arial" charset="0"/>
                <a:cs typeface="Arial" charset="0"/>
              </a:rPr>
              <a:t>of </a:t>
            </a:r>
            <a:r>
              <a:rPr lang="en-US" altLang="it-IT" sz="3600" b="1" smtClean="0">
                <a:solidFill>
                  <a:srgbClr val="00B050"/>
                </a:solidFill>
                <a:latin typeface="Arial" charset="0"/>
                <a:cs typeface="Arial" charset="0"/>
              </a:rPr>
              <a:t>being</a:t>
            </a:r>
            <a:r>
              <a:rPr lang="en-US" altLang="it-IT" sz="3600" b="1" smtClean="0">
                <a:latin typeface="Arial" charset="0"/>
                <a:cs typeface="Arial" charset="0"/>
              </a:rPr>
              <a:t> and </a:t>
            </a:r>
            <a:r>
              <a:rPr lang="en-US" altLang="it-IT" sz="3600" b="1" smtClean="0">
                <a:solidFill>
                  <a:srgbClr val="00B050"/>
                </a:solidFill>
                <a:latin typeface="Arial" charset="0"/>
                <a:cs typeface="Arial" charset="0"/>
              </a:rPr>
              <a:t>relating</a:t>
            </a:r>
            <a:r>
              <a:rPr lang="en-US" altLang="it-IT" sz="3600" b="1" smtClean="0">
                <a:latin typeface="Arial" charset="0"/>
                <a:cs typeface="Arial" charset="0"/>
              </a:rPr>
              <a:t> with </a:t>
            </a:r>
            <a:r>
              <a:rPr lang="en-US" altLang="it-IT" sz="3600" b="1" smtClean="0">
                <a:solidFill>
                  <a:srgbClr val="00B050"/>
                </a:solidFill>
                <a:latin typeface="Arial" charset="0"/>
                <a:cs typeface="Arial" charset="0"/>
              </a:rPr>
              <a:t>ourselves</a:t>
            </a:r>
            <a:r>
              <a:rPr lang="en-US" altLang="it-IT" sz="3600" b="1" smtClean="0">
                <a:latin typeface="Arial" charset="0"/>
                <a:cs typeface="Arial" charset="0"/>
              </a:rPr>
              <a:t>, </a:t>
            </a:r>
            <a:r>
              <a:rPr lang="en-US" altLang="it-IT" sz="3600" b="1" smtClean="0">
                <a:solidFill>
                  <a:srgbClr val="00B050"/>
                </a:solidFill>
                <a:latin typeface="Arial" charset="0"/>
                <a:cs typeface="Arial" charset="0"/>
              </a:rPr>
              <a:t>others</a:t>
            </a:r>
            <a:r>
              <a:rPr lang="en-US" altLang="it-IT" sz="3600" b="1" smtClean="0">
                <a:latin typeface="Arial" charset="0"/>
                <a:cs typeface="Arial" charset="0"/>
              </a:rPr>
              <a:t> and the </a:t>
            </a:r>
            <a:r>
              <a:rPr lang="en-US" altLang="it-IT" sz="3600" b="1" smtClean="0">
                <a:solidFill>
                  <a:srgbClr val="00B050"/>
                </a:solidFill>
                <a:latin typeface="Arial" charset="0"/>
                <a:cs typeface="Arial" charset="0"/>
              </a:rPr>
              <a:t>world</a:t>
            </a:r>
            <a:r>
              <a:rPr lang="en-US" altLang="it-IT" sz="3600" b="1" smtClean="0">
                <a:latin typeface="Arial" charset="0"/>
                <a:cs typeface="Arial" charset="0"/>
              </a:rPr>
              <a:t> in order to </a:t>
            </a:r>
            <a:r>
              <a:rPr lang="en-US" altLang="it-IT" sz="3600" b="1" smtClean="0">
                <a:solidFill>
                  <a:srgbClr val="00B050"/>
                </a:solidFill>
                <a:latin typeface="Arial" charset="0"/>
                <a:cs typeface="Arial" charset="0"/>
              </a:rPr>
              <a:t>navigate </a:t>
            </a:r>
            <a:r>
              <a:rPr lang="en-US" altLang="it-IT" sz="3600" b="1" smtClean="0">
                <a:latin typeface="Arial" charset="0"/>
                <a:cs typeface="Arial" charset="0"/>
              </a:rPr>
              <a:t>in the rippling </a:t>
            </a:r>
            <a:r>
              <a:rPr lang="en-US" altLang="it-IT" sz="3600" b="1" smtClean="0">
                <a:solidFill>
                  <a:srgbClr val="00B050"/>
                </a:solidFill>
                <a:latin typeface="Arial" charset="0"/>
                <a:cs typeface="Arial" charset="0"/>
              </a:rPr>
              <a:t>currents</a:t>
            </a:r>
            <a:r>
              <a:rPr lang="en-US" altLang="it-IT" sz="3600" b="1" smtClean="0">
                <a:latin typeface="Arial" charset="0"/>
                <a:cs typeface="Arial" charset="0"/>
              </a:rPr>
              <a:t> of </a:t>
            </a:r>
            <a:r>
              <a:rPr lang="en-US" altLang="it-IT" sz="3600" b="1" smtClean="0">
                <a:solidFill>
                  <a:srgbClr val="00B050"/>
                </a:solidFill>
                <a:latin typeface="Arial" charset="0"/>
                <a:cs typeface="Arial" charset="0"/>
              </a:rPr>
              <a:t>change</a:t>
            </a:r>
            <a:r>
              <a:rPr lang="en-US" altLang="it-IT" sz="3600" smtClean="0">
                <a:latin typeface="Arial" charset="0"/>
                <a:cs typeface="Arial" charset="0"/>
              </a:rPr>
              <a:t>. </a:t>
            </a:r>
          </a:p>
        </p:txBody>
      </p:sp>
      <p:grpSp>
        <p:nvGrpSpPr>
          <p:cNvPr id="22530" name="Group 2"/>
          <p:cNvGrpSpPr>
            <a:grpSpLocks/>
          </p:cNvGrpSpPr>
          <p:nvPr/>
        </p:nvGrpSpPr>
        <p:grpSpPr bwMode="auto">
          <a:xfrm>
            <a:off x="0" y="61356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2532"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2533"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2536"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Placeholder 2"/>
          <p:cNvSpPr>
            <a:spLocks noGrp="1"/>
          </p:cNvSpPr>
          <p:nvPr>
            <p:ph type="body" idx="4294967295"/>
          </p:nvPr>
        </p:nvSpPr>
        <p:spPr>
          <a:xfrm>
            <a:off x="685800" y="685800"/>
            <a:ext cx="7772400" cy="5257800"/>
          </a:xfrm>
        </p:spPr>
        <p:txBody>
          <a:bodyPr lIns="45720" rIns="45720"/>
          <a:lstStyle/>
          <a:p>
            <a:pPr marL="0" indent="0" algn="ctr" eaLnBrk="1" hangingPunct="1">
              <a:buFont typeface="Wingdings 2" pitchFamily="18" charset="2"/>
              <a:buNone/>
            </a:pPr>
            <a:endParaRPr lang="en-US" altLang="it-IT" sz="3600" smtClean="0">
              <a:latin typeface="Arial" charset="0"/>
              <a:cs typeface="Arial" charset="0"/>
            </a:endParaRPr>
          </a:p>
        </p:txBody>
      </p:sp>
      <p:grpSp>
        <p:nvGrpSpPr>
          <p:cNvPr id="23554" name="Group 2"/>
          <p:cNvGrpSpPr>
            <a:grpSpLocks/>
          </p:cNvGrpSpPr>
          <p:nvPr/>
        </p:nvGrpSpPr>
        <p:grpSpPr bwMode="auto">
          <a:xfrm>
            <a:off x="0" y="6172200"/>
            <a:ext cx="9144000" cy="722313"/>
            <a:chOff x="0" y="6172200"/>
            <a:chExt cx="9144000" cy="722531"/>
          </a:xfrm>
        </p:grpSpPr>
        <p:sp>
          <p:nvSpPr>
            <p:cNvPr id="4" name="Rectangle 3"/>
            <p:cNvSpPr/>
            <p:nvPr/>
          </p:nvSpPr>
          <p:spPr>
            <a:xfrm>
              <a:off x="0" y="6172200"/>
              <a:ext cx="9144000" cy="6860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3557" name="Picture 50"/>
            <p:cNvPicPr>
              <a:picLocks noChangeAspect="1" noChangeArrowheads="1"/>
            </p:cNvPicPr>
            <p:nvPr/>
          </p:nvPicPr>
          <p:blipFill>
            <a:blip r:embed="rId2"/>
            <a:srcRect/>
            <a:stretch>
              <a:fillRect/>
            </a:stretch>
          </p:blipFill>
          <p:spPr bwMode="auto">
            <a:xfrm>
              <a:off x="6405728" y="6326187"/>
              <a:ext cx="2717800" cy="377825"/>
            </a:xfrm>
            <a:prstGeom prst="rect">
              <a:avLst/>
            </a:prstGeom>
            <a:noFill/>
            <a:ln w="9525">
              <a:noFill/>
              <a:miter lim="800000"/>
              <a:headEnd/>
              <a:tailEnd/>
            </a:ln>
          </p:spPr>
        </p:pic>
        <p:pic>
          <p:nvPicPr>
            <p:cNvPr id="23558" name="Picture 5"/>
            <p:cNvPicPr>
              <a:picLocks noChangeAspect="1"/>
            </p:cNvPicPr>
            <p:nvPr/>
          </p:nvPicPr>
          <p:blipFill>
            <a:blip r:embed="rId3"/>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3"/>
              <a:ext cx="1525587" cy="462101"/>
            </a:xfrm>
            <a:prstGeom prst="rect">
              <a:avLst/>
            </a:prstGeom>
            <a:noFill/>
          </p:spPr>
          <p:txBody>
            <a:bodyPr>
              <a:spAutoFit/>
            </a:bodyPr>
            <a:lstStyle/>
            <a:p>
              <a:pPr>
                <a:defRPr/>
              </a:pPr>
              <a:r>
                <a:rPr lang="en-US" sz="1200" b="1" dirty="0">
                  <a:solidFill>
                    <a:schemeClr val="bg1"/>
                  </a:solidFill>
                  <a:latin typeface="+mn-lt"/>
                </a:rPr>
                <a:t>World Academy of Art and Science</a:t>
              </a:r>
              <a:endParaRPr lang="en-GB" sz="1200" b="1" dirty="0">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p>
              <a:pPr>
                <a:defRPr/>
              </a:pPr>
              <a:r>
                <a:rPr lang="en-US" sz="1200" b="1" dirty="0">
                  <a:solidFill>
                    <a:schemeClr val="bg1"/>
                  </a:solidFill>
                  <a:latin typeface="+mn-lt"/>
                </a:rPr>
                <a:t>World University Consortium</a:t>
              </a:r>
              <a:endParaRPr lang="en-GB" sz="1200" b="1" dirty="0">
                <a:solidFill>
                  <a:schemeClr val="bg1"/>
                </a:solidFill>
                <a:latin typeface="+mn-lt"/>
              </a:endParaRPr>
            </a:p>
          </p:txBody>
        </p:sp>
        <p:pic>
          <p:nvPicPr>
            <p:cNvPr id="23561" name="Picture 8"/>
            <p:cNvPicPr>
              <a:picLocks noChangeAspect="1"/>
            </p:cNvPicPr>
            <p:nvPr/>
          </p:nvPicPr>
          <p:blipFill>
            <a:blip r:embed="rId4"/>
            <a:srcRect/>
            <a:stretch>
              <a:fillRect/>
            </a:stretch>
          </p:blipFill>
          <p:spPr bwMode="auto">
            <a:xfrm>
              <a:off x="3275031" y="6229047"/>
              <a:ext cx="582701" cy="601200"/>
            </a:xfrm>
            <a:prstGeom prst="rect">
              <a:avLst/>
            </a:prstGeom>
            <a:noFill/>
            <a:ln w="9525">
              <a:noFill/>
              <a:miter lim="800000"/>
              <a:headEnd/>
              <a:tailEnd/>
            </a:ln>
          </p:spPr>
        </p:pic>
      </p:grpSp>
      <p:pic>
        <p:nvPicPr>
          <p:cNvPr id="23555" name="Picture 2"/>
          <p:cNvPicPr>
            <a:picLocks noChangeAspect="1" noChangeArrowheads="1"/>
          </p:cNvPicPr>
          <p:nvPr/>
        </p:nvPicPr>
        <p:blipFill>
          <a:blip r:embed="rId5"/>
          <a:srcRect/>
          <a:stretch>
            <a:fillRect/>
          </a:stretch>
        </p:blipFill>
        <p:spPr bwMode="auto">
          <a:xfrm>
            <a:off x="0" y="0"/>
            <a:ext cx="9144000" cy="617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ppt/theme/themeOverride2.xml><?xml version="1.0" encoding="utf-8"?>
<a:themeOverride xmlns:a="http://schemas.openxmlformats.org/drawingml/2006/main">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emplate/>
  <TotalTime>2100</TotalTime>
  <Words>890</Words>
  <Application>Microsoft Office PowerPoint</Application>
  <PresentationFormat>On-screen Show (4:3)</PresentationFormat>
  <Paragraphs>145</Paragraphs>
  <Slides>19</Slides>
  <Notes>1</Notes>
  <HiddenSlides>0</HiddenSlides>
  <MMClips>0</MMClips>
  <ScaleCrop>false</ScaleCrop>
  <HeadingPairs>
    <vt:vector size="6" baseType="variant">
      <vt:variant>
        <vt:lpstr>Caratteri utilizzati</vt:lpstr>
      </vt:variant>
      <vt:variant>
        <vt:i4>3</vt:i4>
      </vt:variant>
      <vt:variant>
        <vt:lpstr>Modello struttura</vt:lpstr>
      </vt:variant>
      <vt:variant>
        <vt:i4>4</vt:i4>
      </vt:variant>
      <vt:variant>
        <vt:lpstr>Titoli diapositive</vt:lpstr>
      </vt:variant>
      <vt:variant>
        <vt:i4>19</vt:i4>
      </vt:variant>
    </vt:vector>
  </HeadingPairs>
  <TitlesOfParts>
    <vt:vector size="26" baseType="lpstr">
      <vt:lpstr>Arial</vt:lpstr>
      <vt:lpstr>Calibri</vt:lpstr>
      <vt:lpstr>Wingdings 2</vt:lpstr>
      <vt:lpstr>Flow</vt:lpstr>
      <vt:lpstr>Flow</vt:lpstr>
      <vt:lpstr>Flow</vt:lpstr>
      <vt:lpstr>Flow</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fully functioning person: a bio-psycho-social viewpoint</dc:title>
  <dc:creator>Irene Hawkins</dc:creator>
  <cp:lastModifiedBy>ALBERTO ZUCCONI</cp:lastModifiedBy>
  <cp:revision>172</cp:revision>
  <dcterms:created xsi:type="dcterms:W3CDTF">2012-06-04T15:12:07Z</dcterms:created>
  <dcterms:modified xsi:type="dcterms:W3CDTF">2014-06-30T17:01:36Z</dcterms:modified>
</cp:coreProperties>
</file>