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7" r:id="rId3"/>
    <p:sldId id="284" r:id="rId4"/>
    <p:sldId id="282" r:id="rId5"/>
    <p:sldId id="278" r:id="rId6"/>
    <p:sldId id="276" r:id="rId7"/>
    <p:sldId id="279" r:id="rId8"/>
    <p:sldId id="280" r:id="rId9"/>
    <p:sldId id="281" r:id="rId10"/>
    <p:sldId id="283" r:id="rId11"/>
    <p:sldId id="272" r:id="rId1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F6E349A-6908-41CE-8719-F23AD31931BD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B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B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6ACA2E7-D620-432B-8D4F-3D9B2DEED2EF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Kocka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9144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Kocka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80175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PPT3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44450"/>
            <a:ext cx="177482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0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772400" cy="1470025"/>
          </a:xfrm>
        </p:spPr>
        <p:txBody>
          <a:bodyPr>
            <a:normAutofit/>
          </a:bodyPr>
          <a:lstStyle>
            <a:lvl1pPr>
              <a:defRPr sz="5400" b="0" cap="none" spc="0">
                <a:ln w="18415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endParaRPr lang="hr-BA" dirty="0"/>
          </a:p>
        </p:txBody>
      </p:sp>
      <p:sp>
        <p:nvSpPr>
          <p:cNvPr id="13" name="Subtitl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buNone/>
              <a:defRPr b="0" cap="none" spc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endParaRPr lang="hr-B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FB00F-9208-4AA0-860E-3A8E97810C53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06B86-23C9-4635-B220-6C0960819C4D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6CE00-F2C2-4C5E-B8E4-01986E4696D3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7DD9-CE4B-4011-8853-55FF41C1D20E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BA"/>
          </a:p>
        </p:txBody>
      </p:sp>
      <p:sp>
        <p:nvSpPr>
          <p:cNvPr id="5" name="Rectangle 4"/>
          <p:cNvSpPr/>
          <p:nvPr/>
        </p:nvSpPr>
        <p:spPr>
          <a:xfrm>
            <a:off x="7236296" y="764704"/>
            <a:ext cx="1583160" cy="72008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BA"/>
          </a:p>
        </p:txBody>
      </p:sp>
      <p:sp>
        <p:nvSpPr>
          <p:cNvPr id="6" name="Rectangle 5"/>
          <p:cNvSpPr/>
          <p:nvPr/>
        </p:nvSpPr>
        <p:spPr>
          <a:xfrm rot="5400000">
            <a:off x="7632848" y="1232248"/>
            <a:ext cx="1583160" cy="72008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BA"/>
          </a:p>
        </p:txBody>
      </p:sp>
      <p:pic>
        <p:nvPicPr>
          <p:cNvPr id="7" name="Picture 11" descr="PPT3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260350"/>
            <a:ext cx="1079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779096" cy="1143000"/>
          </a:xfrm>
        </p:spPr>
        <p:txBody>
          <a:bodyPr>
            <a:noAutofit/>
          </a:bodyPr>
          <a:lstStyle>
            <a:lvl1pPr>
              <a:defRPr sz="4800" b="0" cap="none" spc="0">
                <a:ln w="18415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defRPr/>
            </a:lvl1pPr>
            <a:lvl2pPr>
              <a:buClr>
                <a:srgbClr val="FF0000"/>
              </a:buClr>
              <a:defRPr/>
            </a:lvl2pPr>
            <a:lvl3pPr>
              <a:buClr>
                <a:srgbClr val="FF0000"/>
              </a:buClr>
              <a:defRPr/>
            </a:lvl3pPr>
            <a:lvl4pPr>
              <a:buClr>
                <a:srgbClr val="FF0000"/>
              </a:buClr>
              <a:defRPr/>
            </a:lvl4pPr>
            <a:lvl5pPr>
              <a:buClr>
                <a:srgbClr val="FF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BA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2855-38C9-4698-96C7-FB64BB110784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C3C2E-E82E-44C0-8499-0E511F218E0A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Kocka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0575"/>
            <a:ext cx="9144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Kocka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96075"/>
            <a:ext cx="9144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PPT3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501650"/>
            <a:ext cx="177482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3568" y="4437112"/>
            <a:ext cx="7848872" cy="1143000"/>
          </a:xfrm>
        </p:spPr>
        <p:txBody>
          <a:bodyPr>
            <a:noAutofit/>
          </a:bodyPr>
          <a:lstStyle>
            <a:lvl1pPr>
              <a:defRPr sz="4800" b="0" cap="none" spc="0">
                <a:ln w="18415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B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44EE-9600-4023-A15D-4543E3C9CB57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BE4FD-9373-4A00-B734-790353FFF4AD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BA"/>
          </a:p>
        </p:txBody>
      </p:sp>
      <p:sp>
        <p:nvSpPr>
          <p:cNvPr id="6" name="Rectangle 12"/>
          <p:cNvSpPr/>
          <p:nvPr/>
        </p:nvSpPr>
        <p:spPr>
          <a:xfrm>
            <a:off x="7236296" y="764704"/>
            <a:ext cx="1583160" cy="72008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BA"/>
          </a:p>
        </p:txBody>
      </p:sp>
      <p:sp>
        <p:nvSpPr>
          <p:cNvPr id="7" name="Rectangle 13"/>
          <p:cNvSpPr/>
          <p:nvPr/>
        </p:nvSpPr>
        <p:spPr>
          <a:xfrm rot="5400000">
            <a:off x="7632848" y="1232248"/>
            <a:ext cx="1583160" cy="72008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BA"/>
          </a:p>
        </p:txBody>
      </p:sp>
      <p:pic>
        <p:nvPicPr>
          <p:cNvPr id="8" name="Picture 14" descr="PPT3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260350"/>
            <a:ext cx="1079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779096" cy="1143000"/>
          </a:xfrm>
        </p:spPr>
        <p:txBody>
          <a:bodyPr>
            <a:noAutofit/>
          </a:bodyPr>
          <a:lstStyle>
            <a:lvl1pPr>
              <a:defRPr sz="4800" b="0" cap="none" spc="0">
                <a:ln w="18415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BA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8397-EA43-49A3-A7AE-71D59E7DD7EB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7396-A444-4E76-86BB-43CFC5A7B2F5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AF3A7-4701-42F8-AE1F-72DA0D5CDD6D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71048-D28D-4E9F-9A7E-CFD7B5A42F78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A81F9-9879-4DAC-8DC9-C12905EF677E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67FF0-410C-4536-9EC5-91770E234C4E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53AF-9A82-46FE-9DD9-73B65917C8F9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AAE81-5F6B-49EA-B154-FDB3BC4ED501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6727-02D4-44B2-88A3-F7D22BB070A6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CD0D1-4368-4025-B6AA-C9750BF6DB6E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B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9C56-38AB-4CC8-814B-1D2D88CCDE10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E5005-8B10-487E-97BD-ACF829DD974C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B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B41F59-C3FA-4653-BA41-03C6CE50F7A1}" type="datetimeFigureOut">
              <a:rPr lang="hr-BA"/>
              <a:pPr>
                <a:defRPr/>
              </a:pPr>
              <a:t>1.7.2014.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E1478E-C09B-4B1F-8F65-6BE015C05C63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611188" y="2060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BA" sz="4400" b="1" dirty="0" smtClean="0">
                <a:ln>
                  <a:noFill/>
                </a:ln>
                <a:effectLst/>
              </a:rPr>
              <a:t/>
            </a:r>
            <a:br>
              <a:rPr lang="hr-BA" sz="4400" b="1" dirty="0" smtClean="0">
                <a:ln>
                  <a:noFill/>
                </a:ln>
                <a:effectLst/>
              </a:rPr>
            </a:br>
            <a:r>
              <a:rPr lang="hr-BA" sz="4400" b="1" dirty="0" smtClean="0">
                <a:ln>
                  <a:noFill/>
                </a:ln>
                <a:effectLst/>
              </a:rPr>
              <a:t>Konferencija o rastu zapošljavanja – na putu ka oporavku</a:t>
            </a:r>
            <a:br>
              <a:rPr lang="hr-BA" sz="4400" b="1" dirty="0" smtClean="0">
                <a:ln>
                  <a:noFill/>
                </a:ln>
                <a:effectLst/>
              </a:rPr>
            </a:br>
            <a:r>
              <a:rPr lang="hr-BA" sz="4400" b="1" dirty="0" smtClean="0">
                <a:ln>
                  <a:noFill/>
                </a:ln>
                <a:effectLst/>
              </a:rPr>
              <a:t/>
            </a:r>
            <a:br>
              <a:rPr lang="hr-BA" sz="4400" b="1" dirty="0" smtClean="0">
                <a:ln>
                  <a:noFill/>
                </a:ln>
                <a:effectLst/>
              </a:rPr>
            </a:br>
            <a:r>
              <a:rPr lang="hr-BA" sz="4400" b="1" dirty="0" smtClean="0">
                <a:ln>
                  <a:noFill/>
                </a:ln>
                <a:effectLst/>
              </a:rPr>
              <a:t>- </a:t>
            </a:r>
            <a:r>
              <a:rPr lang="hr-BA" sz="3600" dirty="0" smtClean="0">
                <a:ln>
                  <a:noFill/>
                </a:ln>
                <a:effectLst/>
              </a:rPr>
              <a:t>Zapošljavanje mladih -</a:t>
            </a:r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BA" sz="2800" dirty="0" smtClean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hr-BA" sz="2800" dirty="0" smtClean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2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</a:rPr>
              <a:t>Doc. </a:t>
            </a:r>
            <a:r>
              <a:rPr lang="hr-HR" sz="2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</a:rPr>
              <a:t>r </a:t>
            </a:r>
            <a:r>
              <a:rPr lang="en-US" sz="2800" dirty="0" err="1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</a:rPr>
              <a:t>Muamer</a:t>
            </a:r>
            <a:r>
              <a:rPr lang="en-US" sz="2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</a:rPr>
              <a:t>Halilbašić</a:t>
            </a:r>
            <a:endParaRPr lang="hr-BA" sz="2800" dirty="0" smtClean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hr-BA" sz="2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</a:rPr>
              <a:t>Direktor 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sz="3600" b="1" dirty="0" smtClean="0"/>
              <a:t>Usklađenost </a:t>
            </a:r>
            <a:r>
              <a:rPr lang="hr-BA" sz="3600" b="1" dirty="0" err="1" smtClean="0"/>
              <a:t>outputa</a:t>
            </a:r>
            <a:r>
              <a:rPr lang="hr-BA" sz="3600" b="1" dirty="0" smtClean="0"/>
              <a:t> obrazovnog sistema sa potrebama privrede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BA" dirty="0" smtClean="0"/>
          </a:p>
          <a:p>
            <a:r>
              <a:rPr lang="hr-BA" sz="2800" dirty="0" smtClean="0"/>
              <a:t>Usklađivanje upisne i politike stipendiranja sa potrebama tržišta rada</a:t>
            </a:r>
          </a:p>
          <a:p>
            <a:endParaRPr lang="hr-BA" sz="2800" dirty="0" smtClean="0"/>
          </a:p>
          <a:p>
            <a:r>
              <a:rPr lang="hr-BA" sz="2800" dirty="0" smtClean="0"/>
              <a:t>Masovni programi prekvalifikacije ili pripreme za rad nezaposlenih (mladih) osoba u </a:t>
            </a:r>
            <a:r>
              <a:rPr lang="hr-BA" sz="2800" dirty="0" err="1" smtClean="0"/>
              <a:t>saradnji</a:t>
            </a:r>
            <a:r>
              <a:rPr lang="hr-BA" sz="2800" dirty="0" smtClean="0"/>
              <a:t> sa privredom</a:t>
            </a:r>
          </a:p>
          <a:p>
            <a:endParaRPr lang="hr-BA" sz="2800" dirty="0" smtClean="0"/>
          </a:p>
          <a:p>
            <a:r>
              <a:rPr lang="hr-BA" sz="2800" dirty="0" smtClean="0"/>
              <a:t>Mjere za povećanje geografske mobilnosti radne snage</a:t>
            </a:r>
          </a:p>
          <a:p>
            <a:endParaRPr lang="hr-B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 idx="4294967295"/>
          </p:nvPr>
        </p:nvSpPr>
        <p:spPr>
          <a:xfrm>
            <a:off x="611188" y="2060575"/>
            <a:ext cx="7772400" cy="1470025"/>
          </a:xfrm>
        </p:spPr>
        <p:txBody>
          <a:bodyPr/>
          <a:lstStyle/>
          <a:p>
            <a:r>
              <a:rPr lang="en-US" b="1" smtClean="0"/>
              <a:t>PITANJA, KOMENTARI</a:t>
            </a:r>
            <a:endParaRPr lang="hr-BA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7236296" cy="1143000"/>
          </a:xfrm>
        </p:spPr>
        <p:txBody>
          <a:bodyPr/>
          <a:lstStyle/>
          <a:p>
            <a:r>
              <a:rPr lang="hr-BA" sz="4000" b="1" dirty="0" smtClean="0"/>
              <a:t>Osvrt na situaciju na tržištu rada</a:t>
            </a:r>
            <a:endParaRPr lang="hr-B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endParaRPr lang="bs-Latn-BA" sz="2800" dirty="0" smtClean="0"/>
          </a:p>
          <a:p>
            <a:r>
              <a:rPr lang="bs-Latn-BA" sz="2800" dirty="0" smtClean="0"/>
              <a:t>BiH </a:t>
            </a:r>
            <a:r>
              <a:rPr lang="bs-Latn-BA" sz="2800" dirty="0" smtClean="0"/>
              <a:t>se susreće s dva velika izazova: neaktivnošću i nezaposlenošću </a:t>
            </a:r>
            <a:r>
              <a:rPr lang="bs-Latn-BA" sz="2800" dirty="0" smtClean="0"/>
              <a:t>stanovništva</a:t>
            </a:r>
          </a:p>
          <a:p>
            <a:endParaRPr lang="bs-Latn-BA" sz="2800" dirty="0" smtClean="0"/>
          </a:p>
          <a:p>
            <a:r>
              <a:rPr lang="bs-Latn-BA" sz="2800" dirty="0" smtClean="0"/>
              <a:t>Nezaposlenost je dugoročnog (strukturnog) </a:t>
            </a:r>
            <a:r>
              <a:rPr lang="bs-Latn-BA" sz="2800" dirty="0" smtClean="0"/>
              <a:t>karaktera</a:t>
            </a:r>
          </a:p>
          <a:p>
            <a:endParaRPr lang="bs-Latn-BA" sz="2800" dirty="0" smtClean="0"/>
          </a:p>
          <a:p>
            <a:r>
              <a:rPr lang="bs-Latn-BA" sz="2800" dirty="0" smtClean="0"/>
              <a:t>U strukturi nezaposlenih dominiraju osobe sa srednjim </a:t>
            </a:r>
            <a:r>
              <a:rPr lang="bs-Latn-BA" sz="2800" dirty="0" smtClean="0"/>
              <a:t>obrazovanjem</a:t>
            </a:r>
          </a:p>
          <a:p>
            <a:endParaRPr lang="bs-Latn-BA" sz="2800" dirty="0" smtClean="0"/>
          </a:p>
          <a:p>
            <a:endParaRPr lang="hr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b="1" dirty="0" smtClean="0"/>
              <a:t>Osvrt na situaciju na tržištu rada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z="2800" dirty="0" smtClean="0"/>
              <a:t>Najbrže rastuća kategorija nezaposlenih u posljednjih nekoliko godina su visokoobrazovani kadrovi, uglavnom </a:t>
            </a:r>
            <a:r>
              <a:rPr lang="bs-Latn-BA" sz="2800" dirty="0" smtClean="0"/>
              <a:t>mladi</a:t>
            </a:r>
          </a:p>
          <a:p>
            <a:endParaRPr lang="bs-Latn-BA" sz="2800" dirty="0" smtClean="0"/>
          </a:p>
          <a:p>
            <a:r>
              <a:rPr lang="bs-Latn-BA" sz="2800" dirty="0" smtClean="0"/>
              <a:t>Od 411 hiljada radnosposobnih mladih, 76 hiljada nema posao, 44 hiljade je zaposleno </a:t>
            </a:r>
          </a:p>
          <a:p>
            <a:endParaRPr lang="bs-Latn-BA" sz="2800" dirty="0" smtClean="0"/>
          </a:p>
          <a:p>
            <a:r>
              <a:rPr lang="bs-Latn-BA" sz="2800" dirty="0" smtClean="0"/>
              <a:t>Posebno zabrinjava činjenica da je 290 hiljada mladih ekonomski neaktivno</a:t>
            </a:r>
            <a:endParaRPr lang="hr-BA" sz="2800" dirty="0" smtClean="0"/>
          </a:p>
          <a:p>
            <a:endParaRPr lang="hr-B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sz="3600" b="1" dirty="0" smtClean="0"/>
              <a:t>Stope (ne)zaposlenosti – zemlje jugoistočne Evrope – 2012. godina </a:t>
            </a:r>
            <a:endParaRPr lang="hr-BA" sz="3600" b="1" dirty="0"/>
          </a:p>
        </p:txBody>
      </p:sp>
      <p:pic>
        <p:nvPicPr>
          <p:cNvPr id="4" name="Slika 9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6858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sz="4000" b="1" dirty="0" smtClean="0"/>
              <a:t>Razlozi trenutne dominantno strukturne nezaposlenosti</a:t>
            </a:r>
            <a:endParaRPr lang="hr-B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BA" i="1" dirty="0" smtClean="0"/>
          </a:p>
          <a:p>
            <a:r>
              <a:rPr lang="hr-BA" i="1" dirty="0" smtClean="0"/>
              <a:t>Nekonkurentan poslovni sektor</a:t>
            </a:r>
            <a:r>
              <a:rPr lang="hr-BA" dirty="0" smtClean="0"/>
              <a:t>, koji ne generira tražnju za novim radnicima</a:t>
            </a:r>
          </a:p>
          <a:p>
            <a:endParaRPr lang="hr-BA" i="1" dirty="0" smtClean="0"/>
          </a:p>
          <a:p>
            <a:r>
              <a:rPr lang="hr-BA" i="1" dirty="0" smtClean="0"/>
              <a:t>Nekvalitetno obrazovanje</a:t>
            </a:r>
            <a:r>
              <a:rPr lang="hr-BA" dirty="0" smtClean="0"/>
              <a:t>, koje nudi znanja i vještine koji ne trebaju poslodavcima</a:t>
            </a:r>
          </a:p>
          <a:p>
            <a:endParaRPr lang="hr-B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7007696" cy="1143000"/>
          </a:xfrm>
        </p:spPr>
        <p:txBody>
          <a:bodyPr/>
          <a:lstStyle/>
          <a:p>
            <a:r>
              <a:rPr lang="hr-BA" sz="4000" b="1" dirty="0" smtClean="0"/>
              <a:t>Nekonkurentan poslovni sektor</a:t>
            </a:r>
            <a:endParaRPr lang="hr-B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sz="2800" dirty="0" smtClean="0"/>
              <a:t>Promijeniti fokus sa “reaktivne” na “</a:t>
            </a:r>
            <a:r>
              <a:rPr lang="hr-BA" sz="2800" dirty="0" err="1" smtClean="0"/>
              <a:t>proaktivnu</a:t>
            </a:r>
            <a:r>
              <a:rPr lang="hr-BA" sz="2800" dirty="0" smtClean="0"/>
              <a:t>” politiku spram poslovnog sektora</a:t>
            </a:r>
          </a:p>
          <a:p>
            <a:endParaRPr lang="hr-BA" sz="2800" dirty="0" smtClean="0"/>
          </a:p>
          <a:p>
            <a:r>
              <a:rPr lang="hr-BA" sz="2800" dirty="0" smtClean="0"/>
              <a:t>Preusmjeriti dio resursa na podršku uspješnim “pričama”, brzorastućim SME</a:t>
            </a:r>
          </a:p>
          <a:p>
            <a:endParaRPr lang="hr-BA" sz="2800" dirty="0" smtClean="0"/>
          </a:p>
          <a:p>
            <a:r>
              <a:rPr lang="hr-BA" sz="2800" dirty="0" smtClean="0"/>
              <a:t>Unaprijediti programe omladinskog </a:t>
            </a:r>
            <a:r>
              <a:rPr lang="hr-BA" sz="2800" dirty="0" err="1" smtClean="0"/>
              <a:t>preduzetništva</a:t>
            </a:r>
            <a:r>
              <a:rPr lang="hr-BA" sz="2800" dirty="0" smtClean="0"/>
              <a:t> (e-</a:t>
            </a:r>
            <a:r>
              <a:rPr lang="hr-BA" sz="2800" dirty="0" err="1" smtClean="0"/>
              <a:t>learing</a:t>
            </a:r>
            <a:r>
              <a:rPr lang="hr-BA" sz="2800" dirty="0" smtClean="0"/>
              <a:t> alati, podrška poslovnim inkubatorima, promocija, modeli </a:t>
            </a:r>
            <a:r>
              <a:rPr lang="hr-BA" sz="2800" dirty="0" err="1" smtClean="0"/>
              <a:t>finansiranja</a:t>
            </a:r>
            <a:r>
              <a:rPr lang="hr-BA" sz="2800" dirty="0" smtClean="0"/>
              <a:t> mladih poduzetnika)</a:t>
            </a:r>
            <a:endParaRPr lang="hr-BA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sz="4000" b="1" dirty="0" smtClean="0"/>
              <a:t>Brzorastuća SME – studija Kantona Sarajevo</a:t>
            </a:r>
            <a:endParaRPr lang="hr-B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 </a:t>
            </a:r>
            <a:r>
              <a:rPr lang="en-US" sz="2800" dirty="0" err="1" smtClean="0"/>
              <a:t>periodu</a:t>
            </a:r>
            <a:r>
              <a:rPr lang="en-US" sz="2800" dirty="0" smtClean="0"/>
              <a:t> 2006-201</a:t>
            </a:r>
            <a:r>
              <a:rPr lang="hr-BA" sz="2800" dirty="0" smtClean="0"/>
              <a:t>1</a:t>
            </a:r>
            <a:r>
              <a:rPr lang="en-US" sz="2800" dirty="0" smtClean="0"/>
              <a:t>. </a:t>
            </a:r>
            <a:r>
              <a:rPr lang="en-US" sz="2800" dirty="0" err="1" smtClean="0"/>
              <a:t>godina</a:t>
            </a:r>
            <a:r>
              <a:rPr lang="en-US" sz="2800" dirty="0" smtClean="0"/>
              <a:t> 50% </a:t>
            </a:r>
            <a:r>
              <a:rPr lang="en-US" sz="2800" dirty="0" err="1" smtClean="0"/>
              <a:t>novih</a:t>
            </a:r>
            <a:r>
              <a:rPr lang="en-US" sz="2800" dirty="0" smtClean="0"/>
              <a:t> </a:t>
            </a:r>
            <a:r>
              <a:rPr lang="en-US" sz="2800" dirty="0" err="1" smtClean="0"/>
              <a:t>radnih</a:t>
            </a:r>
            <a:r>
              <a:rPr lang="en-US" sz="2800" dirty="0" smtClean="0"/>
              <a:t> </a:t>
            </a:r>
            <a:r>
              <a:rPr lang="en-US" sz="2800" dirty="0" err="1" smtClean="0"/>
              <a:t>mjesta</a:t>
            </a:r>
            <a:r>
              <a:rPr lang="en-US" sz="2800" dirty="0" smtClean="0"/>
              <a:t> </a:t>
            </a:r>
            <a:r>
              <a:rPr lang="en-US" sz="2800" dirty="0" err="1" smtClean="0"/>
              <a:t>kreirano</a:t>
            </a:r>
            <a:r>
              <a:rPr lang="en-US" sz="2800" dirty="0" smtClean="0"/>
              <a:t> u </a:t>
            </a:r>
            <a:r>
              <a:rPr lang="en-US" sz="2800" dirty="0" err="1" smtClean="0"/>
              <a:t>svega</a:t>
            </a:r>
            <a:r>
              <a:rPr lang="en-US" sz="2800" dirty="0" smtClean="0"/>
              <a:t> 100 </a:t>
            </a:r>
            <a:r>
              <a:rPr lang="en-US" sz="2800" dirty="0" err="1" smtClean="0"/>
              <a:t>kompanija</a:t>
            </a:r>
            <a:endParaRPr lang="hr-BA" sz="2800" dirty="0" smtClean="0"/>
          </a:p>
          <a:p>
            <a:endParaRPr lang="hr-BA" sz="2800" dirty="0" smtClean="0"/>
          </a:p>
          <a:p>
            <a:r>
              <a:rPr lang="en-US" sz="2800" dirty="0" err="1" smtClean="0"/>
              <a:t>Prema</a:t>
            </a:r>
            <a:r>
              <a:rPr lang="en-US" sz="2800" dirty="0" smtClean="0"/>
              <a:t> </a:t>
            </a:r>
            <a:r>
              <a:rPr lang="en-US" sz="2800" dirty="0" err="1" smtClean="0"/>
              <a:t>kriteriju</a:t>
            </a:r>
            <a:r>
              <a:rPr lang="en-US" sz="2800" dirty="0" smtClean="0"/>
              <a:t> </a:t>
            </a:r>
            <a:r>
              <a:rPr lang="en-US" sz="2800" dirty="0" err="1" smtClean="0"/>
              <a:t>rasta</a:t>
            </a:r>
            <a:r>
              <a:rPr lang="en-US" sz="2800" dirty="0" smtClean="0"/>
              <a:t> </a:t>
            </a:r>
            <a:r>
              <a:rPr lang="en-US" sz="2800" dirty="0" err="1" smtClean="0"/>
              <a:t>zaposlenih</a:t>
            </a:r>
            <a:r>
              <a:rPr lang="en-US" sz="2800" dirty="0" smtClean="0"/>
              <a:t>, </a:t>
            </a:r>
            <a:r>
              <a:rPr lang="en-US" sz="2800" dirty="0" err="1" smtClean="0"/>
              <a:t>ukupan</a:t>
            </a:r>
            <a:r>
              <a:rPr lang="en-US" sz="2800" dirty="0" smtClean="0"/>
              <a:t> </a:t>
            </a:r>
            <a:r>
              <a:rPr lang="en-US" sz="2800" dirty="0" err="1" smtClean="0"/>
              <a:t>broj</a:t>
            </a:r>
            <a:r>
              <a:rPr lang="en-US" sz="2800" dirty="0" smtClean="0"/>
              <a:t> </a:t>
            </a:r>
            <a:r>
              <a:rPr lang="en-US" sz="2800" dirty="0" err="1" smtClean="0"/>
              <a:t>brzorastućih</a:t>
            </a:r>
            <a:r>
              <a:rPr lang="en-US" sz="2800" dirty="0" smtClean="0"/>
              <a:t> </a:t>
            </a:r>
            <a:r>
              <a:rPr lang="en-US" sz="2800" dirty="0" err="1" smtClean="0"/>
              <a:t>kompanija</a:t>
            </a:r>
            <a:r>
              <a:rPr lang="en-US" sz="2800" dirty="0" smtClean="0"/>
              <a:t> u KS je 33, </a:t>
            </a:r>
            <a:r>
              <a:rPr lang="en-US" sz="2800" dirty="0" err="1" smtClean="0"/>
              <a:t>odnosno</a:t>
            </a:r>
            <a:r>
              <a:rPr lang="en-US" sz="2800" dirty="0" smtClean="0"/>
              <a:t> 0,55% </a:t>
            </a:r>
            <a:r>
              <a:rPr lang="en-US" sz="2800" dirty="0" err="1" smtClean="0"/>
              <a:t>ukupnog</a:t>
            </a:r>
            <a:r>
              <a:rPr lang="en-US" sz="2800" dirty="0" smtClean="0"/>
              <a:t> </a:t>
            </a:r>
            <a:r>
              <a:rPr lang="en-US" sz="2800" dirty="0" err="1" smtClean="0"/>
              <a:t>broja</a:t>
            </a:r>
            <a:r>
              <a:rPr lang="en-US" sz="2800" dirty="0" smtClean="0"/>
              <a:t> </a:t>
            </a:r>
            <a:r>
              <a:rPr lang="en-US" sz="2800" dirty="0" err="1" smtClean="0"/>
              <a:t>kompanija</a:t>
            </a:r>
            <a:r>
              <a:rPr lang="en-US" sz="2800" dirty="0" smtClean="0"/>
              <a:t> </a:t>
            </a:r>
            <a:endParaRPr lang="hr-BA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Brzo</a:t>
            </a:r>
            <a:r>
              <a:rPr lang="en-US" sz="2800" dirty="0" smtClean="0"/>
              <a:t> </a:t>
            </a:r>
            <a:r>
              <a:rPr lang="en-US" sz="2800" dirty="0" err="1" smtClean="0"/>
              <a:t>rastuće</a:t>
            </a:r>
            <a:r>
              <a:rPr lang="en-US" sz="2800" dirty="0" smtClean="0"/>
              <a:t> </a:t>
            </a:r>
            <a:r>
              <a:rPr lang="en-US" sz="2800" dirty="0" err="1" smtClean="0"/>
              <a:t>firme</a:t>
            </a:r>
            <a:r>
              <a:rPr lang="en-US" sz="2800" dirty="0" smtClean="0"/>
              <a:t> </a:t>
            </a:r>
            <a:r>
              <a:rPr lang="en-US" sz="2800" dirty="0" err="1" smtClean="0"/>
              <a:t>ukupno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generirale</a:t>
            </a:r>
            <a:r>
              <a:rPr lang="en-US" sz="2800" dirty="0" smtClean="0"/>
              <a:t> </a:t>
            </a:r>
            <a:r>
              <a:rPr lang="hr-BA" sz="2800" dirty="0" smtClean="0"/>
              <a:t>gotovo </a:t>
            </a:r>
            <a:r>
              <a:rPr lang="en-US" sz="2800" dirty="0" smtClean="0"/>
              <a:t>5</a:t>
            </a:r>
            <a:r>
              <a:rPr lang="hr-BA" sz="2800" dirty="0" smtClean="0"/>
              <a:t>0</a:t>
            </a:r>
            <a:r>
              <a:rPr lang="en-US" sz="2800" dirty="0" smtClean="0"/>
              <a:t>00 </a:t>
            </a:r>
            <a:r>
              <a:rPr lang="en-US" sz="2800" dirty="0" err="1" smtClean="0"/>
              <a:t>novih</a:t>
            </a:r>
            <a:r>
              <a:rPr lang="en-US" sz="2800" dirty="0" smtClean="0"/>
              <a:t> </a:t>
            </a:r>
            <a:r>
              <a:rPr lang="en-US" sz="2800" dirty="0" err="1" smtClean="0"/>
              <a:t>radnih</a:t>
            </a:r>
            <a:r>
              <a:rPr lang="en-US" sz="2800" dirty="0" smtClean="0"/>
              <a:t> </a:t>
            </a:r>
            <a:r>
              <a:rPr lang="en-US" sz="2800" dirty="0" err="1" smtClean="0"/>
              <a:t>mjesta</a:t>
            </a:r>
            <a:r>
              <a:rPr lang="en-US" sz="2800" dirty="0" smtClean="0"/>
              <a:t> u </a:t>
            </a:r>
            <a:r>
              <a:rPr lang="hr-BA" sz="2800" dirty="0" smtClean="0"/>
              <a:t>analiziranom periodu</a:t>
            </a:r>
            <a:endParaRPr lang="en-US" sz="2800" dirty="0" smtClean="0"/>
          </a:p>
          <a:p>
            <a:endParaRPr lang="en-US" dirty="0" smtClean="0"/>
          </a:p>
          <a:p>
            <a:endParaRPr lang="hr-B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sz="3600" b="1" dirty="0" smtClean="0"/>
              <a:t>Usklađenost </a:t>
            </a:r>
            <a:r>
              <a:rPr lang="hr-BA" sz="3600" b="1" dirty="0" err="1" smtClean="0"/>
              <a:t>outputa</a:t>
            </a:r>
            <a:r>
              <a:rPr lang="hr-BA" sz="3600" b="1" dirty="0" smtClean="0"/>
              <a:t> obrazovnog sistema sa potrebama privrede</a:t>
            </a:r>
            <a:endParaRPr lang="hr-B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BA" sz="2800" dirty="0" smtClean="0"/>
              <a:t>“</a:t>
            </a:r>
            <a:r>
              <a:rPr lang="hr-BA" sz="2800" dirty="0" err="1" smtClean="0"/>
              <a:t>Mismatch</a:t>
            </a:r>
            <a:r>
              <a:rPr lang="hr-BA" sz="2800" dirty="0" smtClean="0"/>
              <a:t>” na tržištu rada – u pogledu vještina, obrazovni i geografski “</a:t>
            </a:r>
            <a:r>
              <a:rPr lang="hr-BA" sz="2800" dirty="0" err="1" smtClean="0"/>
              <a:t>mismatch</a:t>
            </a:r>
            <a:r>
              <a:rPr lang="hr-BA" sz="2800" dirty="0" smtClean="0"/>
              <a:t>”</a:t>
            </a:r>
          </a:p>
          <a:p>
            <a:pPr lvl="0"/>
            <a:endParaRPr lang="hr-BA" sz="2800" dirty="0" smtClean="0"/>
          </a:p>
          <a:p>
            <a:pPr lvl="0"/>
            <a:r>
              <a:rPr lang="hr-BA" sz="2800" dirty="0" smtClean="0"/>
              <a:t>Nema dostupnih istraživanja u ovoj oblasti u BiH</a:t>
            </a:r>
          </a:p>
          <a:p>
            <a:pPr lvl="0"/>
            <a:endParaRPr lang="bs-Latn-BA" sz="2800" dirty="0" smtClean="0"/>
          </a:p>
          <a:p>
            <a:pPr lvl="0"/>
            <a:r>
              <a:rPr lang="bs-Latn-BA" sz="2800" dirty="0" smtClean="0"/>
              <a:t>Jedna trećina rukovodilaca izvoznih preduzeća u BiH u 2009. godini ukazala na to da vještine radne snage predstavljaju problem za poslovanje</a:t>
            </a:r>
            <a:endParaRPr lang="hr-BA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sz="3600" b="1" dirty="0" smtClean="0"/>
              <a:t>Usklađenost </a:t>
            </a:r>
            <a:r>
              <a:rPr lang="hr-BA" sz="3600" b="1" dirty="0" err="1" smtClean="0"/>
              <a:t>outputa</a:t>
            </a:r>
            <a:r>
              <a:rPr lang="hr-BA" sz="3600" b="1" dirty="0" smtClean="0"/>
              <a:t> obrazovnog sistema sa potrebama privrede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BA" dirty="0" smtClean="0"/>
              <a:t>Uspostavljanja formalnih veza između obrazovnih institucija, javnih službi za zapošljavanje i poslovnog sektora kroz kreiranje paktova zapošljavanja – na određenoj teritoriji (općina ili kanton), ili po pojedinim lancima vrijednosti ili </a:t>
            </a:r>
            <a:r>
              <a:rPr lang="hr-BA" dirty="0" err="1" smtClean="0"/>
              <a:t>klasterima</a:t>
            </a:r>
            <a:r>
              <a:rPr lang="hr-BA" dirty="0" smtClean="0"/>
              <a:t> – </a:t>
            </a:r>
            <a:r>
              <a:rPr lang="hr-BA" dirty="0" err="1" smtClean="0"/>
              <a:t>tzv</a:t>
            </a:r>
            <a:r>
              <a:rPr lang="hr-BA" dirty="0" smtClean="0"/>
              <a:t>. </a:t>
            </a:r>
            <a:r>
              <a:rPr lang="hr-BA" dirty="0" err="1" smtClean="0"/>
              <a:t>funkcionaolni</a:t>
            </a:r>
            <a:r>
              <a:rPr lang="hr-BA" dirty="0" smtClean="0"/>
              <a:t> lanci zapošljavanja</a:t>
            </a:r>
          </a:p>
          <a:p>
            <a:endParaRPr lang="hr-B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Ppt0000000</Template>
  <TotalTime>243</TotalTime>
  <Words>373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Ppt0000000</vt:lpstr>
      <vt:lpstr> Konferencija o rastu zapošljavanja – na putu ka oporavku  - Zapošljavanje mladih -</vt:lpstr>
      <vt:lpstr>Osvrt na situaciju na tržištu rada</vt:lpstr>
      <vt:lpstr>Osvrt na situaciju na tržištu rada</vt:lpstr>
      <vt:lpstr>Stope (ne)zaposlenosti – zemlje jugoistočne Evrope – 2012. godina </vt:lpstr>
      <vt:lpstr>Razlozi trenutne dominantno strukturne nezaposlenosti</vt:lpstr>
      <vt:lpstr>Nekonkurentan poslovni sektor</vt:lpstr>
      <vt:lpstr>Brzorastuća SME – studija Kantona Sarajevo</vt:lpstr>
      <vt:lpstr>Usklađenost outputa obrazovnog sistema sa potrebama privrede</vt:lpstr>
      <vt:lpstr>Usklađenost outputa obrazovnog sistema sa potrebama privrede</vt:lpstr>
      <vt:lpstr>Usklađenost outputa obrazovnog sistema sa potrebama privrede</vt:lpstr>
      <vt:lpstr>PITANJA, KOMENTARI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VIZIJA, STRATEŠKI CILJEVI I OKVIRNI PROGRAM RADA EIS</dc:title>
  <dc:creator>User</dc:creator>
  <cp:lastModifiedBy>Muamer</cp:lastModifiedBy>
  <cp:revision>27</cp:revision>
  <dcterms:created xsi:type="dcterms:W3CDTF">2012-11-30T16:47:05Z</dcterms:created>
  <dcterms:modified xsi:type="dcterms:W3CDTF">2014-07-01T07:08:39Z</dcterms:modified>
</cp:coreProperties>
</file>