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6" r:id="rId4"/>
    <p:sldId id="258" r:id="rId5"/>
    <p:sldId id="267" r:id="rId6"/>
    <p:sldId id="265" r:id="rId7"/>
    <p:sldId id="259" r:id="rId8"/>
    <p:sldId id="260" r:id="rId9"/>
    <p:sldId id="268" r:id="rId10"/>
    <p:sldId id="270" r:id="rId11"/>
    <p:sldId id="261" r:id="rId12"/>
    <p:sldId id="262" r:id="rId13"/>
    <p:sldId id="263"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183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11C9C2-89F8-E24B-BFF0-22E01713E8D2}" type="datetimeFigureOut">
              <a:rPr lang="en-US" smtClean="0"/>
              <a:t>01/07/14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3AD2A8-F357-9C42-AB1F-3D4EF2ADAC47}" type="slidenum">
              <a:rPr lang="en-US" smtClean="0"/>
              <a:t>‹#›</a:t>
            </a:fld>
            <a:endParaRPr lang="en-US"/>
          </a:p>
        </p:txBody>
      </p:sp>
    </p:spTree>
    <p:extLst>
      <p:ext uri="{BB962C8B-B14F-4D97-AF65-F5344CB8AC3E}">
        <p14:creationId xmlns:p14="http://schemas.microsoft.com/office/powerpoint/2010/main" val="9381247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Good evening everyone.</a:t>
            </a:r>
          </a:p>
          <a:p>
            <a:r>
              <a:rPr lang="en-US" sz="1200" kern="1200" dirty="0" smtClean="0">
                <a:solidFill>
                  <a:schemeClr val="tx1"/>
                </a:solidFill>
                <a:effectLst/>
                <a:latin typeface="+mn-lt"/>
                <a:ea typeface="+mn-ea"/>
                <a:cs typeface="+mn-cs"/>
              </a:rPr>
              <a:t>My name is Ines Avdić and I will present the IT wonderland we’re building in Sarajevo.</a:t>
            </a:r>
          </a:p>
          <a:p>
            <a:endParaRPr lang="en-US" dirty="0"/>
          </a:p>
        </p:txBody>
      </p:sp>
      <p:sp>
        <p:nvSpPr>
          <p:cNvPr id="4" name="Slide Number Placeholder 3"/>
          <p:cNvSpPr>
            <a:spLocks noGrp="1"/>
          </p:cNvSpPr>
          <p:nvPr>
            <p:ph type="sldNum" sz="quarter" idx="10"/>
          </p:nvPr>
        </p:nvSpPr>
        <p:spPr/>
        <p:txBody>
          <a:bodyPr/>
          <a:lstStyle/>
          <a:p>
            <a:fld id="{DA3AD2A8-F357-9C42-AB1F-3D4EF2ADAC47}" type="slidenum">
              <a:rPr lang="en-US" smtClean="0"/>
              <a:t>1</a:t>
            </a:fld>
            <a:endParaRPr lang="en-US"/>
          </a:p>
        </p:txBody>
      </p:sp>
    </p:spTree>
    <p:extLst>
      <p:ext uri="{BB962C8B-B14F-4D97-AF65-F5344CB8AC3E}">
        <p14:creationId xmlns:p14="http://schemas.microsoft.com/office/powerpoint/2010/main" val="3979433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Hub387 is an information technology (IT) park whose main goal is to create an environment which will strengthen the local IT eco system, promoting culture of collaboration and shared knowledge.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lumMod val="50000"/>
                  </a:schemeClr>
                </a:solidFill>
                <a:latin typeface="Franklin Gothic Book"/>
                <a:cs typeface="Franklin Gothic Book"/>
              </a:rPr>
              <a:t>HUB387’s vision is to </a:t>
            </a:r>
            <a:r>
              <a:rPr lang="en-US" dirty="0" err="1" smtClean="0">
                <a:solidFill>
                  <a:schemeClr val="bg1">
                    <a:lumMod val="50000"/>
                  </a:schemeClr>
                </a:solidFill>
                <a:latin typeface="Franklin Gothic Book"/>
                <a:cs typeface="Franklin Gothic Book"/>
              </a:rPr>
              <a:t>kickstart</a:t>
            </a:r>
            <a:r>
              <a:rPr lang="en-US" dirty="0" smtClean="0">
                <a:solidFill>
                  <a:schemeClr val="bg1">
                    <a:lumMod val="50000"/>
                  </a:schemeClr>
                </a:solidFill>
                <a:latin typeface="Franklin Gothic Book"/>
                <a:cs typeface="Franklin Gothic Book"/>
              </a:rPr>
              <a:t> the local IT and entrepreneur</a:t>
            </a:r>
            <a:r>
              <a:rPr lang="ta-IN" dirty="0" smtClean="0">
                <a:solidFill>
                  <a:schemeClr val="bg1">
                    <a:lumMod val="50000"/>
                  </a:schemeClr>
                </a:solidFill>
                <a:latin typeface="Franklin Gothic Book"/>
                <a:cs typeface="Franklin Gothic Book"/>
              </a:rPr>
              <a:t>ial</a:t>
            </a:r>
            <a:r>
              <a:rPr lang="en-US" dirty="0" smtClean="0">
                <a:solidFill>
                  <a:schemeClr val="bg1">
                    <a:lumMod val="50000"/>
                  </a:schemeClr>
                </a:solidFill>
                <a:latin typeface="Franklin Gothic Book"/>
                <a:cs typeface="Franklin Gothic Book"/>
              </a:rPr>
              <a:t> ecosystem </a:t>
            </a:r>
            <a:r>
              <a:rPr lang="ta-IN" dirty="0" smtClean="0">
                <a:solidFill>
                  <a:schemeClr val="bg1">
                    <a:lumMod val="50000"/>
                  </a:schemeClr>
                </a:solidFill>
                <a:latin typeface="Franklin Gothic Book"/>
                <a:cs typeface="Franklin Gothic Book"/>
              </a:rPr>
              <a:t>and </a:t>
            </a:r>
            <a:r>
              <a:rPr lang="en-US" dirty="0" smtClean="0">
                <a:solidFill>
                  <a:schemeClr val="bg1">
                    <a:lumMod val="50000"/>
                  </a:schemeClr>
                </a:solidFill>
                <a:latin typeface="Franklin Gothic Book"/>
                <a:cs typeface="Franklin Gothic Book"/>
              </a:rPr>
              <a:t> become the IT place in the region, to connect and rally the currently fragmented IT industry under one roof, to create a platform to promote Bosnia and Herzegovina as the IT place to be in order to attract bigger, more interesting IT projects. </a:t>
            </a:r>
            <a:endParaRPr lang="ta-IN" dirty="0" smtClean="0">
              <a:solidFill>
                <a:schemeClr val="bg1">
                  <a:lumMod val="50000"/>
                </a:schemeClr>
              </a:solidFill>
              <a:latin typeface="Franklin Gothic Book"/>
              <a:cs typeface="Franklin Gothic Book"/>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A3AD2A8-F357-9C42-AB1F-3D4EF2ADAC47}" type="slidenum">
              <a:rPr lang="en-US" smtClean="0"/>
              <a:t>2</a:t>
            </a:fld>
            <a:endParaRPr lang="en-US"/>
          </a:p>
        </p:txBody>
      </p:sp>
    </p:spTree>
    <p:extLst>
      <p:ext uri="{BB962C8B-B14F-4D97-AF65-F5344CB8AC3E}">
        <p14:creationId xmlns:p14="http://schemas.microsoft.com/office/powerpoint/2010/main" val="26494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solidFill>
                  <a:schemeClr val="bg1">
                    <a:lumMod val="50000"/>
                  </a:schemeClr>
                </a:solidFill>
                <a:latin typeface="Franklin Gothic Book"/>
                <a:cs typeface="Franklin Gothic Book"/>
              </a:rPr>
              <a:t>HUB387 is </a:t>
            </a:r>
            <a:r>
              <a:rPr lang="en-US" dirty="0" smtClean="0">
                <a:solidFill>
                  <a:schemeClr val="bg1">
                    <a:lumMod val="50000"/>
                  </a:schemeClr>
                </a:solidFill>
                <a:latin typeface="Franklin Gothic Book"/>
                <a:cs typeface="Franklin Gothic Book"/>
              </a:rPr>
              <a:t>now </a:t>
            </a:r>
            <a:r>
              <a:rPr lang="ta-IN" dirty="0" smtClean="0">
                <a:solidFill>
                  <a:schemeClr val="bg1">
                    <a:lumMod val="50000"/>
                  </a:schemeClr>
                </a:solidFill>
                <a:latin typeface="Franklin Gothic Book"/>
                <a:cs typeface="Franklin Gothic Book"/>
              </a:rPr>
              <a:t>the home for over </a:t>
            </a:r>
            <a:r>
              <a:rPr lang="en-US" dirty="0" smtClean="0">
                <a:solidFill>
                  <a:schemeClr val="bg1">
                    <a:lumMod val="50000"/>
                  </a:schemeClr>
                </a:solidFill>
                <a:latin typeface="Franklin Gothic Book"/>
                <a:cs typeface="Franklin Gothic Book"/>
              </a:rPr>
              <a:t>20</a:t>
            </a:r>
            <a:r>
              <a:rPr lang="ta-IN" dirty="0" smtClean="0">
                <a:solidFill>
                  <a:schemeClr val="bg1">
                    <a:lumMod val="50000"/>
                  </a:schemeClr>
                </a:solidFill>
                <a:latin typeface="Franklin Gothic Book"/>
                <a:cs typeface="Franklin Gothic Book"/>
              </a:rPr>
              <a:t> cutting edge production, developement, design and 3D&amp;Video companies.</a:t>
            </a:r>
          </a:p>
          <a:p>
            <a:endParaRPr lang="ta-IN" dirty="0" smtClean="0">
              <a:solidFill>
                <a:schemeClr val="bg1">
                  <a:lumMod val="50000"/>
                </a:schemeClr>
              </a:solidFill>
              <a:latin typeface="Franklin Gothic Book"/>
              <a:cs typeface="Franklin Gothic Book"/>
            </a:endParaRPr>
          </a:p>
          <a:p>
            <a:r>
              <a:rPr lang="ta-IN" dirty="0" smtClean="0">
                <a:solidFill>
                  <a:schemeClr val="bg1">
                    <a:lumMod val="50000"/>
                  </a:schemeClr>
                </a:solidFill>
                <a:latin typeface="Franklin Gothic Book"/>
                <a:cs typeface="Franklin Gothic Book"/>
              </a:rPr>
              <a:t>Their expertise ranges from IT architecture design, backend, front end, user interface/user experience design, digital marketing, 3D animation and production.</a:t>
            </a:r>
          </a:p>
          <a:p>
            <a:endParaRPr lang="en-US" dirty="0"/>
          </a:p>
        </p:txBody>
      </p:sp>
      <p:sp>
        <p:nvSpPr>
          <p:cNvPr id="4" name="Slide Number Placeholder 3"/>
          <p:cNvSpPr>
            <a:spLocks noGrp="1"/>
          </p:cNvSpPr>
          <p:nvPr>
            <p:ph type="sldNum" sz="quarter" idx="10"/>
          </p:nvPr>
        </p:nvSpPr>
        <p:spPr/>
        <p:txBody>
          <a:bodyPr/>
          <a:lstStyle/>
          <a:p>
            <a:fld id="{DA3AD2A8-F357-9C42-AB1F-3D4EF2ADAC47}" type="slidenum">
              <a:rPr lang="en-US" smtClean="0"/>
              <a:t>4</a:t>
            </a:fld>
            <a:endParaRPr lang="en-US"/>
          </a:p>
        </p:txBody>
      </p:sp>
    </p:spTree>
    <p:extLst>
      <p:ext uri="{BB962C8B-B14F-4D97-AF65-F5344CB8AC3E}">
        <p14:creationId xmlns:p14="http://schemas.microsoft.com/office/powerpoint/2010/main" val="25521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did</a:t>
            </a:r>
            <a:r>
              <a:rPr lang="en-US" baseline="0" dirty="0" smtClean="0"/>
              <a:t> we plan to do this? We’ve opened up a first Co-working space in Sarajevo, NEST71, where we’ve given working space to all freelancers in Sarajevo and an opportunity to work together on bigger and more interesting projects! That’s how we formed a critical mass of talent pool. We’ve also partnered up with more than 20 IT firms from Sarajevo, which have clients like AT&amp;T, BMW, Revlon International, Graf Diamonds, Mixed in Key, </a:t>
            </a:r>
            <a:r>
              <a:rPr lang="en-US" baseline="0" dirty="0" err="1" smtClean="0"/>
              <a:t>Vapiano</a:t>
            </a:r>
            <a:r>
              <a:rPr lang="en-US" baseline="0" dirty="0" smtClean="0"/>
              <a:t>, NCR, </a:t>
            </a:r>
            <a:r>
              <a:rPr lang="en-US" baseline="0" dirty="0" err="1" smtClean="0"/>
              <a:t>VarDynamics</a:t>
            </a:r>
            <a:r>
              <a:rPr lang="en-US" baseline="0" dirty="0" smtClean="0"/>
              <a:t>, ENI Gas, </a:t>
            </a:r>
            <a:r>
              <a:rPr lang="en-US" baseline="0" dirty="0" err="1" smtClean="0"/>
              <a:t>Degordian</a:t>
            </a:r>
            <a:r>
              <a:rPr lang="en-US" baseline="0" dirty="0" smtClean="0"/>
              <a:t> and many others. We’ve teamed up with </a:t>
            </a:r>
            <a:r>
              <a:rPr lang="en-US" baseline="0" dirty="0" err="1" smtClean="0"/>
              <a:t>Startupbootcamp</a:t>
            </a:r>
            <a:r>
              <a:rPr lang="en-US" baseline="0" dirty="0" smtClean="0"/>
              <a:t> Berlin and we’re organizing a pitch day for startups on May 17 (come, pitch your startup!). </a:t>
            </a:r>
          </a:p>
        </p:txBody>
      </p:sp>
      <p:sp>
        <p:nvSpPr>
          <p:cNvPr id="4" name="Slide Number Placeholder 3"/>
          <p:cNvSpPr>
            <a:spLocks noGrp="1"/>
          </p:cNvSpPr>
          <p:nvPr>
            <p:ph type="sldNum" sz="quarter" idx="10"/>
          </p:nvPr>
        </p:nvSpPr>
        <p:spPr/>
        <p:txBody>
          <a:bodyPr/>
          <a:lstStyle/>
          <a:p>
            <a:fld id="{DA3AD2A8-F357-9C42-AB1F-3D4EF2ADAC47}" type="slidenum">
              <a:rPr lang="en-US" smtClean="0"/>
              <a:t>6</a:t>
            </a:fld>
            <a:endParaRPr lang="en-US"/>
          </a:p>
        </p:txBody>
      </p:sp>
    </p:spTree>
    <p:extLst>
      <p:ext uri="{BB962C8B-B14F-4D97-AF65-F5344CB8AC3E}">
        <p14:creationId xmlns:p14="http://schemas.microsoft.com/office/powerpoint/2010/main" val="2255820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Hub387</a:t>
            </a:r>
            <a:r>
              <a:rPr lang="ta-IN" baseline="0" dirty="0" smtClean="0"/>
              <a:t> is also the home for a new IT academy! </a:t>
            </a:r>
            <a:r>
              <a:rPr lang="ta-IN" dirty="0" smtClean="0">
                <a:solidFill>
                  <a:schemeClr val="bg1">
                    <a:lumMod val="50000"/>
                  </a:schemeClr>
                </a:solidFill>
                <a:latin typeface="Franklin Gothic Book"/>
                <a:cs typeface="Franklin Gothic Book"/>
              </a:rPr>
              <a:t>We are all well aware that the classic education system cannot keep up with the pace technology is evolving. ACADEMY387 is </a:t>
            </a:r>
            <a:r>
              <a:rPr lang="en-US" dirty="0" smtClean="0">
                <a:solidFill>
                  <a:schemeClr val="bg1">
                    <a:lumMod val="50000"/>
                  </a:schemeClr>
                </a:solidFill>
                <a:latin typeface="Franklin Gothic Book"/>
                <a:cs typeface="Franklin Gothic Book"/>
              </a:rPr>
              <a:t>addressing</a:t>
            </a:r>
            <a:r>
              <a:rPr lang="ta-IN" dirty="0" smtClean="0">
                <a:solidFill>
                  <a:schemeClr val="bg1">
                    <a:lumMod val="50000"/>
                  </a:schemeClr>
                </a:solidFill>
                <a:latin typeface="Franklin Gothic Book"/>
                <a:cs typeface="Franklin Gothic Book"/>
              </a:rPr>
              <a:t> the</a:t>
            </a:r>
            <a:r>
              <a:rPr lang="en-US" dirty="0" smtClean="0">
                <a:solidFill>
                  <a:schemeClr val="bg1">
                    <a:lumMod val="50000"/>
                  </a:schemeClr>
                </a:solidFill>
                <a:latin typeface="Franklin Gothic Book"/>
                <a:cs typeface="Franklin Gothic Book"/>
              </a:rPr>
              <a:t> huge demand for IT skilled work force. </a:t>
            </a:r>
            <a:endParaRPr lang="ta-IN" dirty="0" smtClean="0">
              <a:solidFill>
                <a:schemeClr val="bg1">
                  <a:lumMod val="50000"/>
                </a:schemeClr>
              </a:solidFill>
              <a:latin typeface="Franklin Gothic Book"/>
              <a:cs typeface="Franklin Gothic Book"/>
            </a:endParaRPr>
          </a:p>
          <a:p>
            <a:r>
              <a:rPr lang="ta-IN" dirty="0" smtClean="0">
                <a:solidFill>
                  <a:schemeClr val="bg1">
                    <a:lumMod val="50000"/>
                  </a:schemeClr>
                </a:solidFill>
                <a:latin typeface="Franklin Gothic Book"/>
                <a:cs typeface="Franklin Gothic Book"/>
              </a:rPr>
              <a:t>ACADEMY387 </a:t>
            </a:r>
            <a:r>
              <a:rPr lang="en-US" dirty="0" smtClean="0">
                <a:solidFill>
                  <a:schemeClr val="bg1">
                    <a:lumMod val="50000"/>
                  </a:schemeClr>
                </a:solidFill>
                <a:latin typeface="Franklin Gothic Book"/>
                <a:cs typeface="Franklin Gothic Book"/>
              </a:rPr>
              <a:t>has been envisioned as an educational framework focusing on organizing serious of short-term</a:t>
            </a:r>
            <a:r>
              <a:rPr lang="ta-IN" dirty="0" smtClean="0">
                <a:solidFill>
                  <a:schemeClr val="bg1">
                    <a:lumMod val="50000"/>
                  </a:schemeClr>
                </a:solidFill>
                <a:latin typeface="Franklin Gothic Book"/>
                <a:cs typeface="Franklin Gothic Book"/>
              </a:rPr>
              <a:t>, hands on, praxis oriented</a:t>
            </a:r>
            <a:r>
              <a:rPr lang="en-US" dirty="0" smtClean="0">
                <a:solidFill>
                  <a:schemeClr val="bg1">
                    <a:lumMod val="50000"/>
                  </a:schemeClr>
                </a:solidFill>
                <a:latin typeface="Franklin Gothic Book"/>
                <a:cs typeface="Franklin Gothic Book"/>
              </a:rPr>
              <a:t> courses with duration between 2 and 12 weeks</a:t>
            </a:r>
            <a:r>
              <a:rPr lang="ta-IN" dirty="0" smtClean="0">
                <a:solidFill>
                  <a:schemeClr val="bg1">
                    <a:lumMod val="50000"/>
                  </a:schemeClr>
                </a:solidFill>
                <a:latin typeface="Franklin Gothic Book"/>
                <a:cs typeface="Franklin Gothic Book"/>
              </a:rPr>
              <a:t>. Demand driven and led by industry experts our goal is to provide the skills necessary and incubate knowledge on a new level.</a:t>
            </a:r>
          </a:p>
          <a:p>
            <a:endParaRPr lang="en-US" dirty="0"/>
          </a:p>
        </p:txBody>
      </p:sp>
      <p:sp>
        <p:nvSpPr>
          <p:cNvPr id="4" name="Slide Number Placeholder 3"/>
          <p:cNvSpPr>
            <a:spLocks noGrp="1"/>
          </p:cNvSpPr>
          <p:nvPr>
            <p:ph type="sldNum" sz="quarter" idx="10"/>
          </p:nvPr>
        </p:nvSpPr>
        <p:spPr/>
        <p:txBody>
          <a:bodyPr/>
          <a:lstStyle/>
          <a:p>
            <a:fld id="{DA3AD2A8-F357-9C42-AB1F-3D4EF2ADAC47}" type="slidenum">
              <a:rPr lang="en-US" smtClean="0"/>
              <a:t>7</a:t>
            </a:fld>
            <a:endParaRPr lang="en-US"/>
          </a:p>
        </p:txBody>
      </p:sp>
    </p:spTree>
    <p:extLst>
      <p:ext uri="{BB962C8B-B14F-4D97-AF65-F5344CB8AC3E}">
        <p14:creationId xmlns:p14="http://schemas.microsoft.com/office/powerpoint/2010/main" val="41465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lumMod val="50000"/>
                  </a:schemeClr>
                </a:solidFill>
                <a:latin typeface="Franklin Gothic Book"/>
                <a:cs typeface="Franklin Gothic Book"/>
              </a:rPr>
              <a:t>NEST71 is a shared office space located within HUB387 created for experienced and ambitious IT </a:t>
            </a:r>
            <a:r>
              <a:rPr lang="en-US" dirty="0" err="1" smtClean="0">
                <a:solidFill>
                  <a:schemeClr val="bg1">
                    <a:lumMod val="50000"/>
                  </a:schemeClr>
                </a:solidFill>
                <a:latin typeface="Franklin Gothic Book"/>
                <a:cs typeface="Franklin Gothic Book"/>
              </a:rPr>
              <a:t>ent</a:t>
            </a:r>
            <a:r>
              <a:rPr lang="ta-IN" dirty="0" smtClean="0">
                <a:solidFill>
                  <a:schemeClr val="bg1">
                    <a:lumMod val="50000"/>
                  </a:schemeClr>
                </a:solidFill>
                <a:latin typeface="Franklin Gothic Book"/>
                <a:cs typeface="Franklin Gothic Book"/>
              </a:rPr>
              <a:t>r</a:t>
            </a:r>
            <a:r>
              <a:rPr lang="en-US" dirty="0" err="1" smtClean="0">
                <a:solidFill>
                  <a:schemeClr val="bg1">
                    <a:lumMod val="50000"/>
                  </a:schemeClr>
                </a:solidFill>
                <a:latin typeface="Franklin Gothic Book"/>
                <a:cs typeface="Franklin Gothic Book"/>
              </a:rPr>
              <a:t>epreneurs</a:t>
            </a:r>
            <a:r>
              <a:rPr lang="en-US" dirty="0" smtClean="0">
                <a:solidFill>
                  <a:schemeClr val="bg1">
                    <a:lumMod val="50000"/>
                  </a:schemeClr>
                </a:solidFill>
                <a:latin typeface="Franklin Gothic Book"/>
                <a:cs typeface="Franklin Gothic Book"/>
              </a:rPr>
              <a:t>. It provides collaborative and creative atmosphere to foster new projects and new ideas, in</a:t>
            </a:r>
            <a:r>
              <a:rPr lang="ta-IN" dirty="0" smtClean="0">
                <a:solidFill>
                  <a:schemeClr val="bg1">
                    <a:lumMod val="50000"/>
                  </a:schemeClr>
                </a:solidFill>
                <a:latin typeface="Franklin Gothic Book"/>
                <a:cs typeface="Franklin Gothic Book"/>
              </a:rPr>
              <a:t>n</a:t>
            </a:r>
            <a:r>
              <a:rPr lang="en-US" dirty="0" smtClean="0">
                <a:solidFill>
                  <a:schemeClr val="bg1">
                    <a:lumMod val="50000"/>
                  </a:schemeClr>
                </a:solidFill>
                <a:latin typeface="Franklin Gothic Book"/>
                <a:cs typeface="Franklin Gothic Book"/>
              </a:rPr>
              <a:t>ovation and modern creative process for new emerging businesses. It embraces new style of work called co</a:t>
            </a:r>
            <a:r>
              <a:rPr lang="ta-IN" dirty="0" smtClean="0">
                <a:solidFill>
                  <a:schemeClr val="bg1">
                    <a:lumMod val="50000"/>
                  </a:schemeClr>
                </a:solidFill>
                <a:latin typeface="Franklin Gothic Book"/>
                <a:cs typeface="Franklin Gothic Book"/>
              </a:rPr>
              <a:t>-</a:t>
            </a:r>
            <a:r>
              <a:rPr lang="en-US" dirty="0" smtClean="0">
                <a:solidFill>
                  <a:schemeClr val="bg1">
                    <a:lumMod val="50000"/>
                  </a:schemeClr>
                </a:solidFill>
                <a:latin typeface="Franklin Gothic Book"/>
                <a:cs typeface="Franklin Gothic Book"/>
              </a:rPr>
              <a:t>working.</a:t>
            </a:r>
          </a:p>
          <a:p>
            <a:endParaRPr lang="en-US" dirty="0"/>
          </a:p>
        </p:txBody>
      </p:sp>
      <p:sp>
        <p:nvSpPr>
          <p:cNvPr id="4" name="Slide Number Placeholder 3"/>
          <p:cNvSpPr>
            <a:spLocks noGrp="1"/>
          </p:cNvSpPr>
          <p:nvPr>
            <p:ph type="sldNum" sz="quarter" idx="10"/>
          </p:nvPr>
        </p:nvSpPr>
        <p:spPr/>
        <p:txBody>
          <a:bodyPr/>
          <a:lstStyle/>
          <a:p>
            <a:fld id="{DA3AD2A8-F357-9C42-AB1F-3D4EF2ADAC47}" type="slidenum">
              <a:rPr lang="en-US" smtClean="0"/>
              <a:t>8</a:t>
            </a:fld>
            <a:endParaRPr lang="en-US"/>
          </a:p>
        </p:txBody>
      </p:sp>
    </p:spTree>
    <p:extLst>
      <p:ext uri="{BB962C8B-B14F-4D97-AF65-F5344CB8AC3E}">
        <p14:creationId xmlns:p14="http://schemas.microsoft.com/office/powerpoint/2010/main" val="7949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bg1">
                    <a:lumMod val="50000"/>
                  </a:schemeClr>
                </a:solidFill>
                <a:latin typeface="Franklin Gothic Book"/>
                <a:cs typeface="Franklin Gothic Book"/>
              </a:rPr>
              <a:t>NEST71 is a shared office space located within HUB387 created for experienced and ambitious IT </a:t>
            </a:r>
            <a:r>
              <a:rPr lang="en-US" dirty="0" err="1" smtClean="0">
                <a:solidFill>
                  <a:schemeClr val="bg1">
                    <a:lumMod val="50000"/>
                  </a:schemeClr>
                </a:solidFill>
                <a:latin typeface="Franklin Gothic Book"/>
                <a:cs typeface="Franklin Gothic Book"/>
              </a:rPr>
              <a:t>ent</a:t>
            </a:r>
            <a:r>
              <a:rPr lang="ta-IN" dirty="0" smtClean="0">
                <a:solidFill>
                  <a:schemeClr val="bg1">
                    <a:lumMod val="50000"/>
                  </a:schemeClr>
                </a:solidFill>
                <a:latin typeface="Franklin Gothic Book"/>
                <a:cs typeface="Franklin Gothic Book"/>
              </a:rPr>
              <a:t>r</a:t>
            </a:r>
            <a:r>
              <a:rPr lang="en-US" dirty="0" err="1" smtClean="0">
                <a:solidFill>
                  <a:schemeClr val="bg1">
                    <a:lumMod val="50000"/>
                  </a:schemeClr>
                </a:solidFill>
                <a:latin typeface="Franklin Gothic Book"/>
                <a:cs typeface="Franklin Gothic Book"/>
              </a:rPr>
              <a:t>epreneurs</a:t>
            </a:r>
            <a:r>
              <a:rPr lang="en-US" dirty="0" smtClean="0">
                <a:solidFill>
                  <a:schemeClr val="bg1">
                    <a:lumMod val="50000"/>
                  </a:schemeClr>
                </a:solidFill>
                <a:latin typeface="Franklin Gothic Book"/>
                <a:cs typeface="Franklin Gothic Book"/>
              </a:rPr>
              <a:t>. It provides collaborative and creative atmosphere to foster new projects and new ideas, in</a:t>
            </a:r>
            <a:r>
              <a:rPr lang="ta-IN" dirty="0" smtClean="0">
                <a:solidFill>
                  <a:schemeClr val="bg1">
                    <a:lumMod val="50000"/>
                  </a:schemeClr>
                </a:solidFill>
                <a:latin typeface="Franklin Gothic Book"/>
                <a:cs typeface="Franklin Gothic Book"/>
              </a:rPr>
              <a:t>n</a:t>
            </a:r>
            <a:r>
              <a:rPr lang="en-US" dirty="0" smtClean="0">
                <a:solidFill>
                  <a:schemeClr val="bg1">
                    <a:lumMod val="50000"/>
                  </a:schemeClr>
                </a:solidFill>
                <a:latin typeface="Franklin Gothic Book"/>
                <a:cs typeface="Franklin Gothic Book"/>
              </a:rPr>
              <a:t>ovation and modern creative process for new emerging businesses. It embraces new style of work called co</a:t>
            </a:r>
            <a:r>
              <a:rPr lang="ta-IN" dirty="0" smtClean="0">
                <a:solidFill>
                  <a:schemeClr val="bg1">
                    <a:lumMod val="50000"/>
                  </a:schemeClr>
                </a:solidFill>
                <a:latin typeface="Franklin Gothic Book"/>
                <a:cs typeface="Franklin Gothic Book"/>
              </a:rPr>
              <a:t>-</a:t>
            </a:r>
            <a:r>
              <a:rPr lang="en-US" dirty="0" smtClean="0">
                <a:solidFill>
                  <a:schemeClr val="bg1">
                    <a:lumMod val="50000"/>
                  </a:schemeClr>
                </a:solidFill>
                <a:latin typeface="Franklin Gothic Book"/>
                <a:cs typeface="Franklin Gothic Book"/>
              </a:rPr>
              <a:t>working.</a:t>
            </a:r>
          </a:p>
          <a:p>
            <a:endParaRPr lang="en-US" dirty="0"/>
          </a:p>
        </p:txBody>
      </p:sp>
      <p:sp>
        <p:nvSpPr>
          <p:cNvPr id="4" name="Slide Number Placeholder 3"/>
          <p:cNvSpPr>
            <a:spLocks noGrp="1"/>
          </p:cNvSpPr>
          <p:nvPr>
            <p:ph type="sldNum" sz="quarter" idx="10"/>
          </p:nvPr>
        </p:nvSpPr>
        <p:spPr/>
        <p:txBody>
          <a:bodyPr/>
          <a:lstStyle/>
          <a:p>
            <a:fld id="{DA3AD2A8-F357-9C42-AB1F-3D4EF2ADAC47}" type="slidenum">
              <a:rPr lang="en-US" smtClean="0"/>
              <a:t>9</a:t>
            </a:fld>
            <a:endParaRPr lang="en-US"/>
          </a:p>
        </p:txBody>
      </p:sp>
    </p:spTree>
    <p:extLst>
      <p:ext uri="{BB962C8B-B14F-4D97-AF65-F5344CB8AC3E}">
        <p14:creationId xmlns:p14="http://schemas.microsoft.com/office/powerpoint/2010/main" val="79494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smtClean="0"/>
              <a:t>Hub387</a:t>
            </a:r>
            <a:r>
              <a:rPr lang="ta-IN" baseline="0" dirty="0" smtClean="0"/>
              <a:t> is also the home for a new IT academy! </a:t>
            </a:r>
            <a:r>
              <a:rPr lang="ta-IN" dirty="0" smtClean="0">
                <a:solidFill>
                  <a:schemeClr val="bg1">
                    <a:lumMod val="50000"/>
                  </a:schemeClr>
                </a:solidFill>
                <a:latin typeface="Franklin Gothic Book"/>
                <a:cs typeface="Franklin Gothic Book"/>
              </a:rPr>
              <a:t>We are all well aware that the classic education system cannot keep up with the pace technology is evolving. ACADEMY387 is </a:t>
            </a:r>
            <a:r>
              <a:rPr lang="en-US" dirty="0" smtClean="0">
                <a:solidFill>
                  <a:schemeClr val="bg1">
                    <a:lumMod val="50000"/>
                  </a:schemeClr>
                </a:solidFill>
                <a:latin typeface="Franklin Gothic Book"/>
                <a:cs typeface="Franklin Gothic Book"/>
              </a:rPr>
              <a:t>addressing</a:t>
            </a:r>
            <a:r>
              <a:rPr lang="ta-IN" dirty="0" smtClean="0">
                <a:solidFill>
                  <a:schemeClr val="bg1">
                    <a:lumMod val="50000"/>
                  </a:schemeClr>
                </a:solidFill>
                <a:latin typeface="Franklin Gothic Book"/>
                <a:cs typeface="Franklin Gothic Book"/>
              </a:rPr>
              <a:t> the</a:t>
            </a:r>
            <a:r>
              <a:rPr lang="en-US" dirty="0" smtClean="0">
                <a:solidFill>
                  <a:schemeClr val="bg1">
                    <a:lumMod val="50000"/>
                  </a:schemeClr>
                </a:solidFill>
                <a:latin typeface="Franklin Gothic Book"/>
                <a:cs typeface="Franklin Gothic Book"/>
              </a:rPr>
              <a:t> huge demand for IT skilled work force. </a:t>
            </a:r>
            <a:endParaRPr lang="ta-IN" dirty="0" smtClean="0">
              <a:solidFill>
                <a:schemeClr val="bg1">
                  <a:lumMod val="50000"/>
                </a:schemeClr>
              </a:solidFill>
              <a:latin typeface="Franklin Gothic Book"/>
              <a:cs typeface="Franklin Gothic Book"/>
            </a:endParaRPr>
          </a:p>
          <a:p>
            <a:r>
              <a:rPr lang="ta-IN" dirty="0" smtClean="0">
                <a:solidFill>
                  <a:schemeClr val="bg1">
                    <a:lumMod val="50000"/>
                  </a:schemeClr>
                </a:solidFill>
                <a:latin typeface="Franklin Gothic Book"/>
                <a:cs typeface="Franklin Gothic Book"/>
              </a:rPr>
              <a:t>ACADEMY387 </a:t>
            </a:r>
            <a:r>
              <a:rPr lang="en-US" dirty="0" smtClean="0">
                <a:solidFill>
                  <a:schemeClr val="bg1">
                    <a:lumMod val="50000"/>
                  </a:schemeClr>
                </a:solidFill>
                <a:latin typeface="Franklin Gothic Book"/>
                <a:cs typeface="Franklin Gothic Book"/>
              </a:rPr>
              <a:t>has been envisioned as an educational framework focusing on organizing serious of short-term</a:t>
            </a:r>
            <a:r>
              <a:rPr lang="ta-IN" dirty="0" smtClean="0">
                <a:solidFill>
                  <a:schemeClr val="bg1">
                    <a:lumMod val="50000"/>
                  </a:schemeClr>
                </a:solidFill>
                <a:latin typeface="Franklin Gothic Book"/>
                <a:cs typeface="Franklin Gothic Book"/>
              </a:rPr>
              <a:t>, hands on, praxis oriented</a:t>
            </a:r>
            <a:r>
              <a:rPr lang="en-US" dirty="0" smtClean="0">
                <a:solidFill>
                  <a:schemeClr val="bg1">
                    <a:lumMod val="50000"/>
                  </a:schemeClr>
                </a:solidFill>
                <a:latin typeface="Franklin Gothic Book"/>
                <a:cs typeface="Franklin Gothic Book"/>
              </a:rPr>
              <a:t> courses with duration between 2 and 12 weeks</a:t>
            </a:r>
            <a:r>
              <a:rPr lang="ta-IN" dirty="0" smtClean="0">
                <a:solidFill>
                  <a:schemeClr val="bg1">
                    <a:lumMod val="50000"/>
                  </a:schemeClr>
                </a:solidFill>
                <a:latin typeface="Franklin Gothic Book"/>
                <a:cs typeface="Franklin Gothic Book"/>
              </a:rPr>
              <a:t>. Demand driven and led by industry experts our goal is to provide the skills necessary and incubate knowledge on a new level.</a:t>
            </a:r>
          </a:p>
          <a:p>
            <a:endParaRPr lang="en-US" dirty="0"/>
          </a:p>
        </p:txBody>
      </p:sp>
      <p:sp>
        <p:nvSpPr>
          <p:cNvPr id="4" name="Slide Number Placeholder 3"/>
          <p:cNvSpPr>
            <a:spLocks noGrp="1"/>
          </p:cNvSpPr>
          <p:nvPr>
            <p:ph type="sldNum" sz="quarter" idx="10"/>
          </p:nvPr>
        </p:nvSpPr>
        <p:spPr/>
        <p:txBody>
          <a:bodyPr/>
          <a:lstStyle/>
          <a:p>
            <a:fld id="{DA3AD2A8-F357-9C42-AB1F-3D4EF2ADAC47}" type="slidenum">
              <a:rPr lang="en-US" smtClean="0"/>
              <a:t>10</a:t>
            </a:fld>
            <a:endParaRPr lang="en-US"/>
          </a:p>
        </p:txBody>
      </p:sp>
    </p:spTree>
    <p:extLst>
      <p:ext uri="{BB962C8B-B14F-4D97-AF65-F5344CB8AC3E}">
        <p14:creationId xmlns:p14="http://schemas.microsoft.com/office/powerpoint/2010/main" val="414651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AD2A8-F357-9C42-AB1F-3D4EF2ADAC47}" type="slidenum">
              <a:rPr lang="en-US" smtClean="0"/>
              <a:t>14</a:t>
            </a:fld>
            <a:endParaRPr lang="en-US"/>
          </a:p>
        </p:txBody>
      </p:sp>
    </p:spTree>
    <p:extLst>
      <p:ext uri="{BB962C8B-B14F-4D97-AF65-F5344CB8AC3E}">
        <p14:creationId xmlns:p14="http://schemas.microsoft.com/office/powerpoint/2010/main" val="263950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a-I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a-IN" smtClean="0"/>
              <a:t>Click to edit Master subtitle style</a:t>
            </a:r>
            <a:endParaRPr lang="en-US"/>
          </a:p>
        </p:txBody>
      </p:sp>
      <p:sp>
        <p:nvSpPr>
          <p:cNvPr id="4" name="Date Placeholder 3"/>
          <p:cNvSpPr>
            <a:spLocks noGrp="1"/>
          </p:cNvSpPr>
          <p:nvPr>
            <p:ph type="dt" sz="half" idx="10"/>
          </p:nvPr>
        </p:nvSpPr>
        <p:spPr/>
        <p:txBody>
          <a:bodyPr/>
          <a:lstStyle/>
          <a:p>
            <a:fld id="{303D4E14-00AE-274C-9E0C-B47D3250DD59}" type="datetimeFigureOut">
              <a:rPr lang="en-US" smtClean="0"/>
              <a:t>01/07/14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E6EE9-BAA7-4C46-941F-8D528EACAA3B}" type="slidenum">
              <a:rPr lang="en-US" smtClean="0"/>
              <a:t>‹#›</a:t>
            </a:fld>
            <a:endParaRPr lang="en-US"/>
          </a:p>
        </p:txBody>
      </p:sp>
    </p:spTree>
    <p:extLst>
      <p:ext uri="{BB962C8B-B14F-4D97-AF65-F5344CB8AC3E}">
        <p14:creationId xmlns:p14="http://schemas.microsoft.com/office/powerpoint/2010/main" val="287060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303D4E14-00AE-274C-9E0C-B47D3250DD59}" type="datetimeFigureOut">
              <a:rPr lang="en-US" smtClean="0"/>
              <a:t>01/07/14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E6EE9-BAA7-4C46-941F-8D528EACAA3B}" type="slidenum">
              <a:rPr lang="en-US" smtClean="0"/>
              <a:t>‹#›</a:t>
            </a:fld>
            <a:endParaRPr lang="en-US"/>
          </a:p>
        </p:txBody>
      </p:sp>
    </p:spTree>
    <p:extLst>
      <p:ext uri="{BB962C8B-B14F-4D97-AF65-F5344CB8AC3E}">
        <p14:creationId xmlns:p14="http://schemas.microsoft.com/office/powerpoint/2010/main" val="3419716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a-I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303D4E14-00AE-274C-9E0C-B47D3250DD59}" type="datetimeFigureOut">
              <a:rPr lang="en-US" smtClean="0"/>
              <a:t>01/07/14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E6EE9-BAA7-4C46-941F-8D528EACAA3B}" type="slidenum">
              <a:rPr lang="en-US" smtClean="0"/>
              <a:t>‹#›</a:t>
            </a:fld>
            <a:endParaRPr lang="en-US"/>
          </a:p>
        </p:txBody>
      </p:sp>
    </p:spTree>
    <p:extLst>
      <p:ext uri="{BB962C8B-B14F-4D97-AF65-F5344CB8AC3E}">
        <p14:creationId xmlns:p14="http://schemas.microsoft.com/office/powerpoint/2010/main" val="357730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idx="1"/>
          </p:nvPr>
        </p:nvSpPr>
        <p:spPr/>
        <p:txBody>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303D4E14-00AE-274C-9E0C-B47D3250DD59}" type="datetimeFigureOut">
              <a:rPr lang="en-US" smtClean="0"/>
              <a:t>01/07/14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E6EE9-BAA7-4C46-941F-8D528EACAA3B}" type="slidenum">
              <a:rPr lang="en-US" smtClean="0"/>
              <a:t>‹#›</a:t>
            </a:fld>
            <a:endParaRPr lang="en-US"/>
          </a:p>
        </p:txBody>
      </p:sp>
    </p:spTree>
    <p:extLst>
      <p:ext uri="{BB962C8B-B14F-4D97-AF65-F5344CB8AC3E}">
        <p14:creationId xmlns:p14="http://schemas.microsoft.com/office/powerpoint/2010/main" val="3756028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a-I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a-IN" smtClean="0"/>
              <a:t>Click to edit Master text styles</a:t>
            </a:r>
          </a:p>
        </p:txBody>
      </p:sp>
      <p:sp>
        <p:nvSpPr>
          <p:cNvPr id="4" name="Date Placeholder 3"/>
          <p:cNvSpPr>
            <a:spLocks noGrp="1"/>
          </p:cNvSpPr>
          <p:nvPr>
            <p:ph type="dt" sz="half" idx="10"/>
          </p:nvPr>
        </p:nvSpPr>
        <p:spPr/>
        <p:txBody>
          <a:bodyPr/>
          <a:lstStyle/>
          <a:p>
            <a:fld id="{303D4E14-00AE-274C-9E0C-B47D3250DD59}" type="datetimeFigureOut">
              <a:rPr lang="en-US" smtClean="0"/>
              <a:t>01/07/14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BE6EE9-BAA7-4C46-941F-8D528EACAA3B}" type="slidenum">
              <a:rPr lang="en-US" smtClean="0"/>
              <a:t>‹#›</a:t>
            </a:fld>
            <a:endParaRPr lang="en-US"/>
          </a:p>
        </p:txBody>
      </p:sp>
    </p:spTree>
    <p:extLst>
      <p:ext uri="{BB962C8B-B14F-4D97-AF65-F5344CB8AC3E}">
        <p14:creationId xmlns:p14="http://schemas.microsoft.com/office/powerpoint/2010/main" val="317654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Date Placeholder 4"/>
          <p:cNvSpPr>
            <a:spLocks noGrp="1"/>
          </p:cNvSpPr>
          <p:nvPr>
            <p:ph type="dt" sz="half" idx="10"/>
          </p:nvPr>
        </p:nvSpPr>
        <p:spPr/>
        <p:txBody>
          <a:bodyPr/>
          <a:lstStyle/>
          <a:p>
            <a:fld id="{303D4E14-00AE-274C-9E0C-B47D3250DD59}" type="datetimeFigureOut">
              <a:rPr lang="en-US" smtClean="0"/>
              <a:t>01/07/14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E6EE9-BAA7-4C46-941F-8D528EACAA3B}" type="slidenum">
              <a:rPr lang="en-US" smtClean="0"/>
              <a:t>‹#›</a:t>
            </a:fld>
            <a:endParaRPr lang="en-US"/>
          </a:p>
        </p:txBody>
      </p:sp>
    </p:spTree>
    <p:extLst>
      <p:ext uri="{BB962C8B-B14F-4D97-AF65-F5344CB8AC3E}">
        <p14:creationId xmlns:p14="http://schemas.microsoft.com/office/powerpoint/2010/main" val="3001443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a-I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7" name="Date Placeholder 6"/>
          <p:cNvSpPr>
            <a:spLocks noGrp="1"/>
          </p:cNvSpPr>
          <p:nvPr>
            <p:ph type="dt" sz="half" idx="10"/>
          </p:nvPr>
        </p:nvSpPr>
        <p:spPr/>
        <p:txBody>
          <a:bodyPr/>
          <a:lstStyle/>
          <a:p>
            <a:fld id="{303D4E14-00AE-274C-9E0C-B47D3250DD59}" type="datetimeFigureOut">
              <a:rPr lang="en-US" smtClean="0"/>
              <a:t>01/07/14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BE6EE9-BAA7-4C46-941F-8D528EACAA3B}" type="slidenum">
              <a:rPr lang="en-US" smtClean="0"/>
              <a:t>‹#›</a:t>
            </a:fld>
            <a:endParaRPr lang="en-US"/>
          </a:p>
        </p:txBody>
      </p:sp>
    </p:spTree>
    <p:extLst>
      <p:ext uri="{BB962C8B-B14F-4D97-AF65-F5344CB8AC3E}">
        <p14:creationId xmlns:p14="http://schemas.microsoft.com/office/powerpoint/2010/main" val="344241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Date Placeholder 2"/>
          <p:cNvSpPr>
            <a:spLocks noGrp="1"/>
          </p:cNvSpPr>
          <p:nvPr>
            <p:ph type="dt" sz="half" idx="10"/>
          </p:nvPr>
        </p:nvSpPr>
        <p:spPr/>
        <p:txBody>
          <a:bodyPr/>
          <a:lstStyle/>
          <a:p>
            <a:fld id="{303D4E14-00AE-274C-9E0C-B47D3250DD59}" type="datetimeFigureOut">
              <a:rPr lang="en-US" smtClean="0"/>
              <a:t>01/07/14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BE6EE9-BAA7-4C46-941F-8D528EACAA3B}" type="slidenum">
              <a:rPr lang="en-US" smtClean="0"/>
              <a:t>‹#›</a:t>
            </a:fld>
            <a:endParaRPr lang="en-US"/>
          </a:p>
        </p:txBody>
      </p:sp>
    </p:spTree>
    <p:extLst>
      <p:ext uri="{BB962C8B-B14F-4D97-AF65-F5344CB8AC3E}">
        <p14:creationId xmlns:p14="http://schemas.microsoft.com/office/powerpoint/2010/main" val="388746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3D4E14-00AE-274C-9E0C-B47D3250DD59}" type="datetimeFigureOut">
              <a:rPr lang="en-US" smtClean="0"/>
              <a:t>01/07/14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BE6EE9-BAA7-4C46-941F-8D528EACAA3B}" type="slidenum">
              <a:rPr lang="en-US" smtClean="0"/>
              <a:t>‹#›</a:t>
            </a:fld>
            <a:endParaRPr lang="en-US"/>
          </a:p>
        </p:txBody>
      </p:sp>
    </p:spTree>
    <p:extLst>
      <p:ext uri="{BB962C8B-B14F-4D97-AF65-F5344CB8AC3E}">
        <p14:creationId xmlns:p14="http://schemas.microsoft.com/office/powerpoint/2010/main" val="297020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a-I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303D4E14-00AE-274C-9E0C-B47D3250DD59}" type="datetimeFigureOut">
              <a:rPr lang="en-US" smtClean="0"/>
              <a:t>01/07/14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E6EE9-BAA7-4C46-941F-8D528EACAA3B}" type="slidenum">
              <a:rPr lang="en-US" smtClean="0"/>
              <a:t>‹#›</a:t>
            </a:fld>
            <a:endParaRPr lang="en-US"/>
          </a:p>
        </p:txBody>
      </p:sp>
    </p:spTree>
    <p:extLst>
      <p:ext uri="{BB962C8B-B14F-4D97-AF65-F5344CB8AC3E}">
        <p14:creationId xmlns:p14="http://schemas.microsoft.com/office/powerpoint/2010/main" val="279806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a-I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303D4E14-00AE-274C-9E0C-B47D3250DD59}" type="datetimeFigureOut">
              <a:rPr lang="en-US" smtClean="0"/>
              <a:t>01/07/14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BE6EE9-BAA7-4C46-941F-8D528EACAA3B}" type="slidenum">
              <a:rPr lang="en-US" smtClean="0"/>
              <a:t>‹#›</a:t>
            </a:fld>
            <a:endParaRPr lang="en-US"/>
          </a:p>
        </p:txBody>
      </p:sp>
    </p:spTree>
    <p:extLst>
      <p:ext uri="{BB962C8B-B14F-4D97-AF65-F5344CB8AC3E}">
        <p14:creationId xmlns:p14="http://schemas.microsoft.com/office/powerpoint/2010/main" val="11451830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a-I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D4E14-00AE-274C-9E0C-B47D3250DD59}" type="datetimeFigureOut">
              <a:rPr lang="en-US" smtClean="0"/>
              <a:t>01/07/14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E6EE9-BAA7-4C46-941F-8D528EACAA3B}" type="slidenum">
              <a:rPr lang="en-US" smtClean="0"/>
              <a:t>‹#›</a:t>
            </a:fld>
            <a:endParaRPr lang="en-US"/>
          </a:p>
        </p:txBody>
      </p:sp>
    </p:spTree>
    <p:extLst>
      <p:ext uri="{BB962C8B-B14F-4D97-AF65-F5344CB8AC3E}">
        <p14:creationId xmlns:p14="http://schemas.microsoft.com/office/powerpoint/2010/main" val="2654134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62980"/>
            <a:ext cx="6400800" cy="1338423"/>
          </a:xfrm>
        </p:spPr>
        <p:txBody>
          <a:bodyPr>
            <a:normAutofit fontScale="92500" lnSpcReduction="10000"/>
          </a:bodyPr>
          <a:lstStyle/>
          <a:p>
            <a:r>
              <a:rPr lang="ta-IN" dirty="0" smtClean="0"/>
              <a:t>Opportunities to promote entrepreneurship and self employment</a:t>
            </a:r>
            <a:endParaRPr lang="ta-IN" dirty="0" smtClean="0"/>
          </a:p>
          <a:p>
            <a:endParaRPr lang="en-US" dirty="0"/>
          </a:p>
        </p:txBody>
      </p:sp>
      <p:pic>
        <p:nvPicPr>
          <p:cNvPr id="4" name="Picture 3" descr="hublogo-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733" y="558851"/>
            <a:ext cx="4738528" cy="1556281"/>
          </a:xfrm>
          <a:prstGeom prst="rect">
            <a:avLst/>
          </a:prstGeom>
        </p:spPr>
      </p:pic>
      <p:pic>
        <p:nvPicPr>
          <p:cNvPr id="5" name="Picture 4" descr="nest71_logo-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0889" y="2115132"/>
            <a:ext cx="3943978" cy="1654048"/>
          </a:xfrm>
          <a:prstGeom prst="rect">
            <a:avLst/>
          </a:prstGeom>
        </p:spPr>
      </p:pic>
      <p:pic>
        <p:nvPicPr>
          <p:cNvPr id="8" name="Picture 7" descr="academy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3371" y="3769180"/>
            <a:ext cx="2298700" cy="1193800"/>
          </a:xfrm>
          <a:prstGeom prst="rect">
            <a:avLst/>
          </a:prstGeom>
        </p:spPr>
      </p:pic>
    </p:spTree>
    <p:extLst>
      <p:ext uri="{BB962C8B-B14F-4D97-AF65-F5344CB8AC3E}">
        <p14:creationId xmlns:p14="http://schemas.microsoft.com/office/powerpoint/2010/main" val="20858796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225" t="3104" b="53387"/>
          <a:stretch/>
        </p:blipFill>
        <p:spPr>
          <a:xfrm>
            <a:off x="-112063" y="933911"/>
            <a:ext cx="9256063" cy="2652298"/>
          </a:xfrm>
        </p:spPr>
      </p:pic>
      <p:sp>
        <p:nvSpPr>
          <p:cNvPr id="5" name="TextBox 4"/>
          <p:cNvSpPr txBox="1"/>
          <p:nvPr/>
        </p:nvSpPr>
        <p:spPr>
          <a:xfrm>
            <a:off x="-1257592" y="5566094"/>
            <a:ext cx="184666" cy="369332"/>
          </a:xfrm>
          <a:prstGeom prst="rect">
            <a:avLst/>
          </a:prstGeom>
          <a:noFill/>
        </p:spPr>
        <p:txBody>
          <a:bodyPr wrap="none" rtlCol="0">
            <a:spAutoFit/>
          </a:bodyPr>
          <a:lstStyle/>
          <a:p>
            <a:endParaRPr lang="en-US" dirty="0"/>
          </a:p>
        </p:txBody>
      </p:sp>
      <p:pic>
        <p:nvPicPr>
          <p:cNvPr id="7" name="Picture 6" descr="hublogo-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30" y="112072"/>
            <a:ext cx="2502313" cy="821838"/>
          </a:xfrm>
          <a:prstGeom prst="rect">
            <a:avLst/>
          </a:prstGeom>
        </p:spPr>
      </p:pic>
      <p:sp>
        <p:nvSpPr>
          <p:cNvPr id="2" name="TextBox 1"/>
          <p:cNvSpPr txBox="1"/>
          <p:nvPr/>
        </p:nvSpPr>
        <p:spPr>
          <a:xfrm>
            <a:off x="1846104" y="3792682"/>
            <a:ext cx="5400004" cy="2585323"/>
          </a:xfrm>
          <a:prstGeom prst="rect">
            <a:avLst/>
          </a:prstGeom>
          <a:noFill/>
        </p:spPr>
        <p:txBody>
          <a:bodyPr wrap="none" rtlCol="0">
            <a:spAutoFit/>
          </a:bodyPr>
          <a:lstStyle/>
          <a:p>
            <a:pPr algn="ctr"/>
            <a:r>
              <a:rPr lang="ta-IN" dirty="0" smtClean="0">
                <a:latin typeface="Helvetica Neue"/>
                <a:cs typeface="Helvetica Neue"/>
              </a:rPr>
              <a:t>#SarajevoFTW</a:t>
            </a:r>
          </a:p>
          <a:p>
            <a:pPr algn="ctr"/>
            <a:endParaRPr lang="ta-IN" dirty="0" smtClean="0">
              <a:latin typeface="Helvetica Neue"/>
              <a:cs typeface="Helvetica Neue"/>
            </a:endParaRPr>
          </a:p>
          <a:p>
            <a:pPr algn="ctr"/>
            <a:r>
              <a:rPr lang="ta-IN" dirty="0" smtClean="0">
                <a:latin typeface="Helvetica Neue"/>
                <a:cs typeface="Helvetica Neue"/>
              </a:rPr>
              <a:t>Featured in TechCrunch</a:t>
            </a:r>
            <a:endParaRPr lang="en-US" dirty="0" smtClean="0">
              <a:latin typeface="Helvetica Neue"/>
              <a:cs typeface="Helvetica Neue"/>
            </a:endParaRPr>
          </a:p>
          <a:p>
            <a:pPr algn="ctr"/>
            <a:endParaRPr lang="en-US" dirty="0">
              <a:latin typeface="Helvetica Neue"/>
              <a:cs typeface="Helvetica Neue"/>
            </a:endParaRPr>
          </a:p>
          <a:p>
            <a:pPr algn="ctr"/>
            <a:r>
              <a:rPr lang="ta-IN" dirty="0" smtClean="0">
                <a:latin typeface="Helvetica Neue"/>
                <a:cs typeface="Helvetica Neue"/>
              </a:rPr>
              <a:t>StartupBootcamp</a:t>
            </a:r>
          </a:p>
          <a:p>
            <a:pPr algn="ctr"/>
            <a:endParaRPr lang="ta-IN" dirty="0">
              <a:latin typeface="Helvetica Neue"/>
              <a:cs typeface="Helvetica Neue"/>
            </a:endParaRPr>
          </a:p>
          <a:p>
            <a:pPr algn="ctr"/>
            <a:r>
              <a:rPr lang="ta-IN" dirty="0" smtClean="0">
                <a:latin typeface="Helvetica Neue"/>
                <a:cs typeface="Helvetica Neue"/>
              </a:rPr>
              <a:t>In negotiations with American - Chinese investors</a:t>
            </a:r>
          </a:p>
          <a:p>
            <a:pPr algn="ctr"/>
            <a:r>
              <a:rPr lang="ta-IN" dirty="0" smtClean="0">
                <a:latin typeface="Helvetica Neue"/>
                <a:cs typeface="Helvetica Neue"/>
              </a:rPr>
              <a:t/>
            </a:r>
            <a:br>
              <a:rPr lang="ta-IN" dirty="0" smtClean="0">
                <a:latin typeface="Helvetica Neue"/>
                <a:cs typeface="Helvetica Neue"/>
              </a:rPr>
            </a:br>
            <a:r>
              <a:rPr lang="ta-IN" dirty="0" smtClean="0">
                <a:latin typeface="Helvetica Neue"/>
                <a:cs typeface="Helvetica Neue"/>
              </a:rPr>
              <a:t>First startup fund negotiations with VC’s from Izrael</a:t>
            </a:r>
            <a:endParaRPr lang="en-US" dirty="0">
              <a:latin typeface="Helvetica Neue"/>
              <a:cs typeface="Helvetica Neue"/>
            </a:endParaRPr>
          </a:p>
        </p:txBody>
      </p:sp>
    </p:spTree>
    <p:extLst>
      <p:ext uri="{BB962C8B-B14F-4D97-AF65-F5344CB8AC3E}">
        <p14:creationId xmlns:p14="http://schemas.microsoft.com/office/powerpoint/2010/main" val="31383552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10167938_1420960348156047_422015660_n.jpg"/>
          <p:cNvPicPr>
            <a:picLocks noGrp="1" noChangeAspect="1"/>
          </p:cNvPicPr>
          <p:nvPr>
            <p:ph idx="1"/>
          </p:nvPr>
        </p:nvPicPr>
        <p:blipFill>
          <a:blip r:embed="rId2">
            <a:extLst>
              <a:ext uri="{28A0092B-C50C-407E-A947-70E740481C1C}">
                <a14:useLocalDpi xmlns:a14="http://schemas.microsoft.com/office/drawing/2010/main" val="0"/>
              </a:ext>
            </a:extLst>
          </a:blip>
          <a:srcRect t="8753" b="8753"/>
          <a:stretch>
            <a:fillRect/>
          </a:stretch>
        </p:blipFill>
        <p:spPr>
          <a:xfrm>
            <a:off x="-115566" y="0"/>
            <a:ext cx="12554681" cy="6904591"/>
          </a:xfrm>
        </p:spPr>
      </p:pic>
    </p:spTree>
    <p:extLst>
      <p:ext uri="{BB962C8B-B14F-4D97-AF65-F5344CB8AC3E}">
        <p14:creationId xmlns:p14="http://schemas.microsoft.com/office/powerpoint/2010/main" val="3639616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0169183_1420960408156041_535915309_n.jpg"/>
          <p:cNvPicPr>
            <a:picLocks noGrp="1" noChangeAspect="1"/>
          </p:cNvPicPr>
          <p:nvPr>
            <p:ph idx="1"/>
          </p:nvPr>
        </p:nvPicPr>
        <p:blipFill>
          <a:blip r:embed="rId2">
            <a:extLst>
              <a:ext uri="{28A0092B-C50C-407E-A947-70E740481C1C}">
                <a14:useLocalDpi xmlns:a14="http://schemas.microsoft.com/office/drawing/2010/main" val="0"/>
              </a:ext>
            </a:extLst>
          </a:blip>
          <a:srcRect t="8753" b="8753"/>
          <a:stretch>
            <a:fillRect/>
          </a:stretch>
        </p:blipFill>
        <p:spPr>
          <a:xfrm>
            <a:off x="-514009" y="0"/>
            <a:ext cx="12837894" cy="7060347"/>
          </a:xfrm>
        </p:spPr>
      </p:pic>
    </p:spTree>
    <p:extLst>
      <p:ext uri="{BB962C8B-B14F-4D97-AF65-F5344CB8AC3E}">
        <p14:creationId xmlns:p14="http://schemas.microsoft.com/office/powerpoint/2010/main" val="3312518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939562_1420960608156021_897482391_n.jpg"/>
          <p:cNvPicPr>
            <a:picLocks noGrp="1" noChangeAspect="1"/>
          </p:cNvPicPr>
          <p:nvPr>
            <p:ph idx="1"/>
          </p:nvPr>
        </p:nvPicPr>
        <p:blipFill>
          <a:blip r:embed="rId2">
            <a:extLst>
              <a:ext uri="{28A0092B-C50C-407E-A947-70E740481C1C}">
                <a14:useLocalDpi xmlns:a14="http://schemas.microsoft.com/office/drawing/2010/main" val="0"/>
              </a:ext>
            </a:extLst>
          </a:blip>
          <a:srcRect t="8753" b="8753"/>
          <a:stretch>
            <a:fillRect/>
          </a:stretch>
        </p:blipFill>
        <p:spPr>
          <a:xfrm>
            <a:off x="-501559" y="-155547"/>
            <a:ext cx="13211293" cy="7265702"/>
          </a:xfrm>
        </p:spPr>
      </p:pic>
    </p:spTree>
    <p:extLst>
      <p:ext uri="{BB962C8B-B14F-4D97-AF65-F5344CB8AC3E}">
        <p14:creationId xmlns:p14="http://schemas.microsoft.com/office/powerpoint/2010/main" val="1412960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VH-NEST71-15.jpg"/>
          <p:cNvPicPr>
            <a:picLocks noGrp="1" noChangeAspect="1"/>
          </p:cNvPicPr>
          <p:nvPr>
            <p:ph idx="1"/>
          </p:nvPr>
        </p:nvPicPr>
        <p:blipFill>
          <a:blip r:embed="rId3">
            <a:extLst>
              <a:ext uri="{28A0092B-C50C-407E-A947-70E740481C1C}">
                <a14:useLocalDpi xmlns:a14="http://schemas.microsoft.com/office/drawing/2010/main" val="0"/>
              </a:ext>
            </a:extLst>
          </a:blip>
          <a:srcRect t="8804" b="8804"/>
          <a:stretch>
            <a:fillRect/>
          </a:stretch>
        </p:blipFill>
        <p:spPr>
          <a:xfrm>
            <a:off x="-897994" y="-130644"/>
            <a:ext cx="12707515" cy="6988644"/>
          </a:xfrm>
        </p:spPr>
      </p:pic>
    </p:spTree>
    <p:extLst>
      <p:ext uri="{BB962C8B-B14F-4D97-AF65-F5344CB8AC3E}">
        <p14:creationId xmlns:p14="http://schemas.microsoft.com/office/powerpoint/2010/main" val="35934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_1556.jpg"/>
          <p:cNvPicPr>
            <a:picLocks noGrp="1" noChangeAspect="1"/>
          </p:cNvPicPr>
          <p:nvPr>
            <p:ph idx="1"/>
          </p:nvPr>
        </p:nvPicPr>
        <p:blipFill rotWithShape="1">
          <a:blip r:embed="rId3">
            <a:extLst>
              <a:ext uri="{28A0092B-C50C-407E-A947-70E740481C1C}">
                <a14:useLocalDpi xmlns:a14="http://schemas.microsoft.com/office/drawing/2010/main" val="0"/>
              </a:ext>
            </a:extLst>
          </a:blip>
          <a:srcRect l="-483" t="29887" r="-1" b="33268"/>
          <a:stretch/>
        </p:blipFill>
        <p:spPr>
          <a:xfrm>
            <a:off x="-306533" y="763876"/>
            <a:ext cx="9470627" cy="2306450"/>
          </a:xfrm>
        </p:spPr>
      </p:pic>
      <p:sp>
        <p:nvSpPr>
          <p:cNvPr id="5" name="TextBox 4"/>
          <p:cNvSpPr txBox="1"/>
          <p:nvPr/>
        </p:nvSpPr>
        <p:spPr>
          <a:xfrm>
            <a:off x="-1257592" y="5566094"/>
            <a:ext cx="184666" cy="369332"/>
          </a:xfrm>
          <a:prstGeom prst="rect">
            <a:avLst/>
          </a:prstGeom>
          <a:noFill/>
        </p:spPr>
        <p:txBody>
          <a:bodyPr wrap="none" rtlCol="0">
            <a:spAutoFit/>
          </a:bodyPr>
          <a:lstStyle/>
          <a:p>
            <a:endParaRPr lang="en-US" dirty="0"/>
          </a:p>
        </p:txBody>
      </p:sp>
      <p:pic>
        <p:nvPicPr>
          <p:cNvPr id="7" name="Picture 6" descr="hublogo-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30" y="112072"/>
            <a:ext cx="2502313" cy="821838"/>
          </a:xfrm>
          <a:prstGeom prst="rect">
            <a:avLst/>
          </a:prstGeom>
        </p:spPr>
      </p:pic>
      <p:sp>
        <p:nvSpPr>
          <p:cNvPr id="6" name="TextBox 5"/>
          <p:cNvSpPr txBox="1"/>
          <p:nvPr/>
        </p:nvSpPr>
        <p:spPr>
          <a:xfrm>
            <a:off x="2073978" y="3632952"/>
            <a:ext cx="5096526" cy="2308324"/>
          </a:xfrm>
          <a:prstGeom prst="rect">
            <a:avLst/>
          </a:prstGeom>
          <a:noFill/>
        </p:spPr>
        <p:txBody>
          <a:bodyPr wrap="square" rtlCol="0">
            <a:spAutoFit/>
          </a:bodyPr>
          <a:lstStyle/>
          <a:p>
            <a:pPr algn="ctr"/>
            <a:r>
              <a:rPr lang="en-US" sz="2400" dirty="0" smtClean="0">
                <a:latin typeface="Helvetica Neue"/>
                <a:cs typeface="Helvetica Neue"/>
              </a:rPr>
              <a:t>IT park  which strengthens the local IT eco system.</a:t>
            </a:r>
            <a:endParaRPr lang="en-US" sz="2400" dirty="0">
              <a:latin typeface="Helvetica Neue"/>
              <a:cs typeface="Helvetica Neue"/>
            </a:endParaRPr>
          </a:p>
          <a:p>
            <a:pPr algn="ctr"/>
            <a:endParaRPr lang="en-US" sz="2400" dirty="0" smtClean="0">
              <a:latin typeface="Helvetica Neue"/>
              <a:cs typeface="Helvetica Neue"/>
            </a:endParaRPr>
          </a:p>
          <a:p>
            <a:pPr algn="ctr"/>
            <a:r>
              <a:rPr lang="en-US" sz="2400" dirty="0" smtClean="0">
                <a:latin typeface="Helvetica Neue"/>
                <a:cs typeface="Helvetica Neue"/>
              </a:rPr>
              <a:t>Whole IT industry under the same roof to attract bigger, more interesting IT projects.</a:t>
            </a:r>
            <a:endParaRPr lang="en-US" sz="2400" dirty="0">
              <a:latin typeface="Helvetica Neue"/>
              <a:cs typeface="Helvetica Neue"/>
            </a:endParaRPr>
          </a:p>
        </p:txBody>
      </p:sp>
    </p:spTree>
    <p:extLst>
      <p:ext uri="{BB962C8B-B14F-4D97-AF65-F5344CB8AC3E}">
        <p14:creationId xmlns:p14="http://schemas.microsoft.com/office/powerpoint/2010/main" val="22682058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44853"/>
            <a:ext cx="8229600" cy="1720282"/>
          </a:xfrm>
        </p:spPr>
        <p:txBody>
          <a:bodyPr>
            <a:normAutofit fontScale="85000" lnSpcReduction="20000"/>
          </a:bodyPr>
          <a:lstStyle/>
          <a:p>
            <a:pPr marL="0" indent="0" algn="ctr">
              <a:buNone/>
            </a:pPr>
            <a:r>
              <a:rPr lang="ta-IN" dirty="0" smtClean="0"/>
              <a:t>Bosmal City Center</a:t>
            </a:r>
          </a:p>
          <a:p>
            <a:pPr marL="0" indent="0" algn="ctr">
              <a:buNone/>
            </a:pPr>
            <a:r>
              <a:rPr lang="ta-IN" dirty="0" smtClean="0"/>
              <a:t>Revived the Promenada space which has been empty for 12 years</a:t>
            </a:r>
          </a:p>
          <a:p>
            <a:pPr marL="0" indent="0" algn="ctr">
              <a:buNone/>
            </a:pPr>
            <a:r>
              <a:rPr lang="ta-IN" dirty="0" smtClean="0"/>
              <a:t>Shopping center redefined</a:t>
            </a:r>
            <a:endParaRPr lang="en-US" dirty="0"/>
          </a:p>
        </p:txBody>
      </p:sp>
      <p:pic>
        <p:nvPicPr>
          <p:cNvPr id="4" name="Picture 3" descr="hub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30" y="112072"/>
            <a:ext cx="2502313" cy="821838"/>
          </a:xfrm>
          <a:prstGeom prst="rect">
            <a:avLst/>
          </a:prstGeom>
        </p:spPr>
      </p:pic>
      <p:sp>
        <p:nvSpPr>
          <p:cNvPr id="5" name="Title 4"/>
          <p:cNvSpPr>
            <a:spLocks noGrp="1"/>
          </p:cNvSpPr>
          <p:nvPr>
            <p:ph type="title"/>
          </p:nvPr>
        </p:nvSpPr>
        <p:spPr/>
        <p:txBody>
          <a:bodyPr/>
          <a:lstStyle/>
          <a:p>
            <a:endParaRPr lang="en-US"/>
          </a:p>
        </p:txBody>
      </p:sp>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13451" r="2241" b="6386"/>
          <a:stretch/>
        </p:blipFill>
        <p:spPr>
          <a:xfrm>
            <a:off x="-87158" y="1020763"/>
            <a:ext cx="9231157" cy="2341562"/>
          </a:xfrm>
          <a:prstGeom prst="rect">
            <a:avLst/>
          </a:prstGeom>
        </p:spPr>
      </p:pic>
    </p:spTree>
    <p:extLst>
      <p:ext uri="{BB962C8B-B14F-4D97-AF65-F5344CB8AC3E}">
        <p14:creationId xmlns:p14="http://schemas.microsoft.com/office/powerpoint/2010/main" val="869635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7592" y="5566094"/>
            <a:ext cx="184666" cy="369332"/>
          </a:xfrm>
          <a:prstGeom prst="rect">
            <a:avLst/>
          </a:prstGeom>
          <a:noFill/>
        </p:spPr>
        <p:txBody>
          <a:bodyPr wrap="none" rtlCol="0">
            <a:spAutoFit/>
          </a:bodyPr>
          <a:lstStyle/>
          <a:p>
            <a:endParaRPr lang="en-US" dirty="0"/>
          </a:p>
        </p:txBody>
      </p:sp>
      <p:pic>
        <p:nvPicPr>
          <p:cNvPr id="7" name="Picture 6" descr="hublogo-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30" y="112072"/>
            <a:ext cx="2502313" cy="821838"/>
          </a:xfrm>
          <a:prstGeom prst="rect">
            <a:avLst/>
          </a:prstGeom>
        </p:spPr>
      </p:pic>
      <p:sp>
        <p:nvSpPr>
          <p:cNvPr id="2" name="TextBox 1"/>
          <p:cNvSpPr txBox="1"/>
          <p:nvPr/>
        </p:nvSpPr>
        <p:spPr>
          <a:xfrm>
            <a:off x="684827" y="4431255"/>
            <a:ext cx="7794579" cy="1569660"/>
          </a:xfrm>
          <a:prstGeom prst="rect">
            <a:avLst/>
          </a:prstGeom>
          <a:noFill/>
        </p:spPr>
        <p:txBody>
          <a:bodyPr wrap="square" rtlCol="0">
            <a:spAutoFit/>
          </a:bodyPr>
          <a:lstStyle/>
          <a:p>
            <a:pPr algn="ctr"/>
            <a:r>
              <a:rPr lang="en-US" sz="2400" dirty="0" smtClean="0">
                <a:latin typeface="Helvetica Neue"/>
                <a:cs typeface="Helvetica Neue"/>
              </a:rPr>
              <a:t>Over 20 cutting edge  </a:t>
            </a:r>
            <a:r>
              <a:rPr lang="en-US" sz="2400" dirty="0" smtClean="0">
                <a:latin typeface="Helvetica Neue"/>
                <a:cs typeface="Helvetica Neue"/>
              </a:rPr>
              <a:t>companies</a:t>
            </a:r>
            <a:r>
              <a:rPr lang="ta-IN" sz="2400" dirty="0">
                <a:latin typeface="Helvetica Neue"/>
                <a:cs typeface="Helvetica Neue"/>
              </a:rPr>
              <a:t>, 95% </a:t>
            </a:r>
            <a:r>
              <a:rPr lang="ta-IN" sz="2400" dirty="0" smtClean="0">
                <a:latin typeface="Helvetica Neue"/>
                <a:cs typeface="Helvetica Neue"/>
              </a:rPr>
              <a:t>export</a:t>
            </a:r>
            <a:endParaRPr lang="ta-IN" sz="2400" dirty="0">
              <a:latin typeface="Helvetica Neue"/>
              <a:cs typeface="Helvetica Neue"/>
            </a:endParaRPr>
          </a:p>
          <a:p>
            <a:pPr algn="ctr"/>
            <a:r>
              <a:rPr lang="en-US" sz="2400" dirty="0" smtClean="0">
                <a:latin typeface="Helvetica Neue"/>
                <a:cs typeface="Helvetica Neue"/>
              </a:rPr>
              <a:t>Expertise</a:t>
            </a:r>
            <a:r>
              <a:rPr lang="en-US" sz="2400" dirty="0" smtClean="0">
                <a:latin typeface="Helvetica Neue"/>
                <a:cs typeface="Helvetica Neue"/>
              </a:rPr>
              <a:t>: IT architecture design, backend, front end, UI/UX</a:t>
            </a:r>
            <a:r>
              <a:rPr lang="ta-IN" sz="2400" dirty="0" smtClean="0">
                <a:latin typeface="Helvetica Neue"/>
                <a:cs typeface="Helvetica Neue"/>
              </a:rPr>
              <a:t> design</a:t>
            </a:r>
            <a:r>
              <a:rPr lang="en-US" sz="2400" dirty="0" smtClean="0">
                <a:latin typeface="Helvetica Neue"/>
                <a:cs typeface="Helvetica Neue"/>
              </a:rPr>
              <a:t>, </a:t>
            </a:r>
          </a:p>
          <a:p>
            <a:pPr algn="ctr"/>
            <a:r>
              <a:rPr lang="en-US" sz="2400" dirty="0" smtClean="0">
                <a:latin typeface="Helvetica Neue"/>
                <a:cs typeface="Helvetica Neue"/>
              </a:rPr>
              <a:t>digital marketing,  3D animation and production</a:t>
            </a:r>
            <a:endParaRPr lang="en-US" sz="2400" dirty="0">
              <a:latin typeface="Helvetica Neue"/>
              <a:cs typeface="Helvetica Neue"/>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4688" b="4688"/>
          <a:stretch/>
        </p:blipFill>
        <p:spPr>
          <a:xfrm>
            <a:off x="0" y="1063148"/>
            <a:ext cx="9172507" cy="3059897"/>
          </a:xfrm>
          <a:prstGeom prst="rect">
            <a:avLst/>
          </a:prstGeom>
        </p:spPr>
      </p:pic>
    </p:spTree>
    <p:extLst>
      <p:ext uri="{BB962C8B-B14F-4D97-AF65-F5344CB8AC3E}">
        <p14:creationId xmlns:p14="http://schemas.microsoft.com/office/powerpoint/2010/main" val="30793278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604432"/>
            <a:ext cx="8229600" cy="1720282"/>
          </a:xfrm>
        </p:spPr>
        <p:txBody>
          <a:bodyPr>
            <a:normAutofit lnSpcReduction="10000"/>
          </a:bodyPr>
          <a:lstStyle/>
          <a:p>
            <a:r>
              <a:rPr lang="ta-IN" dirty="0" smtClean="0"/>
              <a:t>Incubate knowledge and know how</a:t>
            </a:r>
          </a:p>
          <a:p>
            <a:r>
              <a:rPr lang="ta-IN" dirty="0" smtClean="0"/>
              <a:t>Create new job opportunities</a:t>
            </a:r>
          </a:p>
          <a:p>
            <a:r>
              <a:rPr lang="ta-IN" dirty="0" smtClean="0"/>
              <a:t>Form a critical mass of talent pool</a:t>
            </a:r>
          </a:p>
          <a:p>
            <a:pPr marL="0" indent="0">
              <a:buNone/>
            </a:pPr>
            <a:endParaRPr lang="en-US" dirty="0"/>
          </a:p>
        </p:txBody>
      </p:sp>
      <p:pic>
        <p:nvPicPr>
          <p:cNvPr id="4" name="Picture 3" descr="hub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30" y="112072"/>
            <a:ext cx="2502313" cy="821838"/>
          </a:xfrm>
          <a:prstGeom prst="rect">
            <a:avLst/>
          </a:prstGeom>
        </p:spPr>
      </p:pic>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6"/>
            <a:ext cx="9144000" cy="3050387"/>
          </a:xfrm>
          <a:prstGeom prst="rect">
            <a:avLst/>
          </a:prstGeom>
        </p:spPr>
      </p:pic>
    </p:spTree>
    <p:extLst>
      <p:ext uri="{BB962C8B-B14F-4D97-AF65-F5344CB8AC3E}">
        <p14:creationId xmlns:p14="http://schemas.microsoft.com/office/powerpoint/2010/main" val="1733794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t="505" b="505"/>
          <a:stretch>
            <a:fillRect/>
          </a:stretch>
        </p:blipFill>
        <p:spPr bwMode="auto">
          <a:xfrm>
            <a:off x="373094" y="225051"/>
            <a:ext cx="8529638" cy="6318250"/>
          </a:xfrm>
          <a:prstGeom prst="rect">
            <a:avLst/>
          </a:prstGeom>
          <a:noFill/>
          <a:ln>
            <a:noFill/>
          </a:ln>
        </p:spPr>
      </p:pic>
    </p:spTree>
    <p:extLst>
      <p:ext uri="{BB962C8B-B14F-4D97-AF65-F5344CB8AC3E}">
        <p14:creationId xmlns:p14="http://schemas.microsoft.com/office/powerpoint/2010/main" val="162420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634" b="11417"/>
          <a:stretch/>
        </p:blipFill>
        <p:spPr>
          <a:xfrm>
            <a:off x="-149417" y="933910"/>
            <a:ext cx="9293417" cy="2702106"/>
          </a:xfrm>
        </p:spPr>
      </p:pic>
      <p:sp>
        <p:nvSpPr>
          <p:cNvPr id="5" name="TextBox 4"/>
          <p:cNvSpPr txBox="1"/>
          <p:nvPr/>
        </p:nvSpPr>
        <p:spPr>
          <a:xfrm>
            <a:off x="-1257592" y="5566094"/>
            <a:ext cx="184666" cy="369332"/>
          </a:xfrm>
          <a:prstGeom prst="rect">
            <a:avLst/>
          </a:prstGeom>
          <a:noFill/>
        </p:spPr>
        <p:txBody>
          <a:bodyPr wrap="none" rtlCol="0">
            <a:spAutoFit/>
          </a:bodyPr>
          <a:lstStyle/>
          <a:p>
            <a:endParaRPr lang="en-US" dirty="0"/>
          </a:p>
        </p:txBody>
      </p:sp>
      <p:pic>
        <p:nvPicPr>
          <p:cNvPr id="7" name="Picture 6" descr="hublogo-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30" y="112072"/>
            <a:ext cx="2502313" cy="821838"/>
          </a:xfrm>
          <a:prstGeom prst="rect">
            <a:avLst/>
          </a:prstGeom>
        </p:spPr>
      </p:pic>
      <p:sp>
        <p:nvSpPr>
          <p:cNvPr id="2" name="TextBox 1"/>
          <p:cNvSpPr txBox="1"/>
          <p:nvPr/>
        </p:nvSpPr>
        <p:spPr>
          <a:xfrm>
            <a:off x="253901" y="3792682"/>
            <a:ext cx="8584401" cy="2585323"/>
          </a:xfrm>
          <a:prstGeom prst="rect">
            <a:avLst/>
          </a:prstGeom>
          <a:noFill/>
        </p:spPr>
        <p:txBody>
          <a:bodyPr wrap="none" rtlCol="0">
            <a:spAutoFit/>
          </a:bodyPr>
          <a:lstStyle/>
          <a:p>
            <a:pPr algn="ctr"/>
            <a:r>
              <a:rPr lang="ta-IN" dirty="0" smtClean="0">
                <a:latin typeface="Helvetica Neue"/>
                <a:cs typeface="Helvetica Neue"/>
              </a:rPr>
              <a:t>Universities can</a:t>
            </a:r>
            <a:r>
              <a:rPr lang="en-US" dirty="0" smtClean="0">
                <a:latin typeface="Helvetica Neue"/>
                <a:cs typeface="Helvetica Neue"/>
              </a:rPr>
              <a:t>’t keep up with technology development </a:t>
            </a:r>
          </a:p>
          <a:p>
            <a:pPr algn="ctr"/>
            <a:endParaRPr lang="en-US" dirty="0">
              <a:latin typeface="Helvetica Neue"/>
              <a:cs typeface="Helvetica Neue"/>
            </a:endParaRPr>
          </a:p>
          <a:p>
            <a:pPr algn="ctr"/>
            <a:r>
              <a:rPr lang="en-US" dirty="0" smtClean="0">
                <a:latin typeface="Helvetica Neue"/>
                <a:cs typeface="Helvetica Neue"/>
              </a:rPr>
              <a:t>Educational framework with short-term, hands on courses led by industry experts</a:t>
            </a:r>
          </a:p>
          <a:p>
            <a:pPr algn="ctr"/>
            <a:endParaRPr lang="en-US" dirty="0">
              <a:latin typeface="Helvetica Neue"/>
              <a:cs typeface="Helvetica Neue"/>
            </a:endParaRPr>
          </a:p>
          <a:p>
            <a:pPr algn="ctr"/>
            <a:r>
              <a:rPr lang="en-US" dirty="0" smtClean="0">
                <a:latin typeface="Helvetica Neue"/>
                <a:cs typeface="Helvetica Neue"/>
              </a:rPr>
              <a:t>  Goal: incubate knowledge and know/</a:t>
            </a:r>
            <a:r>
              <a:rPr lang="en-US" dirty="0" smtClean="0">
                <a:latin typeface="Helvetica Neue"/>
                <a:cs typeface="Helvetica Neue"/>
              </a:rPr>
              <a:t>how</a:t>
            </a:r>
            <a:endParaRPr lang="ta-IN" dirty="0" smtClean="0">
              <a:latin typeface="Helvetica Neue"/>
              <a:cs typeface="Helvetica Neue"/>
            </a:endParaRPr>
          </a:p>
          <a:p>
            <a:pPr algn="ctr"/>
            <a:endParaRPr lang="ta-IN" dirty="0">
              <a:latin typeface="Helvetica Neue"/>
              <a:cs typeface="Helvetica Neue"/>
            </a:endParaRPr>
          </a:p>
          <a:p>
            <a:pPr algn="ctr"/>
            <a:r>
              <a:rPr lang="ta-IN" dirty="0" smtClean="0">
                <a:latin typeface="Helvetica Neue"/>
                <a:cs typeface="Helvetica Neue"/>
              </a:rPr>
              <a:t>IT Bootcamp for high schoolers</a:t>
            </a:r>
          </a:p>
          <a:p>
            <a:pPr algn="ctr"/>
            <a:endParaRPr lang="ta-IN" dirty="0">
              <a:latin typeface="Helvetica Neue"/>
              <a:cs typeface="Helvetica Neue"/>
            </a:endParaRPr>
          </a:p>
          <a:p>
            <a:pPr algn="ctr"/>
            <a:r>
              <a:rPr lang="ta-IN" dirty="0" smtClean="0">
                <a:latin typeface="Helvetica Neue"/>
                <a:cs typeface="Helvetica Neue"/>
              </a:rPr>
              <a:t>Reeducation of personelle</a:t>
            </a:r>
            <a:endParaRPr lang="en-US" dirty="0">
              <a:latin typeface="Helvetica Neue"/>
              <a:cs typeface="Helvetica Neue"/>
            </a:endParaRPr>
          </a:p>
        </p:txBody>
      </p:sp>
    </p:spTree>
    <p:extLst>
      <p:ext uri="{BB962C8B-B14F-4D97-AF65-F5344CB8AC3E}">
        <p14:creationId xmlns:p14="http://schemas.microsoft.com/office/powerpoint/2010/main" val="5020921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59309"/>
            <a:ext cx="9143999" cy="3050386"/>
          </a:xfrm>
        </p:spPr>
      </p:pic>
      <p:sp>
        <p:nvSpPr>
          <p:cNvPr id="5" name="TextBox 4"/>
          <p:cNvSpPr txBox="1"/>
          <p:nvPr/>
        </p:nvSpPr>
        <p:spPr>
          <a:xfrm>
            <a:off x="-1257592" y="5566094"/>
            <a:ext cx="184666" cy="369332"/>
          </a:xfrm>
          <a:prstGeom prst="rect">
            <a:avLst/>
          </a:prstGeom>
          <a:noFill/>
        </p:spPr>
        <p:txBody>
          <a:bodyPr wrap="none" rtlCol="0">
            <a:spAutoFit/>
          </a:bodyPr>
          <a:lstStyle/>
          <a:p>
            <a:endParaRPr lang="en-US" dirty="0"/>
          </a:p>
        </p:txBody>
      </p:sp>
      <p:sp>
        <p:nvSpPr>
          <p:cNvPr id="8" name="TextBox 7"/>
          <p:cNvSpPr txBox="1"/>
          <p:nvPr/>
        </p:nvSpPr>
        <p:spPr>
          <a:xfrm>
            <a:off x="485605" y="4079331"/>
            <a:ext cx="8143218" cy="1477328"/>
          </a:xfrm>
          <a:prstGeom prst="rect">
            <a:avLst/>
          </a:prstGeom>
          <a:noFill/>
        </p:spPr>
        <p:txBody>
          <a:bodyPr wrap="square" rtlCol="0">
            <a:spAutoFit/>
          </a:bodyPr>
          <a:lstStyle/>
          <a:p>
            <a:pPr algn="ctr"/>
            <a:r>
              <a:rPr lang="en-US" dirty="0" smtClean="0">
                <a:latin typeface="Helvetica Neue"/>
                <a:cs typeface="Helvetica Neue"/>
              </a:rPr>
              <a:t>Open, bright, warm, shared office space </a:t>
            </a:r>
          </a:p>
          <a:p>
            <a:pPr algn="ctr"/>
            <a:endParaRPr lang="en-US" dirty="0">
              <a:latin typeface="Helvetica Neue"/>
              <a:cs typeface="Helvetica Neue"/>
            </a:endParaRPr>
          </a:p>
          <a:p>
            <a:pPr algn="ctr"/>
            <a:r>
              <a:rPr lang="en-US" dirty="0" smtClean="0">
                <a:latin typeface="Helvetica Neue"/>
                <a:cs typeface="Helvetica Neue"/>
              </a:rPr>
              <a:t>Provides collaborative and creative atmosphere to foster new projects</a:t>
            </a:r>
          </a:p>
          <a:p>
            <a:pPr algn="ctr"/>
            <a:endParaRPr lang="en-US" dirty="0">
              <a:latin typeface="Helvetica Neue"/>
              <a:cs typeface="Helvetica Neue"/>
            </a:endParaRPr>
          </a:p>
          <a:p>
            <a:pPr algn="ctr"/>
            <a:r>
              <a:rPr lang="en-US" dirty="0" smtClean="0">
                <a:latin typeface="Helvetica Neue"/>
                <a:cs typeface="Helvetica Neue"/>
              </a:rPr>
              <a:t>Embraces co-working style</a:t>
            </a:r>
            <a:endParaRPr lang="ta-IN" dirty="0">
              <a:latin typeface="Helvetica Neue"/>
              <a:cs typeface="Helvetica Neue"/>
            </a:endParaRPr>
          </a:p>
        </p:txBody>
      </p:sp>
      <p:pic>
        <p:nvPicPr>
          <p:cNvPr id="2" name="Picture 1" descr="nest71_logo-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226" y="88900"/>
            <a:ext cx="1979773" cy="830289"/>
          </a:xfrm>
          <a:prstGeom prst="rect">
            <a:avLst/>
          </a:prstGeom>
        </p:spPr>
      </p:pic>
    </p:spTree>
    <p:extLst>
      <p:ext uri="{BB962C8B-B14F-4D97-AF65-F5344CB8AC3E}">
        <p14:creationId xmlns:p14="http://schemas.microsoft.com/office/powerpoint/2010/main" val="42273080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31093" r="3576" b="30885"/>
          <a:stretch/>
        </p:blipFill>
        <p:spPr>
          <a:xfrm>
            <a:off x="0" y="959310"/>
            <a:ext cx="9144000" cy="2415708"/>
          </a:xfrm>
        </p:spPr>
      </p:pic>
      <p:sp>
        <p:nvSpPr>
          <p:cNvPr id="5" name="TextBox 4"/>
          <p:cNvSpPr txBox="1"/>
          <p:nvPr/>
        </p:nvSpPr>
        <p:spPr>
          <a:xfrm>
            <a:off x="-1257592" y="5566094"/>
            <a:ext cx="184666" cy="369332"/>
          </a:xfrm>
          <a:prstGeom prst="rect">
            <a:avLst/>
          </a:prstGeom>
          <a:noFill/>
        </p:spPr>
        <p:txBody>
          <a:bodyPr wrap="none" rtlCol="0">
            <a:spAutoFit/>
          </a:bodyPr>
          <a:lstStyle/>
          <a:p>
            <a:endParaRPr lang="en-US" dirty="0"/>
          </a:p>
        </p:txBody>
      </p:sp>
      <p:sp>
        <p:nvSpPr>
          <p:cNvPr id="8" name="TextBox 7"/>
          <p:cNvSpPr txBox="1"/>
          <p:nvPr/>
        </p:nvSpPr>
        <p:spPr>
          <a:xfrm>
            <a:off x="485605" y="4079331"/>
            <a:ext cx="8143218" cy="2031325"/>
          </a:xfrm>
          <a:prstGeom prst="rect">
            <a:avLst/>
          </a:prstGeom>
          <a:noFill/>
        </p:spPr>
        <p:txBody>
          <a:bodyPr wrap="square" rtlCol="0">
            <a:spAutoFit/>
          </a:bodyPr>
          <a:lstStyle/>
          <a:p>
            <a:pPr algn="ctr"/>
            <a:r>
              <a:rPr lang="ta-IN" dirty="0" smtClean="0">
                <a:latin typeface="Helvetica Neue"/>
                <a:cs typeface="Helvetica Neue"/>
              </a:rPr>
              <a:t>Incubation program</a:t>
            </a:r>
            <a:endParaRPr lang="en-US" dirty="0" smtClean="0">
              <a:latin typeface="Helvetica Neue"/>
              <a:cs typeface="Helvetica Neue"/>
            </a:endParaRPr>
          </a:p>
          <a:p>
            <a:pPr algn="ctr"/>
            <a:endParaRPr lang="en-US" dirty="0">
              <a:latin typeface="Helvetica Neue"/>
              <a:cs typeface="Helvetica Neue"/>
            </a:endParaRPr>
          </a:p>
          <a:p>
            <a:pPr algn="ctr"/>
            <a:r>
              <a:rPr lang="ta-IN" dirty="0" smtClean="0">
                <a:latin typeface="Helvetica Neue"/>
                <a:cs typeface="Helvetica Neue"/>
              </a:rPr>
              <a:t>4 startups in 18 months</a:t>
            </a:r>
            <a:endParaRPr lang="en-US" dirty="0" smtClean="0">
              <a:latin typeface="Helvetica Neue"/>
              <a:cs typeface="Helvetica Neue"/>
            </a:endParaRPr>
          </a:p>
          <a:p>
            <a:pPr algn="ctr"/>
            <a:endParaRPr lang="en-US" dirty="0">
              <a:latin typeface="Helvetica Neue"/>
              <a:cs typeface="Helvetica Neue"/>
            </a:endParaRPr>
          </a:p>
          <a:p>
            <a:pPr algn="ctr"/>
            <a:r>
              <a:rPr lang="ta-IN" dirty="0" smtClean="0">
                <a:latin typeface="Helvetica Neue"/>
                <a:cs typeface="Helvetica Neue"/>
              </a:rPr>
              <a:t>Seed funding</a:t>
            </a:r>
          </a:p>
          <a:p>
            <a:pPr algn="ctr"/>
            <a:r>
              <a:rPr lang="ta-IN" dirty="0">
                <a:latin typeface="Helvetica Neue"/>
                <a:cs typeface="Helvetica Neue"/>
              </a:rPr>
              <a:t/>
            </a:r>
            <a:br>
              <a:rPr lang="ta-IN" dirty="0">
                <a:latin typeface="Helvetica Neue"/>
                <a:cs typeface="Helvetica Neue"/>
              </a:rPr>
            </a:br>
            <a:r>
              <a:rPr lang="ta-IN" dirty="0" smtClean="0">
                <a:latin typeface="Helvetica Neue"/>
                <a:cs typeface="Helvetica Neue"/>
              </a:rPr>
              <a:t>Mentorship layer</a:t>
            </a:r>
            <a:endParaRPr lang="ta-IN" dirty="0">
              <a:latin typeface="Helvetica Neue"/>
              <a:cs typeface="Helvetica Neue"/>
            </a:endParaRPr>
          </a:p>
        </p:txBody>
      </p:sp>
      <p:pic>
        <p:nvPicPr>
          <p:cNvPr id="2" name="Picture 1" descr="nest71_logo-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226" y="88900"/>
            <a:ext cx="1979773" cy="830289"/>
          </a:xfrm>
          <a:prstGeom prst="rect">
            <a:avLst/>
          </a:prstGeom>
        </p:spPr>
      </p:pic>
    </p:spTree>
    <p:extLst>
      <p:ext uri="{BB962C8B-B14F-4D97-AF65-F5344CB8AC3E}">
        <p14:creationId xmlns:p14="http://schemas.microsoft.com/office/powerpoint/2010/main" val="21338730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551</TotalTime>
  <Words>782</Words>
  <Application>Microsoft Macintosh PowerPoint</Application>
  <PresentationFormat>On-screen Show (4:3)</PresentationFormat>
  <Paragraphs>64</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Macbook air_3</dc:creator>
  <cp:lastModifiedBy>Macbook air_3</cp:lastModifiedBy>
  <cp:revision>24</cp:revision>
  <dcterms:created xsi:type="dcterms:W3CDTF">2014-04-16T07:40:24Z</dcterms:created>
  <dcterms:modified xsi:type="dcterms:W3CDTF">2014-07-01T05:47:48Z</dcterms:modified>
</cp:coreProperties>
</file>