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61" r:id="rId3"/>
    <p:sldId id="325" r:id="rId4"/>
    <p:sldId id="326" r:id="rId5"/>
    <p:sldId id="328" r:id="rId6"/>
    <p:sldId id="330" r:id="rId7"/>
    <p:sldId id="327" r:id="rId8"/>
    <p:sldId id="329" r:id="rId9"/>
    <p:sldId id="30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y A. Sterner" initials="ka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282" y="-43"/>
      </p:cViewPr>
      <p:guideLst>
        <p:guide orient="horz" pos="2160"/>
        <p:guide pos="2880"/>
      </p:guideLst>
    </p:cSldViewPr>
  </p:slideViewPr>
  <p:notesTextViewPr>
    <p:cViewPr>
      <p:scale>
        <a:sx n="1" d="1"/>
        <a:sy n="1" d="1"/>
      </p:scale>
      <p:origin x="0" y="0"/>
    </p:cViewPr>
  </p:notesTextViewPr>
  <p:sorterViewPr>
    <p:cViewPr>
      <p:scale>
        <a:sx n="100" d="100"/>
        <a:sy n="100" d="100"/>
      </p:scale>
      <p:origin x="0" y="44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A0D722-5BB6-4468-BAB5-03F537D9DFA2}" type="datetimeFigureOut">
              <a:rPr lang="en-US" smtClean="0"/>
              <a:t>7/1/2014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E6F68B-F398-4840-A19C-73E48951560F}" type="slidenum">
              <a:rPr lang="en-US" smtClean="0"/>
              <a:t>‹#›</a:t>
            </a:fld>
            <a:endParaRPr lang="en-US" dirty="0"/>
          </a:p>
        </p:txBody>
      </p:sp>
    </p:spTree>
    <p:extLst>
      <p:ext uri="{BB962C8B-B14F-4D97-AF65-F5344CB8AC3E}">
        <p14:creationId xmlns:p14="http://schemas.microsoft.com/office/powerpoint/2010/main" val="412024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7"/>
          <p:cNvSpPr>
            <a:spLocks noGrp="1" noChangeArrowheads="1"/>
          </p:cNvSpPr>
          <p:nvPr>
            <p:ph type="sldNum" sz="quarter" idx="5"/>
          </p:nvPr>
        </p:nvSpPr>
        <p:spPr>
          <a:noFill/>
        </p:spPr>
        <p:txBody>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fld id="{B4D7D414-27BA-469E-8612-323C7644566B}" type="slidenum">
              <a:rPr lang="en-US" altLang="en-US" sz="1200">
                <a:solidFill>
                  <a:prstClr val="black"/>
                </a:solidFill>
              </a:rPr>
              <a:pPr/>
              <a:t>1</a:t>
            </a:fld>
            <a:endParaRPr lang="en-US" altLang="en-US" sz="1200" dirty="0">
              <a:solidFill>
                <a:prstClr val="black"/>
              </a:solidFill>
            </a:endParaRPr>
          </a:p>
        </p:txBody>
      </p:sp>
      <p:sp>
        <p:nvSpPr>
          <p:cNvPr id="247811" name="Rectangle 2"/>
          <p:cNvSpPr>
            <a:spLocks noGrp="1" noRot="1" noChangeAspect="1" noChangeArrowheads="1" noTextEdit="1"/>
          </p:cNvSpPr>
          <p:nvPr>
            <p:ph type="sldImg"/>
          </p:nvPr>
        </p:nvSpPr>
        <p:spPr>
          <a:ln/>
        </p:spPr>
      </p:sp>
      <p:sp>
        <p:nvSpPr>
          <p:cNvPr id="247812" name="Rectangle 3"/>
          <p:cNvSpPr>
            <a:spLocks noGrp="1" noChangeArrowheads="1"/>
          </p:cNvSpPr>
          <p:nvPr>
            <p:ph type="body" idx="1"/>
          </p:nvPr>
        </p:nvSpPr>
        <p:spPr>
          <a:noFill/>
        </p:spPr>
        <p:txBody>
          <a:bodyPr/>
          <a:lstStyle/>
          <a:p>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2</a:t>
            </a:fld>
            <a:endParaRPr lang="en-US" dirty="0"/>
          </a:p>
        </p:txBody>
      </p:sp>
    </p:spTree>
    <p:extLst>
      <p:ext uri="{BB962C8B-B14F-4D97-AF65-F5344CB8AC3E}">
        <p14:creationId xmlns:p14="http://schemas.microsoft.com/office/powerpoint/2010/main" val="823519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3</a:t>
            </a:fld>
            <a:endParaRPr lang="en-US" dirty="0"/>
          </a:p>
        </p:txBody>
      </p:sp>
    </p:spTree>
    <p:extLst>
      <p:ext uri="{BB962C8B-B14F-4D97-AF65-F5344CB8AC3E}">
        <p14:creationId xmlns:p14="http://schemas.microsoft.com/office/powerpoint/2010/main" val="823519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4</a:t>
            </a:fld>
            <a:endParaRPr lang="en-US" dirty="0"/>
          </a:p>
        </p:txBody>
      </p:sp>
    </p:spTree>
    <p:extLst>
      <p:ext uri="{BB962C8B-B14F-4D97-AF65-F5344CB8AC3E}">
        <p14:creationId xmlns:p14="http://schemas.microsoft.com/office/powerpoint/2010/main" val="823519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5</a:t>
            </a:fld>
            <a:endParaRPr lang="en-US" dirty="0"/>
          </a:p>
        </p:txBody>
      </p:sp>
    </p:spTree>
    <p:extLst>
      <p:ext uri="{BB962C8B-B14F-4D97-AF65-F5344CB8AC3E}">
        <p14:creationId xmlns:p14="http://schemas.microsoft.com/office/powerpoint/2010/main" val="823519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6</a:t>
            </a:fld>
            <a:endParaRPr lang="en-US" dirty="0"/>
          </a:p>
        </p:txBody>
      </p:sp>
    </p:spTree>
    <p:extLst>
      <p:ext uri="{BB962C8B-B14F-4D97-AF65-F5344CB8AC3E}">
        <p14:creationId xmlns:p14="http://schemas.microsoft.com/office/powerpoint/2010/main" val="823519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7</a:t>
            </a:fld>
            <a:endParaRPr lang="en-US" dirty="0"/>
          </a:p>
        </p:txBody>
      </p:sp>
    </p:spTree>
    <p:extLst>
      <p:ext uri="{BB962C8B-B14F-4D97-AF65-F5344CB8AC3E}">
        <p14:creationId xmlns:p14="http://schemas.microsoft.com/office/powerpoint/2010/main" val="823519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8</a:t>
            </a:fld>
            <a:endParaRPr lang="en-US" dirty="0"/>
          </a:p>
        </p:txBody>
      </p:sp>
    </p:spTree>
    <p:extLst>
      <p:ext uri="{BB962C8B-B14F-4D97-AF65-F5344CB8AC3E}">
        <p14:creationId xmlns:p14="http://schemas.microsoft.com/office/powerpoint/2010/main" val="823519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9121" name="Rectangle 33"/>
          <p:cNvSpPr>
            <a:spLocks noGrp="1" noChangeArrowheads="1"/>
          </p:cNvSpPr>
          <p:nvPr>
            <p:ph type="ctrTitle"/>
          </p:nvPr>
        </p:nvSpPr>
        <p:spPr>
          <a:xfrm>
            <a:off x="1676400" y="1905000"/>
            <a:ext cx="7239000" cy="1905000"/>
          </a:xfrm>
        </p:spPr>
        <p:txBody>
          <a:bodyPr/>
          <a:lstStyle>
            <a:lvl1pPr algn="l">
              <a:defRPr/>
            </a:lvl1pPr>
          </a:lstStyle>
          <a:p>
            <a:pPr lvl="0"/>
            <a:r>
              <a:rPr lang="en-US" noProof="0" smtClean="0"/>
              <a:t>Click to edit Master title style</a:t>
            </a:r>
          </a:p>
        </p:txBody>
      </p:sp>
      <p:sp>
        <p:nvSpPr>
          <p:cNvPr id="89122" name="Rectangle 34"/>
          <p:cNvSpPr>
            <a:spLocks noGrp="1" noChangeArrowheads="1"/>
          </p:cNvSpPr>
          <p:nvPr>
            <p:ph type="subTitle" idx="1"/>
          </p:nvPr>
        </p:nvSpPr>
        <p:spPr>
          <a:xfrm>
            <a:off x="1676400" y="4572000"/>
            <a:ext cx="6400800" cy="1679575"/>
          </a:xfrm>
        </p:spPr>
        <p:txBody>
          <a:bodyPr anchor="ctr"/>
          <a:lstStyle>
            <a:lvl1pPr marL="0" indent="0" algn="ctr">
              <a:buFontTx/>
              <a:buNone/>
              <a:defRPr/>
            </a:lvl1pPr>
          </a:lstStyle>
          <a:p>
            <a:pPr lvl="0"/>
            <a:r>
              <a:rPr lang="en-US" noProof="0" smtClean="0"/>
              <a:t>Click to edit Master subtitle style</a:t>
            </a:r>
          </a:p>
        </p:txBody>
      </p:sp>
      <p:sp>
        <p:nvSpPr>
          <p:cNvPr id="4" name="Rectangle 35"/>
          <p:cNvSpPr>
            <a:spLocks noGrp="1" noChangeArrowheads="1"/>
          </p:cNvSpPr>
          <p:nvPr>
            <p:ph type="dt" sz="half" idx="10"/>
          </p:nvPr>
        </p:nvSpPr>
        <p:spPr>
          <a:xfrm>
            <a:off x="685800" y="6324600"/>
            <a:ext cx="1905000" cy="457200"/>
          </a:xfrm>
        </p:spPr>
        <p:txBody>
          <a:bodyPr/>
          <a:lstStyle>
            <a:lvl1pPr eaLnBrk="0" hangingPunct="0">
              <a:defRPr/>
            </a:lvl1pPr>
          </a:lstStyle>
          <a:p>
            <a:pPr>
              <a:defRPr/>
            </a:pPr>
            <a:endParaRPr lang="en-US" dirty="0"/>
          </a:p>
        </p:txBody>
      </p:sp>
      <p:sp>
        <p:nvSpPr>
          <p:cNvPr id="5" name="Rectangle 36"/>
          <p:cNvSpPr>
            <a:spLocks noGrp="1" noChangeArrowheads="1"/>
          </p:cNvSpPr>
          <p:nvPr>
            <p:ph type="ftr" sz="quarter" idx="11"/>
          </p:nvPr>
        </p:nvSpPr>
        <p:spPr>
          <a:xfrm>
            <a:off x="3124200" y="6324600"/>
            <a:ext cx="2895600" cy="457200"/>
          </a:xfrm>
        </p:spPr>
        <p:txBody>
          <a:bodyPr/>
          <a:lstStyle>
            <a:lvl1pPr algn="l" eaLnBrk="0" hangingPunct="0">
              <a:defRPr/>
            </a:lvl1pPr>
          </a:lstStyle>
          <a:p>
            <a:pPr>
              <a:defRPr/>
            </a:pPr>
            <a:endParaRPr lang="en-US" dirty="0"/>
          </a:p>
        </p:txBody>
      </p:sp>
      <p:sp>
        <p:nvSpPr>
          <p:cNvPr id="6" name="Rectangle 37"/>
          <p:cNvSpPr>
            <a:spLocks noGrp="1" noChangeArrowheads="1"/>
          </p:cNvSpPr>
          <p:nvPr>
            <p:ph type="sldNum" sz="quarter" idx="12"/>
          </p:nvPr>
        </p:nvSpPr>
        <p:spPr>
          <a:xfrm>
            <a:off x="6553200" y="6324600"/>
            <a:ext cx="1905000" cy="457200"/>
          </a:xfrm>
        </p:spPr>
        <p:txBody>
          <a:bodyPr/>
          <a:lstStyle>
            <a:lvl1pPr eaLnBrk="0" hangingPunct="0">
              <a:defRPr/>
            </a:lvl1pPr>
          </a:lstStyle>
          <a:p>
            <a:pPr>
              <a:defRPr/>
            </a:pPr>
            <a:fld id="{5148B498-C493-4181-BE53-8C25A2AD65DD}" type="slidenum">
              <a:rPr lang="en-US"/>
              <a:pPr>
                <a:defRPr/>
              </a:pPr>
              <a:t>‹#›</a:t>
            </a:fld>
            <a:endParaRPr lang="en-US" dirty="0"/>
          </a:p>
        </p:txBody>
      </p:sp>
    </p:spTree>
    <p:extLst>
      <p:ext uri="{BB962C8B-B14F-4D97-AF65-F5344CB8AC3E}">
        <p14:creationId xmlns:p14="http://schemas.microsoft.com/office/powerpoint/2010/main" val="3703208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5"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6" name="Rectangle 34"/>
          <p:cNvSpPr>
            <a:spLocks noGrp="1" noChangeArrowheads="1"/>
          </p:cNvSpPr>
          <p:nvPr>
            <p:ph type="sldNum" sz="quarter" idx="12"/>
          </p:nvPr>
        </p:nvSpPr>
        <p:spPr/>
        <p:txBody>
          <a:bodyPr/>
          <a:lstStyle>
            <a:lvl1pPr eaLnBrk="0" hangingPunct="0">
              <a:defRPr/>
            </a:lvl1pPr>
          </a:lstStyle>
          <a:p>
            <a:pPr>
              <a:defRPr/>
            </a:pPr>
            <a:fld id="{6A48A801-EAA0-4635-8CCD-362CE2C34B90}" type="slidenum">
              <a:rPr lang="en-US"/>
              <a:pPr>
                <a:defRPr/>
              </a:pPr>
              <a:t>‹#›</a:t>
            </a:fld>
            <a:endParaRPr lang="en-US" dirty="0"/>
          </a:p>
        </p:txBody>
      </p:sp>
    </p:spTree>
    <p:extLst>
      <p:ext uri="{BB962C8B-B14F-4D97-AF65-F5344CB8AC3E}">
        <p14:creationId xmlns:p14="http://schemas.microsoft.com/office/powerpoint/2010/main" val="279800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65138"/>
            <a:ext cx="1943100" cy="56308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65138"/>
            <a:ext cx="5676900" cy="56308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5"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6" name="Rectangle 34"/>
          <p:cNvSpPr>
            <a:spLocks noGrp="1" noChangeArrowheads="1"/>
          </p:cNvSpPr>
          <p:nvPr>
            <p:ph type="sldNum" sz="quarter" idx="12"/>
          </p:nvPr>
        </p:nvSpPr>
        <p:spPr/>
        <p:txBody>
          <a:bodyPr/>
          <a:lstStyle>
            <a:lvl1pPr eaLnBrk="0" hangingPunct="0">
              <a:defRPr/>
            </a:lvl1pPr>
          </a:lstStyle>
          <a:p>
            <a:pPr>
              <a:defRPr/>
            </a:pPr>
            <a:fld id="{4AD4BC4B-7A80-4E94-BB95-FE2BFA89F83B}" type="slidenum">
              <a:rPr lang="en-US"/>
              <a:pPr>
                <a:defRPr/>
              </a:pPr>
              <a:t>‹#›</a:t>
            </a:fld>
            <a:endParaRPr lang="en-US" dirty="0"/>
          </a:p>
        </p:txBody>
      </p:sp>
    </p:spTree>
    <p:extLst>
      <p:ext uri="{BB962C8B-B14F-4D97-AF65-F5344CB8AC3E}">
        <p14:creationId xmlns:p14="http://schemas.microsoft.com/office/powerpoint/2010/main" val="1438848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5"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6" name="Rectangle 34"/>
          <p:cNvSpPr>
            <a:spLocks noGrp="1" noChangeArrowheads="1"/>
          </p:cNvSpPr>
          <p:nvPr>
            <p:ph type="sldNum" sz="quarter" idx="12"/>
          </p:nvPr>
        </p:nvSpPr>
        <p:spPr/>
        <p:txBody>
          <a:bodyPr/>
          <a:lstStyle>
            <a:lvl1pPr eaLnBrk="0" hangingPunct="0">
              <a:defRPr/>
            </a:lvl1pPr>
          </a:lstStyle>
          <a:p>
            <a:pPr>
              <a:defRPr/>
            </a:pPr>
            <a:fld id="{D3767B73-20B5-46BB-A4F7-50AB1BFF7866}" type="slidenum">
              <a:rPr lang="en-US"/>
              <a:pPr>
                <a:defRPr/>
              </a:pPr>
              <a:t>‹#›</a:t>
            </a:fld>
            <a:endParaRPr lang="en-US" dirty="0"/>
          </a:p>
        </p:txBody>
      </p:sp>
    </p:spTree>
    <p:extLst>
      <p:ext uri="{BB962C8B-B14F-4D97-AF65-F5344CB8AC3E}">
        <p14:creationId xmlns:p14="http://schemas.microsoft.com/office/powerpoint/2010/main" val="979641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5"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6" name="Rectangle 34"/>
          <p:cNvSpPr>
            <a:spLocks noGrp="1" noChangeArrowheads="1"/>
          </p:cNvSpPr>
          <p:nvPr>
            <p:ph type="sldNum" sz="quarter" idx="12"/>
          </p:nvPr>
        </p:nvSpPr>
        <p:spPr/>
        <p:txBody>
          <a:bodyPr/>
          <a:lstStyle>
            <a:lvl1pPr eaLnBrk="0" hangingPunct="0">
              <a:defRPr/>
            </a:lvl1pPr>
          </a:lstStyle>
          <a:p>
            <a:pPr>
              <a:defRPr/>
            </a:pPr>
            <a:fld id="{7590A41C-A621-47AE-9C3C-1FAA292679F0}" type="slidenum">
              <a:rPr lang="en-US"/>
              <a:pPr>
                <a:defRPr/>
              </a:pPr>
              <a:t>‹#›</a:t>
            </a:fld>
            <a:endParaRPr lang="en-US" dirty="0"/>
          </a:p>
        </p:txBody>
      </p:sp>
    </p:spTree>
    <p:extLst>
      <p:ext uri="{BB962C8B-B14F-4D97-AF65-F5344CB8AC3E}">
        <p14:creationId xmlns:p14="http://schemas.microsoft.com/office/powerpoint/2010/main" val="2100937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6"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7" name="Rectangle 34"/>
          <p:cNvSpPr>
            <a:spLocks noGrp="1" noChangeArrowheads="1"/>
          </p:cNvSpPr>
          <p:nvPr>
            <p:ph type="sldNum" sz="quarter" idx="12"/>
          </p:nvPr>
        </p:nvSpPr>
        <p:spPr/>
        <p:txBody>
          <a:bodyPr/>
          <a:lstStyle>
            <a:lvl1pPr eaLnBrk="0" hangingPunct="0">
              <a:defRPr/>
            </a:lvl1pPr>
          </a:lstStyle>
          <a:p>
            <a:pPr>
              <a:defRPr/>
            </a:pPr>
            <a:fld id="{CCE02AE3-6824-4364-89D1-82A628C02103}" type="slidenum">
              <a:rPr lang="en-US"/>
              <a:pPr>
                <a:defRPr/>
              </a:pPr>
              <a:t>‹#›</a:t>
            </a:fld>
            <a:endParaRPr lang="en-US" dirty="0"/>
          </a:p>
        </p:txBody>
      </p:sp>
    </p:spTree>
    <p:extLst>
      <p:ext uri="{BB962C8B-B14F-4D97-AF65-F5344CB8AC3E}">
        <p14:creationId xmlns:p14="http://schemas.microsoft.com/office/powerpoint/2010/main" val="2168219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8"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9" name="Rectangle 34"/>
          <p:cNvSpPr>
            <a:spLocks noGrp="1" noChangeArrowheads="1"/>
          </p:cNvSpPr>
          <p:nvPr>
            <p:ph type="sldNum" sz="quarter" idx="12"/>
          </p:nvPr>
        </p:nvSpPr>
        <p:spPr/>
        <p:txBody>
          <a:bodyPr/>
          <a:lstStyle>
            <a:lvl1pPr eaLnBrk="0" hangingPunct="0">
              <a:defRPr/>
            </a:lvl1pPr>
          </a:lstStyle>
          <a:p>
            <a:pPr>
              <a:defRPr/>
            </a:pPr>
            <a:fld id="{751BCE8F-8B04-49EA-89EB-F6EAC4EAF627}" type="slidenum">
              <a:rPr lang="en-US"/>
              <a:pPr>
                <a:defRPr/>
              </a:pPr>
              <a:t>‹#›</a:t>
            </a:fld>
            <a:endParaRPr lang="en-US" dirty="0"/>
          </a:p>
        </p:txBody>
      </p:sp>
    </p:spTree>
    <p:extLst>
      <p:ext uri="{BB962C8B-B14F-4D97-AF65-F5344CB8AC3E}">
        <p14:creationId xmlns:p14="http://schemas.microsoft.com/office/powerpoint/2010/main" val="3644019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4"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5" name="Rectangle 34"/>
          <p:cNvSpPr>
            <a:spLocks noGrp="1" noChangeArrowheads="1"/>
          </p:cNvSpPr>
          <p:nvPr>
            <p:ph type="sldNum" sz="quarter" idx="12"/>
          </p:nvPr>
        </p:nvSpPr>
        <p:spPr/>
        <p:txBody>
          <a:bodyPr/>
          <a:lstStyle>
            <a:lvl1pPr eaLnBrk="0" hangingPunct="0">
              <a:defRPr/>
            </a:lvl1pPr>
          </a:lstStyle>
          <a:p>
            <a:pPr>
              <a:defRPr/>
            </a:pPr>
            <a:fld id="{4626BC33-C2B7-4647-912C-83FA26E4A80A}" type="slidenum">
              <a:rPr lang="en-US"/>
              <a:pPr>
                <a:defRPr/>
              </a:pPr>
              <a:t>‹#›</a:t>
            </a:fld>
            <a:endParaRPr lang="en-US" dirty="0"/>
          </a:p>
        </p:txBody>
      </p:sp>
    </p:spTree>
    <p:extLst>
      <p:ext uri="{BB962C8B-B14F-4D97-AF65-F5344CB8AC3E}">
        <p14:creationId xmlns:p14="http://schemas.microsoft.com/office/powerpoint/2010/main" val="1460506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3"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4" name="Rectangle 34"/>
          <p:cNvSpPr>
            <a:spLocks noGrp="1" noChangeArrowheads="1"/>
          </p:cNvSpPr>
          <p:nvPr>
            <p:ph type="sldNum" sz="quarter" idx="12"/>
          </p:nvPr>
        </p:nvSpPr>
        <p:spPr/>
        <p:txBody>
          <a:bodyPr/>
          <a:lstStyle>
            <a:lvl1pPr eaLnBrk="0" hangingPunct="0">
              <a:defRPr/>
            </a:lvl1pPr>
          </a:lstStyle>
          <a:p>
            <a:pPr>
              <a:defRPr/>
            </a:pPr>
            <a:fld id="{35F73B6B-1FD3-4AB5-82A8-263317E0B8BC}" type="slidenum">
              <a:rPr lang="en-US"/>
              <a:pPr>
                <a:defRPr/>
              </a:pPr>
              <a:t>‹#›</a:t>
            </a:fld>
            <a:endParaRPr lang="en-US" dirty="0"/>
          </a:p>
        </p:txBody>
      </p:sp>
    </p:spTree>
    <p:extLst>
      <p:ext uri="{BB962C8B-B14F-4D97-AF65-F5344CB8AC3E}">
        <p14:creationId xmlns:p14="http://schemas.microsoft.com/office/powerpoint/2010/main" val="4006230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6"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7" name="Rectangle 34"/>
          <p:cNvSpPr>
            <a:spLocks noGrp="1" noChangeArrowheads="1"/>
          </p:cNvSpPr>
          <p:nvPr>
            <p:ph type="sldNum" sz="quarter" idx="12"/>
          </p:nvPr>
        </p:nvSpPr>
        <p:spPr/>
        <p:txBody>
          <a:bodyPr/>
          <a:lstStyle>
            <a:lvl1pPr eaLnBrk="0" hangingPunct="0">
              <a:defRPr/>
            </a:lvl1pPr>
          </a:lstStyle>
          <a:p>
            <a:pPr>
              <a:defRPr/>
            </a:pPr>
            <a:fld id="{AD68F3E2-7CD9-42EC-AC66-3B30B41EE3A8}" type="slidenum">
              <a:rPr lang="en-US"/>
              <a:pPr>
                <a:defRPr/>
              </a:pPr>
              <a:t>‹#›</a:t>
            </a:fld>
            <a:endParaRPr lang="en-US" dirty="0"/>
          </a:p>
        </p:txBody>
      </p:sp>
    </p:spTree>
    <p:extLst>
      <p:ext uri="{BB962C8B-B14F-4D97-AF65-F5344CB8AC3E}">
        <p14:creationId xmlns:p14="http://schemas.microsoft.com/office/powerpoint/2010/main" val="4149716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6"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7" name="Rectangle 34"/>
          <p:cNvSpPr>
            <a:spLocks noGrp="1" noChangeArrowheads="1"/>
          </p:cNvSpPr>
          <p:nvPr>
            <p:ph type="sldNum" sz="quarter" idx="12"/>
          </p:nvPr>
        </p:nvSpPr>
        <p:spPr/>
        <p:txBody>
          <a:bodyPr/>
          <a:lstStyle>
            <a:lvl1pPr eaLnBrk="0" hangingPunct="0">
              <a:defRPr/>
            </a:lvl1pPr>
          </a:lstStyle>
          <a:p>
            <a:pPr>
              <a:defRPr/>
            </a:pPr>
            <a:fld id="{9F77B189-5DF6-44E1-BFC8-96D630657495}" type="slidenum">
              <a:rPr lang="en-US"/>
              <a:pPr>
                <a:defRPr/>
              </a:pPr>
              <a:t>‹#›</a:t>
            </a:fld>
            <a:endParaRPr lang="en-US" dirty="0"/>
          </a:p>
        </p:txBody>
      </p:sp>
    </p:spTree>
    <p:extLst>
      <p:ext uri="{BB962C8B-B14F-4D97-AF65-F5344CB8AC3E}">
        <p14:creationId xmlns:p14="http://schemas.microsoft.com/office/powerpoint/2010/main" val="2469854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FF66"/>
        </a:solidFill>
        <a:effectLst/>
      </p:bgPr>
    </p:bg>
    <p:spTree>
      <p:nvGrpSpPr>
        <p:cNvPr id="1" name=""/>
        <p:cNvGrpSpPr/>
        <p:nvPr/>
      </p:nvGrpSpPr>
      <p:grpSpPr>
        <a:xfrm>
          <a:off x="0" y="0"/>
          <a:ext cx="0" cy="0"/>
          <a:chOff x="0" y="0"/>
          <a:chExt cx="0" cy="0"/>
        </a:xfrm>
      </p:grpSpPr>
      <p:sp>
        <p:nvSpPr>
          <p:cNvPr id="1026" name="Rectangle 30"/>
          <p:cNvSpPr>
            <a:spLocks noGrp="1" noChangeArrowheads="1"/>
          </p:cNvSpPr>
          <p:nvPr>
            <p:ph type="title"/>
          </p:nvPr>
        </p:nvSpPr>
        <p:spPr bwMode="auto">
          <a:xfrm>
            <a:off x="685800" y="465138"/>
            <a:ext cx="77724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altLang="en-US" smtClean="0"/>
              <a:t>Click to edit Master title style</a:t>
            </a:r>
          </a:p>
        </p:txBody>
      </p:sp>
      <p:sp>
        <p:nvSpPr>
          <p:cNvPr id="1027" name="Rectangle 31"/>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8096" name="Rectangle 32"/>
          <p:cNvSpPr>
            <a:spLocks noGrp="1" noChangeArrowheads="1"/>
          </p:cNvSpPr>
          <p:nvPr>
            <p:ph type="dt" sz="half" idx="2"/>
          </p:nvPr>
        </p:nvSpPr>
        <p:spPr bwMode="auto">
          <a:xfrm>
            <a:off x="712788" y="6313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400">
                <a:solidFill>
                  <a:srgbClr val="000000"/>
                </a:solidFill>
                <a:latin typeface="+mn-lt"/>
              </a:defRPr>
            </a:lvl1pPr>
          </a:lstStyle>
          <a:p>
            <a:pPr fontAlgn="base">
              <a:spcBef>
                <a:spcPct val="0"/>
              </a:spcBef>
              <a:spcAft>
                <a:spcPct val="0"/>
              </a:spcAft>
              <a:defRPr/>
            </a:pPr>
            <a:endParaRPr lang="en-US" dirty="0"/>
          </a:p>
        </p:txBody>
      </p:sp>
      <p:sp>
        <p:nvSpPr>
          <p:cNvPr id="88097" name="Rectangle 33"/>
          <p:cNvSpPr>
            <a:spLocks noGrp="1" noChangeArrowheads="1"/>
          </p:cNvSpPr>
          <p:nvPr>
            <p:ph type="ftr" sz="quarter" idx="3"/>
          </p:nvPr>
        </p:nvSpPr>
        <p:spPr bwMode="auto">
          <a:xfrm>
            <a:off x="3151188" y="63134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solidFill>
                  <a:srgbClr val="000000"/>
                </a:solidFill>
                <a:latin typeface="+mn-lt"/>
              </a:defRPr>
            </a:lvl1pPr>
          </a:lstStyle>
          <a:p>
            <a:pPr fontAlgn="base">
              <a:spcBef>
                <a:spcPct val="0"/>
              </a:spcBef>
              <a:spcAft>
                <a:spcPct val="0"/>
              </a:spcAft>
              <a:defRPr/>
            </a:pPr>
            <a:endParaRPr lang="en-US" dirty="0"/>
          </a:p>
        </p:txBody>
      </p:sp>
      <p:sp>
        <p:nvSpPr>
          <p:cNvPr id="88098" name="Rectangle 34"/>
          <p:cNvSpPr>
            <a:spLocks noGrp="1" noChangeArrowheads="1"/>
          </p:cNvSpPr>
          <p:nvPr>
            <p:ph type="sldNum" sz="quarter" idx="4"/>
          </p:nvPr>
        </p:nvSpPr>
        <p:spPr bwMode="auto">
          <a:xfrm>
            <a:off x="6580188" y="6313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solidFill>
                  <a:srgbClr val="000000"/>
                </a:solidFill>
                <a:latin typeface="+mn-lt"/>
              </a:defRPr>
            </a:lvl1pPr>
          </a:lstStyle>
          <a:p>
            <a:pPr fontAlgn="base">
              <a:spcBef>
                <a:spcPct val="0"/>
              </a:spcBef>
              <a:spcAft>
                <a:spcPct val="0"/>
              </a:spcAft>
              <a:defRPr/>
            </a:pPr>
            <a:fld id="{6BC23272-D913-439A-8A0C-CAA75229A5BF}" type="slidenum">
              <a:rPr lang="en-US"/>
              <a:pPr fontAlgn="base">
                <a:spcBef>
                  <a:spcPct val="0"/>
                </a:spcBef>
                <a:spcAft>
                  <a:spcPct val="0"/>
                </a:spcAft>
                <a:defRPr/>
              </a:pPr>
              <a:t>‹#›</a:t>
            </a:fld>
            <a:endParaRPr lang="en-US" dirty="0"/>
          </a:p>
        </p:txBody>
      </p:sp>
    </p:spTree>
    <p:extLst>
      <p:ext uri="{BB962C8B-B14F-4D97-AF65-F5344CB8AC3E}">
        <p14:creationId xmlns:p14="http://schemas.microsoft.com/office/powerpoint/2010/main" val="564304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Black" pitchFamily="34" charset="0"/>
        </a:defRPr>
      </a:lvl2pPr>
      <a:lvl3pPr algn="ctr" rtl="0" eaLnBrk="0" fontAlgn="base" hangingPunct="0">
        <a:spcBef>
          <a:spcPct val="0"/>
        </a:spcBef>
        <a:spcAft>
          <a:spcPct val="0"/>
        </a:spcAft>
        <a:defRPr sz="4400">
          <a:solidFill>
            <a:schemeClr val="tx2"/>
          </a:solidFill>
          <a:latin typeface="Arial Black" pitchFamily="34" charset="0"/>
        </a:defRPr>
      </a:lvl3pPr>
      <a:lvl4pPr algn="ctr" rtl="0" eaLnBrk="0" fontAlgn="base" hangingPunct="0">
        <a:spcBef>
          <a:spcPct val="0"/>
        </a:spcBef>
        <a:spcAft>
          <a:spcPct val="0"/>
        </a:spcAft>
        <a:defRPr sz="4400">
          <a:solidFill>
            <a:schemeClr val="tx2"/>
          </a:solidFill>
          <a:latin typeface="Arial Black" pitchFamily="34" charset="0"/>
        </a:defRPr>
      </a:lvl4pPr>
      <a:lvl5pPr algn="ctr" rtl="0" eaLnBrk="0" fontAlgn="base" hangingPunct="0">
        <a:spcBef>
          <a:spcPct val="0"/>
        </a:spcBef>
        <a:spcAft>
          <a:spcPct val="0"/>
        </a:spcAft>
        <a:defRPr sz="4400">
          <a:solidFill>
            <a:schemeClr val="tx2"/>
          </a:solidFill>
          <a:latin typeface="Arial Black" pitchFamily="34" charset="0"/>
        </a:defRPr>
      </a:lvl5pPr>
      <a:lvl6pPr marL="457200" algn="ctr" rtl="0" fontAlgn="base">
        <a:spcBef>
          <a:spcPct val="0"/>
        </a:spcBef>
        <a:spcAft>
          <a:spcPct val="0"/>
        </a:spcAft>
        <a:defRPr sz="4400">
          <a:solidFill>
            <a:schemeClr val="tx2"/>
          </a:solidFill>
          <a:latin typeface="Arial Black" pitchFamily="34" charset="0"/>
        </a:defRPr>
      </a:lvl6pPr>
      <a:lvl7pPr marL="914400" algn="ctr" rtl="0" fontAlgn="base">
        <a:spcBef>
          <a:spcPct val="0"/>
        </a:spcBef>
        <a:spcAft>
          <a:spcPct val="0"/>
        </a:spcAft>
        <a:defRPr sz="4400">
          <a:solidFill>
            <a:schemeClr val="tx2"/>
          </a:solidFill>
          <a:latin typeface="Arial Black" pitchFamily="34" charset="0"/>
        </a:defRPr>
      </a:lvl7pPr>
      <a:lvl8pPr marL="1371600" algn="ctr" rtl="0" fontAlgn="base">
        <a:spcBef>
          <a:spcPct val="0"/>
        </a:spcBef>
        <a:spcAft>
          <a:spcPct val="0"/>
        </a:spcAft>
        <a:defRPr sz="4400">
          <a:solidFill>
            <a:schemeClr val="tx2"/>
          </a:solidFill>
          <a:latin typeface="Arial Black" pitchFamily="34" charset="0"/>
        </a:defRPr>
      </a:lvl8pPr>
      <a:lvl9pPr marL="1828800" algn="ctr" rtl="0" fontAlgn="base">
        <a:spcBef>
          <a:spcPct val="0"/>
        </a:spcBef>
        <a:spcAft>
          <a:spcPct val="0"/>
        </a:spcAft>
        <a:defRPr sz="4400">
          <a:solidFill>
            <a:schemeClr val="tx2"/>
          </a:solidFill>
          <a:latin typeface="Arial Black" pitchFamily="34" charset="0"/>
        </a:defRPr>
      </a:lvl9pPr>
    </p:titleStyle>
    <p:bodyStyle>
      <a:lvl1pPr marL="342900" indent="-342900" algn="l" rtl="0" eaLnBrk="0" fontAlgn="base" hangingPunct="0">
        <a:spcBef>
          <a:spcPct val="20000"/>
        </a:spcBef>
        <a:spcAft>
          <a:spcPct val="0"/>
        </a:spcAft>
        <a:buSzPct val="85000"/>
        <a:buBlip>
          <a:blip r:embed="rId13"/>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accent1"/>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accent2"/>
        </a:buClr>
        <a:buSzPct val="6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1730" name="Rectangle 2"/>
          <p:cNvSpPr>
            <a:spLocks noGrp="1" noChangeArrowheads="1"/>
          </p:cNvSpPr>
          <p:nvPr>
            <p:ph type="ctrTitle"/>
          </p:nvPr>
        </p:nvSpPr>
        <p:spPr>
          <a:xfrm>
            <a:off x="0" y="1791704"/>
            <a:ext cx="9143999" cy="1687000"/>
          </a:xfrm>
        </p:spPr>
        <p:txBody>
          <a:bodyPr/>
          <a:lstStyle/>
          <a:p>
            <a:pPr marL="0" marR="0" algn="ctr">
              <a:lnSpc>
                <a:spcPct val="115000"/>
              </a:lnSpc>
              <a:spcBef>
                <a:spcPts val="0"/>
              </a:spcBef>
              <a:spcAft>
                <a:spcPts val="1000"/>
              </a:spcAft>
            </a:pPr>
            <a:r>
              <a:rPr lang="en-US" altLang="en-US" sz="3200" b="1" dirty="0" smtClean="0">
                <a:solidFill>
                  <a:schemeClr val="tx1"/>
                </a:solidFill>
              </a:rPr>
              <a:t>Youth Employment Forum</a:t>
            </a:r>
            <a:r>
              <a:rPr lang="en-US" altLang="en-US" sz="3200" b="1" dirty="0">
                <a:solidFill>
                  <a:schemeClr val="tx1"/>
                </a:solidFill>
              </a:rPr>
              <a:t/>
            </a:r>
            <a:br>
              <a:rPr lang="en-US" altLang="en-US" sz="3200" b="1" dirty="0">
                <a:solidFill>
                  <a:schemeClr val="tx1"/>
                </a:solidFill>
              </a:rPr>
            </a:br>
            <a:r>
              <a:rPr lang="en-US" sz="2800" dirty="0">
                <a:solidFill>
                  <a:srgbClr val="222222"/>
                </a:solidFill>
                <a:latin typeface="arial"/>
              </a:rPr>
              <a:t> </a:t>
            </a:r>
            <a:r>
              <a:rPr lang="en-US" altLang="en-US" sz="2800" dirty="0" smtClean="0">
                <a:solidFill>
                  <a:schemeClr val="tx1"/>
                </a:solidFill>
              </a:rPr>
              <a:t/>
            </a:r>
            <a:br>
              <a:rPr lang="en-US" altLang="en-US" sz="2800" dirty="0" smtClean="0">
                <a:solidFill>
                  <a:schemeClr val="tx1"/>
                </a:solidFill>
              </a:rPr>
            </a:br>
            <a:endParaRPr lang="en-US" altLang="en-US" sz="3200" b="1" i="1" dirty="0" smtClean="0">
              <a:solidFill>
                <a:schemeClr val="bg2"/>
              </a:solidFill>
            </a:endParaRPr>
          </a:p>
        </p:txBody>
      </p:sp>
      <p:sp>
        <p:nvSpPr>
          <p:cNvPr id="5123" name="Rectangle 3"/>
          <p:cNvSpPr>
            <a:spLocks noGrp="1" noChangeArrowheads="1"/>
          </p:cNvSpPr>
          <p:nvPr>
            <p:ph type="subTitle" idx="1"/>
          </p:nvPr>
        </p:nvSpPr>
        <p:spPr>
          <a:xfrm>
            <a:off x="0" y="2590800"/>
            <a:ext cx="9144000" cy="4267200"/>
          </a:xfrm>
        </p:spPr>
        <p:txBody>
          <a:bodyPr rtlCol="0">
            <a:noAutofit/>
          </a:bodyPr>
          <a:lstStyle/>
          <a:p>
            <a:pPr eaLnBrk="1" fontAlgn="auto" hangingPunct="1">
              <a:lnSpc>
                <a:spcPct val="80000"/>
              </a:lnSpc>
              <a:spcAft>
                <a:spcPts val="0"/>
              </a:spcAft>
              <a:defRPr/>
            </a:pPr>
            <a:endParaRPr lang="en-US" sz="2400" b="1" dirty="0" smtClean="0">
              <a:solidFill>
                <a:srgbClr val="000000"/>
              </a:solidFill>
            </a:endParaRPr>
          </a:p>
          <a:p>
            <a:pPr eaLnBrk="1" fontAlgn="auto" hangingPunct="1">
              <a:lnSpc>
                <a:spcPct val="80000"/>
              </a:lnSpc>
              <a:spcAft>
                <a:spcPts val="0"/>
              </a:spcAft>
              <a:defRPr/>
            </a:pPr>
            <a:r>
              <a:rPr lang="en-US" sz="2400" b="1" i="1" dirty="0" smtClean="0">
                <a:solidFill>
                  <a:srgbClr val="000000"/>
                </a:solidFill>
              </a:rPr>
              <a:t>Co-Chairs</a:t>
            </a:r>
            <a:r>
              <a:rPr lang="en-US" sz="2400" b="1" dirty="0" smtClean="0">
                <a:solidFill>
                  <a:srgbClr val="000000"/>
                </a:solidFill>
              </a:rPr>
              <a:t>:</a:t>
            </a:r>
            <a:endParaRPr lang="en-US" sz="2400" b="1" dirty="0">
              <a:solidFill>
                <a:srgbClr val="000000"/>
              </a:solidFill>
            </a:endParaRPr>
          </a:p>
          <a:p>
            <a:pPr eaLnBrk="1" fontAlgn="auto" hangingPunct="1">
              <a:lnSpc>
                <a:spcPct val="80000"/>
              </a:lnSpc>
              <a:spcAft>
                <a:spcPts val="0"/>
              </a:spcAft>
              <a:defRPr/>
            </a:pPr>
            <a:endParaRPr lang="en-US" sz="2400" b="1" dirty="0" smtClean="0">
              <a:solidFill>
                <a:srgbClr val="000000"/>
              </a:solidFill>
            </a:endParaRPr>
          </a:p>
          <a:p>
            <a:pPr eaLnBrk="1" fontAlgn="auto" hangingPunct="1">
              <a:lnSpc>
                <a:spcPct val="80000"/>
              </a:lnSpc>
              <a:spcAft>
                <a:spcPts val="0"/>
              </a:spcAft>
              <a:defRPr/>
            </a:pPr>
            <a:r>
              <a:rPr lang="en-US" sz="2400" b="1" dirty="0" smtClean="0">
                <a:solidFill>
                  <a:srgbClr val="000000"/>
                </a:solidFill>
              </a:rPr>
              <a:t>Zbigniew Bochniarz</a:t>
            </a:r>
          </a:p>
          <a:p>
            <a:pPr eaLnBrk="1" fontAlgn="auto" hangingPunct="1">
              <a:lnSpc>
                <a:spcPct val="80000"/>
              </a:lnSpc>
              <a:spcAft>
                <a:spcPts val="0"/>
              </a:spcAft>
              <a:defRPr/>
            </a:pPr>
            <a:r>
              <a:rPr lang="en-US" sz="2400" b="1" dirty="0" err="1" smtClean="0">
                <a:solidFill>
                  <a:srgbClr val="000000"/>
                </a:solidFill>
              </a:rPr>
              <a:t>Anto</a:t>
            </a:r>
            <a:r>
              <a:rPr lang="en-US" sz="2400" b="1" dirty="0" smtClean="0">
                <a:solidFill>
                  <a:srgbClr val="000000"/>
                </a:solidFill>
              </a:rPr>
              <a:t> </a:t>
            </a:r>
            <a:r>
              <a:rPr lang="en-US" sz="2400" b="1" dirty="0" err="1" smtClean="0">
                <a:solidFill>
                  <a:srgbClr val="000000"/>
                </a:solidFill>
              </a:rPr>
              <a:t>Domazet</a:t>
            </a:r>
            <a:endParaRPr lang="en-US" sz="2400" b="1" dirty="0" smtClean="0">
              <a:solidFill>
                <a:srgbClr val="000000"/>
              </a:solidFill>
            </a:endParaRPr>
          </a:p>
          <a:p>
            <a:pPr eaLnBrk="1" fontAlgn="auto" hangingPunct="1">
              <a:lnSpc>
                <a:spcPct val="80000"/>
              </a:lnSpc>
              <a:spcAft>
                <a:spcPts val="0"/>
              </a:spcAft>
              <a:defRPr/>
            </a:pPr>
            <a:endParaRPr lang="en-US" sz="2400" b="1" dirty="0">
              <a:solidFill>
                <a:srgbClr val="000000"/>
              </a:solidFill>
            </a:endParaRPr>
          </a:p>
          <a:p>
            <a:pPr eaLnBrk="1" fontAlgn="auto" hangingPunct="1">
              <a:lnSpc>
                <a:spcPct val="80000"/>
              </a:lnSpc>
              <a:spcAft>
                <a:spcPts val="0"/>
              </a:spcAft>
              <a:defRPr/>
            </a:pPr>
            <a:r>
              <a:rPr lang="en-US" sz="2400" b="1" i="1" dirty="0" smtClean="0">
                <a:solidFill>
                  <a:srgbClr val="000000"/>
                </a:solidFill>
              </a:rPr>
              <a:t>Keynote Speaker</a:t>
            </a:r>
            <a:r>
              <a:rPr lang="en-US" sz="2400" b="1" dirty="0" smtClean="0">
                <a:solidFill>
                  <a:srgbClr val="000000"/>
                </a:solidFill>
              </a:rPr>
              <a:t>:</a:t>
            </a:r>
          </a:p>
          <a:p>
            <a:pPr eaLnBrk="1" fontAlgn="auto" hangingPunct="1">
              <a:lnSpc>
                <a:spcPct val="80000"/>
              </a:lnSpc>
              <a:spcAft>
                <a:spcPts val="0"/>
              </a:spcAft>
              <a:defRPr/>
            </a:pPr>
            <a:endParaRPr lang="en-US" sz="2400" b="1" dirty="0">
              <a:solidFill>
                <a:srgbClr val="000000"/>
              </a:solidFill>
            </a:endParaRPr>
          </a:p>
          <a:p>
            <a:pPr eaLnBrk="1" fontAlgn="auto" hangingPunct="1">
              <a:lnSpc>
                <a:spcPct val="80000"/>
              </a:lnSpc>
              <a:spcAft>
                <a:spcPts val="0"/>
              </a:spcAft>
              <a:defRPr/>
            </a:pPr>
            <a:r>
              <a:rPr lang="en-US" sz="2400" b="1" dirty="0" err="1" smtClean="0">
                <a:solidFill>
                  <a:srgbClr val="000000"/>
                </a:solidFill>
              </a:rPr>
              <a:t>Ziga</a:t>
            </a:r>
            <a:r>
              <a:rPr lang="en-US" sz="2400" b="1" dirty="0" smtClean="0">
                <a:solidFill>
                  <a:srgbClr val="000000"/>
                </a:solidFill>
              </a:rPr>
              <a:t> </a:t>
            </a:r>
            <a:r>
              <a:rPr lang="en-US" sz="2400" b="1" dirty="0" err="1" smtClean="0">
                <a:solidFill>
                  <a:srgbClr val="000000"/>
                </a:solidFill>
              </a:rPr>
              <a:t>Vavpotic</a:t>
            </a:r>
            <a:endParaRPr lang="en-US" sz="2400" b="1" dirty="0" smtClean="0">
              <a:solidFill>
                <a:srgbClr val="000000"/>
              </a:solidFill>
            </a:endParaRPr>
          </a:p>
          <a:p>
            <a:pPr eaLnBrk="1" fontAlgn="auto" hangingPunct="1">
              <a:lnSpc>
                <a:spcPct val="80000"/>
              </a:lnSpc>
              <a:spcAft>
                <a:spcPts val="0"/>
              </a:spcAft>
              <a:defRPr/>
            </a:pPr>
            <a:endParaRPr lang="en-US" sz="2400" dirty="0">
              <a:solidFill>
                <a:srgbClr val="000000"/>
              </a:solidFill>
            </a:endParaRPr>
          </a:p>
          <a:p>
            <a:pPr eaLnBrk="1" fontAlgn="auto" hangingPunct="1">
              <a:lnSpc>
                <a:spcPct val="80000"/>
              </a:lnSpc>
              <a:spcAft>
                <a:spcPts val="0"/>
              </a:spcAft>
              <a:defRPr/>
            </a:pPr>
            <a:r>
              <a:rPr lang="en-US" sz="2400" b="1" dirty="0" smtClean="0"/>
              <a:t>Sarajevo, Bosnia i Herzegovina, July 1, 2014</a:t>
            </a:r>
            <a:endParaRPr lang="en-US" sz="2400" b="1" dirty="0"/>
          </a:p>
          <a:p>
            <a:pPr eaLnBrk="1" fontAlgn="auto" hangingPunct="1">
              <a:lnSpc>
                <a:spcPct val="80000"/>
              </a:lnSpc>
              <a:spcAft>
                <a:spcPts val="0"/>
              </a:spcAft>
              <a:defRPr/>
            </a:pPr>
            <a:endParaRPr lang="en-US" sz="2400" b="1"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
            <a:ext cx="5638800" cy="1066799"/>
          </a:xfrm>
          <a:prstGeom prst="rect">
            <a:avLst/>
          </a:prstGeom>
          <a:noFill/>
          <a:ln>
            <a:noFill/>
          </a:ln>
        </p:spPr>
      </p:pic>
      <p:pic>
        <p:nvPicPr>
          <p:cNvPr id="5" name="Picture 4"/>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1904999" cy="1066800"/>
          </a:xfrm>
          <a:prstGeom prst="rect">
            <a:avLst/>
          </a:prstGeom>
          <a:noFill/>
          <a:ln>
            <a:noFill/>
          </a:ln>
        </p:spPr>
      </p:pic>
      <p:pic>
        <p:nvPicPr>
          <p:cNvPr id="6" name="Picture 5"/>
          <p:cNvPicPr/>
          <p:nvPr/>
        </p:nvPicPr>
        <p:blipFill>
          <a:blip r:embed="rId5">
            <a:extLst>
              <a:ext uri="{28A0092B-C50C-407E-A947-70E740481C1C}">
                <a14:useLocalDpi xmlns:a14="http://schemas.microsoft.com/office/drawing/2010/main" val="0"/>
              </a:ext>
            </a:extLst>
          </a:blip>
          <a:srcRect/>
          <a:stretch>
            <a:fillRect/>
          </a:stretch>
        </p:blipFill>
        <p:spPr bwMode="auto">
          <a:xfrm>
            <a:off x="7467600" y="1"/>
            <a:ext cx="1676400" cy="1066799"/>
          </a:xfrm>
          <a:prstGeom prst="rect">
            <a:avLst/>
          </a:prstGeom>
          <a:noFill/>
          <a:ln>
            <a:noFill/>
          </a:ln>
        </p:spPr>
      </p:pic>
    </p:spTree>
    <p:extLst>
      <p:ext uri="{BB962C8B-B14F-4D97-AF65-F5344CB8AC3E}">
        <p14:creationId xmlns:p14="http://schemas.microsoft.com/office/powerpoint/2010/main" val="608251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Introduction</a:t>
            </a:r>
            <a:r>
              <a:rPr lang="en-US" dirty="0" smtClean="0"/>
              <a:t/>
            </a:r>
            <a:br>
              <a:rPr lang="en-US" dirty="0" smtClean="0"/>
            </a:br>
            <a:r>
              <a:rPr lang="en-US" sz="3100" dirty="0" smtClean="0"/>
              <a:t/>
            </a:r>
            <a:br>
              <a:rPr lang="en-US" sz="3100" dirty="0" smtClean="0"/>
            </a:br>
            <a:r>
              <a:rPr lang="en-US" sz="3100" b="1" dirty="0" smtClean="0"/>
              <a:t>1. Untapped </a:t>
            </a:r>
            <a:r>
              <a:rPr lang="en-US" sz="3100" b="1" dirty="0"/>
              <a:t>Opportunities &amp; Success </a:t>
            </a:r>
            <a:r>
              <a:rPr lang="en-US" sz="3100" b="1" dirty="0" smtClean="0"/>
              <a:t>Stories:</a:t>
            </a:r>
            <a:br>
              <a:rPr lang="en-US" sz="3100" b="1" dirty="0" smtClean="0"/>
            </a:br>
            <a:r>
              <a:rPr lang="en-US" sz="3100" b="1" dirty="0"/>
              <a:t>	</a:t>
            </a:r>
            <a:r>
              <a:rPr lang="en-US" sz="3100" b="1" i="1" dirty="0" err="1" smtClean="0"/>
              <a:t>Almir</a:t>
            </a:r>
            <a:r>
              <a:rPr lang="en-US" sz="3100" b="1" i="1" dirty="0" smtClean="0"/>
              <a:t> </a:t>
            </a:r>
            <a:r>
              <a:rPr lang="en-US" sz="3100" b="1" i="1" dirty="0" err="1" smtClean="0"/>
              <a:t>Jazvin</a:t>
            </a:r>
            <a:r>
              <a:rPr lang="en-US" sz="3100" b="1" i="1" dirty="0" smtClean="0"/>
              <a:t>, </a:t>
            </a:r>
            <a:r>
              <a:rPr lang="en-US" sz="3100" b="1" i="1" dirty="0" err="1" smtClean="0"/>
              <a:t>Vesna</a:t>
            </a:r>
            <a:r>
              <a:rPr lang="en-US" sz="3100" b="1" i="1" dirty="0" smtClean="0"/>
              <a:t> Milosevic </a:t>
            </a:r>
            <a:r>
              <a:rPr lang="en-US" sz="3100" b="1" i="1" dirty="0" err="1" smtClean="0"/>
              <a:t>Zupancic</a:t>
            </a:r>
            <a:r>
              <a:rPr lang="en-US" sz="3100" b="1" dirty="0" smtClean="0"/>
              <a:t/>
            </a:r>
            <a:br>
              <a:rPr lang="en-US" sz="3100" b="1" dirty="0" smtClean="0"/>
            </a:br>
            <a:r>
              <a:rPr lang="en-US" sz="3100" b="1" dirty="0" smtClean="0"/>
              <a:t/>
            </a:r>
            <a:br>
              <a:rPr lang="en-US" sz="3100" b="1" dirty="0" smtClean="0"/>
            </a:br>
            <a:r>
              <a:rPr lang="en-US" sz="3100" b="1" dirty="0" smtClean="0"/>
              <a:t>2</a:t>
            </a:r>
            <a:r>
              <a:rPr lang="en-US" sz="3100" b="1" dirty="0"/>
              <a:t>. </a:t>
            </a:r>
            <a:r>
              <a:rPr lang="en-US" sz="3100" b="1" dirty="0" smtClean="0"/>
              <a:t>Promoting </a:t>
            </a:r>
            <a:r>
              <a:rPr lang="en-US" sz="3100" b="1" dirty="0"/>
              <a:t>Entrepreneurship and </a:t>
            </a:r>
            <a:r>
              <a:rPr lang="en-US" sz="3100" b="1" dirty="0" smtClean="0"/>
              <a:t>Self-</a:t>
            </a:r>
            <a:r>
              <a:rPr lang="en-US" sz="3100" b="1" dirty="0"/>
              <a:t>	</a:t>
            </a:r>
            <a:r>
              <a:rPr lang="en-US" sz="3100" b="1" dirty="0" smtClean="0"/>
              <a:t>employment: </a:t>
            </a:r>
            <a:r>
              <a:rPr lang="en-US" sz="3100" b="1" i="1" dirty="0" err="1" smtClean="0"/>
              <a:t>Nermin</a:t>
            </a:r>
            <a:r>
              <a:rPr lang="en-US" sz="3100" b="1" i="1" dirty="0" smtClean="0"/>
              <a:t> </a:t>
            </a:r>
            <a:r>
              <a:rPr lang="en-US" sz="3100" b="1" i="1" dirty="0" err="1" smtClean="0"/>
              <a:t>Kadric</a:t>
            </a: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a:t>3. </a:t>
            </a:r>
            <a:r>
              <a:rPr lang="en-US" sz="3100" b="1" dirty="0" smtClean="0"/>
              <a:t>Enhancing Performance </a:t>
            </a:r>
            <a:r>
              <a:rPr lang="en-US" sz="3100" b="1" dirty="0"/>
              <a:t>of </a:t>
            </a:r>
            <a:r>
              <a:rPr lang="en-US" sz="3100" b="1" dirty="0" smtClean="0"/>
              <a:t>Existing 	Businesses: </a:t>
            </a:r>
            <a:r>
              <a:rPr lang="en-US" sz="3100" b="1" i="1" dirty="0" err="1" smtClean="0"/>
              <a:t>Edin</a:t>
            </a:r>
            <a:r>
              <a:rPr lang="en-US" sz="3100" b="1" i="1" dirty="0" smtClean="0"/>
              <a:t> </a:t>
            </a:r>
            <a:r>
              <a:rPr lang="en-US" sz="3100" b="1" i="1" dirty="0" err="1" smtClean="0"/>
              <a:t>Saracevic</a:t>
            </a:r>
            <a:r>
              <a:rPr lang="en-US" sz="3100" b="1" dirty="0" smtClean="0"/>
              <a:t/>
            </a:r>
            <a:br>
              <a:rPr lang="en-US" sz="3100" b="1" dirty="0" smtClean="0"/>
            </a:br>
            <a:r>
              <a:rPr lang="en-US" sz="3100" b="1" dirty="0" smtClean="0"/>
              <a:t/>
            </a:r>
            <a:br>
              <a:rPr lang="en-US" sz="3100" b="1" dirty="0" smtClean="0"/>
            </a:br>
            <a:r>
              <a:rPr lang="en-US" sz="3100" b="1" dirty="0"/>
              <a:t/>
            </a:r>
            <a:br>
              <a:rPr lang="en-US" sz="3100" b="1" dirty="0"/>
            </a:br>
            <a:r>
              <a:rPr lang="en-US" sz="3100" b="1" dirty="0" smtClean="0"/>
              <a:t>4. Conclusions for the </a:t>
            </a:r>
            <a:r>
              <a:rPr lang="en-US" sz="3100" b="1" dirty="0" err="1" smtClean="0"/>
              <a:t>BiH</a:t>
            </a:r>
            <a:r>
              <a:rPr lang="en-US" sz="3100" b="1" dirty="0" smtClean="0"/>
              <a:t> Youth</a:t>
            </a:r>
            <a:br>
              <a:rPr lang="en-US" sz="3100" b="1" dirty="0" smtClean="0"/>
            </a:br>
            <a:r>
              <a:rPr lang="en-US" sz="3100" b="1" dirty="0" smtClean="0"/>
              <a:t>  </a:t>
            </a:r>
            <a:r>
              <a:rPr lang="en-US" dirty="0" smtClean="0"/>
              <a:t/>
            </a:r>
            <a:br>
              <a:rPr lang="en-US" dirty="0" smtClean="0"/>
            </a:br>
            <a:r>
              <a:rPr lang="en-US" dirty="0"/>
              <a:t/>
            </a:r>
            <a:br>
              <a:rPr lang="en-US" dirty="0"/>
            </a:br>
            <a:r>
              <a:rPr lang="en-US" dirty="0" smtClean="0"/>
              <a:t> </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a:xfrm>
            <a:off x="7696200" y="6096000"/>
            <a:ext cx="381000" cy="155575"/>
          </a:xfrm>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762933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a:t/>
            </a:r>
            <a:br>
              <a:rPr lang="en-US" b="1" dirty="0"/>
            </a:br>
            <a:r>
              <a:rPr lang="en-US" sz="3100" b="1" dirty="0" smtClean="0"/>
              <a:t>1. Untapped Opportunities &amp; Success Stories</a:t>
            </a:r>
            <a:r>
              <a:rPr lang="en-US" sz="3100" b="1" dirty="0"/>
              <a:t/>
            </a:r>
            <a:br>
              <a:rPr lang="en-US" sz="3100" b="1" dirty="0"/>
            </a:br>
            <a:r>
              <a:rPr lang="en-US" sz="2700" dirty="0" smtClean="0"/>
              <a:t>•</a:t>
            </a:r>
            <a:r>
              <a:rPr lang="en-US" sz="2700" dirty="0"/>
              <a:t>	What are the most significant success stories in the past decade that have potential for further growth, replication or imitation?</a:t>
            </a:r>
            <a:br>
              <a:rPr lang="en-US" sz="2700" dirty="0"/>
            </a:br>
            <a:r>
              <a:rPr lang="en-US" sz="2700" dirty="0"/>
              <a:t>•	What success stories have been achieved in other countries that can be extended, replicated or imitated in </a:t>
            </a:r>
            <a:r>
              <a:rPr lang="en-US" sz="2700" dirty="0" err="1"/>
              <a:t>BiH</a:t>
            </a:r>
            <a:r>
              <a:rPr lang="en-US" sz="2700" dirty="0"/>
              <a:t>?</a:t>
            </a:r>
            <a:br>
              <a:rPr lang="en-US" sz="2700" dirty="0"/>
            </a:br>
            <a:r>
              <a:rPr lang="en-US" sz="2700" dirty="0"/>
              <a:t>•	Which sectors, industries and businesses in </a:t>
            </a:r>
            <a:r>
              <a:rPr lang="en-US" sz="2700" dirty="0" err="1"/>
              <a:t>BiH</a:t>
            </a:r>
            <a:r>
              <a:rPr lang="en-US" sz="2700" dirty="0"/>
              <a:t> have the largest potential for growth?</a:t>
            </a:r>
            <a:br>
              <a:rPr lang="en-US" sz="2700" dirty="0"/>
            </a:br>
            <a:r>
              <a:rPr lang="en-US" sz="2700" dirty="0"/>
              <a:t>•	What domestic and international markets offer the greatest potential for growth?</a:t>
            </a:r>
            <a:br>
              <a:rPr lang="en-US" sz="2700" dirty="0"/>
            </a:br>
            <a:r>
              <a:rPr lang="en-US" sz="2700" dirty="0"/>
              <a:t>•	What practical measures can be introduced to tap these opportunities?</a:t>
            </a:r>
            <a:br>
              <a:rPr lang="en-US" sz="2700" dirty="0"/>
            </a:br>
            <a:r>
              <a:rPr lang="en-US" sz="2700" dirty="0"/>
              <a:t>•	Which countries or regions offer viable models that can be replicated in </a:t>
            </a:r>
            <a:r>
              <a:rPr lang="en-US" sz="2700" dirty="0" err="1"/>
              <a:t>BiH</a:t>
            </a:r>
            <a:r>
              <a:rPr lang="en-US" sz="2700" dirty="0"/>
              <a:t>?</a:t>
            </a:r>
            <a:br>
              <a:rPr lang="en-US" sz="2700" dirty="0"/>
            </a:br>
            <a:r>
              <a:rPr lang="en-US" sz="2700" dirty="0"/>
              <a:t>•	What obstacles retard development of these opportunities?</a:t>
            </a:r>
            <a:br>
              <a:rPr lang="en-US" sz="2700" dirty="0"/>
            </a:br>
            <a:r>
              <a:rPr lang="en-US" sz="3100" b="1" dirty="0" smtClean="0"/>
              <a:t/>
            </a:r>
            <a:br>
              <a:rPr lang="en-US" sz="3100" b="1" dirty="0" smtClean="0"/>
            </a:br>
            <a:r>
              <a:rPr lang="en-US" sz="3100" b="1" dirty="0" smtClean="0"/>
              <a:t>  </a:t>
            </a:r>
            <a:r>
              <a:rPr lang="en-US" dirty="0" smtClean="0"/>
              <a:t/>
            </a:r>
            <a:br>
              <a:rPr lang="en-US" dirty="0" smtClean="0"/>
            </a:br>
            <a:r>
              <a:rPr lang="en-US" dirty="0" smtClean="0"/>
              <a:t/>
            </a:r>
            <a:br>
              <a:rPr lang="en-US" dirty="0" smtClean="0"/>
            </a:br>
            <a:r>
              <a:rPr lang="en-US" dirty="0" smtClean="0"/>
              <a:t>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3937636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fontScale="90000"/>
          </a:bodyPr>
          <a:lstStyle/>
          <a:p>
            <a:r>
              <a:rPr lang="en-US" b="1" dirty="0" smtClean="0"/>
              <a:t/>
            </a:r>
            <a:br>
              <a:rPr lang="en-US" b="1" dirty="0" smtClean="0"/>
            </a:br>
            <a:r>
              <a:rPr lang="en-US" sz="3100" b="1" dirty="0" smtClean="0"/>
              <a:t>2</a:t>
            </a:r>
            <a:r>
              <a:rPr lang="en-US" sz="3100" b="1" dirty="0"/>
              <a:t>. </a:t>
            </a:r>
            <a:r>
              <a:rPr lang="en-US" sz="3100" b="1" dirty="0" smtClean="0"/>
              <a:t>Promoting </a:t>
            </a:r>
            <a:r>
              <a:rPr lang="en-US" sz="3100" b="1" dirty="0"/>
              <a:t>Entrepreneurship and </a:t>
            </a:r>
            <a:r>
              <a:rPr lang="en-US" sz="3100" b="1" dirty="0" smtClean="0"/>
              <a:t>Self-</a:t>
            </a:r>
            <a:r>
              <a:rPr lang="en-US" sz="3100" b="1" dirty="0"/>
              <a:t>	employment</a:t>
            </a:r>
            <a:br>
              <a:rPr lang="en-US" sz="3100" b="1" dirty="0"/>
            </a:br>
            <a:r>
              <a:rPr lang="en-US" sz="3100" b="1" dirty="0" smtClean="0"/>
              <a:t>  </a:t>
            </a:r>
            <a:r>
              <a:rPr lang="en-US" sz="3100" dirty="0" smtClean="0"/>
              <a:t/>
            </a:r>
            <a:br>
              <a:rPr lang="en-US" sz="3100" dirty="0" smtClean="0"/>
            </a:br>
            <a:r>
              <a:rPr lang="en-US" sz="3100" dirty="0"/>
              <a:t>•	What steps can be taken to promote entrepreneurship and self-employment</a:t>
            </a:r>
            <a:r>
              <a:rPr lang="en-US" sz="3100" dirty="0" smtClean="0"/>
              <a:t>?</a:t>
            </a:r>
            <a:br>
              <a:rPr lang="en-US" sz="3100" dirty="0" smtClean="0"/>
            </a:br>
            <a:r>
              <a:rPr lang="en-US" sz="3100" dirty="0"/>
              <a:t/>
            </a:r>
            <a:br>
              <a:rPr lang="en-US" sz="3100" dirty="0"/>
            </a:br>
            <a:r>
              <a:rPr lang="en-US" sz="3100" dirty="0"/>
              <a:t>•	How can the start-up of new businesses be facilitated and accelerated?</a:t>
            </a:r>
            <a:br>
              <a:rPr lang="en-US" sz="3100" dirty="0"/>
            </a:br>
            <a:r>
              <a:rPr lang="en-US" sz="3100" dirty="0" smtClean="0"/>
              <a:t/>
            </a:r>
            <a:br>
              <a:rPr lang="en-US" sz="3100" dirty="0" smtClean="0"/>
            </a:br>
            <a:r>
              <a:rPr lang="en-US" sz="3100" dirty="0" smtClean="0"/>
              <a:t>•</a:t>
            </a:r>
            <a:r>
              <a:rPr lang="en-US" sz="3100" dirty="0"/>
              <a:t>	How can the failure rate of new business start-ups be reduced?</a:t>
            </a:r>
            <a:br>
              <a:rPr lang="en-US" sz="3100" dirty="0"/>
            </a:br>
            <a:r>
              <a:rPr lang="en-US" dirty="0"/>
              <a:t/>
            </a:r>
            <a:br>
              <a:rPr lang="en-US" dirty="0"/>
            </a:br>
            <a:r>
              <a:rPr lang="en-US" dirty="0" smtClean="0"/>
              <a:t> </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1375622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fontScale="90000"/>
          </a:bodyPr>
          <a:lstStyle/>
          <a:p>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smtClean="0"/>
              <a:t/>
            </a:r>
            <a:br>
              <a:rPr lang="en-US" sz="3100" b="1" dirty="0" smtClean="0"/>
            </a:br>
            <a:r>
              <a:rPr lang="en-US" sz="3100" b="1" dirty="0" smtClean="0"/>
              <a:t>3</a:t>
            </a:r>
            <a:r>
              <a:rPr lang="en-US" sz="3100" b="1" dirty="0"/>
              <a:t>. </a:t>
            </a:r>
            <a:r>
              <a:rPr lang="en-US" sz="3100" b="1" dirty="0" smtClean="0"/>
              <a:t>Enhancing Performance </a:t>
            </a:r>
            <a:r>
              <a:rPr lang="en-US" sz="3100" b="1" dirty="0"/>
              <a:t>of </a:t>
            </a:r>
            <a:r>
              <a:rPr lang="en-US" sz="3100" b="1" dirty="0" smtClean="0"/>
              <a:t>Existing 	Businesses</a:t>
            </a:r>
            <a:br>
              <a:rPr lang="en-US" sz="3100" b="1" dirty="0" smtClean="0"/>
            </a:br>
            <a:r>
              <a:rPr lang="en-US" sz="3100" b="1" dirty="0"/>
              <a:t/>
            </a:r>
            <a:br>
              <a:rPr lang="en-US" sz="3100" b="1" dirty="0"/>
            </a:br>
            <a:r>
              <a:rPr lang="en-US" sz="3100" b="1" dirty="0" smtClean="0"/>
              <a:t>•</a:t>
            </a:r>
            <a:r>
              <a:rPr lang="en-US" sz="3100" b="1" dirty="0"/>
              <a:t>	</a:t>
            </a:r>
            <a:r>
              <a:rPr lang="en-US" sz="3100" b="1" dirty="0" smtClean="0"/>
              <a:t>How </a:t>
            </a:r>
            <a:r>
              <a:rPr lang="en-US" sz="3100" b="1" dirty="0"/>
              <a:t>can existing enterprises become more efficient and competitive?</a:t>
            </a:r>
            <a:br>
              <a:rPr lang="en-US" sz="3100" b="1" dirty="0"/>
            </a:br>
            <a:r>
              <a:rPr lang="en-US" sz="3100" b="1" dirty="0" smtClean="0"/>
              <a:t/>
            </a:r>
            <a:br>
              <a:rPr lang="en-US" sz="3100" b="1" dirty="0" smtClean="0"/>
            </a:br>
            <a:r>
              <a:rPr lang="en-US" sz="3100" b="1" dirty="0" smtClean="0"/>
              <a:t>•</a:t>
            </a:r>
            <a:r>
              <a:rPr lang="en-US" sz="3100" b="1" dirty="0"/>
              <a:t>	How can agricultural extension services be improved to raise crop yields &amp; quality?</a:t>
            </a:r>
            <a:br>
              <a:rPr lang="en-US" sz="3100" b="1" dirty="0"/>
            </a:br>
            <a:r>
              <a:rPr lang="en-US" sz="3100" b="1" dirty="0" smtClean="0"/>
              <a:t/>
            </a:r>
            <a:br>
              <a:rPr lang="en-US" sz="3100" b="1" dirty="0" smtClean="0"/>
            </a:br>
            <a:r>
              <a:rPr lang="en-US" sz="3100" b="1" dirty="0" smtClean="0"/>
              <a:t>•</a:t>
            </a:r>
            <a:r>
              <a:rPr lang="en-US" sz="3100" b="1" dirty="0"/>
              <a:t>	How can transparency be increased to facilitate the functioning of businesses?</a:t>
            </a:r>
            <a:br>
              <a:rPr lang="en-US" sz="3100" b="1" dirty="0"/>
            </a:br>
            <a:r>
              <a:rPr lang="en-US" sz="3100" b="1" dirty="0" smtClean="0"/>
              <a:t/>
            </a:r>
            <a:br>
              <a:rPr lang="en-US" sz="3100" b="1" dirty="0" smtClean="0"/>
            </a:br>
            <a:r>
              <a:rPr lang="en-US" sz="3100" b="1" dirty="0" smtClean="0"/>
              <a:t>•</a:t>
            </a:r>
            <a:r>
              <a:rPr lang="en-US" sz="3100" b="1" dirty="0"/>
              <a:t>	What systems or organizational innovations can be introduced to improve the functioning of the business and the economy?</a:t>
            </a:r>
            <a:br>
              <a:rPr lang="en-US" sz="3100" b="1" dirty="0"/>
            </a:br>
            <a:r>
              <a:rPr lang="en-US" dirty="0" smtClean="0"/>
              <a:t/>
            </a:r>
            <a:br>
              <a:rPr lang="en-US" dirty="0" smtClean="0"/>
            </a:br>
            <a:r>
              <a:rPr lang="en-US" dirty="0"/>
              <a:t/>
            </a:r>
            <a:br>
              <a:rPr lang="en-US" dirty="0"/>
            </a:br>
            <a:r>
              <a:rPr lang="en-US" dirty="0" smtClean="0"/>
              <a:t> </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494577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fontScale="90000"/>
          </a:bodyPr>
          <a:lstStyle/>
          <a:p>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4. Conclusions &amp; Recommendation for 	Education and Training</a:t>
            </a:r>
            <a:br>
              <a:rPr lang="en-US" sz="3100" b="1" dirty="0" smtClean="0"/>
            </a:br>
            <a:r>
              <a:rPr lang="en-US" sz="2700" b="1" dirty="0" smtClean="0"/>
              <a:t>a. </a:t>
            </a:r>
            <a:r>
              <a:rPr lang="en-US" sz="2700" b="1" dirty="0" smtClean="0"/>
              <a:t>Create opportunities for student jobs during their education period in order to get them early contacts with the labor market and to acquire first working experience.</a:t>
            </a:r>
            <a:br>
              <a:rPr lang="en-US" sz="2700" b="1" dirty="0" smtClean="0"/>
            </a:br>
            <a:r>
              <a:rPr lang="en-US" sz="2700" b="1" dirty="0"/>
              <a:t/>
            </a:r>
            <a:br>
              <a:rPr lang="en-US" sz="2700" b="1" dirty="0"/>
            </a:br>
            <a:r>
              <a:rPr lang="en-US" sz="2700" b="1" dirty="0" smtClean="0"/>
              <a:t>b. Develop soft skills (along with</a:t>
            </a:r>
            <a:r>
              <a:rPr lang="en-US" sz="2700" b="1" dirty="0" smtClean="0"/>
              <a:t> technical/professional ones) that proved to be critical for employability.</a:t>
            </a:r>
            <a:br>
              <a:rPr lang="en-US" sz="2700" b="1" dirty="0" smtClean="0"/>
            </a:br>
            <a:r>
              <a:rPr lang="en-US" sz="2700" b="1" dirty="0"/>
              <a:t/>
            </a:r>
            <a:br>
              <a:rPr lang="en-US" sz="2700" b="1" dirty="0"/>
            </a:br>
            <a:r>
              <a:rPr lang="en-US" sz="2700" b="1" dirty="0" smtClean="0"/>
              <a:t>c. Record and recognize the student working experience, as it has happened in the ILO-awarded practice </a:t>
            </a:r>
            <a:r>
              <a:rPr lang="en-US" sz="2700" b="1" i="1" dirty="0" err="1" smtClean="0"/>
              <a:t>Moje</a:t>
            </a:r>
            <a:r>
              <a:rPr lang="en-US" sz="2700" b="1" i="1" dirty="0" smtClean="0"/>
              <a:t> </a:t>
            </a:r>
            <a:r>
              <a:rPr lang="en-US" sz="2700" b="1" i="1" dirty="0" err="1" smtClean="0"/>
              <a:t>iskusnje</a:t>
            </a:r>
            <a:r>
              <a:rPr lang="en-US" sz="2700" b="1" i="1" dirty="0" smtClean="0"/>
              <a:t>/My experience </a:t>
            </a:r>
            <a:r>
              <a:rPr lang="en-US" sz="2700" b="1" dirty="0" smtClean="0"/>
              <a:t>in Slovenia. </a:t>
            </a:r>
            <a:br>
              <a:rPr lang="en-US" sz="2700" b="1" dirty="0" smtClean="0"/>
            </a:br>
            <a:r>
              <a:rPr lang="en-US" sz="2700" b="1" dirty="0"/>
              <a:t/>
            </a:r>
            <a:br>
              <a:rPr lang="en-US" sz="2700" b="1" dirty="0"/>
            </a:br>
            <a:r>
              <a:rPr lang="en-US" sz="2700" b="1" dirty="0" smtClean="0"/>
              <a:t>d. Treat the student job as a stepping stone for a regular job and professional career.</a:t>
            </a:r>
            <a:r>
              <a:rPr lang="en-US" sz="2700" b="1" dirty="0" smtClean="0"/>
              <a:t/>
            </a:r>
            <a:br>
              <a:rPr lang="en-US" sz="2700" b="1" dirty="0" smtClean="0"/>
            </a:br>
            <a:r>
              <a:rPr lang="en-US" sz="3100" b="1" dirty="0" smtClean="0"/>
              <a:t/>
            </a:r>
            <a:br>
              <a:rPr lang="en-US" sz="3100" b="1" dirty="0" smtClean="0"/>
            </a:br>
            <a:r>
              <a:rPr lang="en-US" sz="3100" b="1" dirty="0" smtClean="0"/>
              <a:t>  </a:t>
            </a:r>
            <a:r>
              <a:rPr lang="en-US" dirty="0" smtClean="0"/>
              <a:t/>
            </a:r>
            <a:br>
              <a:rPr lang="en-US" dirty="0" smtClean="0"/>
            </a:br>
            <a:r>
              <a:rPr lang="en-US" dirty="0"/>
              <a:t/>
            </a:r>
            <a:br>
              <a:rPr lang="en-US" dirty="0"/>
            </a:br>
            <a:r>
              <a:rPr lang="en-US" dirty="0" smtClean="0"/>
              <a:t> </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45999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fontScale="90000"/>
          </a:bodyPr>
          <a:lstStyle/>
          <a:p>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4. Conclusions &amp; Recommendation for 	Education and </a:t>
            </a:r>
            <a:r>
              <a:rPr lang="en-US" sz="3100" b="1" dirty="0" smtClean="0"/>
              <a:t>Training (cont.)</a:t>
            </a:r>
            <a:r>
              <a:rPr lang="en-US" sz="3100" b="1" dirty="0" smtClean="0"/>
              <a:t/>
            </a:r>
            <a:br>
              <a:rPr lang="en-US" sz="3100" b="1" dirty="0" smtClean="0"/>
            </a:br>
            <a:r>
              <a:rPr lang="en-US" sz="2700" b="1" dirty="0" smtClean="0"/>
              <a:t>a. Revise time allocated for Knowledge, Skills and 	Attitude Building in favor of the last two.</a:t>
            </a:r>
            <a:br>
              <a:rPr lang="en-US" sz="2700" b="1" dirty="0" smtClean="0"/>
            </a:br>
            <a:r>
              <a:rPr lang="en-US" sz="2700" b="1" dirty="0" smtClean="0"/>
              <a:t/>
            </a:r>
            <a:br>
              <a:rPr lang="en-US" sz="2700" b="1" dirty="0" smtClean="0"/>
            </a:br>
            <a:r>
              <a:rPr lang="en-US" sz="2700" b="1" dirty="0" smtClean="0"/>
              <a:t>b. Introduce to curricula more soft-skills courses.</a:t>
            </a:r>
            <a:br>
              <a:rPr lang="en-US" sz="2700" b="1" dirty="0" smtClean="0"/>
            </a:br>
            <a:r>
              <a:rPr lang="en-US" sz="2700" b="1" dirty="0"/>
              <a:t/>
            </a:r>
            <a:br>
              <a:rPr lang="en-US" sz="2700" b="1" dirty="0"/>
            </a:br>
            <a:r>
              <a:rPr lang="en-US" sz="2700" b="1" dirty="0"/>
              <a:t>c</a:t>
            </a:r>
            <a:r>
              <a:rPr lang="en-US" sz="2700" b="1" dirty="0" smtClean="0"/>
              <a:t>. Collaborate closely with organizations from 	business, public or NGO sectors to get students 	involved in team work and solving real world 	problems.   </a:t>
            </a:r>
            <a:br>
              <a:rPr lang="en-US" sz="2700" b="1" dirty="0" smtClean="0"/>
            </a:br>
            <a:r>
              <a:rPr lang="en-US" sz="2700" b="1" dirty="0" smtClean="0"/>
              <a:t/>
            </a:r>
            <a:br>
              <a:rPr lang="en-US" sz="2700" b="1" dirty="0" smtClean="0"/>
            </a:br>
            <a:r>
              <a:rPr lang="en-US" sz="2700" b="1" dirty="0"/>
              <a:t>d</a:t>
            </a:r>
            <a:r>
              <a:rPr lang="en-US" sz="2700" b="1" dirty="0" smtClean="0"/>
              <a:t>.  Take advantage of alumni associations to learn 	about needed knowledge and skills in their 	industries.</a:t>
            </a:r>
            <a:br>
              <a:rPr lang="en-US" sz="2700" b="1" dirty="0" smtClean="0"/>
            </a:br>
            <a:r>
              <a:rPr lang="en-US" sz="2700" b="1" dirty="0"/>
              <a:t/>
            </a:r>
            <a:br>
              <a:rPr lang="en-US" sz="2700" b="1" dirty="0"/>
            </a:br>
            <a:r>
              <a:rPr lang="en-US" sz="2700" b="1" dirty="0" smtClean="0"/>
              <a:t>e.  Introduce incentives for faculty to focus on more 	practical problem solving for diploma works. </a:t>
            </a:r>
            <a:br>
              <a:rPr lang="en-US" sz="2700" b="1" dirty="0" smtClean="0"/>
            </a:br>
            <a:r>
              <a:rPr lang="en-US" sz="3100" b="1" dirty="0" smtClean="0"/>
              <a:t/>
            </a:r>
            <a:br>
              <a:rPr lang="en-US" sz="3100" b="1" dirty="0" smtClean="0"/>
            </a:br>
            <a:r>
              <a:rPr lang="en-US" sz="3100" b="1" dirty="0" smtClean="0"/>
              <a:t>  </a:t>
            </a:r>
            <a:r>
              <a:rPr lang="en-US" dirty="0" smtClean="0"/>
              <a:t/>
            </a:r>
            <a:br>
              <a:rPr lang="en-US" dirty="0" smtClean="0"/>
            </a:br>
            <a:r>
              <a:rPr lang="en-US" dirty="0"/>
              <a:t/>
            </a:r>
            <a:br>
              <a:rPr lang="en-US" dirty="0"/>
            </a:br>
            <a:r>
              <a:rPr lang="en-US" dirty="0" smtClean="0"/>
              <a:t> </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3588465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a:bodyPr>
          <a:lstStyle/>
          <a:p>
            <a:r>
              <a:rPr lang="en-US" sz="3100" b="1"/>
              <a:t/>
            </a:r>
            <a:br>
              <a:rPr lang="en-US" sz="3100" b="1"/>
            </a:br>
            <a:r>
              <a:rPr lang="en-US" sz="3100" b="1" smtClean="0"/>
              <a:t>  </a:t>
            </a:r>
            <a:r>
              <a:rPr lang="en-US" dirty="0" smtClean="0"/>
              <a:t/>
            </a:r>
            <a:br>
              <a:rPr lang="en-US" dirty="0" smtClean="0"/>
            </a:br>
            <a:r>
              <a:rPr lang="en-US" dirty="0"/>
              <a:t/>
            </a:r>
            <a:br>
              <a:rPr lang="en-US" dirty="0"/>
            </a:br>
            <a:r>
              <a:rPr lang="en-US" dirty="0" smtClean="0"/>
              <a:t> </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1026395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
            <a:ext cx="9144000" cy="5509200"/>
          </a:xfrm>
          <a:prstGeom prst="rect">
            <a:avLst/>
          </a:prstGeom>
        </p:spPr>
        <p:txBody>
          <a:bodyPr wrap="square">
            <a:spAutoFit/>
          </a:bodyPr>
          <a:lstStyle/>
          <a:p>
            <a:endParaRPr lang="en-US" sz="4400" b="1" dirty="0" smtClean="0"/>
          </a:p>
          <a:p>
            <a:endParaRPr lang="en-US" sz="4400" b="1" dirty="0"/>
          </a:p>
          <a:p>
            <a:endParaRPr lang="en-US" sz="4400" b="1" dirty="0" smtClean="0"/>
          </a:p>
          <a:p>
            <a:r>
              <a:rPr lang="en-US" sz="4400" b="1" dirty="0" smtClean="0"/>
              <a:t>Thank </a:t>
            </a:r>
            <a:r>
              <a:rPr lang="en-US" sz="4400" b="1" dirty="0"/>
              <a:t>you for your </a:t>
            </a:r>
            <a:r>
              <a:rPr lang="en-US" sz="4400" b="1" dirty="0" smtClean="0"/>
              <a:t>participation!</a:t>
            </a:r>
            <a:endParaRPr lang="en-US" sz="4400" dirty="0"/>
          </a:p>
          <a:p>
            <a:endParaRPr lang="en-US" sz="4400" b="1" dirty="0" smtClean="0"/>
          </a:p>
          <a:p>
            <a:r>
              <a:rPr lang="en-US" sz="4400" b="1" dirty="0"/>
              <a:t> </a:t>
            </a:r>
            <a:endParaRPr lang="en-US" sz="4400" dirty="0"/>
          </a:p>
          <a:p>
            <a:endParaRPr lang="en-US" sz="4400" b="1" dirty="0"/>
          </a:p>
          <a:p>
            <a:endParaRPr lang="en-US" sz="4400" b="1" dirty="0" smtClean="0"/>
          </a:p>
        </p:txBody>
      </p:sp>
    </p:spTree>
    <p:extLst>
      <p:ext uri="{BB962C8B-B14F-4D97-AF65-F5344CB8AC3E}">
        <p14:creationId xmlns:p14="http://schemas.microsoft.com/office/powerpoint/2010/main" val="3338339433"/>
      </p:ext>
    </p:extLst>
  </p:cSld>
  <p:clrMapOvr>
    <a:masterClrMapping/>
  </p:clrMapOvr>
</p:sld>
</file>

<file path=ppt/theme/theme1.xml><?xml version="1.0" encoding="utf-8"?>
<a:theme xmlns:a="http://schemas.openxmlformats.org/drawingml/2006/main" name="5_Network Blitz">
  <a:themeElements>
    <a:clrScheme name="Network Blitz 1">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fontScheme name="Network Blitz">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Network Blitz 1">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2732</TotalTime>
  <Words>45</Words>
  <Application>Microsoft Office PowerPoint</Application>
  <PresentationFormat>On-screen Show (4:3)</PresentationFormat>
  <Paragraphs>47</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5_Network Blitz</vt:lpstr>
      <vt:lpstr>Youth Employment Forum   </vt:lpstr>
      <vt:lpstr>     Introduction  1. Untapped Opportunities &amp; Success Stories:  Almir Jazvin, Vesna Milosevic Zupancic  2. Promoting Entrepreneurship and Self- employment: Nermin Kadric   3. Enhancing Performance of Existing  Businesses: Edin Saracevic   4. Conclusions for the BiH Youth        </vt:lpstr>
      <vt:lpstr>     1. Untapped Opportunities &amp; Success Stories • What are the most significant success stories in the past decade that have potential for further growth, replication or imitation? • What success stories have been achieved in other countries that can be extended, replicated or imitated in BiH? • Which sectors, industries and businesses in BiH have the largest potential for growth? • What domestic and international markets offer the greatest potential for growth? • What practical measures can be introduced to tap these opportunities? • Which countries or regions offer viable models that can be replicated in BiH? • What obstacles retard development of these opportunities?         </vt:lpstr>
      <vt:lpstr> 2. Promoting Entrepreneurship and Self- employment    • What steps can be taken to promote entrepreneurship and self-employment?  • How can the start-up of new businesses be facilitated and accelerated?  • How can the failure rate of new business start-ups be reduced?     </vt:lpstr>
      <vt:lpstr>       3. Enhancing Performance of Existing  Businesses  • How can existing enterprises become more efficient and competitive?  • How can agricultural extension services be improved to raise crop yields &amp; quality?  • How can transparency be increased to facilitate the functioning of businesses?  • What systems or organizational innovations can be introduced to improve the functioning of the business and the economy?      </vt:lpstr>
      <vt:lpstr>        4. Conclusions &amp; Recommendation for  Education and Training a. Create opportunities for student jobs during their education period in order to get them early contacts with the labor market and to acquire first working experience.  b. Develop soft skills (along with technical/professional ones) that proved to be critical for employability.  c. Record and recognize the student working experience, as it has happened in the ILO-awarded practice Moje iskusnje/My experience in Slovenia.   d. Treat the student job as a stepping stone for a regular job and professional career.         </vt:lpstr>
      <vt:lpstr>        4. Conclusions &amp; Recommendation for  Education and Training (cont.) a. Revise time allocated for Knowledge, Skills and  Attitude Building in favor of the last two.  b. Introduce to curricula more soft-skills courses.  c. Collaborate closely with organizations from  business, public or NGO sectors to get students  involved in team work and solving real world  problems.     d.  Take advantage of alumni associations to learn  about needed knowledge and skills in their  industries.  e.  Introduce incentives for faculty to focus on more  practical problem solving for diploma works.          </vt:lpstr>
      <vt:lpstr>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Zbigniew</dc:creator>
  <cp:lastModifiedBy>Zbigniew</cp:lastModifiedBy>
  <cp:revision>137</cp:revision>
  <dcterms:created xsi:type="dcterms:W3CDTF">2014-03-24T17:30:27Z</dcterms:created>
  <dcterms:modified xsi:type="dcterms:W3CDTF">2014-07-01T08:07:21Z</dcterms:modified>
</cp:coreProperties>
</file>