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9"/>
  </p:notesMasterIdLst>
  <p:handoutMasterIdLst>
    <p:handoutMasterId r:id="rId70"/>
  </p:handoutMasterIdLst>
  <p:sldIdLst>
    <p:sldId id="1055" r:id="rId2"/>
    <p:sldId id="725" r:id="rId3"/>
    <p:sldId id="690" r:id="rId4"/>
    <p:sldId id="1091" r:id="rId5"/>
    <p:sldId id="1092" r:id="rId6"/>
    <p:sldId id="1153" r:id="rId7"/>
    <p:sldId id="1154" r:id="rId8"/>
    <p:sldId id="1162" r:id="rId9"/>
    <p:sldId id="1167" r:id="rId10"/>
    <p:sldId id="1125" r:id="rId11"/>
    <p:sldId id="1126" r:id="rId12"/>
    <p:sldId id="1127" r:id="rId13"/>
    <p:sldId id="1142" r:id="rId14"/>
    <p:sldId id="1141" r:id="rId15"/>
    <p:sldId id="1128" r:id="rId16"/>
    <p:sldId id="1129" r:id="rId17"/>
    <p:sldId id="1143" r:id="rId18"/>
    <p:sldId id="1161" r:id="rId19"/>
    <p:sldId id="1130" r:id="rId20"/>
    <p:sldId id="1131" r:id="rId21"/>
    <p:sldId id="1133" r:id="rId22"/>
    <p:sldId id="1144" r:id="rId23"/>
    <p:sldId id="1163" r:id="rId24"/>
    <p:sldId id="1107" r:id="rId25"/>
    <p:sldId id="1149" r:id="rId26"/>
    <p:sldId id="1150" r:id="rId27"/>
    <p:sldId id="1151" r:id="rId28"/>
    <p:sldId id="1148" r:id="rId29"/>
    <p:sldId id="1096" r:id="rId30"/>
    <p:sldId id="1097" r:id="rId31"/>
    <p:sldId id="1098" r:id="rId32"/>
    <p:sldId id="1099" r:id="rId33"/>
    <p:sldId id="1146" r:id="rId34"/>
    <p:sldId id="1147" r:id="rId35"/>
    <p:sldId id="1110" r:id="rId36"/>
    <p:sldId id="1155" r:id="rId37"/>
    <p:sldId id="1145" r:id="rId38"/>
    <p:sldId id="1156" r:id="rId39"/>
    <p:sldId id="1111" r:id="rId40"/>
    <p:sldId id="1165" r:id="rId41"/>
    <p:sldId id="1112" r:id="rId42"/>
    <p:sldId id="1164" r:id="rId43"/>
    <p:sldId id="1152" r:id="rId44"/>
    <p:sldId id="1139" r:id="rId45"/>
    <p:sldId id="812" r:id="rId46"/>
    <p:sldId id="1140" r:id="rId47"/>
    <p:sldId id="814" r:id="rId48"/>
    <p:sldId id="877" r:id="rId49"/>
    <p:sldId id="878" r:id="rId50"/>
    <p:sldId id="879" r:id="rId51"/>
    <p:sldId id="876" r:id="rId52"/>
    <p:sldId id="867" r:id="rId53"/>
    <p:sldId id="911" r:id="rId54"/>
    <p:sldId id="898" r:id="rId55"/>
    <p:sldId id="1083" r:id="rId56"/>
    <p:sldId id="1157" r:id="rId57"/>
    <p:sldId id="1037" r:id="rId58"/>
    <p:sldId id="1038" r:id="rId59"/>
    <p:sldId id="1160" r:id="rId60"/>
    <p:sldId id="1170" r:id="rId61"/>
    <p:sldId id="1158" r:id="rId62"/>
    <p:sldId id="1168" r:id="rId63"/>
    <p:sldId id="1166" r:id="rId64"/>
    <p:sldId id="1159" r:id="rId65"/>
    <p:sldId id="1084" r:id="rId66"/>
    <p:sldId id="1086" r:id="rId67"/>
    <p:sldId id="664" r:id="rId68"/>
  </p:sldIdLst>
  <p:sldSz cx="9144000" cy="6858000" type="screen4x3"/>
  <p:notesSz cx="7010400" cy="9296400"/>
  <p:defaultTextStyle>
    <a:defPPr>
      <a:defRPr lang="it-I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6E"/>
    <a:srgbClr val="003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6092" autoAdjust="0"/>
    <p:restoredTop sz="96583" autoAdjust="0"/>
  </p:normalViewPr>
  <p:slideViewPr>
    <p:cSldViewPr>
      <p:cViewPr varScale="1">
        <p:scale>
          <a:sx n="69" d="100"/>
          <a:sy n="69" d="100"/>
        </p:scale>
        <p:origin x="-1794" y="-90"/>
      </p:cViewPr>
      <p:guideLst>
        <p:guide orient="horz" pos="2160"/>
        <p:guide pos="2880"/>
      </p:guideLst>
    </p:cSldViewPr>
  </p:slideViewPr>
  <p:outlineViewPr>
    <p:cViewPr>
      <p:scale>
        <a:sx n="33" d="100"/>
        <a:sy n="33" d="100"/>
      </p:scale>
      <p:origin x="0" y="6000"/>
    </p:cViewPr>
  </p:outlineViewPr>
  <p:notesTextViewPr>
    <p:cViewPr>
      <p:scale>
        <a:sx n="100" d="100"/>
        <a:sy n="100" d="100"/>
      </p:scale>
      <p:origin x="0" y="0"/>
    </p:cViewPr>
  </p:notesTextViewPr>
  <p:sorterViewPr>
    <p:cViewPr>
      <p:scale>
        <a:sx n="100" d="100"/>
        <a:sy n="100" d="100"/>
      </p:scale>
      <p:origin x="0" y="16872"/>
    </p:cViewPr>
  </p:sorterViewPr>
  <p:notesViewPr>
    <p:cSldViewPr>
      <p:cViewPr varScale="1">
        <p:scale>
          <a:sx n="94" d="100"/>
          <a:sy n="94" d="100"/>
        </p:scale>
        <p:origin x="-3750" y="-1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23CD1F66-F504-41B1-8C2E-E2867AC00B2F}" type="datetimeFigureOut">
              <a:rPr lang="en-US" smtClean="0"/>
              <a:t>4/28/2016</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9F7A07FA-E4BC-4470-8D56-6DD3ED75F3DD}" type="slidenum">
              <a:rPr lang="en-US" smtClean="0"/>
              <a:t>‹#›</a:t>
            </a:fld>
            <a:endParaRPr lang="en-US"/>
          </a:p>
        </p:txBody>
      </p:sp>
    </p:spTree>
    <p:extLst>
      <p:ext uri="{BB962C8B-B14F-4D97-AF65-F5344CB8AC3E}">
        <p14:creationId xmlns:p14="http://schemas.microsoft.com/office/powerpoint/2010/main" val="1958153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bwMode="auto">
          <a:xfrm>
            <a:off x="2"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3" name="Segnaposto data 2"/>
          <p:cNvSpPr>
            <a:spLocks noGrp="1"/>
          </p:cNvSpPr>
          <p:nvPr>
            <p:ph type="dt" idx="1"/>
          </p:nvPr>
        </p:nvSpPr>
        <p:spPr bwMode="auto">
          <a:xfrm>
            <a:off x="3970339"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pPr>
              <a:defRPr/>
            </a:pPr>
            <a:fld id="{0E78EE43-0102-45A3-9506-8F7A18A78358}" type="datetimeFigureOut">
              <a:rPr lang="it-IT"/>
              <a:pPr>
                <a:defRPr/>
              </a:pPr>
              <a:t>28/04/2016</a:t>
            </a:fld>
            <a:endParaRPr lang="it-IT"/>
          </a:p>
        </p:txBody>
      </p:sp>
      <p:sp>
        <p:nvSpPr>
          <p:cNvPr id="4" name="Segnaposto immagine diapositiva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bwMode="auto">
          <a:xfrm>
            <a:off x="701676"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bwMode="auto">
          <a:xfrm>
            <a:off x="2"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7" name="Segnaposto numero diapositiva 6"/>
          <p:cNvSpPr>
            <a:spLocks noGrp="1"/>
          </p:cNvSpPr>
          <p:nvPr>
            <p:ph type="sldNum" sz="quarter" idx="5"/>
          </p:nvPr>
        </p:nvSpPr>
        <p:spPr bwMode="auto">
          <a:xfrm>
            <a:off x="3970339"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pPr>
              <a:defRPr/>
            </a:pPr>
            <a:fld id="{5EA20E56-4F08-4DA7-8193-44009C272AC6}" type="slidenum">
              <a:rPr lang="it-IT"/>
              <a:pPr>
                <a:defRPr/>
              </a:pPr>
              <a:t>‹#›</a:t>
            </a:fld>
            <a:endParaRPr lang="it-IT"/>
          </a:p>
        </p:txBody>
      </p:sp>
    </p:spTree>
    <p:extLst>
      <p:ext uri="{BB962C8B-B14F-4D97-AF65-F5344CB8AC3E}">
        <p14:creationId xmlns:p14="http://schemas.microsoft.com/office/powerpoint/2010/main" val="1071010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F473A3-4D67-4C57-A17C-8725C9EDDE88}" type="slidenum">
              <a:rPr lang="it-IT" smtClean="0">
                <a:solidFill>
                  <a:prstClr val="black"/>
                </a:solidFill>
                <a:latin typeface="Calibri" pitchFamily="34" charset="0"/>
              </a:rPr>
              <a:pPr eaLnBrk="1" hangingPunct="1"/>
              <a:t>1</a:t>
            </a:fld>
            <a:endParaRPr lang="it-IT" smtClean="0">
              <a:solidFill>
                <a:prstClr val="black"/>
              </a:solidFill>
              <a:latin typeface="Calibri" pitchFamily="34" charset="0"/>
            </a:endParaRPr>
          </a:p>
        </p:txBody>
      </p:sp>
      <p:sp>
        <p:nvSpPr>
          <p:cNvPr id="72707" name="Rectangle 2"/>
          <p:cNvSpPr>
            <a:spLocks noGrp="1" noRot="1" noChangeAspect="1" noChangeArrowheads="1" noTextEdit="1"/>
          </p:cNvSpPr>
          <p:nvPr>
            <p:ph type="sldImg"/>
          </p:nvPr>
        </p:nvSpPr>
        <p:spPr bwMode="auto">
          <a:xfrm>
            <a:off x="963613" y="752475"/>
            <a:ext cx="5021262" cy="3765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a:xfrm>
            <a:off x="927100" y="4765676"/>
            <a:ext cx="5094289" cy="4519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270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10</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11</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12</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13</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14</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solidFill>
                  <a:prstClr val="black"/>
                </a:solidFill>
                <a:latin typeface="Calibri" pitchFamily="34" charset="0"/>
              </a:rPr>
              <a:pPr eaLnBrk="1" hangingPunct="1"/>
              <a:t>15</a:t>
            </a:fld>
            <a:endParaRPr lang="it-IT" smtClean="0">
              <a:solidFill>
                <a:prstClr val="black"/>
              </a:solidFill>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9728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74DC43-2A27-43CA-BCBC-B69CEF39BD27}" type="slidenum">
              <a:rPr lang="it-IT" smtClean="0">
                <a:solidFill>
                  <a:prstClr val="black"/>
                </a:solidFill>
                <a:latin typeface="Calibri" pitchFamily="34" charset="0"/>
              </a:rPr>
              <a:pPr eaLnBrk="1" hangingPunct="1"/>
              <a:t>16</a:t>
            </a:fld>
            <a:endParaRPr lang="it-IT" smtClean="0">
              <a:solidFill>
                <a:prstClr val="black"/>
              </a:solidFill>
              <a:latin typeface="Calibri" pitchFamily="34" charset="0"/>
            </a:endParaRPr>
          </a:p>
        </p:txBody>
      </p:sp>
      <p:sp>
        <p:nvSpPr>
          <p:cNvPr id="97285"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17</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18</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solidFill>
                  <a:prstClr val="black"/>
                </a:solidFill>
                <a:latin typeface="Calibri" pitchFamily="34" charset="0"/>
              </a:rPr>
              <a:pPr eaLnBrk="1" hangingPunct="1"/>
              <a:t>19</a:t>
            </a:fld>
            <a:endParaRPr lang="it-IT" smtClean="0">
              <a:solidFill>
                <a:prstClr val="black"/>
              </a:solidFill>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solidFill>
                  <a:prstClr val="black"/>
                </a:solidFill>
                <a:latin typeface="Calibri" pitchFamily="34" charset="0"/>
              </a:rPr>
              <a:pPr eaLnBrk="1" hangingPunct="1"/>
              <a:t>20</a:t>
            </a:fld>
            <a:endParaRPr lang="it-IT" smtClean="0">
              <a:solidFill>
                <a:prstClr val="black"/>
              </a:solidFill>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21</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22</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23</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latin typeface="Calibri" pitchFamily="34" charset="0"/>
              </a:rPr>
              <a:pPr eaLnBrk="1" hangingPunct="1"/>
              <a:t>24</a:t>
            </a:fld>
            <a:endParaRPr lang="it-IT" smtClean="0">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25</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27</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28</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29</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solidFill>
                  <a:prstClr val="black"/>
                </a:solidFill>
                <a:latin typeface="Calibri" pitchFamily="34" charset="0"/>
              </a:rPr>
              <a:pPr eaLnBrk="1" hangingPunct="1"/>
              <a:t>30</a:t>
            </a:fld>
            <a:endParaRPr lang="it-IT" smtClean="0">
              <a:solidFill>
                <a:prstClr val="black"/>
              </a:solidFill>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solidFill>
                  <a:prstClr val="black"/>
                </a:solidFill>
                <a:latin typeface="Calibri" pitchFamily="34" charset="0"/>
              </a:rPr>
              <a:pPr eaLnBrk="1" hangingPunct="1"/>
              <a:t>31</a:t>
            </a:fld>
            <a:endParaRPr lang="it-IT" smtClean="0">
              <a:solidFill>
                <a:prstClr val="black"/>
              </a:solidFill>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32</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33</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34</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35</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37</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38</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39</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373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622925B-1D1A-4507-A465-709E4C9CA587}" type="slidenum">
              <a:rPr lang="it-IT" smtClean="0">
                <a:latin typeface="Calibri" pitchFamily="34" charset="0"/>
              </a:rPr>
              <a:pPr eaLnBrk="1" hangingPunct="1"/>
              <a:t>4</a:t>
            </a:fld>
            <a:endParaRPr lang="it-IT" smtClean="0">
              <a:latin typeface="Calibri" pitchFamily="34" charset="0"/>
            </a:endParaRPr>
          </a:p>
        </p:txBody>
      </p:sp>
      <p:sp>
        <p:nvSpPr>
          <p:cNvPr id="7373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40</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latin typeface="Calibri" pitchFamily="34" charset="0"/>
              </a:rPr>
              <a:pPr eaLnBrk="1" hangingPunct="1"/>
              <a:t>42</a:t>
            </a:fld>
            <a:endParaRPr lang="it-IT" smtClean="0">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43</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44</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75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1E99F2-82DC-458F-9420-5A98F0AC8629}" type="slidenum">
              <a:rPr lang="it-IT" smtClean="0">
                <a:latin typeface="Calibri" pitchFamily="34" charset="0"/>
              </a:rPr>
              <a:pPr eaLnBrk="1" hangingPunct="1"/>
              <a:t>45</a:t>
            </a:fld>
            <a:endParaRPr lang="it-IT" smtClean="0">
              <a:latin typeface="Calibri" pitchFamily="34" charset="0"/>
            </a:endParaRPr>
          </a:p>
        </p:txBody>
      </p:sp>
      <p:sp>
        <p:nvSpPr>
          <p:cNvPr id="107525"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46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95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3433C5-A77D-46FD-8B11-77373BFF68E9}" type="slidenum">
              <a:rPr lang="it-IT" smtClean="0">
                <a:latin typeface="Calibri" pitchFamily="34" charset="0"/>
              </a:rPr>
              <a:pPr eaLnBrk="1" hangingPunct="1"/>
              <a:t>47</a:t>
            </a:fld>
            <a:endParaRPr lang="it-IT" smtClean="0">
              <a:latin typeface="Calibri" pitchFamily="34" charset="0"/>
            </a:endParaRPr>
          </a:p>
        </p:txBody>
      </p:sp>
      <p:sp>
        <p:nvSpPr>
          <p:cNvPr id="1095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1469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0CD6AA-4B1B-4694-93A5-A5A79471B77C}" type="slidenum">
              <a:rPr lang="it-IT" smtClean="0">
                <a:latin typeface="Calibri" pitchFamily="34" charset="0"/>
              </a:rPr>
              <a:pPr eaLnBrk="1" hangingPunct="1"/>
              <a:t>48</a:t>
            </a:fld>
            <a:endParaRPr lang="it-IT" smtClean="0">
              <a:latin typeface="Calibri" pitchFamily="34" charset="0"/>
            </a:endParaRPr>
          </a:p>
        </p:txBody>
      </p:sp>
      <p:sp>
        <p:nvSpPr>
          <p:cNvPr id="11469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2493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187A22-E5EB-4261-BD28-ADFDBCFCD56C}" type="slidenum">
              <a:rPr lang="it-IT" smtClean="0">
                <a:latin typeface="Calibri" pitchFamily="34" charset="0"/>
              </a:rPr>
              <a:pPr eaLnBrk="1" hangingPunct="1"/>
              <a:t>49</a:t>
            </a:fld>
            <a:endParaRPr lang="it-IT" smtClean="0">
              <a:latin typeface="Calibri" pitchFamily="34" charset="0"/>
            </a:endParaRPr>
          </a:p>
        </p:txBody>
      </p:sp>
      <p:sp>
        <p:nvSpPr>
          <p:cNvPr id="12493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2595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B3FF4B-F7A8-4755-9FA7-D73E480BFBF9}" type="slidenum">
              <a:rPr lang="it-IT" smtClean="0">
                <a:latin typeface="Calibri" pitchFamily="34" charset="0"/>
              </a:rPr>
              <a:pPr eaLnBrk="1" hangingPunct="1"/>
              <a:t>50</a:t>
            </a:fld>
            <a:endParaRPr lang="it-IT" smtClean="0">
              <a:latin typeface="Calibri" pitchFamily="34" charset="0"/>
            </a:endParaRPr>
          </a:p>
        </p:txBody>
      </p:sp>
      <p:sp>
        <p:nvSpPr>
          <p:cNvPr id="125957"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95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3433C5-A77D-46FD-8B11-77373BFF68E9}" type="slidenum">
              <a:rPr lang="it-IT" smtClean="0">
                <a:latin typeface="Calibri" pitchFamily="34" charset="0"/>
              </a:rPr>
              <a:pPr eaLnBrk="1" hangingPunct="1"/>
              <a:t>51</a:t>
            </a:fld>
            <a:endParaRPr lang="it-IT" smtClean="0">
              <a:latin typeface="Calibri" pitchFamily="34" charset="0"/>
            </a:endParaRPr>
          </a:p>
        </p:txBody>
      </p:sp>
      <p:sp>
        <p:nvSpPr>
          <p:cNvPr id="1095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53</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54</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55</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57</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58</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59</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60</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61</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6</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62</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63</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64</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128"/>
              </a:defRPr>
            </a:lvl1pPr>
            <a:lvl2pPr marL="38652428" indent="-38186541" eaLnBrk="0" hangingPunct="0">
              <a:defRPr sz="1600">
                <a:solidFill>
                  <a:schemeClr val="tx1"/>
                </a:solidFill>
                <a:latin typeface="Times New Roman" charset="0"/>
                <a:ea typeface="ＭＳ Ｐゴシック" charset="-128"/>
              </a:defRPr>
            </a:lvl2pPr>
            <a:lvl3pPr eaLnBrk="0" hangingPunct="0">
              <a:defRPr sz="1600">
                <a:solidFill>
                  <a:schemeClr val="tx1"/>
                </a:solidFill>
                <a:latin typeface="Times New Roman" charset="0"/>
                <a:ea typeface="ＭＳ Ｐゴシック" charset="-128"/>
              </a:defRPr>
            </a:lvl3pPr>
            <a:lvl4pPr eaLnBrk="0" hangingPunct="0">
              <a:defRPr sz="1600">
                <a:solidFill>
                  <a:schemeClr val="tx1"/>
                </a:solidFill>
                <a:latin typeface="Times New Roman" charset="0"/>
                <a:ea typeface="ＭＳ Ｐゴシック" charset="-128"/>
              </a:defRPr>
            </a:lvl4pPr>
            <a:lvl5pPr eaLnBrk="0" hangingPunct="0">
              <a:defRPr sz="1600">
                <a:solidFill>
                  <a:schemeClr val="tx1"/>
                </a:solidFill>
                <a:latin typeface="Times New Roman" charset="0"/>
                <a:ea typeface="ＭＳ Ｐゴシック" charset="-128"/>
              </a:defRPr>
            </a:lvl5pPr>
            <a:lvl6pPr marL="465887" eaLnBrk="0" fontAlgn="base" hangingPunct="0">
              <a:spcBef>
                <a:spcPct val="0"/>
              </a:spcBef>
              <a:spcAft>
                <a:spcPct val="0"/>
              </a:spcAft>
              <a:defRPr sz="1600">
                <a:solidFill>
                  <a:schemeClr val="tx1"/>
                </a:solidFill>
                <a:latin typeface="Times New Roman" charset="0"/>
                <a:ea typeface="ＭＳ Ｐゴシック" charset="-128"/>
              </a:defRPr>
            </a:lvl6pPr>
            <a:lvl7pPr marL="931774" eaLnBrk="0" fontAlgn="base" hangingPunct="0">
              <a:spcBef>
                <a:spcPct val="0"/>
              </a:spcBef>
              <a:spcAft>
                <a:spcPct val="0"/>
              </a:spcAft>
              <a:defRPr sz="1600">
                <a:solidFill>
                  <a:schemeClr val="tx1"/>
                </a:solidFill>
                <a:latin typeface="Times New Roman" charset="0"/>
                <a:ea typeface="ＭＳ Ｐゴシック" charset="-128"/>
              </a:defRPr>
            </a:lvl7pPr>
            <a:lvl8pPr marL="1397660" eaLnBrk="0" fontAlgn="base" hangingPunct="0">
              <a:spcBef>
                <a:spcPct val="0"/>
              </a:spcBef>
              <a:spcAft>
                <a:spcPct val="0"/>
              </a:spcAft>
              <a:defRPr sz="1600">
                <a:solidFill>
                  <a:schemeClr val="tx1"/>
                </a:solidFill>
                <a:latin typeface="Times New Roman" charset="0"/>
                <a:ea typeface="ＭＳ Ｐゴシック" charset="-128"/>
              </a:defRPr>
            </a:lvl8pPr>
            <a:lvl9pPr marL="1863547" eaLnBrk="0" fontAlgn="base" hangingPunct="0">
              <a:spcBef>
                <a:spcPct val="0"/>
              </a:spcBef>
              <a:spcAft>
                <a:spcPct val="0"/>
              </a:spcAft>
              <a:defRPr sz="1600">
                <a:solidFill>
                  <a:schemeClr val="tx1"/>
                </a:solidFill>
                <a:latin typeface="Times New Roman" charset="0"/>
                <a:ea typeface="ＭＳ Ｐゴシック" charset="-128"/>
              </a:defRPr>
            </a:lvl9pPr>
          </a:lstStyle>
          <a:p>
            <a:fld id="{927C0D4F-336C-4730-9BDB-681F55FA122F}" type="slidenum">
              <a:rPr lang="it-IT" altLang="en-US" sz="1200"/>
              <a:pPr/>
              <a:t>65</a:t>
            </a:fld>
            <a:endParaRPr lang="it-IT" altLang="en-US" sz="1200"/>
          </a:p>
        </p:txBody>
      </p:sp>
      <p:sp>
        <p:nvSpPr>
          <p:cNvPr id="11267"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tLang="en-US" smtClean="0">
              <a:ea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66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382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9BE906-CABE-40E1-9540-B3123283A736}" type="slidenum">
              <a:rPr lang="it-IT" smtClean="0">
                <a:latin typeface="Calibri" pitchFamily="34" charset="0"/>
              </a:rPr>
              <a:pPr eaLnBrk="1" hangingPunct="1"/>
              <a:t>67</a:t>
            </a:fld>
            <a:endParaRPr lang="it-IT" smtClean="0">
              <a:latin typeface="Calibri" pitchFamily="34" charset="0"/>
            </a:endParaRPr>
          </a:p>
        </p:txBody>
      </p:sp>
      <p:sp>
        <p:nvSpPr>
          <p:cNvPr id="138245"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7</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8</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9</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Rectangle 15"/>
          <p:cNvSpPr>
            <a:spLocks noChangeArrowheads="1"/>
          </p:cNvSpPr>
          <p:nvPr/>
        </p:nvSpPr>
        <p:spPr bwMode="auto">
          <a:xfrm>
            <a:off x="0" y="0"/>
            <a:ext cx="91694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eaLnBrk="0" hangingPunct="0">
              <a:spcBef>
                <a:spcPct val="20000"/>
              </a:spcBef>
            </a:pPr>
            <a:endParaRPr lang="en-US" sz="2400">
              <a:solidFill>
                <a:srgbClr val="000000"/>
              </a:solidFill>
            </a:endParaRPr>
          </a:p>
        </p:txBody>
      </p:sp>
      <p:pic>
        <p:nvPicPr>
          <p:cNvPr id="3" name="Picture 73" descr="sfondo-ppt4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0" descr="logo_pol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888" y="1712913"/>
            <a:ext cx="2668587"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37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1FE237A1-D344-47C9-B45E-E032C3191A95}" type="slidenum">
              <a:rPr lang="it-IT"/>
              <a:pPr>
                <a:defRPr/>
              </a:pPr>
              <a:t>‹#›</a:t>
            </a:fld>
            <a:endParaRPr lang="it-IT"/>
          </a:p>
        </p:txBody>
      </p:sp>
    </p:spTree>
    <p:extLst>
      <p:ext uri="{BB962C8B-B14F-4D97-AF65-F5344CB8AC3E}">
        <p14:creationId xmlns:p14="http://schemas.microsoft.com/office/powerpoint/2010/main" val="400406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1338" y="34925"/>
            <a:ext cx="2057400" cy="59848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19138" y="34925"/>
            <a:ext cx="6019800" cy="59848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D03F7D4B-735D-4DB7-8DE2-6D80EA3DB0C3}" type="slidenum">
              <a:rPr lang="it-IT"/>
              <a:pPr>
                <a:defRPr/>
              </a:pPr>
              <a:t>‹#›</a:t>
            </a:fld>
            <a:endParaRPr lang="it-IT"/>
          </a:p>
        </p:txBody>
      </p:sp>
    </p:spTree>
    <p:extLst>
      <p:ext uri="{BB962C8B-B14F-4D97-AF65-F5344CB8AC3E}">
        <p14:creationId xmlns:p14="http://schemas.microsoft.com/office/powerpoint/2010/main" val="367574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F1643427-89AC-47BA-A9A8-8966AD2083EC}" type="slidenum">
              <a:rPr lang="it-IT"/>
              <a:pPr>
                <a:defRPr/>
              </a:pPr>
              <a:t>‹#›</a:t>
            </a:fld>
            <a:endParaRPr lang="it-IT"/>
          </a:p>
        </p:txBody>
      </p:sp>
    </p:spTree>
    <p:extLst>
      <p:ext uri="{BB962C8B-B14F-4D97-AF65-F5344CB8AC3E}">
        <p14:creationId xmlns:p14="http://schemas.microsoft.com/office/powerpoint/2010/main" val="394893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8"/>
          <p:cNvSpPr>
            <a:spLocks noGrp="1" noChangeArrowheads="1"/>
          </p:cNvSpPr>
          <p:nvPr>
            <p:ph type="sldNum" sz="quarter" idx="10"/>
          </p:nvPr>
        </p:nvSpPr>
        <p:spPr>
          <a:ln/>
        </p:spPr>
        <p:txBody>
          <a:bodyPr/>
          <a:lstStyle>
            <a:lvl1pPr>
              <a:defRPr/>
            </a:lvl1pPr>
          </a:lstStyle>
          <a:p>
            <a:pPr>
              <a:defRPr/>
            </a:pPr>
            <a:fld id="{4FA5A091-2096-4AF5-943F-EE5296EF33ED}" type="slidenum">
              <a:rPr lang="it-IT"/>
              <a:pPr>
                <a:defRPr/>
              </a:pPr>
              <a:t>‹#›</a:t>
            </a:fld>
            <a:endParaRPr lang="it-IT"/>
          </a:p>
        </p:txBody>
      </p:sp>
    </p:spTree>
    <p:extLst>
      <p:ext uri="{BB962C8B-B14F-4D97-AF65-F5344CB8AC3E}">
        <p14:creationId xmlns:p14="http://schemas.microsoft.com/office/powerpoint/2010/main" val="161980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0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8"/>
          <p:cNvSpPr>
            <a:spLocks noGrp="1" noChangeArrowheads="1"/>
          </p:cNvSpPr>
          <p:nvPr>
            <p:ph type="sldNum" sz="quarter" idx="10"/>
          </p:nvPr>
        </p:nvSpPr>
        <p:spPr>
          <a:ln/>
        </p:spPr>
        <p:txBody>
          <a:bodyPr/>
          <a:lstStyle>
            <a:lvl1pPr>
              <a:defRPr/>
            </a:lvl1pPr>
          </a:lstStyle>
          <a:p>
            <a:pPr>
              <a:defRPr/>
            </a:pPr>
            <a:fld id="{31569845-11F7-4F03-814E-D4C0115C842B}" type="slidenum">
              <a:rPr lang="it-IT"/>
              <a:pPr>
                <a:defRPr/>
              </a:pPr>
              <a:t>‹#›</a:t>
            </a:fld>
            <a:endParaRPr lang="it-IT"/>
          </a:p>
        </p:txBody>
      </p:sp>
    </p:spTree>
    <p:extLst>
      <p:ext uri="{BB962C8B-B14F-4D97-AF65-F5344CB8AC3E}">
        <p14:creationId xmlns:p14="http://schemas.microsoft.com/office/powerpoint/2010/main" val="236964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8"/>
          <p:cNvSpPr>
            <a:spLocks noGrp="1" noChangeArrowheads="1"/>
          </p:cNvSpPr>
          <p:nvPr>
            <p:ph type="sldNum" sz="quarter" idx="10"/>
          </p:nvPr>
        </p:nvSpPr>
        <p:spPr>
          <a:ln/>
        </p:spPr>
        <p:txBody>
          <a:bodyPr/>
          <a:lstStyle>
            <a:lvl1pPr>
              <a:defRPr/>
            </a:lvl1pPr>
          </a:lstStyle>
          <a:p>
            <a:pPr>
              <a:defRPr/>
            </a:pPr>
            <a:fld id="{5A4A7423-57CE-4D5C-855B-03C0CA709975}" type="slidenum">
              <a:rPr lang="it-IT"/>
              <a:pPr>
                <a:defRPr/>
              </a:pPr>
              <a:t>‹#›</a:t>
            </a:fld>
            <a:endParaRPr lang="it-IT"/>
          </a:p>
        </p:txBody>
      </p:sp>
    </p:spTree>
    <p:extLst>
      <p:ext uri="{BB962C8B-B14F-4D97-AF65-F5344CB8AC3E}">
        <p14:creationId xmlns:p14="http://schemas.microsoft.com/office/powerpoint/2010/main" val="256299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8"/>
          <p:cNvSpPr>
            <a:spLocks noGrp="1" noChangeArrowheads="1"/>
          </p:cNvSpPr>
          <p:nvPr>
            <p:ph type="sldNum" sz="quarter" idx="10"/>
          </p:nvPr>
        </p:nvSpPr>
        <p:spPr>
          <a:ln/>
        </p:spPr>
        <p:txBody>
          <a:bodyPr/>
          <a:lstStyle>
            <a:lvl1pPr>
              <a:defRPr/>
            </a:lvl1pPr>
          </a:lstStyle>
          <a:p>
            <a:pPr>
              <a:defRPr/>
            </a:pPr>
            <a:fld id="{3F968CC1-43E7-4A6C-82D7-BA5988C79CF0}" type="slidenum">
              <a:rPr lang="it-IT"/>
              <a:pPr>
                <a:defRPr/>
              </a:pPr>
              <a:t>‹#›</a:t>
            </a:fld>
            <a:endParaRPr lang="it-IT"/>
          </a:p>
        </p:txBody>
      </p:sp>
    </p:spTree>
    <p:extLst>
      <p:ext uri="{BB962C8B-B14F-4D97-AF65-F5344CB8AC3E}">
        <p14:creationId xmlns:p14="http://schemas.microsoft.com/office/powerpoint/2010/main" val="143870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a:ln/>
        </p:spPr>
        <p:txBody>
          <a:bodyPr/>
          <a:lstStyle>
            <a:lvl1pPr>
              <a:defRPr/>
            </a:lvl1pPr>
          </a:lstStyle>
          <a:p>
            <a:pPr>
              <a:defRPr/>
            </a:pPr>
            <a:fld id="{E0EADF45-B389-415C-82C9-46461F5A50E9}" type="slidenum">
              <a:rPr lang="it-IT"/>
              <a:pPr>
                <a:defRPr/>
              </a:pPr>
              <a:t>‹#›</a:t>
            </a:fld>
            <a:endParaRPr lang="it-IT"/>
          </a:p>
        </p:txBody>
      </p:sp>
    </p:spTree>
    <p:extLst>
      <p:ext uri="{BB962C8B-B14F-4D97-AF65-F5344CB8AC3E}">
        <p14:creationId xmlns:p14="http://schemas.microsoft.com/office/powerpoint/2010/main" val="49996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77453A56-538C-4EAA-9800-C6FB936A1E43}" type="slidenum">
              <a:rPr lang="it-IT"/>
              <a:pPr>
                <a:defRPr/>
              </a:pPr>
              <a:t>‹#›</a:t>
            </a:fld>
            <a:endParaRPr lang="it-IT"/>
          </a:p>
        </p:txBody>
      </p:sp>
    </p:spTree>
    <p:extLst>
      <p:ext uri="{BB962C8B-B14F-4D97-AF65-F5344CB8AC3E}">
        <p14:creationId xmlns:p14="http://schemas.microsoft.com/office/powerpoint/2010/main" val="342980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AA05D4EE-B8F0-41E0-BAA1-50A4165C0C36}" type="slidenum">
              <a:rPr lang="it-IT"/>
              <a:pPr>
                <a:defRPr/>
              </a:pPr>
              <a:t>‹#›</a:t>
            </a:fld>
            <a:endParaRPr lang="it-IT"/>
          </a:p>
        </p:txBody>
      </p:sp>
    </p:spTree>
    <p:extLst>
      <p:ext uri="{BB962C8B-B14F-4D97-AF65-F5344CB8AC3E}">
        <p14:creationId xmlns:p14="http://schemas.microsoft.com/office/powerpoint/2010/main" val="349863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0" descr="dow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577013"/>
            <a:ext cx="91440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9" descr="u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9"/>
          <p:cNvSpPr>
            <a:spLocks noGrp="1" noChangeAspect="1" noChangeArrowheads="1"/>
          </p:cNvSpPr>
          <p:nvPr>
            <p:ph type="title"/>
          </p:nvPr>
        </p:nvSpPr>
        <p:spPr bwMode="auto">
          <a:xfrm>
            <a:off x="719138" y="34925"/>
            <a:ext cx="7067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Titolo diapositiva</a:t>
            </a:r>
          </a:p>
        </p:txBody>
      </p:sp>
      <p:sp>
        <p:nvSpPr>
          <p:cNvPr id="2053" name="Rectangle 66"/>
          <p:cNvSpPr>
            <a:spLocks noGrp="1" noChangeArrowheads="1"/>
          </p:cNvSpPr>
          <p:nvPr>
            <p:ph type="body" idx="1"/>
          </p:nvPr>
        </p:nvSpPr>
        <p:spPr bwMode="auto">
          <a:xfrm>
            <a:off x="719138"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il testo</a:t>
            </a:r>
          </a:p>
          <a:p>
            <a:pPr lvl="1"/>
            <a:r>
              <a:rPr lang="it-IT" smtClean="0"/>
              <a:t>Testo</a:t>
            </a:r>
          </a:p>
          <a:p>
            <a:pPr lvl="2"/>
            <a:r>
              <a:rPr lang="it-IT" smtClean="0"/>
              <a:t>Testo</a:t>
            </a:r>
          </a:p>
          <a:p>
            <a:pPr lvl="3"/>
            <a:r>
              <a:rPr lang="it-IT" smtClean="0"/>
              <a:t>testo</a:t>
            </a:r>
          </a:p>
        </p:txBody>
      </p:sp>
      <p:sp>
        <p:nvSpPr>
          <p:cNvPr id="1092" name="Rectangle 68"/>
          <p:cNvSpPr>
            <a:spLocks noGrp="1" noChangeArrowheads="1"/>
          </p:cNvSpPr>
          <p:nvPr>
            <p:ph type="sldNum" sz="quarter" idx="4"/>
          </p:nvPr>
        </p:nvSpPr>
        <p:spPr bwMode="auto">
          <a:xfrm>
            <a:off x="8763000" y="6613525"/>
            <a:ext cx="1362075" cy="244475"/>
          </a:xfrm>
          <a:prstGeom prst="rect">
            <a:avLst/>
          </a:prstGeom>
          <a:noFill/>
          <a:ln w="9525">
            <a:noFill/>
            <a:miter lim="800000"/>
            <a:headEnd/>
            <a:tailEnd/>
          </a:ln>
          <a:effectLst/>
        </p:spPr>
        <p:txBody>
          <a:bodyPr vert="horz" wrap="none" lIns="0" tIns="0" rIns="1080000" bIns="0" numCol="1" anchor="t" anchorCtr="0" compatLnSpc="1">
            <a:prstTxWarp prst="textNoShape">
              <a:avLst/>
            </a:prstTxWarp>
            <a:spAutoFit/>
          </a:bodyPr>
          <a:lstStyle>
            <a:lvl1pPr algn="r" eaLnBrk="0" hangingPunct="0">
              <a:spcBef>
                <a:spcPct val="20000"/>
              </a:spcBef>
              <a:defRPr sz="1600" b="1">
                <a:solidFill>
                  <a:srgbClr val="FF9900"/>
                </a:solidFill>
                <a:latin typeface="Arial" charset="0"/>
                <a:cs typeface="+mn-cs"/>
              </a:defRPr>
            </a:lvl1pPr>
          </a:lstStyle>
          <a:p>
            <a:pPr>
              <a:defRPr/>
            </a:pPr>
            <a:fld id="{56D336CA-622E-491B-B97C-EB043AE93EDC}" type="slidenum">
              <a:rPr lang="it-IT"/>
              <a:pPr>
                <a:defRPr/>
              </a:pPr>
              <a:t>‹#›</a:t>
            </a:fld>
            <a:endParaRPr lang="it-IT"/>
          </a:p>
        </p:txBody>
      </p:sp>
      <p:sp>
        <p:nvSpPr>
          <p:cNvPr id="2055" name="Text Box 71"/>
          <p:cNvSpPr txBox="1">
            <a:spLocks noChangeArrowheads="1"/>
          </p:cNvSpPr>
          <p:nvPr userDrawn="1"/>
        </p:nvSpPr>
        <p:spPr bwMode="auto">
          <a:xfrm>
            <a:off x="228600" y="6569075"/>
            <a:ext cx="449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spcBef>
                <a:spcPct val="50000"/>
              </a:spcBef>
              <a:defRPr/>
            </a:pPr>
            <a:r>
              <a:rPr lang="it-IT" sz="1200" b="1" smtClean="0">
                <a:solidFill>
                  <a:srgbClr val="003F6E"/>
                </a:solidFill>
              </a:rPr>
              <a:t>Nome relatore</a:t>
            </a:r>
          </a:p>
        </p:txBody>
      </p:sp>
      <p:pic>
        <p:nvPicPr>
          <p:cNvPr id="2056" name="Picture 88" descr="logo_poli"/>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29563" y="28575"/>
            <a:ext cx="11382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1"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hf hdr="0" dt="0"/>
  <p:txStyles>
    <p:title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3.wmf"/></Relationships>
</file>

<file path=ppt/slides/_rels/slide4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image" Target="../media/image33.wmf"/></Relationships>
</file>

<file path=ppt/slides/_rels/slide4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wmf"/></Relationships>
</file>

<file path=ppt/slides/_rels/slide4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4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image" Target="../media/image39.wmf"/></Relationships>
</file>

<file path=ppt/slides/_rels/slide49.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13.wmf"/><Relationship Id="rId1" Type="http://schemas.openxmlformats.org/officeDocument/2006/relationships/slideLayout" Target="../slideLayouts/slideLayout6.xml"/><Relationship Id="rId4" Type="http://schemas.openxmlformats.org/officeDocument/2006/relationships/image" Target="../media/image45.wmf"/></Relationships>
</file>

<file path=ppt/slides/_rels/slide5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3.wmf"/><Relationship Id="rId4" Type="http://schemas.openxmlformats.org/officeDocument/2006/relationships/audio" Target="../media/audio1.wav"/></Relationships>
</file>

<file path=ppt/slides/_rels/slide5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5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6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image" Target="../media/image51.gif"/></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 name="Rectangle 1"/>
          <p:cNvSpPr/>
          <p:nvPr/>
        </p:nvSpPr>
        <p:spPr>
          <a:xfrm>
            <a:off x="3059832" y="1665153"/>
            <a:ext cx="6084168" cy="1538883"/>
          </a:xfrm>
          <a:prstGeom prst="rect">
            <a:avLst/>
          </a:prstGeom>
        </p:spPr>
        <p:txBody>
          <a:bodyPr wrap="square">
            <a:spAutoFit/>
          </a:bodyPr>
          <a:lstStyle/>
          <a:p>
            <a:pPr algn="ctr">
              <a:defRPr/>
            </a:pPr>
            <a:r>
              <a:rPr lang="en-US" b="1" dirty="0">
                <a:solidFill>
                  <a:srgbClr val="000000"/>
                </a:solidFill>
                <a:effectLst>
                  <a:outerShdw blurRad="38100" dist="38100" dir="2700000" algn="tl">
                    <a:srgbClr val="C0C0C0"/>
                  </a:outerShdw>
                </a:effectLst>
                <a:latin typeface="Calibri" pitchFamily="34" charset="0"/>
              </a:rPr>
              <a:t>Post-Graduate Certificate Course at Inter-University Centre, Dubrovnik, </a:t>
            </a:r>
            <a:r>
              <a:rPr lang="en-US" b="1" dirty="0" smtClean="0">
                <a:solidFill>
                  <a:srgbClr val="000000"/>
                </a:solidFill>
                <a:effectLst>
                  <a:outerShdw blurRad="38100" dist="38100" dir="2700000" algn="tl">
                    <a:srgbClr val="C0C0C0"/>
                  </a:outerShdw>
                </a:effectLst>
                <a:latin typeface="Calibri" pitchFamily="34" charset="0"/>
              </a:rPr>
              <a:t>Croatia</a:t>
            </a:r>
          </a:p>
          <a:p>
            <a:pPr algn="ctr">
              <a:defRPr/>
            </a:pPr>
            <a:r>
              <a:rPr lang="en-US" sz="4000" b="1" dirty="0">
                <a:solidFill>
                  <a:srgbClr val="000000"/>
                </a:solidFill>
                <a:effectLst>
                  <a:outerShdw blurRad="38100" dist="38100" dir="2700000" algn="tl">
                    <a:srgbClr val="C0C0C0"/>
                  </a:outerShdw>
                </a:effectLst>
                <a:latin typeface="Calibri" pitchFamily="34" charset="0"/>
              </a:rPr>
              <a:t>Mind, Thinking &amp; </a:t>
            </a:r>
            <a:r>
              <a:rPr lang="en-US" sz="4000" b="1" dirty="0" smtClean="0">
                <a:solidFill>
                  <a:srgbClr val="000000"/>
                </a:solidFill>
                <a:effectLst>
                  <a:outerShdw blurRad="38100" dist="38100" dir="2700000" algn="tl">
                    <a:srgbClr val="C0C0C0"/>
                  </a:outerShdw>
                </a:effectLst>
                <a:latin typeface="Calibri" pitchFamily="34" charset="0"/>
              </a:rPr>
              <a:t>Creativity</a:t>
            </a:r>
          </a:p>
          <a:p>
            <a:pPr algn="ctr">
              <a:defRPr/>
            </a:pPr>
            <a:r>
              <a:rPr lang="en-US" b="1" dirty="0">
                <a:solidFill>
                  <a:srgbClr val="000000"/>
                </a:solidFill>
                <a:effectLst>
                  <a:outerShdw blurRad="38100" dist="38100" dir="2700000" algn="tl">
                    <a:srgbClr val="C0C0C0"/>
                  </a:outerShdw>
                </a:effectLst>
                <a:latin typeface="Calibri" pitchFamily="34" charset="0"/>
              </a:rPr>
              <a:t>April 12-15, 2016</a:t>
            </a:r>
            <a:endParaRPr lang="en-US" dirty="0">
              <a:solidFill>
                <a:srgbClr val="000000"/>
              </a:solidFill>
            </a:endParaRPr>
          </a:p>
        </p:txBody>
      </p:sp>
      <p:grpSp>
        <p:nvGrpSpPr>
          <p:cNvPr id="13" name="Group 12"/>
          <p:cNvGrpSpPr/>
          <p:nvPr/>
        </p:nvGrpSpPr>
        <p:grpSpPr>
          <a:xfrm>
            <a:off x="3210275" y="1986"/>
            <a:ext cx="5772699" cy="1410684"/>
            <a:chOff x="3210275" y="1986"/>
            <a:chExt cx="5772699" cy="1410684"/>
          </a:xfrm>
        </p:grpSpPr>
        <p:sp>
          <p:nvSpPr>
            <p:cNvPr id="14" name="CasellaDiTesto 2"/>
            <p:cNvSpPr txBox="1"/>
            <p:nvPr/>
          </p:nvSpPr>
          <p:spPr>
            <a:xfrm>
              <a:off x="3210275" y="335452"/>
              <a:ext cx="4211281" cy="1077218"/>
            </a:xfrm>
            <a:prstGeom prst="rect">
              <a:avLst/>
            </a:prstGeom>
            <a:noFill/>
          </p:spPr>
          <p:txBody>
            <a:bodyPr wrap="none">
              <a:spAutoFit/>
            </a:bodyPr>
            <a:lstStyle/>
            <a:p>
              <a:pPr algn="ctr">
                <a:defRPr/>
              </a:pPr>
              <a:r>
                <a:rPr lang="en-US" sz="1600" dirty="0">
                  <a:solidFill>
                    <a:srgbClr val="000000"/>
                  </a:solidFill>
                  <a:effectLst>
                    <a:outerShdw blurRad="38100" dist="38100" dir="2700000" algn="tl">
                      <a:srgbClr val="C0C0C0"/>
                    </a:outerShdw>
                  </a:effectLst>
                  <a:latin typeface="Calibri" pitchFamily="34" charset="0"/>
                </a:rPr>
                <a:t>School of Industrial and Information </a:t>
              </a:r>
              <a:r>
                <a:rPr lang="en-US" sz="1600" dirty="0" smtClean="0">
                  <a:solidFill>
                    <a:srgbClr val="000000"/>
                  </a:solidFill>
                  <a:effectLst>
                    <a:outerShdw blurRad="38100" dist="38100" dir="2700000" algn="tl">
                      <a:srgbClr val="C0C0C0"/>
                    </a:outerShdw>
                  </a:effectLst>
                  <a:latin typeface="Calibri" pitchFamily="34" charset="0"/>
                </a:rPr>
                <a:t>Engineering</a:t>
              </a:r>
            </a:p>
            <a:p>
              <a:pPr algn="ctr">
                <a:defRPr/>
              </a:pPr>
              <a:r>
                <a:rPr lang="it-IT" sz="1600" dirty="0" smtClean="0">
                  <a:solidFill>
                    <a:srgbClr val="000000"/>
                  </a:solidFill>
                  <a:effectLst>
                    <a:outerShdw blurRad="38100" dist="38100" dir="2700000" algn="tl">
                      <a:srgbClr val="C0C0C0"/>
                    </a:outerShdw>
                  </a:effectLst>
                  <a:latin typeface="Calibri" pitchFamily="34" charset="0"/>
                </a:rPr>
                <a:t>Campus </a:t>
              </a:r>
              <a:r>
                <a:rPr lang="it-IT" sz="1600" dirty="0">
                  <a:solidFill>
                    <a:srgbClr val="000000"/>
                  </a:solidFill>
                  <a:effectLst>
                    <a:outerShdw blurRad="38100" dist="38100" dir="2700000" algn="tl">
                      <a:srgbClr val="C0C0C0"/>
                    </a:outerShdw>
                  </a:effectLst>
                  <a:latin typeface="Calibri" pitchFamily="34" charset="0"/>
                </a:rPr>
                <a:t>Leonardo</a:t>
              </a:r>
            </a:p>
            <a:p>
              <a:pPr algn="ctr">
                <a:defRPr/>
              </a:pPr>
              <a:r>
                <a:rPr lang="it-IT" sz="1600" dirty="0" smtClean="0">
                  <a:solidFill>
                    <a:srgbClr val="000000"/>
                  </a:solidFill>
                  <a:effectLst>
                    <a:outerShdw blurRad="38100" dist="38100" dir="2700000" algn="tl">
                      <a:srgbClr val="C0C0C0"/>
                    </a:outerShdw>
                  </a:effectLst>
                  <a:latin typeface="Calibri" pitchFamily="34" charset="0"/>
                </a:rPr>
                <a:t>Department of </a:t>
              </a:r>
              <a:r>
                <a:rPr lang="it-IT" sz="1600" dirty="0">
                  <a:solidFill>
                    <a:srgbClr val="000000"/>
                  </a:solidFill>
                  <a:effectLst>
                    <a:outerShdw blurRad="38100" dist="38100" dir="2700000" algn="tl">
                      <a:srgbClr val="C0C0C0"/>
                    </a:outerShdw>
                  </a:effectLst>
                  <a:latin typeface="Calibri" pitchFamily="34" charset="0"/>
                </a:rPr>
                <a:t>Electronics, Information </a:t>
              </a:r>
              <a:r>
                <a:rPr lang="it-IT" sz="1600" dirty="0" smtClean="0">
                  <a:solidFill>
                    <a:srgbClr val="000000"/>
                  </a:solidFill>
                  <a:effectLst>
                    <a:outerShdw blurRad="38100" dist="38100" dir="2700000" algn="tl">
                      <a:srgbClr val="C0C0C0"/>
                    </a:outerShdw>
                  </a:effectLst>
                  <a:latin typeface="Calibri" pitchFamily="34" charset="0"/>
                </a:rPr>
                <a:t>and</a:t>
              </a:r>
            </a:p>
            <a:p>
              <a:pPr algn="ctr">
                <a:defRPr/>
              </a:pPr>
              <a:r>
                <a:rPr lang="it-IT" sz="1600" dirty="0" smtClean="0">
                  <a:solidFill>
                    <a:srgbClr val="000000"/>
                  </a:solidFill>
                  <a:effectLst>
                    <a:outerShdw blurRad="38100" dist="38100" dir="2700000" algn="tl">
                      <a:srgbClr val="C0C0C0"/>
                    </a:outerShdw>
                  </a:effectLst>
                  <a:latin typeface="Calibri" pitchFamily="34" charset="0"/>
                </a:rPr>
                <a:t> </a:t>
              </a:r>
              <a:r>
                <a:rPr lang="it-IT" sz="1600" dirty="0">
                  <a:solidFill>
                    <a:srgbClr val="000000"/>
                  </a:solidFill>
                  <a:effectLst>
                    <a:outerShdw blurRad="38100" dist="38100" dir="2700000" algn="tl">
                      <a:srgbClr val="C0C0C0"/>
                    </a:outerShdw>
                  </a:effectLst>
                  <a:latin typeface="Calibri" pitchFamily="34" charset="0"/>
                </a:rPr>
                <a:t>Bioengineering</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40039"/>
              <a:ext cx="3648075" cy="2667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541" y="1986"/>
              <a:ext cx="1435433" cy="1410684"/>
            </a:xfrm>
            <a:prstGeom prst="rect">
              <a:avLst/>
            </a:prstGeom>
          </p:spPr>
        </p:pic>
      </p:grpSp>
      <p:sp>
        <p:nvSpPr>
          <p:cNvPr id="19" name="Text Box 15"/>
          <p:cNvSpPr txBox="1">
            <a:spLocks noChangeArrowheads="1"/>
          </p:cNvSpPr>
          <p:nvPr/>
        </p:nvSpPr>
        <p:spPr bwMode="auto">
          <a:xfrm>
            <a:off x="1403648" y="4077072"/>
            <a:ext cx="7740352" cy="2631490"/>
          </a:xfrm>
          <a:prstGeom prst="rect">
            <a:avLst/>
          </a:prstGeom>
          <a:noFill/>
          <a:ln w="9525">
            <a:noFill/>
            <a:miter lim="800000"/>
            <a:headEnd/>
            <a:tailEnd/>
          </a:ln>
        </p:spPr>
        <p:txBody>
          <a:bodyPr wrap="square" lIns="0" tIns="0" rIns="0" bIns="0">
            <a:spAutoFit/>
          </a:bodyPr>
          <a:lstStyle/>
          <a:p>
            <a:pPr lvl="0" algn="ctr">
              <a:spcBef>
                <a:spcPts val="300"/>
              </a:spcBef>
              <a:defRPr/>
            </a:pPr>
            <a:endParaRPr lang="en-US" sz="1400" b="1" dirty="0">
              <a:solidFill>
                <a:srgbClr val="003F6E"/>
              </a:solidFill>
              <a:effectLst>
                <a:outerShdw blurRad="38100" dist="38100" dir="2700000" algn="tl">
                  <a:srgbClr val="C0C0C0"/>
                </a:outerShdw>
              </a:effectLst>
              <a:latin typeface="Calibri" pitchFamily="34" charset="0"/>
              <a:cs typeface="Arial" charset="0"/>
            </a:endParaRPr>
          </a:p>
          <a:p>
            <a:pPr lvl="0" algn="ctr">
              <a:spcBef>
                <a:spcPts val="300"/>
              </a:spcBef>
              <a:defRPr/>
            </a:pPr>
            <a:r>
              <a:rPr lang="en-US" sz="4800" b="1" dirty="0" smtClean="0">
                <a:solidFill>
                  <a:srgbClr val="003F6E"/>
                </a:solidFill>
                <a:effectLst>
                  <a:outerShdw blurRad="38100" dist="38100" dir="2700000" algn="tl">
                    <a:srgbClr val="C0C0C0"/>
                  </a:outerShdw>
                </a:effectLst>
                <a:latin typeface="Calibri" pitchFamily="34" charset="0"/>
                <a:cs typeface="Arial" charset="0"/>
              </a:rPr>
              <a:t>Deep Learning</a:t>
            </a:r>
          </a:p>
          <a:p>
            <a:pPr lvl="0" algn="ctr">
              <a:spcBef>
                <a:spcPts val="300"/>
              </a:spcBef>
              <a:defRPr/>
            </a:pPr>
            <a:r>
              <a:rPr lang="en-US" sz="4800" b="1" dirty="0" smtClean="0">
                <a:solidFill>
                  <a:srgbClr val="003F6E"/>
                </a:solidFill>
                <a:effectLst>
                  <a:outerShdw blurRad="38100" dist="38100" dir="2700000" algn="tl">
                    <a:srgbClr val="C0C0C0"/>
                  </a:outerShdw>
                </a:effectLst>
                <a:latin typeface="Calibri" pitchFamily="34" charset="0"/>
                <a:cs typeface="Arial" charset="0"/>
              </a:rPr>
              <a:t>Implications for Education</a:t>
            </a:r>
          </a:p>
          <a:p>
            <a:pPr lvl="0" algn="ctr">
              <a:spcBef>
                <a:spcPts val="300"/>
              </a:spcBef>
              <a:defRPr/>
            </a:pPr>
            <a:endParaRPr lang="it-IT" sz="1400" b="1" dirty="0" smtClean="0">
              <a:solidFill>
                <a:srgbClr val="003F6E"/>
              </a:solidFill>
              <a:effectLst>
                <a:outerShdw blurRad="38100" dist="38100" dir="2700000" algn="tl">
                  <a:srgbClr val="C0C0C0"/>
                </a:outerShdw>
              </a:effectLst>
              <a:latin typeface="Calibri" pitchFamily="34" charset="0"/>
              <a:cs typeface="Arial" charset="0"/>
            </a:endParaRPr>
          </a:p>
          <a:p>
            <a:pPr lvl="0" algn="ctr">
              <a:spcBef>
                <a:spcPts val="300"/>
              </a:spcBef>
              <a:defRPr/>
            </a:pPr>
            <a:r>
              <a:rPr lang="it-IT" sz="1600" b="1" dirty="0" smtClean="0">
                <a:solidFill>
                  <a:srgbClr val="003F6E"/>
                </a:solidFill>
                <a:effectLst>
                  <a:outerShdw blurRad="38100" dist="38100" dir="2700000" algn="tl">
                    <a:srgbClr val="C0C0C0"/>
                  </a:outerShdw>
                </a:effectLst>
                <a:latin typeface="Calibri" pitchFamily="34" charset="0"/>
                <a:cs typeface="Arial" charset="0"/>
              </a:rPr>
              <a:t>Rodolfo </a:t>
            </a:r>
            <a:r>
              <a:rPr lang="it-IT" sz="1600" b="1" dirty="0">
                <a:solidFill>
                  <a:srgbClr val="003F6E"/>
                </a:solidFill>
                <a:effectLst>
                  <a:outerShdw blurRad="38100" dist="38100" dir="2700000" algn="tl">
                    <a:srgbClr val="C0C0C0"/>
                  </a:outerShdw>
                </a:effectLst>
                <a:latin typeface="Calibri" pitchFamily="34" charset="0"/>
                <a:cs typeface="Arial" charset="0"/>
              </a:rPr>
              <a:t>A. Fiorini, DEIB-Politecnico di Milano, Italy</a:t>
            </a:r>
            <a:endParaRPr lang="it-IT" sz="1600" b="1" dirty="0" smtClean="0">
              <a:solidFill>
                <a:srgbClr val="003F6E"/>
              </a:solidFill>
              <a:effectLst>
                <a:outerShdw blurRad="38100" dist="38100" dir="2700000" algn="tl">
                  <a:srgbClr val="C0C0C0"/>
                </a:outerShdw>
              </a:effectLst>
              <a:latin typeface="Calibri" pitchFamily="34" charset="0"/>
              <a:cs typeface="Arial" charset="0"/>
            </a:endParaRPr>
          </a:p>
          <a:p>
            <a:pPr>
              <a:spcBef>
                <a:spcPct val="50000"/>
              </a:spcBef>
              <a:defRPr/>
            </a:pPr>
            <a:endParaRPr lang="it-IT" sz="1400" dirty="0">
              <a:solidFill>
                <a:srgbClr val="003F6E"/>
              </a:solidFill>
              <a:latin typeface="Calibri" pitchFamily="34" charset="0"/>
              <a:cs typeface="Arial"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1657944"/>
            <a:ext cx="2863206" cy="17710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154" y="1790996"/>
            <a:ext cx="2857500" cy="1504950"/>
          </a:xfrm>
          <a:prstGeom prst="rect">
            <a:avLst/>
          </a:prstGeom>
        </p:spPr>
      </p:pic>
    </p:spTree>
    <p:extLst>
      <p:ext uri="{BB962C8B-B14F-4D97-AF65-F5344CB8AC3E}">
        <p14:creationId xmlns:p14="http://schemas.microsoft.com/office/powerpoint/2010/main" val="1029369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10</a:t>
            </a:fld>
            <a:endParaRPr lang="it-IT" smtClean="0">
              <a:latin typeface="Arial" pitchFamily="34" charset="0"/>
            </a:endParaRPr>
          </a:p>
        </p:txBody>
      </p:sp>
      <p:sp>
        <p:nvSpPr>
          <p:cNvPr id="8" name="Text Box 5"/>
          <p:cNvSpPr txBox="1">
            <a:spLocks noChangeArrowheads="1"/>
          </p:cNvSpPr>
          <p:nvPr/>
        </p:nvSpPr>
        <p:spPr bwMode="auto">
          <a:xfrm>
            <a:off x="539552" y="963653"/>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Information Evolutive Scale</a:t>
            </a:r>
            <a:endParaRPr lang="it-IT" sz="4800" dirty="0">
              <a:solidFill>
                <a:srgbClr val="003F6E"/>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140" y="1811725"/>
            <a:ext cx="7261720" cy="4793178"/>
          </a:xfrm>
          <a:prstGeom prst="rect">
            <a:avLst/>
          </a:prstGeom>
        </p:spPr>
      </p:pic>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40727557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11</a:t>
            </a:fld>
            <a:endParaRPr lang="it-IT" smtClean="0">
              <a:latin typeface="Arial" pitchFamily="34" charset="0"/>
            </a:endParaRPr>
          </a:p>
        </p:txBody>
      </p:sp>
      <p:sp>
        <p:nvSpPr>
          <p:cNvPr id="8" name="Text Box 5"/>
          <p:cNvSpPr txBox="1">
            <a:spLocks noChangeArrowheads="1"/>
          </p:cNvSpPr>
          <p:nvPr/>
        </p:nvSpPr>
        <p:spPr bwMode="auto">
          <a:xfrm>
            <a:off x="0" y="1484784"/>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0000"/>
                </a:solidFill>
                <a:latin typeface="Times New Roman" pitchFamily="18" charset="0"/>
              </a:rPr>
              <a:t>Information Concept</a:t>
            </a:r>
          </a:p>
          <a:p>
            <a:pPr algn="ctr" eaLnBrk="1" hangingPunct="1"/>
            <a:r>
              <a:rPr lang="it-IT" sz="4800" b="1" dirty="0" smtClean="0">
                <a:solidFill>
                  <a:srgbClr val="000000"/>
                </a:solidFill>
                <a:latin typeface="Times New Roman" pitchFamily="18" charset="0"/>
              </a:rPr>
              <a:t> is quite recent </a:t>
            </a:r>
          </a:p>
          <a:p>
            <a:pPr algn="ctr" eaLnBrk="1" hangingPunct="1"/>
            <a:r>
              <a:rPr lang="it-IT" sz="4800" b="1" dirty="0" smtClean="0">
                <a:solidFill>
                  <a:srgbClr val="000000"/>
                </a:solidFill>
                <a:latin typeface="Times New Roman" pitchFamily="18" charset="0"/>
              </a:rPr>
              <a:t>vs. </a:t>
            </a:r>
          </a:p>
          <a:p>
            <a:pPr algn="ctr" eaLnBrk="1" hangingPunct="1"/>
            <a:r>
              <a:rPr lang="it-IT" sz="4800" b="1" dirty="0" smtClean="0">
                <a:solidFill>
                  <a:srgbClr val="000000"/>
                </a:solidFill>
                <a:latin typeface="Times New Roman" pitchFamily="18" charset="0"/>
              </a:rPr>
              <a:t>Matter and Energy Ones</a:t>
            </a:r>
          </a:p>
          <a:p>
            <a:pPr algn="ctr" eaLnBrk="1" hangingPunct="1"/>
            <a:r>
              <a:rPr lang="it-IT" sz="4800" dirty="0" smtClean="0">
                <a:solidFill>
                  <a:srgbClr val="000000"/>
                </a:solidFill>
                <a:latin typeface="Times New Roman" pitchFamily="18" charset="0"/>
              </a:rPr>
              <a:t>by a classical Physics perspective.</a:t>
            </a:r>
            <a:endParaRPr lang="it-IT" sz="48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707167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12</a:t>
            </a:fld>
            <a:endParaRPr lang="it-IT" smtClean="0">
              <a:latin typeface="Arial" pitchFamily="34" charset="0"/>
            </a:endParaRPr>
          </a:p>
        </p:txBody>
      </p:sp>
      <p:sp>
        <p:nvSpPr>
          <p:cNvPr id="8" name="Text Box 5"/>
          <p:cNvSpPr txBox="1">
            <a:spLocks noChangeArrowheads="1"/>
          </p:cNvSpPr>
          <p:nvPr/>
        </p:nvSpPr>
        <p:spPr bwMode="auto">
          <a:xfrm>
            <a:off x="0" y="1484784"/>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0000"/>
                </a:solidFill>
                <a:latin typeface="Times New Roman" pitchFamily="18" charset="0"/>
              </a:rPr>
              <a:t>Value Knowledge Concept</a:t>
            </a:r>
          </a:p>
          <a:p>
            <a:pPr algn="ctr" eaLnBrk="1" hangingPunct="1"/>
            <a:r>
              <a:rPr lang="it-IT" sz="4800" b="1" dirty="0" smtClean="0">
                <a:solidFill>
                  <a:srgbClr val="000000"/>
                </a:solidFill>
                <a:latin typeface="Times New Roman" pitchFamily="18" charset="0"/>
              </a:rPr>
              <a:t> </a:t>
            </a:r>
            <a:r>
              <a:rPr lang="it-IT" sz="4800" dirty="0" smtClean="0">
                <a:solidFill>
                  <a:srgbClr val="000000"/>
                </a:solidFill>
                <a:latin typeface="Times New Roman" pitchFamily="18" charset="0"/>
              </a:rPr>
              <a:t>is even quite more recent </a:t>
            </a:r>
          </a:p>
          <a:p>
            <a:pPr algn="ctr" eaLnBrk="1" hangingPunct="1"/>
            <a:r>
              <a:rPr lang="it-IT" sz="4800" dirty="0" smtClean="0">
                <a:solidFill>
                  <a:srgbClr val="000000"/>
                </a:solidFill>
                <a:latin typeface="Times New Roman" pitchFamily="18" charset="0"/>
              </a:rPr>
              <a:t>than </a:t>
            </a:r>
          </a:p>
          <a:p>
            <a:pPr algn="ctr" eaLnBrk="1" hangingPunct="1"/>
            <a:r>
              <a:rPr lang="it-IT" sz="4800" b="1" dirty="0" smtClean="0">
                <a:solidFill>
                  <a:srgbClr val="000000"/>
                </a:solidFill>
                <a:latin typeface="Times New Roman" pitchFamily="18" charset="0"/>
              </a:rPr>
              <a:t>Data Knowledge Concept</a:t>
            </a:r>
          </a:p>
          <a:p>
            <a:pPr algn="ctr" eaLnBrk="1" hangingPunct="1"/>
            <a:r>
              <a:rPr lang="it-IT" sz="4800" dirty="0" smtClean="0">
                <a:solidFill>
                  <a:srgbClr val="000000"/>
                </a:solidFill>
                <a:latin typeface="Times New Roman" pitchFamily="18" charset="0"/>
              </a:rPr>
              <a:t>by Classical Information Science perspective.</a:t>
            </a:r>
            <a:endParaRPr lang="it-IT" sz="48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4791472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13</a:t>
            </a:fld>
            <a:endParaRPr lang="it-IT" smtClean="0">
              <a:latin typeface="Arial" pitchFamily="34" charset="0"/>
            </a:endParaRPr>
          </a:p>
        </p:txBody>
      </p:sp>
      <p:sp>
        <p:nvSpPr>
          <p:cNvPr id="8" name="Text Box 5"/>
          <p:cNvSpPr txBox="1">
            <a:spLocks noChangeArrowheads="1"/>
          </p:cNvSpPr>
          <p:nvPr/>
        </p:nvSpPr>
        <p:spPr bwMode="auto">
          <a:xfrm>
            <a:off x="0" y="1689253"/>
            <a:ext cx="91440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7200" b="1" dirty="0" smtClean="0">
                <a:solidFill>
                  <a:srgbClr val="000000"/>
                </a:solidFill>
                <a:latin typeface="Times New Roman" pitchFamily="18" charset="0"/>
              </a:rPr>
              <a:t>World of Substance</a:t>
            </a:r>
            <a:endParaRPr lang="it-IT" sz="7200" dirty="0" smtClean="0">
              <a:solidFill>
                <a:srgbClr val="000000"/>
              </a:solidFill>
              <a:latin typeface="Times New Roman" pitchFamily="18" charset="0"/>
            </a:endParaRPr>
          </a:p>
          <a:p>
            <a:pPr algn="ctr" eaLnBrk="1" hangingPunct="1"/>
            <a:r>
              <a:rPr lang="it-IT" sz="4400" dirty="0" smtClean="0">
                <a:solidFill>
                  <a:srgbClr val="000000"/>
                </a:solidFill>
                <a:latin typeface="Times New Roman" pitchFamily="18" charset="0"/>
              </a:rPr>
              <a:t>(Embodied, Valued, Subjective)</a:t>
            </a:r>
          </a:p>
          <a:p>
            <a:pPr algn="ctr" eaLnBrk="1" hangingPunct="1"/>
            <a:r>
              <a:rPr lang="it-IT" sz="7200" b="1" dirty="0" smtClean="0">
                <a:solidFill>
                  <a:srgbClr val="000000"/>
                </a:solidFill>
                <a:latin typeface="Times New Roman" pitchFamily="18" charset="0"/>
              </a:rPr>
              <a:t> </a:t>
            </a:r>
            <a:r>
              <a:rPr lang="it-IT" sz="7200" dirty="0" smtClean="0">
                <a:solidFill>
                  <a:srgbClr val="000000"/>
                </a:solidFill>
                <a:latin typeface="Times New Roman" pitchFamily="18" charset="0"/>
              </a:rPr>
              <a:t>vs. </a:t>
            </a:r>
          </a:p>
          <a:p>
            <a:pPr algn="ctr" eaLnBrk="1" hangingPunct="1"/>
            <a:r>
              <a:rPr lang="it-IT" sz="7200" b="1" dirty="0" smtClean="0">
                <a:solidFill>
                  <a:srgbClr val="000000"/>
                </a:solidFill>
                <a:latin typeface="Times New Roman" pitchFamily="18" charset="0"/>
              </a:rPr>
              <a:t>World of Appearance</a:t>
            </a:r>
            <a:endParaRPr lang="it-IT" sz="7200" dirty="0" smtClean="0">
              <a:solidFill>
                <a:srgbClr val="000000"/>
              </a:solidFill>
              <a:latin typeface="Times New Roman" pitchFamily="18" charset="0"/>
            </a:endParaRPr>
          </a:p>
          <a:p>
            <a:pPr algn="ctr" eaLnBrk="1" hangingPunct="1"/>
            <a:r>
              <a:rPr lang="it-IT" sz="4400" dirty="0" smtClean="0">
                <a:solidFill>
                  <a:srgbClr val="000000"/>
                </a:solidFill>
                <a:latin typeface="Times New Roman" pitchFamily="18" charset="0"/>
              </a:rPr>
              <a:t>(Shared, Formal, Objective)</a:t>
            </a:r>
            <a:endParaRPr lang="it-IT" sz="44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08)</a:t>
            </a:r>
            <a:endParaRPr lang="it-IT" sz="3200" b="1" dirty="0">
              <a:solidFill>
                <a:srgbClr val="003F6E"/>
              </a:solidFill>
              <a:latin typeface="Times New Roman" pitchFamily="18" charset="0"/>
            </a:endParaRPr>
          </a:p>
        </p:txBody>
      </p:sp>
      <p:sp>
        <p:nvSpPr>
          <p:cNvPr id="12" name="Text Box 5"/>
          <p:cNvSpPr txBox="1">
            <a:spLocks noChangeArrowheads="1"/>
          </p:cNvSpPr>
          <p:nvPr/>
        </p:nvSpPr>
        <p:spPr bwMode="auto">
          <a:xfrm>
            <a:off x="539552" y="858256"/>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Traditional Cartesian Duality</a:t>
            </a:r>
            <a:endParaRPr lang="it-IT" sz="4800" dirty="0">
              <a:solidFill>
                <a:srgbClr val="003F6E"/>
              </a:solidFill>
              <a:latin typeface="Times New Roman" pitchFamily="18" charset="0"/>
            </a:endParaRPr>
          </a:p>
        </p:txBody>
      </p:sp>
    </p:spTree>
    <p:extLst>
      <p:ext uri="{BB962C8B-B14F-4D97-AF65-F5344CB8AC3E}">
        <p14:creationId xmlns:p14="http://schemas.microsoft.com/office/powerpoint/2010/main" val="32733150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14</a:t>
            </a:fld>
            <a:endParaRPr lang="it-IT" smtClean="0">
              <a:latin typeface="Arial" pitchFamily="34" charset="0"/>
            </a:endParaRPr>
          </a:p>
        </p:txBody>
      </p:sp>
      <p:sp>
        <p:nvSpPr>
          <p:cNvPr id="8" name="Text Box 5"/>
          <p:cNvSpPr txBox="1">
            <a:spLocks noChangeArrowheads="1"/>
          </p:cNvSpPr>
          <p:nvPr/>
        </p:nvSpPr>
        <p:spPr bwMode="auto">
          <a:xfrm>
            <a:off x="0" y="1772816"/>
            <a:ext cx="91440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6600" b="1" dirty="0">
                <a:solidFill>
                  <a:srgbClr val="000000"/>
                </a:solidFill>
                <a:latin typeface="Times New Roman" pitchFamily="18" charset="0"/>
              </a:rPr>
              <a:t>"Warm Data" </a:t>
            </a:r>
            <a:r>
              <a:rPr lang="it-IT" sz="6600" dirty="0" smtClean="0">
                <a:solidFill>
                  <a:srgbClr val="000000"/>
                </a:solidFill>
                <a:latin typeface="Times New Roman" pitchFamily="18" charset="0"/>
              </a:rPr>
              <a:t>Approach</a:t>
            </a:r>
          </a:p>
          <a:p>
            <a:pPr algn="ctr" eaLnBrk="1" hangingPunct="1"/>
            <a:r>
              <a:rPr lang="it-IT" sz="4400" dirty="0" smtClean="0">
                <a:solidFill>
                  <a:srgbClr val="000000"/>
                </a:solidFill>
                <a:latin typeface="Times New Roman" pitchFamily="18" charset="0"/>
              </a:rPr>
              <a:t>(Embodied, Valued, Subjective)</a:t>
            </a:r>
          </a:p>
          <a:p>
            <a:pPr algn="ctr" eaLnBrk="1" hangingPunct="1"/>
            <a:r>
              <a:rPr lang="it-IT" sz="7200" b="1" dirty="0" smtClean="0">
                <a:solidFill>
                  <a:srgbClr val="000000"/>
                </a:solidFill>
                <a:latin typeface="Times New Roman" pitchFamily="18" charset="0"/>
              </a:rPr>
              <a:t> </a:t>
            </a:r>
            <a:r>
              <a:rPr lang="it-IT" sz="7200" dirty="0" smtClean="0">
                <a:solidFill>
                  <a:srgbClr val="000000"/>
                </a:solidFill>
                <a:latin typeface="Times New Roman" pitchFamily="18" charset="0"/>
              </a:rPr>
              <a:t>vs. </a:t>
            </a:r>
          </a:p>
          <a:p>
            <a:pPr algn="ctr" eaLnBrk="1" hangingPunct="1"/>
            <a:r>
              <a:rPr lang="it-IT" sz="6600" b="1" dirty="0">
                <a:solidFill>
                  <a:srgbClr val="000000"/>
                </a:solidFill>
                <a:latin typeface="Times New Roman" pitchFamily="18" charset="0"/>
              </a:rPr>
              <a:t>"Cold Data" </a:t>
            </a:r>
            <a:r>
              <a:rPr lang="it-IT" sz="6600" dirty="0" smtClean="0">
                <a:solidFill>
                  <a:srgbClr val="000000"/>
                </a:solidFill>
                <a:latin typeface="Times New Roman" pitchFamily="18" charset="0"/>
              </a:rPr>
              <a:t>Approach</a:t>
            </a:r>
          </a:p>
          <a:p>
            <a:pPr algn="ctr" eaLnBrk="1" hangingPunct="1"/>
            <a:r>
              <a:rPr lang="it-IT" sz="4400" dirty="0" smtClean="0">
                <a:solidFill>
                  <a:srgbClr val="000000"/>
                </a:solidFill>
                <a:latin typeface="Times New Roman" pitchFamily="18" charset="0"/>
              </a:rPr>
              <a:t>(Shared, Formal, Objective)</a:t>
            </a:r>
            <a:endParaRPr lang="it-IT" sz="44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09)</a:t>
            </a:r>
            <a:endParaRPr lang="it-IT" sz="3200" b="1" dirty="0">
              <a:solidFill>
                <a:srgbClr val="003F6E"/>
              </a:solidFill>
              <a:latin typeface="Times New Roman" pitchFamily="18" charset="0"/>
            </a:endParaRPr>
          </a:p>
        </p:txBody>
      </p:sp>
      <p:sp>
        <p:nvSpPr>
          <p:cNvPr id="12" name="Text Box 5"/>
          <p:cNvSpPr txBox="1">
            <a:spLocks noChangeArrowheads="1"/>
          </p:cNvSpPr>
          <p:nvPr/>
        </p:nvSpPr>
        <p:spPr bwMode="auto">
          <a:xfrm>
            <a:off x="539552" y="858256"/>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Traditional Cartesian Duality</a:t>
            </a:r>
            <a:endParaRPr lang="it-IT" sz="4800" dirty="0">
              <a:solidFill>
                <a:srgbClr val="003F6E"/>
              </a:solidFill>
              <a:latin typeface="Times New Roman" pitchFamily="18" charset="0"/>
            </a:endParaRPr>
          </a:p>
        </p:txBody>
      </p:sp>
    </p:spTree>
    <p:extLst>
      <p:ext uri="{BB962C8B-B14F-4D97-AF65-F5344CB8AC3E}">
        <p14:creationId xmlns:p14="http://schemas.microsoft.com/office/powerpoint/2010/main" val="12227613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15</a:t>
            </a:fld>
            <a:endParaRPr lang="it-IT" smtClean="0">
              <a:latin typeface="Arial" pitchFamily="34" charset="0"/>
            </a:endParaRPr>
          </a:p>
        </p:txBody>
      </p:sp>
      <p:sp>
        <p:nvSpPr>
          <p:cNvPr id="10" name="TextBox 9"/>
          <p:cNvSpPr txBox="1"/>
          <p:nvPr/>
        </p:nvSpPr>
        <p:spPr>
          <a:xfrm>
            <a:off x="143507" y="2708920"/>
            <a:ext cx="8856983" cy="2800767"/>
          </a:xfrm>
          <a:prstGeom prst="rect">
            <a:avLst/>
          </a:prstGeom>
          <a:noFill/>
        </p:spPr>
        <p:txBody>
          <a:bodyPr wrap="square" rtlCol="0">
            <a:spAutoFit/>
          </a:bodyPr>
          <a:lstStyle/>
          <a:p>
            <a:pPr marL="347472" indent="-347472" algn="just"/>
            <a:r>
              <a:rPr lang="en-US" sz="2200" b="1" dirty="0">
                <a:solidFill>
                  <a:srgbClr val="000000"/>
                </a:solidFill>
                <a:latin typeface="Times New Roman" pitchFamily="18" charset="0"/>
                <a:cs typeface="Times New Roman" pitchFamily="18" charset="0"/>
              </a:rPr>
              <a:t>Shannon entropy</a:t>
            </a:r>
            <a:r>
              <a:rPr lang="en-US" sz="2200" dirty="0">
                <a:solidFill>
                  <a:srgbClr val="000000"/>
                </a:solidFill>
                <a:latin typeface="Times New Roman" pitchFamily="18" charset="0"/>
                <a:cs typeface="Times New Roman" pitchFamily="18" charset="0"/>
              </a:rPr>
              <a:t> </a:t>
            </a:r>
            <a:r>
              <a:rPr lang="en-US" sz="2200" dirty="0" smtClean="0">
                <a:solidFill>
                  <a:srgbClr val="000000"/>
                </a:solidFill>
                <a:latin typeface="Times New Roman" pitchFamily="18" charset="0"/>
                <a:cs typeface="Times New Roman" pitchFamily="18" charset="0"/>
              </a:rPr>
              <a:t>(usually denoted </a:t>
            </a:r>
            <a:r>
              <a:rPr lang="en-US" sz="2200" dirty="0">
                <a:solidFill>
                  <a:srgbClr val="000000"/>
                </a:solidFill>
                <a:latin typeface="Times New Roman" pitchFamily="18" charset="0"/>
                <a:cs typeface="Times New Roman" pitchFamily="18" charset="0"/>
              </a:rPr>
              <a:t>by </a:t>
            </a:r>
            <a:r>
              <a:rPr lang="en-US" sz="2200" b="1" dirty="0">
                <a:solidFill>
                  <a:srgbClr val="000000"/>
                </a:solidFill>
                <a:latin typeface="Times New Roman" pitchFamily="18" charset="0"/>
                <a:cs typeface="Times New Roman" pitchFamily="18" charset="0"/>
              </a:rPr>
              <a:t>H(X)</a:t>
            </a:r>
            <a:r>
              <a:rPr lang="en-US" sz="2200" dirty="0">
                <a:solidFill>
                  <a:srgbClr val="000000"/>
                </a:solidFill>
                <a:latin typeface="Times New Roman" pitchFamily="18" charset="0"/>
                <a:cs typeface="Times New Roman" pitchFamily="18" charset="0"/>
              </a:rPr>
              <a:t> or </a:t>
            </a:r>
            <a:r>
              <a:rPr lang="en-US" sz="2200" b="1" dirty="0" err="1">
                <a:solidFill>
                  <a:srgbClr val="000000"/>
                </a:solidFill>
                <a:latin typeface="Times New Roman" pitchFamily="18" charset="0"/>
                <a:cs typeface="Times New Roman" pitchFamily="18" charset="0"/>
              </a:rPr>
              <a:t>Sh</a:t>
            </a:r>
            <a:r>
              <a:rPr lang="en-US" sz="2200" b="1" dirty="0">
                <a:solidFill>
                  <a:srgbClr val="000000"/>
                </a:solidFill>
                <a:latin typeface="Times New Roman" pitchFamily="18" charset="0"/>
                <a:cs typeface="Times New Roman" pitchFamily="18" charset="0"/>
              </a:rPr>
              <a:t>(X</a:t>
            </a:r>
            <a:r>
              <a:rPr lang="en-US" sz="2200" b="1" dirty="0" smtClean="0">
                <a:solidFill>
                  <a:srgbClr val="000000"/>
                </a:solidFill>
                <a:latin typeface="Times New Roman" pitchFamily="18" charset="0"/>
                <a:cs typeface="Times New Roman" pitchFamily="18" charset="0"/>
              </a:rPr>
              <a:t>)</a:t>
            </a:r>
            <a:r>
              <a:rPr lang="en-US" sz="2200" dirty="0" smtClean="0">
                <a:solidFill>
                  <a:srgbClr val="000000"/>
                </a:solidFill>
                <a:latin typeface="Times New Roman" pitchFamily="18" charset="0"/>
                <a:cs typeface="Times New Roman" pitchFamily="18" charset="0"/>
              </a:rPr>
              <a:t>) is </a:t>
            </a:r>
            <a:r>
              <a:rPr lang="en-US" sz="2200" b="1" dirty="0">
                <a:solidFill>
                  <a:srgbClr val="000000"/>
                </a:solidFill>
                <a:latin typeface="Times New Roman" pitchFamily="18" charset="0"/>
                <a:cs typeface="Times New Roman" pitchFamily="18" charset="0"/>
              </a:rPr>
              <a:t>the average unpredictability in a random variable</a:t>
            </a:r>
            <a:r>
              <a:rPr lang="en-US" sz="2200" dirty="0">
                <a:solidFill>
                  <a:srgbClr val="000000"/>
                </a:solidFill>
                <a:latin typeface="Times New Roman" pitchFamily="18" charset="0"/>
                <a:cs typeface="Times New Roman" pitchFamily="18" charset="0"/>
              </a:rPr>
              <a:t>, which is </a:t>
            </a:r>
            <a:r>
              <a:rPr lang="en-US" sz="2200" b="1" dirty="0">
                <a:solidFill>
                  <a:srgbClr val="000000"/>
                </a:solidFill>
                <a:latin typeface="Times New Roman" pitchFamily="18" charset="0"/>
                <a:cs typeface="Times New Roman" pitchFamily="18" charset="0"/>
              </a:rPr>
              <a:t>equivalent to its information content</a:t>
            </a:r>
            <a:r>
              <a:rPr lang="en-US" sz="2200" dirty="0">
                <a:solidFill>
                  <a:srgbClr val="000000"/>
                </a:solidFill>
                <a:latin typeface="Times New Roman" pitchFamily="18" charset="0"/>
                <a:cs typeface="Times New Roman" pitchFamily="18" charset="0"/>
              </a:rPr>
              <a:t>. </a:t>
            </a:r>
            <a:r>
              <a:rPr lang="en-US" sz="2200" dirty="0" smtClean="0">
                <a:solidFill>
                  <a:srgbClr val="000000"/>
                </a:solidFill>
                <a:latin typeface="Times New Roman" pitchFamily="18" charset="0"/>
                <a:cs typeface="Times New Roman" pitchFamily="18" charset="0"/>
              </a:rPr>
              <a:t>Therefore </a:t>
            </a:r>
            <a:r>
              <a:rPr lang="en-US" sz="2200" dirty="0">
                <a:solidFill>
                  <a:srgbClr val="000000"/>
                </a:solidFill>
                <a:latin typeface="Times New Roman" pitchFamily="18" charset="0"/>
                <a:cs typeface="Times New Roman" pitchFamily="18" charset="0"/>
              </a:rPr>
              <a:t>Shannon entropy is a </a:t>
            </a:r>
            <a:r>
              <a:rPr lang="en-US" sz="2200" b="1" dirty="0">
                <a:solidFill>
                  <a:srgbClr val="000000"/>
                </a:solidFill>
                <a:latin typeface="Times New Roman" pitchFamily="18" charset="0"/>
                <a:cs typeface="Times New Roman" pitchFamily="18" charset="0"/>
              </a:rPr>
              <a:t>stochastic measure of probabilistic information uncertainty</a:t>
            </a:r>
            <a:r>
              <a:rPr lang="en-US" sz="2200" dirty="0">
                <a:solidFill>
                  <a:srgbClr val="000000"/>
                </a:solidFill>
                <a:latin typeface="Times New Roman" pitchFamily="18" charset="0"/>
                <a:cs typeface="Times New Roman" pitchFamily="18" charset="0"/>
              </a:rPr>
              <a:t>. </a:t>
            </a:r>
            <a:r>
              <a:rPr lang="en-US" sz="2200" dirty="0" smtClean="0">
                <a:solidFill>
                  <a:srgbClr val="000000"/>
                </a:solidFill>
                <a:latin typeface="Times New Roman" pitchFamily="18" charset="0"/>
                <a:cs typeface="Times New Roman" pitchFamily="18" charset="0"/>
              </a:rPr>
              <a:t>The </a:t>
            </a:r>
            <a:r>
              <a:rPr lang="en-US" sz="2200" dirty="0">
                <a:solidFill>
                  <a:srgbClr val="000000"/>
                </a:solidFill>
                <a:latin typeface="Times New Roman" pitchFamily="18" charset="0"/>
                <a:cs typeface="Times New Roman" pitchFamily="18" charset="0"/>
              </a:rPr>
              <a:t>concept was introduced by Claude E. Shannon in his </a:t>
            </a:r>
            <a:r>
              <a:rPr lang="en-US" sz="2200" b="1" dirty="0">
                <a:solidFill>
                  <a:srgbClr val="000000"/>
                </a:solidFill>
                <a:latin typeface="Times New Roman" pitchFamily="18" charset="0"/>
                <a:cs typeface="Times New Roman" pitchFamily="18" charset="0"/>
              </a:rPr>
              <a:t>1948</a:t>
            </a:r>
            <a:r>
              <a:rPr lang="en-US" sz="2200" dirty="0">
                <a:solidFill>
                  <a:srgbClr val="000000"/>
                </a:solidFill>
                <a:latin typeface="Times New Roman" pitchFamily="18" charset="0"/>
                <a:cs typeface="Times New Roman" pitchFamily="18" charset="0"/>
              </a:rPr>
              <a:t> paper "A Mathematical Theory of </a:t>
            </a:r>
            <a:r>
              <a:rPr lang="en-US" sz="2200" dirty="0" smtClean="0">
                <a:solidFill>
                  <a:srgbClr val="000000"/>
                </a:solidFill>
                <a:latin typeface="Times New Roman" pitchFamily="18" charset="0"/>
                <a:cs typeface="Times New Roman" pitchFamily="18" charset="0"/>
              </a:rPr>
              <a:t>Communication". </a:t>
            </a:r>
            <a:r>
              <a:rPr lang="en-US" sz="2200" dirty="0">
                <a:solidFill>
                  <a:srgbClr val="000000"/>
                </a:solidFill>
                <a:latin typeface="Times New Roman" pitchFamily="18" charset="0"/>
                <a:cs typeface="Times New Roman" pitchFamily="18" charset="0"/>
              </a:rPr>
              <a:t>Shannon entropy provides an absolute limit on the best possible lossless encoding or compression of any communication, assuming </a:t>
            </a:r>
            <a:r>
              <a:rPr lang="en-US" sz="2200" dirty="0" smtClean="0">
                <a:solidFill>
                  <a:srgbClr val="000000"/>
                </a:solidFill>
                <a:latin typeface="Times New Roman" pitchFamily="18" charset="0"/>
                <a:cs typeface="Times New Roman" pitchFamily="18" charset="0"/>
              </a:rPr>
              <a:t>that:</a:t>
            </a:r>
          </a:p>
        </p:txBody>
      </p:sp>
      <p:sp>
        <p:nvSpPr>
          <p:cNvPr id="13" name="Rectangle 12"/>
          <p:cNvSpPr/>
          <p:nvPr/>
        </p:nvSpPr>
        <p:spPr>
          <a:xfrm>
            <a:off x="0" y="1484784"/>
            <a:ext cx="9144000" cy="1138773"/>
          </a:xfrm>
          <a:prstGeom prst="rect">
            <a:avLst/>
          </a:prstGeom>
        </p:spPr>
        <p:txBody>
          <a:bodyPr>
            <a:spAutoFit/>
          </a:bodyPr>
          <a:lstStyle/>
          <a:p>
            <a:pPr marL="342900" indent="-342900" fontAlgn="auto">
              <a:spcBef>
                <a:spcPct val="20000"/>
              </a:spcBef>
              <a:spcAft>
                <a:spcPts val="0"/>
              </a:spcAft>
              <a:buFontTx/>
              <a:buChar char="•"/>
              <a:defRPr/>
            </a:pPr>
            <a:r>
              <a:rPr lang="en-US" sz="2000" b="1" kern="0" dirty="0">
                <a:solidFill>
                  <a:srgbClr val="000000"/>
                </a:solidFill>
                <a:latin typeface="Times New Roman" pitchFamily="18" charset="0"/>
                <a:cs typeface="Times New Roman" pitchFamily="18" charset="0"/>
              </a:rPr>
              <a:t>Claude Shannon</a:t>
            </a:r>
            <a:r>
              <a:rPr lang="en-US" sz="2000" kern="0" dirty="0">
                <a:solidFill>
                  <a:srgbClr val="000000"/>
                </a:solidFill>
                <a:latin typeface="Times New Roman" pitchFamily="18" charset="0"/>
                <a:cs typeface="Times New Roman" pitchFamily="18" charset="0"/>
              </a:rPr>
              <a:t> (1916–2001) – </a:t>
            </a:r>
            <a:r>
              <a:rPr lang="en-US" sz="2000" kern="0" dirty="0" smtClean="0">
                <a:solidFill>
                  <a:srgbClr val="000000"/>
                </a:solidFill>
                <a:latin typeface="Times New Roman" pitchFamily="18" charset="0"/>
                <a:cs typeface="Times New Roman" pitchFamily="18" charset="0"/>
              </a:rPr>
              <a:t>Binary Code Uncertainty Probabilistic Evaluation</a:t>
            </a:r>
            <a:r>
              <a:rPr lang="it-IT" sz="2000" kern="0" dirty="0" smtClean="0">
                <a:solidFill>
                  <a:srgbClr val="000000"/>
                </a:solidFill>
                <a:latin typeface="Times New Roman" pitchFamily="18" charset="0"/>
                <a:cs typeface="Times New Roman" pitchFamily="18" charset="0"/>
              </a:rPr>
              <a:t>.</a:t>
            </a:r>
            <a:endParaRPr lang="it-IT" sz="2000" kern="0" dirty="0">
              <a:solidFill>
                <a:srgbClr val="000000"/>
              </a:solidFill>
              <a:latin typeface="Times New Roman" pitchFamily="18" charset="0"/>
              <a:cs typeface="Times New Roman" pitchFamily="18" charset="0"/>
            </a:endParaRPr>
          </a:p>
          <a:p>
            <a:pPr marL="342900" indent="-342900" fontAlgn="auto">
              <a:spcBef>
                <a:spcPct val="20000"/>
              </a:spcBef>
              <a:spcAft>
                <a:spcPts val="0"/>
              </a:spcAft>
              <a:buFontTx/>
              <a:buChar char="•"/>
              <a:defRPr/>
            </a:pPr>
            <a:r>
              <a:rPr lang="en-US" sz="2000" b="1" kern="0" dirty="0" smtClean="0">
                <a:solidFill>
                  <a:srgbClr val="000000"/>
                </a:solidFill>
                <a:latin typeface="Times New Roman" pitchFamily="18" charset="0"/>
                <a:cs typeface="Times New Roman" pitchFamily="18" charset="0"/>
              </a:rPr>
              <a:t>Gregory </a:t>
            </a:r>
            <a:r>
              <a:rPr lang="en-US" sz="2000" b="1" kern="0" dirty="0">
                <a:solidFill>
                  <a:srgbClr val="000000"/>
                </a:solidFill>
                <a:latin typeface="Times New Roman" pitchFamily="18" charset="0"/>
                <a:cs typeface="Times New Roman" pitchFamily="18" charset="0"/>
              </a:rPr>
              <a:t>Bateson</a:t>
            </a:r>
            <a:r>
              <a:rPr lang="en-US" sz="2000" kern="0" dirty="0">
                <a:solidFill>
                  <a:srgbClr val="000000"/>
                </a:solidFill>
                <a:latin typeface="Times New Roman" pitchFamily="18" charset="0"/>
                <a:cs typeface="Times New Roman" pitchFamily="18" charset="0"/>
              </a:rPr>
              <a:t> (1904–1980) – </a:t>
            </a:r>
            <a:r>
              <a:rPr lang="en-US" sz="2000" kern="0" dirty="0" smtClean="0">
                <a:solidFill>
                  <a:srgbClr val="000000"/>
                </a:solidFill>
                <a:latin typeface="Times New Roman" pitchFamily="18" charset="0"/>
                <a:cs typeface="Times New Roman" pitchFamily="18" charset="0"/>
              </a:rPr>
              <a:t>The Difference that Makes the Difference.</a:t>
            </a:r>
          </a:p>
          <a:p>
            <a:pPr marL="342900" indent="-342900" fontAlgn="auto">
              <a:spcBef>
                <a:spcPct val="20000"/>
              </a:spcBef>
              <a:spcAft>
                <a:spcPts val="0"/>
              </a:spcAft>
              <a:buFontTx/>
              <a:buChar char="•"/>
              <a:defRPr/>
            </a:pPr>
            <a:r>
              <a:rPr lang="en-US" sz="2000" b="1" kern="0" dirty="0" smtClean="0">
                <a:solidFill>
                  <a:srgbClr val="000000"/>
                </a:solidFill>
                <a:latin typeface="Times New Roman" pitchFamily="18" charset="0"/>
                <a:cs typeface="Times New Roman" pitchFamily="18" charset="0"/>
              </a:rPr>
              <a:t>Heinz Von </a:t>
            </a:r>
            <a:r>
              <a:rPr lang="en-US" sz="2000" b="1" kern="0" dirty="0" err="1" smtClean="0">
                <a:solidFill>
                  <a:srgbClr val="000000"/>
                </a:solidFill>
                <a:latin typeface="Times New Roman" pitchFamily="18" charset="0"/>
                <a:cs typeface="Times New Roman" pitchFamily="18" charset="0"/>
              </a:rPr>
              <a:t>Foerster</a:t>
            </a:r>
            <a:r>
              <a:rPr lang="en-US" sz="2000" kern="0" dirty="0" smtClean="0">
                <a:solidFill>
                  <a:srgbClr val="000000"/>
                </a:solidFill>
                <a:latin typeface="Times New Roman" pitchFamily="18" charset="0"/>
                <a:cs typeface="Times New Roman" pitchFamily="18" charset="0"/>
              </a:rPr>
              <a:t> </a:t>
            </a:r>
            <a:r>
              <a:rPr lang="it-IT" sz="2000" kern="0" dirty="0" smtClean="0">
                <a:solidFill>
                  <a:srgbClr val="000000"/>
                </a:solidFill>
                <a:latin typeface="Times New Roman" pitchFamily="18" charset="0"/>
                <a:cs typeface="Times New Roman" pitchFamily="18" charset="0"/>
              </a:rPr>
              <a:t>(1911–2002) </a:t>
            </a:r>
            <a:r>
              <a:rPr lang="en-US" sz="2000" kern="0" dirty="0" smtClean="0">
                <a:solidFill>
                  <a:srgbClr val="000000"/>
                </a:solidFill>
                <a:latin typeface="Times New Roman" pitchFamily="18" charset="0"/>
                <a:cs typeface="Times New Roman" pitchFamily="18" charset="0"/>
              </a:rPr>
              <a:t>– Observer Plays the Key Role.</a:t>
            </a:r>
            <a:endParaRPr lang="en-US" sz="2000" kern="0" dirty="0">
              <a:solidFill>
                <a:sysClr val="windowText" lastClr="000000"/>
              </a:solidFill>
              <a:latin typeface="Times New Roman" pitchFamily="18" charset="0"/>
              <a:cs typeface="Times New Roman" pitchFamily="18" charset="0"/>
            </a:endParaRPr>
          </a:p>
        </p:txBody>
      </p:sp>
      <p:sp>
        <p:nvSpPr>
          <p:cNvPr id="9" name="Text Box 3"/>
          <p:cNvSpPr txBox="1">
            <a:spLocks noChangeArrowheads="1"/>
          </p:cNvSpPr>
          <p:nvPr/>
        </p:nvSpPr>
        <p:spPr bwMode="auto">
          <a:xfrm>
            <a:off x="0" y="843926"/>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000" b="1" dirty="0" smtClean="0">
                <a:solidFill>
                  <a:srgbClr val="003F6E"/>
                </a:solidFill>
                <a:latin typeface="Times New Roman" pitchFamily="18" charset="0"/>
                <a:cs typeface="Times New Roman" pitchFamily="18" charset="0"/>
              </a:rPr>
              <a:t>Traditional Information Concept Cybernetics Links</a:t>
            </a:r>
            <a:r>
              <a:rPr lang="it-IT" sz="3000" b="1" dirty="0" smtClean="0">
                <a:solidFill>
                  <a:srgbClr val="000000"/>
                </a:solidFill>
                <a:latin typeface="Times New Roman" pitchFamily="18" charset="0"/>
                <a:cs typeface="Times New Roman" pitchFamily="18" charset="0"/>
              </a:rPr>
              <a:t> </a:t>
            </a:r>
          </a:p>
        </p:txBody>
      </p:sp>
      <p:sp>
        <p:nvSpPr>
          <p:cNvPr id="11" name="TextBox 10"/>
          <p:cNvSpPr txBox="1"/>
          <p:nvPr/>
        </p:nvSpPr>
        <p:spPr>
          <a:xfrm>
            <a:off x="126003" y="5365671"/>
            <a:ext cx="8856983" cy="769441"/>
          </a:xfrm>
          <a:prstGeom prst="rect">
            <a:avLst/>
          </a:prstGeom>
          <a:noFill/>
        </p:spPr>
        <p:txBody>
          <a:bodyPr wrap="square" rtlCol="0">
            <a:spAutoFit/>
          </a:bodyPr>
          <a:lstStyle/>
          <a:p>
            <a:pPr marL="347472" indent="-347472" algn="just"/>
            <a:r>
              <a:rPr lang="en-US" sz="2200" dirty="0" smtClean="0">
                <a:solidFill>
                  <a:srgbClr val="000000"/>
                </a:solidFill>
                <a:latin typeface="Times New Roman" pitchFamily="18" charset="0"/>
                <a:cs typeface="Times New Roman" pitchFamily="18" charset="0"/>
              </a:rPr>
              <a:t> </a:t>
            </a:r>
            <a:r>
              <a:rPr lang="en-US" sz="2200" b="1" dirty="0" smtClean="0">
                <a:solidFill>
                  <a:srgbClr val="000000"/>
                </a:solidFill>
                <a:latin typeface="Times New Roman" pitchFamily="18" charset="0"/>
                <a:cs typeface="Times New Roman" pitchFamily="18" charset="0"/>
              </a:rPr>
              <a:t>the </a:t>
            </a:r>
            <a:r>
              <a:rPr lang="en-US" sz="2200" b="1" dirty="0">
                <a:solidFill>
                  <a:srgbClr val="000000"/>
                </a:solidFill>
                <a:latin typeface="Times New Roman" pitchFamily="18" charset="0"/>
                <a:cs typeface="Times New Roman" pitchFamily="18" charset="0"/>
              </a:rPr>
              <a:t>communication </a:t>
            </a:r>
            <a:r>
              <a:rPr lang="en-US" sz="2200" b="1" dirty="0" smtClean="0">
                <a:solidFill>
                  <a:srgbClr val="000000"/>
                </a:solidFill>
                <a:latin typeface="Times New Roman" pitchFamily="18" charset="0"/>
                <a:cs typeface="Times New Roman" pitchFamily="18" charset="0"/>
              </a:rPr>
              <a:t>can </a:t>
            </a:r>
            <a:r>
              <a:rPr lang="en-US" sz="2200" b="1" dirty="0">
                <a:solidFill>
                  <a:srgbClr val="000000"/>
                </a:solidFill>
                <a:latin typeface="Times New Roman" pitchFamily="18" charset="0"/>
                <a:cs typeface="Times New Roman" pitchFamily="18" charset="0"/>
              </a:rPr>
              <a:t>be represented as a sequence of independent and identically distributed random </a:t>
            </a:r>
            <a:r>
              <a:rPr lang="en-US" sz="2200" b="1" dirty="0" smtClean="0">
                <a:solidFill>
                  <a:srgbClr val="000000"/>
                </a:solidFill>
                <a:latin typeface="Times New Roman" pitchFamily="18" charset="0"/>
                <a:cs typeface="Times New Roman" pitchFamily="18" charset="0"/>
              </a:rPr>
              <a:t>variables</a:t>
            </a:r>
            <a:r>
              <a:rPr lang="en-US" sz="2200" dirty="0" smtClean="0">
                <a:solidFill>
                  <a:srgbClr val="000000"/>
                </a:solidFill>
                <a:latin typeface="Times New Roman" pitchFamily="18" charset="0"/>
                <a:cs typeface="Times New Roman" pitchFamily="18" charset="0"/>
              </a:rPr>
              <a:t>.  </a:t>
            </a:r>
          </a:p>
        </p:txBody>
      </p:sp>
      <p:sp>
        <p:nvSpPr>
          <p:cNvPr id="1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4"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(10)</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0686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26E478E-72A6-4429-A778-43D52BC0C846}" type="slidenum">
              <a:rPr lang="it-IT" smtClean="0">
                <a:latin typeface="Arial" pitchFamily="34" charset="0"/>
              </a:rPr>
              <a:pPr eaLnBrk="1" hangingPunct="1">
                <a:spcBef>
                  <a:spcPct val="0"/>
                </a:spcBef>
                <a:defRPr/>
              </a:pPr>
              <a:t>16</a:t>
            </a:fld>
            <a:endParaRPr lang="it-IT" smtClean="0">
              <a:latin typeface="Arial" pitchFamily="34" charset="0"/>
            </a:endParaRPr>
          </a:p>
        </p:txBody>
      </p:sp>
      <p:grpSp>
        <p:nvGrpSpPr>
          <p:cNvPr id="15" name="Group 14"/>
          <p:cNvGrpSpPr>
            <a:grpSpLocks/>
          </p:cNvGrpSpPr>
          <p:nvPr/>
        </p:nvGrpSpPr>
        <p:grpSpPr bwMode="auto">
          <a:xfrm>
            <a:off x="609642" y="4057292"/>
            <a:ext cx="7348651" cy="1012890"/>
            <a:chOff x="427309" y="914400"/>
            <a:chExt cx="8534401" cy="1012213"/>
          </a:xfrm>
        </p:grpSpPr>
        <p:sp>
          <p:nvSpPr>
            <p:cNvPr id="29706" name="Text Box 3"/>
            <p:cNvSpPr txBox="1">
              <a:spLocks noChangeArrowheads="1"/>
            </p:cNvSpPr>
            <p:nvPr/>
          </p:nvSpPr>
          <p:spPr bwMode="auto">
            <a:xfrm>
              <a:off x="441708" y="914400"/>
              <a:ext cx="7334253" cy="46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400" b="1" dirty="0" smtClean="0">
                  <a:solidFill>
                    <a:srgbClr val="000000"/>
                  </a:solidFill>
                  <a:latin typeface="Calibri" pitchFamily="34" charset="0"/>
                </a:rPr>
                <a:t>Continuous Probabilistic Approach (Stochastic Measure)</a:t>
              </a:r>
              <a:endParaRPr lang="it-IT" sz="2400" dirty="0">
                <a:solidFill>
                  <a:srgbClr val="000000"/>
                </a:solidFill>
                <a:latin typeface="Times New Roman" pitchFamily="18" charset="0"/>
              </a:endParaRPr>
            </a:p>
          </p:txBody>
        </p:sp>
        <p:sp>
          <p:nvSpPr>
            <p:cNvPr id="29707" name="Text Box 3"/>
            <p:cNvSpPr txBox="1">
              <a:spLocks noChangeArrowheads="1"/>
            </p:cNvSpPr>
            <p:nvPr/>
          </p:nvSpPr>
          <p:spPr bwMode="auto">
            <a:xfrm>
              <a:off x="427309" y="1219200"/>
              <a:ext cx="8534401" cy="70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it-IT" sz="2000" b="1" dirty="0" smtClean="0">
                  <a:solidFill>
                    <a:srgbClr val="000000"/>
                  </a:solidFill>
                  <a:latin typeface="Calibri" pitchFamily="34" charset="0"/>
                </a:rPr>
                <a:t>Well Developed and Applied in all Scientific Areas.</a:t>
              </a:r>
            </a:p>
            <a:p>
              <a:pPr algn="just" eaLnBrk="1" hangingPunct="1"/>
              <a:r>
                <a:rPr lang="it-IT" sz="2000" b="1" dirty="0" smtClean="0">
                  <a:solidFill>
                    <a:srgbClr val="000000"/>
                  </a:solidFill>
                  <a:latin typeface="Calibri" pitchFamily="34" charset="0"/>
                </a:rPr>
                <a:t>(Infinitesimal Calculus + Stochastic Analysis).</a:t>
              </a:r>
              <a:endParaRPr lang="it-IT" sz="2000" dirty="0">
                <a:solidFill>
                  <a:srgbClr val="000000"/>
                </a:solidFill>
                <a:latin typeface="Times New Roman" pitchFamily="18" charset="0"/>
              </a:endParaRPr>
            </a:p>
          </p:txBody>
        </p:sp>
      </p:grpSp>
      <p:grpSp>
        <p:nvGrpSpPr>
          <p:cNvPr id="18" name="Group 17"/>
          <p:cNvGrpSpPr>
            <a:grpSpLocks/>
          </p:cNvGrpSpPr>
          <p:nvPr/>
        </p:nvGrpSpPr>
        <p:grpSpPr bwMode="auto">
          <a:xfrm>
            <a:off x="609641" y="5070182"/>
            <a:ext cx="7348651" cy="1067405"/>
            <a:chOff x="420676" y="2178778"/>
            <a:chExt cx="8547680" cy="1066775"/>
          </a:xfrm>
        </p:grpSpPr>
        <p:sp>
          <p:nvSpPr>
            <p:cNvPr id="29704" name="Text Box 3"/>
            <p:cNvSpPr txBox="1">
              <a:spLocks noChangeArrowheads="1"/>
            </p:cNvSpPr>
            <p:nvPr/>
          </p:nvSpPr>
          <p:spPr bwMode="auto">
            <a:xfrm>
              <a:off x="420676" y="2178778"/>
              <a:ext cx="7373321" cy="46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400" b="1" dirty="0" smtClean="0">
                  <a:solidFill>
                    <a:srgbClr val="000000"/>
                  </a:solidFill>
                  <a:latin typeface="Calibri" pitchFamily="34" charset="0"/>
                </a:rPr>
                <a:t>Discrete Deterministic Approach (Combinatorially Based)</a:t>
              </a:r>
              <a:endParaRPr lang="it-IT" sz="2400" dirty="0">
                <a:solidFill>
                  <a:srgbClr val="000000"/>
                </a:solidFill>
                <a:latin typeface="Times New Roman" pitchFamily="18" charset="0"/>
              </a:endParaRPr>
            </a:p>
          </p:txBody>
        </p:sp>
        <p:sp>
          <p:nvSpPr>
            <p:cNvPr id="29705" name="Text Box 3"/>
            <p:cNvSpPr txBox="1">
              <a:spLocks noChangeArrowheads="1"/>
            </p:cNvSpPr>
            <p:nvPr/>
          </p:nvSpPr>
          <p:spPr bwMode="auto">
            <a:xfrm>
              <a:off x="433955" y="2538085"/>
              <a:ext cx="8534401" cy="70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it-IT" sz="2000" b="1" dirty="0" smtClean="0">
                  <a:solidFill>
                    <a:srgbClr val="000000"/>
                  </a:solidFill>
                  <a:latin typeface="Calibri" pitchFamily="34" charset="0"/>
                </a:rPr>
                <a:t>Less Developed and Applied in a few quite specific Scientific Areas.</a:t>
              </a:r>
            </a:p>
            <a:p>
              <a:pPr algn="just" eaLnBrk="1" hangingPunct="1"/>
              <a:r>
                <a:rPr lang="it-IT" sz="2000" b="1" smtClean="0">
                  <a:solidFill>
                    <a:srgbClr val="000000"/>
                  </a:solidFill>
                  <a:latin typeface="Calibri" pitchFamily="34" charset="0"/>
                </a:rPr>
                <a:t>(Finite Difference Calculus + Combinatorial Calculus).</a:t>
              </a:r>
              <a:endParaRPr lang="it-IT" sz="2000" dirty="0">
                <a:solidFill>
                  <a:srgbClr val="000000"/>
                </a:solidFill>
                <a:latin typeface="Times New Roman" pitchFamily="18" charset="0"/>
              </a:endParaRPr>
            </a:p>
          </p:txBody>
        </p:sp>
      </p:grpSp>
      <p:sp>
        <p:nvSpPr>
          <p:cNvPr id="29703" name="Text Box 3"/>
          <p:cNvSpPr txBox="1">
            <a:spLocks noChangeArrowheads="1"/>
          </p:cNvSpPr>
          <p:nvPr/>
        </p:nvSpPr>
        <p:spPr bwMode="auto">
          <a:xfrm>
            <a:off x="538736" y="1062163"/>
            <a:ext cx="83236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a:solidFill>
                  <a:srgbClr val="000000"/>
                </a:solidFill>
                <a:latin typeface="Times New Roman" pitchFamily="18" charset="0"/>
              </a:rPr>
              <a:t>Information </a:t>
            </a:r>
            <a:r>
              <a:rPr lang="it-IT" sz="3200" b="1" dirty="0" smtClean="0">
                <a:solidFill>
                  <a:srgbClr val="000000"/>
                </a:solidFill>
                <a:latin typeface="Times New Roman" pitchFamily="18" charset="0"/>
              </a:rPr>
              <a:t>Concept Modeling in Math</a:t>
            </a:r>
            <a:br>
              <a:rPr lang="it-IT" sz="3200" b="1" dirty="0" smtClean="0">
                <a:solidFill>
                  <a:srgbClr val="000000"/>
                </a:solidFill>
                <a:latin typeface="Times New Roman" pitchFamily="18" charset="0"/>
              </a:rPr>
            </a:br>
            <a:r>
              <a:rPr lang="it-IT" sz="3200" b="1" dirty="0" smtClean="0">
                <a:solidFill>
                  <a:srgbClr val="000000"/>
                </a:solidFill>
                <a:latin typeface="Times New Roman" pitchFamily="18" charset="0"/>
              </a:rPr>
              <a:t> </a:t>
            </a:r>
            <a:r>
              <a:rPr lang="it-IT" sz="3200" dirty="0" smtClean="0">
                <a:solidFill>
                  <a:srgbClr val="000000"/>
                </a:solidFill>
                <a:latin typeface="Times New Roman" pitchFamily="18" charset="0"/>
              </a:rPr>
              <a:t>has been approached by</a:t>
            </a:r>
            <a:endParaRPr lang="it-IT" sz="3200" dirty="0">
              <a:solidFill>
                <a:srgbClr val="000000"/>
              </a:solidFill>
              <a:latin typeface="Times New Roman" pitchFamily="18" charset="0"/>
            </a:endParaRPr>
          </a:p>
          <a:p>
            <a:pPr algn="ctr" eaLnBrk="1" hangingPunct="1"/>
            <a:r>
              <a:rPr lang="it-IT" sz="3200" b="1" dirty="0">
                <a:solidFill>
                  <a:srgbClr val="000000"/>
                </a:solidFill>
                <a:latin typeface="Times New Roman" pitchFamily="18" charset="0"/>
              </a:rPr>
              <a:t> </a:t>
            </a:r>
            <a:r>
              <a:rPr lang="it-IT" sz="3200" b="1" dirty="0" smtClean="0">
                <a:solidFill>
                  <a:srgbClr val="000000"/>
                </a:solidFill>
                <a:latin typeface="Times New Roman" pitchFamily="18" charset="0"/>
                <a:cs typeface="Times New Roman" pitchFamily="18" charset="0"/>
              </a:rPr>
              <a:t>Two Large Theoretical and Operative Areas </a:t>
            </a:r>
          </a:p>
          <a:p>
            <a:pPr algn="ctr" eaLnBrk="1" hangingPunct="1"/>
            <a:r>
              <a:rPr lang="it-IT" sz="3200" dirty="0" smtClean="0">
                <a:solidFill>
                  <a:srgbClr val="000000"/>
                </a:solidFill>
                <a:latin typeface="Times New Roman" pitchFamily="18" charset="0"/>
                <a:cs typeface="Times New Roman" pitchFamily="18" charset="0"/>
              </a:rPr>
              <a:t>interlinked by</a:t>
            </a:r>
          </a:p>
          <a:p>
            <a:pPr algn="ctr" eaLnBrk="1" hangingPunct="1"/>
            <a:r>
              <a:rPr lang="it-IT" sz="3200" b="1" dirty="0" smtClean="0">
                <a:solidFill>
                  <a:srgbClr val="000000"/>
                </a:solidFill>
                <a:latin typeface="Times New Roman" pitchFamily="18" charset="0"/>
                <a:cs typeface="Times New Roman" pitchFamily="18" charset="0"/>
              </a:rPr>
              <a:t>Irriducible Complementarity.</a:t>
            </a:r>
            <a:endParaRPr lang="it-IT" sz="3200" b="1" dirty="0">
              <a:solidFill>
                <a:srgbClr val="000000"/>
              </a:solidFill>
              <a:latin typeface="Times New Roman" pitchFamily="18" charset="0"/>
              <a:cs typeface="Times New Roman" pitchFamily="18" charset="0"/>
            </a:endParaRPr>
          </a:p>
        </p:txBody>
      </p:sp>
      <p:sp>
        <p:nvSpPr>
          <p:cNvPr id="16"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995465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a:solidFill>
            <a:srgbClr val="FF0000"/>
          </a:solidFill>
        </p:spPr>
      </p:pic>
      <p:sp>
        <p:nvSpPr>
          <p:cNvPr id="22" name="Oval 21"/>
          <p:cNvSpPr/>
          <p:nvPr/>
        </p:nvSpPr>
        <p:spPr bwMode="auto">
          <a:xfrm>
            <a:off x="5990494" y="3543928"/>
            <a:ext cx="1800200" cy="1582241"/>
          </a:xfrm>
          <a:prstGeom prst="ellipse">
            <a:avLst/>
          </a:prstGeom>
          <a:blipFill>
            <a:blip r:embed="rId4"/>
            <a:tile tx="0" ty="0" sx="100000" sy="100000" flip="none" algn="tl"/>
          </a:blip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17</a:t>
            </a:fld>
            <a:endParaRPr lang="it-IT" smtClean="0">
              <a:latin typeface="Arial" pitchFamily="34" charset="0"/>
            </a:endParaRPr>
          </a:p>
        </p:txBody>
      </p:sp>
      <p:sp>
        <p:nvSpPr>
          <p:cNvPr id="14" name="Segnaposto contenuto 2"/>
          <p:cNvSpPr>
            <a:spLocks noGrp="1"/>
          </p:cNvSpPr>
          <p:nvPr>
            <p:ph idx="1"/>
          </p:nvPr>
        </p:nvSpPr>
        <p:spPr>
          <a:xfrm>
            <a:off x="457200" y="1773238"/>
            <a:ext cx="8218488" cy="4352925"/>
          </a:xfrm>
        </p:spPr>
        <p:txBody>
          <a:bodyPr/>
          <a:lstStyle/>
          <a:p>
            <a:pPr algn="just" eaLnBrk="1" hangingPunct="1">
              <a:defRPr/>
            </a:pPr>
            <a:endParaRPr lang="en-US" sz="1500" dirty="0" smtClean="0"/>
          </a:p>
          <a:p>
            <a:pPr algn="just" eaLnBrk="1" hangingPunct="1">
              <a:defRPr/>
            </a:pPr>
            <a:r>
              <a:rPr lang="en-US" dirty="0" smtClean="0"/>
              <a:t> </a:t>
            </a:r>
          </a:p>
        </p:txBody>
      </p:sp>
      <p:sp>
        <p:nvSpPr>
          <p:cNvPr id="13" name="Titolo 1"/>
          <p:cNvSpPr txBox="1">
            <a:spLocks/>
          </p:cNvSpPr>
          <p:nvPr/>
        </p:nvSpPr>
        <p:spPr bwMode="auto">
          <a:xfrm>
            <a:off x="0" y="841458"/>
            <a:ext cx="9144000" cy="37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altLang="en-US" sz="2800" dirty="0" smtClean="0">
                <a:latin typeface="Times New Roman" panose="02020603050405020304" pitchFamily="18" charset="0"/>
                <a:cs typeface="Times New Roman" panose="02020603050405020304" pitchFamily="18" charset="0"/>
              </a:rPr>
              <a:t>The Root of the Problem for Multi-Scale System Modeling</a:t>
            </a:r>
            <a:endParaRPr lang="en-US" sz="2800" kern="0" dirty="0" smtClean="0">
              <a:latin typeface="Times New Roman" panose="02020603050405020304" pitchFamily="18" charset="0"/>
              <a:cs typeface="Times New Roman" panose="02020603050405020304" pitchFamily="18" charset="0"/>
            </a:endParaRPr>
          </a:p>
        </p:txBody>
      </p:sp>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4" name="Down Arrow 3"/>
          <p:cNvSpPr/>
          <p:nvPr/>
        </p:nvSpPr>
        <p:spPr bwMode="auto">
          <a:xfrm>
            <a:off x="7020272" y="2348880"/>
            <a:ext cx="216024" cy="1656184"/>
          </a:xfrm>
          <a:prstGeom prst="down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Up-Down Arrow 2"/>
          <p:cNvSpPr/>
          <p:nvPr/>
        </p:nvSpPr>
        <p:spPr bwMode="auto">
          <a:xfrm>
            <a:off x="8172400" y="1912962"/>
            <a:ext cx="360040" cy="3607375"/>
          </a:xfrm>
          <a:prstGeom prst="upDown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accent2"/>
              </a:solidFill>
              <a:effectLst/>
              <a:latin typeface="Arial" charset="0"/>
            </a:endParaRPr>
          </a:p>
        </p:txBody>
      </p:sp>
      <p:sp>
        <p:nvSpPr>
          <p:cNvPr id="6" name="Up-Down Arrow 5"/>
          <p:cNvSpPr/>
          <p:nvPr/>
        </p:nvSpPr>
        <p:spPr bwMode="auto">
          <a:xfrm>
            <a:off x="8172400" y="1912962"/>
            <a:ext cx="360040" cy="3600400"/>
          </a:xfrm>
          <a:prstGeom prst="upDown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accent2"/>
              </a:solidFill>
              <a:effectLst/>
              <a:latin typeface="Arial" charset="0"/>
            </a:endParaRPr>
          </a:p>
        </p:txBody>
      </p:sp>
      <p:sp>
        <p:nvSpPr>
          <p:cNvPr id="11" name="Down Arrow 10"/>
          <p:cNvSpPr/>
          <p:nvPr/>
        </p:nvSpPr>
        <p:spPr bwMode="auto">
          <a:xfrm>
            <a:off x="8316416" y="1912962"/>
            <a:ext cx="216024" cy="1155998"/>
          </a:xfrm>
          <a:prstGeom prst="down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accent2"/>
              </a:solidFill>
              <a:effectLst/>
              <a:latin typeface="Arial" charset="0"/>
            </a:endParaRPr>
          </a:p>
        </p:txBody>
      </p:sp>
      <p:sp>
        <p:nvSpPr>
          <p:cNvPr id="16" name="Up-Down Arrow 15"/>
          <p:cNvSpPr/>
          <p:nvPr/>
        </p:nvSpPr>
        <p:spPr bwMode="auto">
          <a:xfrm>
            <a:off x="7548378" y="5445224"/>
            <a:ext cx="484632" cy="1216152"/>
          </a:xfrm>
          <a:prstGeom prst="upDown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6300192" y="3645024"/>
            <a:ext cx="2016224" cy="1584176"/>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6489452" y="3790975"/>
            <a:ext cx="1394916" cy="1150193"/>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7668344" y="1912962"/>
            <a:ext cx="504056" cy="1155998"/>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6363864" y="3766261"/>
            <a:ext cx="1485658" cy="1150193"/>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4" name="Flowchart: Extract 23"/>
          <p:cNvSpPr/>
          <p:nvPr/>
        </p:nvSpPr>
        <p:spPr bwMode="auto">
          <a:xfrm>
            <a:off x="7884368" y="2490961"/>
            <a:ext cx="685800" cy="685800"/>
          </a:xfrm>
          <a:prstGeom prst="flowChartExtra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Flowchart: Extract 27"/>
          <p:cNvSpPr/>
          <p:nvPr/>
        </p:nvSpPr>
        <p:spPr bwMode="auto">
          <a:xfrm>
            <a:off x="6420047" y="2200888"/>
            <a:ext cx="468052" cy="2812182"/>
          </a:xfrm>
          <a:prstGeom prst="flowChartExtract">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Flowchart: Merge 28"/>
          <p:cNvSpPr/>
          <p:nvPr/>
        </p:nvSpPr>
        <p:spPr bwMode="auto">
          <a:xfrm>
            <a:off x="8352420" y="2996952"/>
            <a:ext cx="685800" cy="685800"/>
          </a:xfrm>
          <a:prstGeom prst="flowChartMerg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5" name="Group 4"/>
          <p:cNvGrpSpPr/>
          <p:nvPr/>
        </p:nvGrpSpPr>
        <p:grpSpPr>
          <a:xfrm>
            <a:off x="1227252" y="1666633"/>
            <a:ext cx="6410145" cy="4462381"/>
            <a:chOff x="1227252" y="1666633"/>
            <a:chExt cx="6410145" cy="4462381"/>
          </a:xfrm>
        </p:grpSpPr>
        <p:pic>
          <p:nvPicPr>
            <p:cNvPr id="2" name="Picture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7252" y="1934895"/>
              <a:ext cx="6321126" cy="4140338"/>
            </a:xfrm>
            <a:prstGeom prst="rect">
              <a:avLst/>
            </a:prstGeom>
          </p:spPr>
        </p:pic>
        <p:sp>
          <p:nvSpPr>
            <p:cNvPr id="7" name="TextBox 6"/>
            <p:cNvSpPr txBox="1"/>
            <p:nvPr/>
          </p:nvSpPr>
          <p:spPr>
            <a:xfrm>
              <a:off x="6318083" y="1666633"/>
              <a:ext cx="671979" cy="646331"/>
            </a:xfrm>
            <a:prstGeom prst="rect">
              <a:avLst/>
            </a:prstGeom>
            <a:noFill/>
          </p:spPr>
          <p:txBody>
            <a:bodyPr wrap="non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TD</a:t>
              </a:r>
            </a:p>
            <a:p>
              <a:pPr algn="ctr"/>
              <a:r>
                <a:rPr lang="en-US" b="1" dirty="0" smtClean="0">
                  <a:solidFill>
                    <a:srgbClr val="FF0000"/>
                  </a:solidFill>
                  <a:latin typeface="Times New Roman" panose="02020603050405020304" pitchFamily="18" charset="0"/>
                  <a:cs typeface="Times New Roman" panose="02020603050405020304" pitchFamily="18" charset="0"/>
                </a:rPr>
                <a:t>POV</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965418" y="5482683"/>
              <a:ext cx="671979" cy="646331"/>
            </a:xfrm>
            <a:prstGeom prst="rect">
              <a:avLst/>
            </a:prstGeom>
            <a:noFill/>
          </p:spPr>
          <p:txBody>
            <a:bodyPr wrap="none" rtlCol="0">
              <a:spAutoFit/>
            </a:bodyPr>
            <a:lstStyle/>
            <a:p>
              <a:pPr algn="ctr"/>
              <a:r>
                <a:rPr lang="en-US" b="1" dirty="0" smtClean="0">
                  <a:solidFill>
                    <a:schemeClr val="accent2"/>
                  </a:solidFill>
                  <a:latin typeface="Times New Roman" panose="02020603050405020304" pitchFamily="18" charset="0"/>
                  <a:cs typeface="Times New Roman" panose="02020603050405020304" pitchFamily="18" charset="0"/>
                </a:rPr>
                <a:t>BU</a:t>
              </a:r>
            </a:p>
            <a:p>
              <a:pPr algn="ctr"/>
              <a:r>
                <a:rPr lang="en-US" b="1" dirty="0" smtClean="0">
                  <a:solidFill>
                    <a:schemeClr val="accent2"/>
                  </a:solidFill>
                  <a:latin typeface="Times New Roman" panose="02020603050405020304" pitchFamily="18" charset="0"/>
                  <a:cs typeface="Times New Roman" panose="02020603050405020304" pitchFamily="18" charset="0"/>
                </a:rPr>
                <a:t>POV</a:t>
              </a:r>
              <a:endParaRPr lang="en-US" b="1" dirty="0">
                <a:solidFill>
                  <a:schemeClr val="accent2"/>
                </a:solidFill>
                <a:latin typeface="Times New Roman" panose="02020603050405020304" pitchFamily="18" charset="0"/>
                <a:cs typeface="Times New Roman" panose="02020603050405020304" pitchFamily="18" charset="0"/>
              </a:endParaRPr>
            </a:p>
          </p:txBody>
        </p:sp>
      </p:grpSp>
      <p:sp>
        <p:nvSpPr>
          <p:cNvPr id="30" name="Flowchart: Merge 29"/>
          <p:cNvSpPr/>
          <p:nvPr/>
        </p:nvSpPr>
        <p:spPr bwMode="auto">
          <a:xfrm>
            <a:off x="7061333" y="3753321"/>
            <a:ext cx="432048" cy="1898665"/>
          </a:xfrm>
          <a:prstGeom prst="flowChartMerg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8663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2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18</a:t>
            </a:fld>
            <a:endParaRPr lang="it-IT" smtClean="0">
              <a:latin typeface="Arial" pitchFamily="34" charset="0"/>
            </a:endParaRPr>
          </a:p>
        </p:txBody>
      </p:sp>
      <p:sp>
        <p:nvSpPr>
          <p:cNvPr id="14" name="Segnaposto contenuto 2"/>
          <p:cNvSpPr>
            <a:spLocks noGrp="1"/>
          </p:cNvSpPr>
          <p:nvPr>
            <p:ph idx="1"/>
          </p:nvPr>
        </p:nvSpPr>
        <p:spPr>
          <a:xfrm>
            <a:off x="457200" y="1773238"/>
            <a:ext cx="8218488" cy="4352925"/>
          </a:xfrm>
        </p:spPr>
        <p:txBody>
          <a:bodyPr/>
          <a:lstStyle/>
          <a:p>
            <a:pPr algn="just" eaLnBrk="1" hangingPunct="1">
              <a:defRPr/>
            </a:pPr>
            <a:endParaRPr lang="en-US" sz="1500" dirty="0" smtClean="0"/>
          </a:p>
          <a:p>
            <a:pPr algn="just" eaLnBrk="1" hangingPunct="1">
              <a:defRPr/>
            </a:pPr>
            <a:r>
              <a:rPr lang="en-US" dirty="0" smtClean="0"/>
              <a:t> </a:t>
            </a:r>
          </a:p>
        </p:txBody>
      </p:sp>
      <p:sp>
        <p:nvSpPr>
          <p:cNvPr id="9" name="Content Placeholder 2"/>
          <p:cNvSpPr txBox="1">
            <a:spLocks/>
          </p:cNvSpPr>
          <p:nvPr/>
        </p:nvSpPr>
        <p:spPr bwMode="auto">
          <a:xfrm>
            <a:off x="609600" y="1925638"/>
            <a:ext cx="8218488"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eaLnBrk="1" hangingPunct="1">
              <a:spcBef>
                <a:spcPct val="0"/>
              </a:spcBef>
            </a:pPr>
            <a:endParaRPr lang="en-US" sz="2400" kern="0" dirty="0" smtClean="0">
              <a:solidFill>
                <a:srgbClr val="000000"/>
              </a:solidFill>
              <a:latin typeface="Times New Roman" panose="02020603050405020304" pitchFamily="18" charset="0"/>
              <a:cs typeface="Times New Roman" panose="02020603050405020304" pitchFamily="18" charset="0"/>
            </a:endParaRPr>
          </a:p>
        </p:txBody>
      </p:sp>
      <p:pic>
        <p:nvPicPr>
          <p:cNvPr id="11"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925638"/>
            <a:ext cx="850456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olo 1"/>
          <p:cNvSpPr txBox="1">
            <a:spLocks/>
          </p:cNvSpPr>
          <p:nvPr/>
        </p:nvSpPr>
        <p:spPr bwMode="auto">
          <a:xfrm>
            <a:off x="0" y="869259"/>
            <a:ext cx="9143999" cy="75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altLang="en-US" sz="3600" dirty="0" smtClean="0">
                <a:latin typeface="Times New Roman" panose="02020603050405020304" pitchFamily="18" charset="0"/>
                <a:cs typeface="Times New Roman" panose="02020603050405020304" pitchFamily="18" charset="0"/>
              </a:rPr>
              <a:t>Multi-Scale Modeling and Adaptive Cycle</a:t>
            </a:r>
          </a:p>
          <a:p>
            <a:pPr algn="ctr" eaLnBrk="1" hangingPunct="1"/>
            <a:r>
              <a:rPr lang="en-US" sz="1800" kern="0" dirty="0">
                <a:latin typeface="Times New Roman" panose="02020603050405020304" pitchFamily="18" charset="0"/>
                <a:cs typeface="Times New Roman" panose="02020603050405020304" pitchFamily="18" charset="0"/>
              </a:rPr>
              <a:t>Gunderson &amp; </a:t>
            </a:r>
            <a:r>
              <a:rPr lang="en-US" sz="1800" kern="0" dirty="0" err="1">
                <a:latin typeface="Times New Roman" panose="02020603050405020304" pitchFamily="18" charset="0"/>
                <a:cs typeface="Times New Roman" panose="02020603050405020304" pitchFamily="18" charset="0"/>
              </a:rPr>
              <a:t>Holling</a:t>
            </a:r>
            <a:r>
              <a:rPr lang="en-US" sz="1800" kern="0" dirty="0">
                <a:latin typeface="Times New Roman" panose="02020603050405020304" pitchFamily="18" charset="0"/>
                <a:cs typeface="Times New Roman" panose="02020603050405020304" pitchFamily="18" charset="0"/>
              </a:rPr>
              <a:t> and </a:t>
            </a:r>
            <a:r>
              <a:rPr lang="en-US" sz="1800" kern="0" dirty="0" smtClean="0">
                <a:latin typeface="Times New Roman" panose="02020603050405020304" pitchFamily="18" charset="0"/>
                <a:cs typeface="Times New Roman" panose="02020603050405020304" pitchFamily="18" charset="0"/>
              </a:rPr>
              <a:t>Walker (2002, 2006)</a:t>
            </a:r>
          </a:p>
        </p:txBody>
      </p:sp>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532942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19</a:t>
            </a:fld>
            <a:endParaRPr lang="it-IT" smtClean="0">
              <a:latin typeface="Arial" pitchFamily="34" charset="0"/>
            </a:endParaRPr>
          </a:p>
        </p:txBody>
      </p:sp>
      <p:sp>
        <p:nvSpPr>
          <p:cNvPr id="1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Text Box 3"/>
          <p:cNvSpPr txBox="1">
            <a:spLocks noChangeArrowheads="1"/>
          </p:cNvSpPr>
          <p:nvPr/>
        </p:nvSpPr>
        <p:spPr bwMode="auto">
          <a:xfrm>
            <a:off x="1" y="833842"/>
            <a:ext cx="91439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cs typeface="Times New Roman" pitchFamily="18" charset="0"/>
              </a:rPr>
              <a:t>Major Problem with Statistical Approach</a:t>
            </a:r>
            <a:endParaRPr lang="it-IT" sz="3200" b="1" dirty="0">
              <a:solidFill>
                <a:srgbClr val="003F6E"/>
              </a:solidFill>
              <a:latin typeface="Times New Roman" pitchFamily="18" charset="0"/>
              <a:cs typeface="Times New Roman" pitchFamily="18" charset="0"/>
            </a:endParaRPr>
          </a:p>
        </p:txBody>
      </p:sp>
      <p:sp>
        <p:nvSpPr>
          <p:cNvPr id="17" name="Rectangle 16"/>
          <p:cNvSpPr/>
          <p:nvPr/>
        </p:nvSpPr>
        <p:spPr>
          <a:xfrm>
            <a:off x="322079" y="1628800"/>
            <a:ext cx="8498393" cy="4905958"/>
          </a:xfrm>
          <a:prstGeom prst="rect">
            <a:avLst/>
          </a:prstGeom>
        </p:spPr>
        <p:txBody>
          <a:bodyPr wrap="square">
            <a:spAutoFit/>
          </a:bodyPr>
          <a:lstStyle/>
          <a:p>
            <a:pPr marL="342900" indent="-342900" algn="just" fontAlgn="auto">
              <a:lnSpc>
                <a:spcPct val="90000"/>
              </a:lnSpc>
              <a:spcBef>
                <a:spcPct val="20000"/>
              </a:spcBef>
              <a:spcAft>
                <a:spcPts val="0"/>
              </a:spcAft>
              <a:buFontTx/>
              <a:buChar char="•"/>
              <a:defRPr/>
            </a:pPr>
            <a:r>
              <a:rPr lang="en-US" sz="2400" dirty="0">
                <a:solidFill>
                  <a:srgbClr val="000000"/>
                </a:solidFill>
                <a:latin typeface="Times New Roman" pitchFamily="18" charset="0"/>
                <a:cs typeface="Times New Roman" pitchFamily="18" charset="0"/>
              </a:rPr>
              <a:t>In </a:t>
            </a:r>
            <a:r>
              <a:rPr lang="en-US" sz="2400" b="1" dirty="0">
                <a:solidFill>
                  <a:srgbClr val="000000"/>
                </a:solidFill>
                <a:latin typeface="Times New Roman" pitchFamily="18" charset="0"/>
                <a:cs typeface="Times New Roman" pitchFamily="18" charset="0"/>
              </a:rPr>
              <a:t>2004</a:t>
            </a:r>
            <a:r>
              <a:rPr lang="en-US" sz="2400" dirty="0">
                <a:solidFill>
                  <a:srgbClr val="000000"/>
                </a:solidFill>
                <a:latin typeface="Times New Roman" pitchFamily="18" charset="0"/>
                <a:cs typeface="Times New Roman" pitchFamily="18" charset="0"/>
              </a:rPr>
              <a:t>, University of Michigan physicist </a:t>
            </a:r>
            <a:r>
              <a:rPr lang="en-US" sz="2400" b="1" dirty="0">
                <a:solidFill>
                  <a:srgbClr val="000000"/>
                </a:solidFill>
                <a:latin typeface="Times New Roman" pitchFamily="18" charset="0"/>
                <a:cs typeface="Times New Roman" pitchFamily="18" charset="0"/>
              </a:rPr>
              <a:t>Mark Newman</a:t>
            </a:r>
            <a:r>
              <a:rPr lang="en-US" sz="2400" dirty="0">
                <a:solidFill>
                  <a:srgbClr val="000000"/>
                </a:solidFill>
                <a:latin typeface="Times New Roman" pitchFamily="18" charset="0"/>
                <a:cs typeface="Times New Roman" pitchFamily="18" charset="0"/>
              </a:rPr>
              <a:t>, along with biologist </a:t>
            </a:r>
            <a:r>
              <a:rPr lang="en-US" sz="2400" b="1" dirty="0">
                <a:solidFill>
                  <a:srgbClr val="000000"/>
                </a:solidFill>
                <a:latin typeface="Times New Roman" pitchFamily="18" charset="0"/>
                <a:cs typeface="Times New Roman" pitchFamily="18" charset="0"/>
              </a:rPr>
              <a:t>Michael </a:t>
            </a:r>
            <a:r>
              <a:rPr lang="en-US" sz="2400" b="1" dirty="0" err="1">
                <a:solidFill>
                  <a:srgbClr val="000000"/>
                </a:solidFill>
                <a:latin typeface="Times New Roman" pitchFamily="18" charset="0"/>
                <a:cs typeface="Times New Roman" pitchFamily="18" charset="0"/>
              </a:rPr>
              <a:t>Lachmann</a:t>
            </a:r>
            <a:r>
              <a:rPr lang="en-US" sz="2400" dirty="0">
                <a:solidFill>
                  <a:srgbClr val="000000"/>
                </a:solidFill>
                <a:latin typeface="Times New Roman" pitchFamily="18" charset="0"/>
                <a:cs typeface="Times New Roman" pitchFamily="18" charset="0"/>
              </a:rPr>
              <a:t> and computer scientist </a:t>
            </a:r>
            <a:r>
              <a:rPr lang="en-US" sz="2400" b="1" dirty="0">
                <a:solidFill>
                  <a:srgbClr val="000000"/>
                </a:solidFill>
                <a:latin typeface="Times New Roman" pitchFamily="18" charset="0"/>
                <a:cs typeface="Times New Roman" pitchFamily="18" charset="0"/>
              </a:rPr>
              <a:t>Cristopher Moore</a:t>
            </a:r>
            <a:r>
              <a:rPr lang="en-US"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applied Shannon’s approach to </a:t>
            </a:r>
            <a:r>
              <a:rPr lang="en-US" sz="2400" dirty="0">
                <a:solidFill>
                  <a:srgbClr val="000000"/>
                </a:solidFill>
                <a:latin typeface="Times New Roman" pitchFamily="18" charset="0"/>
                <a:cs typeface="Times New Roman" pitchFamily="18" charset="0"/>
              </a:rPr>
              <a:t>electromagnetic transmission</a:t>
            </a:r>
            <a:r>
              <a:rPr lang="en-US" sz="2400" dirty="0" smtClean="0">
                <a:solidFill>
                  <a:srgbClr val="000000"/>
                </a:solidFill>
                <a:latin typeface="Times New Roman" pitchFamily="18" charset="0"/>
                <a:cs typeface="Times New Roman" pitchFamily="18" charset="0"/>
              </a:rPr>
              <a:t>.</a:t>
            </a:r>
          </a:p>
          <a:p>
            <a:pPr algn="just" fontAlgn="auto">
              <a:lnSpc>
                <a:spcPct val="90000"/>
              </a:lnSpc>
              <a:spcBef>
                <a:spcPct val="20000"/>
              </a:spcBef>
              <a:spcAft>
                <a:spcPts val="0"/>
              </a:spcAft>
              <a:defRPr/>
            </a:pPr>
            <a:endParaRPr lang="en-US" sz="800" dirty="0" smtClean="0">
              <a:solidFill>
                <a:srgbClr val="000000"/>
              </a:solidFill>
              <a:latin typeface="Times New Roman" pitchFamily="18" charset="0"/>
              <a:cs typeface="Times New Roman" pitchFamily="18" charset="0"/>
            </a:endParaRPr>
          </a:p>
          <a:p>
            <a:pPr marL="342900" indent="-342900" algn="just" fontAlgn="auto">
              <a:lnSpc>
                <a:spcPct val="90000"/>
              </a:lnSpc>
              <a:spcBef>
                <a:spcPct val="20000"/>
              </a:spcBef>
              <a:spcAft>
                <a:spcPts val="0"/>
              </a:spcAft>
              <a:buFontTx/>
              <a:buChar char="•"/>
              <a:defRPr/>
            </a:pPr>
            <a:r>
              <a:rPr lang="en-US" sz="2400" dirty="0">
                <a:solidFill>
                  <a:srgbClr val="000000"/>
                </a:solidFill>
                <a:latin typeface="Times New Roman" pitchFamily="18" charset="0"/>
                <a:cs typeface="Times New Roman" pitchFamily="18" charset="0"/>
              </a:rPr>
              <a:t>Specifically, they show that if electromagnetic radiation is used as a transmission medium, </a:t>
            </a:r>
            <a:r>
              <a:rPr lang="en-US" sz="2400" b="1" dirty="0">
                <a:solidFill>
                  <a:srgbClr val="000000"/>
                </a:solidFill>
                <a:latin typeface="Times New Roman" pitchFamily="18" charset="0"/>
                <a:cs typeface="Times New Roman" pitchFamily="18" charset="0"/>
              </a:rPr>
              <a:t>the most information-efficient encoding format</a:t>
            </a:r>
            <a:r>
              <a:rPr lang="en-US" sz="2400" dirty="0">
                <a:solidFill>
                  <a:srgbClr val="000000"/>
                </a:solidFill>
                <a:latin typeface="Times New Roman" pitchFamily="18" charset="0"/>
                <a:cs typeface="Times New Roman" pitchFamily="18" charset="0"/>
              </a:rPr>
              <a:t> for a given message is </a:t>
            </a:r>
            <a:r>
              <a:rPr lang="en-US" sz="2400" b="1" dirty="0">
                <a:solidFill>
                  <a:srgbClr val="000000"/>
                </a:solidFill>
                <a:latin typeface="Times New Roman" pitchFamily="18" charset="0"/>
                <a:cs typeface="Times New Roman" pitchFamily="18" charset="0"/>
              </a:rPr>
              <a:t>indistinguishable from blackbody radiation</a:t>
            </a:r>
            <a:r>
              <a:rPr lang="en-US" sz="2400" dirty="0" smtClean="0">
                <a:solidFill>
                  <a:srgbClr val="000000"/>
                </a:solidFill>
                <a:latin typeface="Times New Roman" pitchFamily="18" charset="0"/>
                <a:cs typeface="Times New Roman" pitchFamily="18" charset="0"/>
              </a:rPr>
              <a:t>.</a:t>
            </a:r>
          </a:p>
          <a:p>
            <a:pPr algn="just" fontAlgn="auto">
              <a:lnSpc>
                <a:spcPct val="90000"/>
              </a:lnSpc>
              <a:spcBef>
                <a:spcPct val="20000"/>
              </a:spcBef>
              <a:spcAft>
                <a:spcPts val="0"/>
              </a:spcAft>
              <a:defRPr/>
            </a:pPr>
            <a:endParaRPr lang="en-US" sz="800" dirty="0" smtClean="0">
              <a:solidFill>
                <a:srgbClr val="000000"/>
              </a:solidFill>
              <a:latin typeface="Times New Roman" pitchFamily="18" charset="0"/>
              <a:cs typeface="Times New Roman" pitchFamily="18" charset="0"/>
            </a:endParaRPr>
          </a:p>
          <a:p>
            <a:pPr marL="342900" indent="-342900" algn="just" fontAlgn="auto">
              <a:lnSpc>
                <a:spcPct val="90000"/>
              </a:lnSpc>
              <a:spcBef>
                <a:spcPct val="20000"/>
              </a:spcBef>
              <a:spcAft>
                <a:spcPts val="0"/>
              </a:spcAft>
              <a:buFontTx/>
              <a:buChar char="•"/>
              <a:defRPr/>
            </a:pPr>
            <a:r>
              <a:rPr lang="en-US" sz="2400" dirty="0">
                <a:solidFill>
                  <a:srgbClr val="000000"/>
                </a:solidFill>
                <a:latin typeface="Times New Roman" pitchFamily="18" charset="0"/>
                <a:cs typeface="Times New Roman" pitchFamily="18" charset="0"/>
              </a:rPr>
              <a:t>So, paradoxically if you don't know the code used for the message </a:t>
            </a:r>
            <a:r>
              <a:rPr lang="en-US" sz="2400" b="1" dirty="0">
                <a:solidFill>
                  <a:srgbClr val="000000"/>
                </a:solidFill>
                <a:latin typeface="Times New Roman" pitchFamily="18" charset="0"/>
                <a:cs typeface="Times New Roman" pitchFamily="18" charset="0"/>
              </a:rPr>
              <a:t>you can't tell the difference between an information-rich message and a random jumble of </a:t>
            </a:r>
            <a:r>
              <a:rPr lang="en-US" sz="2400" b="1" dirty="0" smtClean="0">
                <a:solidFill>
                  <a:srgbClr val="000000"/>
                </a:solidFill>
                <a:latin typeface="Times New Roman" pitchFamily="18" charset="0"/>
                <a:cs typeface="Times New Roman" pitchFamily="18" charset="0"/>
              </a:rPr>
              <a:t>letters </a:t>
            </a:r>
            <a:r>
              <a:rPr lang="en-US" sz="2400" dirty="0" smtClean="0">
                <a:solidFill>
                  <a:srgbClr val="000000"/>
                </a:solidFill>
                <a:latin typeface="Times New Roman" pitchFamily="18" charset="0"/>
                <a:cs typeface="Times New Roman" pitchFamily="18" charset="0"/>
              </a:rPr>
              <a:t>(noise as </a:t>
            </a:r>
            <a:r>
              <a:rPr lang="en-US" sz="2400" b="1" dirty="0" smtClean="0">
                <a:solidFill>
                  <a:srgbClr val="000000"/>
                </a:solidFill>
                <a:latin typeface="Times New Roman" pitchFamily="18" charset="0"/>
                <a:cs typeface="Times New Roman" pitchFamily="18" charset="0"/>
              </a:rPr>
              <a:t>“unstructured information”</a:t>
            </a:r>
            <a:r>
              <a:rPr lang="en-US" sz="2400" dirty="0" smtClean="0">
                <a:solidFill>
                  <a:srgbClr val="000000"/>
                </a:solidFill>
                <a:latin typeface="Times New Roman" pitchFamily="18" charset="0"/>
                <a:cs typeface="Times New Roman" pitchFamily="18" charset="0"/>
              </a:rPr>
              <a:t> concept).</a:t>
            </a:r>
          </a:p>
          <a:p>
            <a:pPr marL="342900" indent="-342900" algn="just" fontAlgn="auto">
              <a:lnSpc>
                <a:spcPct val="90000"/>
              </a:lnSpc>
              <a:spcBef>
                <a:spcPct val="20000"/>
              </a:spcBef>
              <a:spcAft>
                <a:spcPts val="0"/>
              </a:spcAft>
              <a:buFontTx/>
              <a:buChar char="•"/>
              <a:defRPr/>
            </a:pPr>
            <a:endParaRPr lang="en-US" sz="2400" kern="0" dirty="0">
              <a:solidFill>
                <a:srgbClr val="000000"/>
              </a:solidFill>
              <a:latin typeface="Times New Roman" pitchFamily="18" charset="0"/>
              <a:cs typeface="Times New Roman" pitchFamily="18" charset="0"/>
            </a:endParaRPr>
          </a:p>
        </p:txBody>
      </p:sp>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514162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37" y="908720"/>
            <a:ext cx="7172325" cy="561975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a:t>
            </a:fld>
            <a:endParaRPr lang="it-IT" smtClean="0">
              <a:latin typeface="Arial" pitchFamily="34" charset="0"/>
            </a:endParaRPr>
          </a:p>
        </p:txBody>
      </p:sp>
      <p:sp>
        <p:nvSpPr>
          <p:cNvPr id="3" name="Rectangle 2"/>
          <p:cNvSpPr/>
          <p:nvPr/>
        </p:nvSpPr>
        <p:spPr>
          <a:xfrm>
            <a:off x="996204" y="1772816"/>
            <a:ext cx="7172325" cy="2893100"/>
          </a:xfrm>
          <a:prstGeom prst="rect">
            <a:avLst/>
          </a:prstGeom>
        </p:spPr>
        <p:txBody>
          <a:bodyPr wrap="square">
            <a:spAutoFit/>
          </a:bodyPr>
          <a:lstStyle/>
          <a:p>
            <a:pPr marL="0" marR="0" algn="ctr">
              <a:spcBef>
                <a:spcPts val="0"/>
              </a:spcBef>
              <a:spcAft>
                <a:spcPts val="0"/>
              </a:spcAft>
            </a:pPr>
            <a:r>
              <a:rPr lang="it-IT" sz="3400" b="1" dirty="0">
                <a:latin typeface="Times New Roman"/>
                <a:ea typeface="Times New Roman"/>
                <a:cs typeface="Arial"/>
              </a:rPr>
              <a:t>« Le seul véritable voyage </a:t>
            </a:r>
            <a:endParaRPr lang="it-IT" sz="3400" b="1" dirty="0" smtClean="0">
              <a:latin typeface="Times New Roman"/>
              <a:ea typeface="Times New Roman"/>
              <a:cs typeface="Arial"/>
            </a:endParaRPr>
          </a:p>
          <a:p>
            <a:pPr marL="0" marR="0" algn="ctr">
              <a:spcBef>
                <a:spcPts val="0"/>
              </a:spcBef>
              <a:spcAft>
                <a:spcPts val="0"/>
              </a:spcAft>
            </a:pPr>
            <a:r>
              <a:rPr lang="it-IT" sz="3400" b="1" dirty="0" smtClean="0">
                <a:latin typeface="Times New Roman"/>
                <a:ea typeface="Times New Roman"/>
                <a:cs typeface="Arial"/>
              </a:rPr>
              <a:t>ce </a:t>
            </a:r>
            <a:r>
              <a:rPr lang="it-IT" sz="3400" b="1" dirty="0">
                <a:latin typeface="Times New Roman"/>
                <a:ea typeface="Times New Roman"/>
                <a:cs typeface="Arial"/>
              </a:rPr>
              <a:t>ne serait pas</a:t>
            </a:r>
            <a:endParaRPr lang="en-US" sz="3400" b="1" dirty="0">
              <a:latin typeface="Times New Roman"/>
              <a:ea typeface="Times New Roman"/>
              <a:cs typeface="Arial"/>
            </a:endParaRPr>
          </a:p>
          <a:p>
            <a:pPr marL="0" marR="0" algn="ctr">
              <a:spcBef>
                <a:spcPts val="0"/>
              </a:spcBef>
              <a:spcAft>
                <a:spcPts val="0"/>
              </a:spcAft>
            </a:pPr>
            <a:r>
              <a:rPr lang="en-US" sz="3400" b="1" dirty="0" err="1">
                <a:latin typeface="Times New Roman"/>
                <a:ea typeface="Times New Roman"/>
                <a:cs typeface="Arial"/>
              </a:rPr>
              <a:t>d'aller</a:t>
            </a:r>
            <a:r>
              <a:rPr lang="en-US" sz="3400" b="1" dirty="0">
                <a:latin typeface="Times New Roman"/>
                <a:ea typeface="Times New Roman"/>
                <a:cs typeface="Arial"/>
              </a:rPr>
              <a:t> </a:t>
            </a:r>
            <a:r>
              <a:rPr lang="en-US" sz="3400" b="1" dirty="0" err="1">
                <a:latin typeface="Times New Roman"/>
                <a:ea typeface="Times New Roman"/>
                <a:cs typeface="Arial"/>
              </a:rPr>
              <a:t>vers</a:t>
            </a:r>
            <a:r>
              <a:rPr lang="en-US" sz="3400" b="1" dirty="0">
                <a:latin typeface="Times New Roman"/>
                <a:ea typeface="Times New Roman"/>
                <a:cs typeface="Arial"/>
              </a:rPr>
              <a:t> de nouveaux </a:t>
            </a:r>
            <a:r>
              <a:rPr lang="en-US" sz="3400" b="1" dirty="0" err="1">
                <a:latin typeface="Times New Roman"/>
                <a:ea typeface="Times New Roman"/>
                <a:cs typeface="Arial"/>
              </a:rPr>
              <a:t>paysages</a:t>
            </a:r>
            <a:r>
              <a:rPr lang="en-US" sz="3400" b="1" dirty="0">
                <a:latin typeface="Times New Roman"/>
                <a:ea typeface="Times New Roman"/>
                <a:cs typeface="Arial"/>
              </a:rPr>
              <a:t>,</a:t>
            </a:r>
          </a:p>
          <a:p>
            <a:pPr marL="0" marR="0" algn="ctr">
              <a:spcBef>
                <a:spcPts val="0"/>
              </a:spcBef>
              <a:spcAft>
                <a:spcPts val="0"/>
              </a:spcAft>
            </a:pPr>
            <a:r>
              <a:rPr lang="en-US" sz="3400" b="1" dirty="0">
                <a:latin typeface="Times New Roman"/>
                <a:ea typeface="Times New Roman"/>
                <a:cs typeface="Arial"/>
              </a:rPr>
              <a:t> </a:t>
            </a:r>
            <a:r>
              <a:rPr lang="en-US" sz="3400" b="1" dirty="0" err="1">
                <a:latin typeface="Times New Roman"/>
                <a:ea typeface="Times New Roman"/>
                <a:cs typeface="Arial"/>
              </a:rPr>
              <a:t>mais</a:t>
            </a:r>
            <a:r>
              <a:rPr lang="en-US" sz="3400" b="1" dirty="0">
                <a:latin typeface="Times New Roman"/>
                <a:ea typeface="Times New Roman"/>
                <a:cs typeface="Arial"/>
              </a:rPr>
              <a:t> </a:t>
            </a:r>
            <a:r>
              <a:rPr lang="en-US" sz="3400" b="1" dirty="0" err="1">
                <a:latin typeface="Times New Roman"/>
                <a:ea typeface="Times New Roman"/>
                <a:cs typeface="Arial"/>
              </a:rPr>
              <a:t>d'avoir</a:t>
            </a:r>
            <a:r>
              <a:rPr lang="en-US" sz="3400" b="1" dirty="0">
                <a:latin typeface="Times New Roman"/>
                <a:ea typeface="Times New Roman"/>
                <a:cs typeface="Arial"/>
              </a:rPr>
              <a:t> </a:t>
            </a:r>
            <a:r>
              <a:rPr lang="en-US" sz="3400" b="1" dirty="0" err="1">
                <a:latin typeface="Times New Roman"/>
                <a:ea typeface="Times New Roman"/>
                <a:cs typeface="Arial"/>
              </a:rPr>
              <a:t>d'autres</a:t>
            </a:r>
            <a:r>
              <a:rPr lang="en-US" sz="3400" b="1" dirty="0">
                <a:latin typeface="Times New Roman"/>
                <a:ea typeface="Times New Roman"/>
                <a:cs typeface="Arial"/>
              </a:rPr>
              <a:t> </a:t>
            </a:r>
            <a:r>
              <a:rPr lang="en-US" sz="3400" b="1" dirty="0" err="1">
                <a:latin typeface="Times New Roman"/>
                <a:ea typeface="Times New Roman"/>
                <a:cs typeface="Arial"/>
              </a:rPr>
              <a:t>yeux</a:t>
            </a:r>
            <a:r>
              <a:rPr lang="en-US" sz="3400" b="1" dirty="0">
                <a:latin typeface="Times New Roman"/>
                <a:ea typeface="Times New Roman"/>
                <a:cs typeface="Arial"/>
              </a:rPr>
              <a:t>… </a:t>
            </a:r>
            <a:r>
              <a:rPr lang="en-US" sz="3400" b="1" dirty="0" smtClean="0">
                <a:latin typeface="Times New Roman"/>
                <a:ea typeface="Times New Roman"/>
                <a:cs typeface="Arial"/>
              </a:rPr>
              <a:t>»</a:t>
            </a:r>
          </a:p>
          <a:p>
            <a:pPr marL="0" marR="0" algn="ctr">
              <a:spcBef>
                <a:spcPts val="0"/>
              </a:spcBef>
              <a:spcAft>
                <a:spcPts val="0"/>
              </a:spcAft>
            </a:pPr>
            <a:endParaRPr lang="en-US" sz="1000" b="1" dirty="0">
              <a:latin typeface="Times New Roman"/>
              <a:ea typeface="Times New Roman"/>
              <a:cs typeface="Arial"/>
            </a:endParaRPr>
          </a:p>
          <a:p>
            <a:pPr marL="0" marR="0" algn="r">
              <a:spcBef>
                <a:spcPts val="0"/>
              </a:spcBef>
              <a:spcAft>
                <a:spcPts val="0"/>
              </a:spcAft>
            </a:pPr>
            <a:r>
              <a:rPr lang="de-DE" b="1" i="1" dirty="0">
                <a:latin typeface="Times New Roman"/>
                <a:ea typeface="Times New Roman"/>
                <a:cs typeface="Arial"/>
              </a:rPr>
              <a:t>Valentin Louis Georges Eugène Marcel Proust (1871-1922)</a:t>
            </a:r>
            <a:endParaRPr lang="en-US" b="1" i="1" dirty="0">
              <a:latin typeface="Times New Roman"/>
              <a:ea typeface="Times New Roman"/>
              <a:cs typeface="Arial"/>
            </a:endParaRPr>
          </a:p>
          <a:p>
            <a:pPr algn="r"/>
            <a:r>
              <a:rPr lang="de-DE" b="1" i="1" dirty="0" smtClean="0">
                <a:latin typeface="Times New Roman"/>
                <a:ea typeface="Times New Roman"/>
                <a:cs typeface="Arial"/>
              </a:rPr>
              <a:t>from </a:t>
            </a:r>
            <a:r>
              <a:rPr lang="de-DE" b="1" i="1" dirty="0">
                <a:latin typeface="Times New Roman"/>
                <a:ea typeface="Times New Roman"/>
                <a:cs typeface="Arial"/>
              </a:rPr>
              <a:t>La Prisonnière (1923)</a:t>
            </a:r>
            <a:r>
              <a:rPr lang="de-DE" i="1" dirty="0">
                <a:latin typeface="Times New Roman"/>
                <a:ea typeface="Times New Roman"/>
                <a:cs typeface="Arial"/>
              </a:rPr>
              <a:t>.</a:t>
            </a:r>
            <a:endParaRPr lang="en-US" dirty="0"/>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Rectangle 2"/>
          <p:cNvSpPr txBox="1">
            <a:spLocks noChangeArrowheads="1"/>
          </p:cNvSpPr>
          <p:nvPr/>
        </p:nvSpPr>
        <p:spPr bwMode="auto">
          <a:xfrm>
            <a:off x="611560" y="44624"/>
            <a:ext cx="727280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3F6E"/>
                </a:solidFill>
                <a:latin typeface="Times New Roman" pitchFamily="18" charset="0"/>
              </a:rPr>
              <a:t>Deep Learning</a:t>
            </a:r>
          </a:p>
          <a:p>
            <a:pPr algn="ctr" eaLnBrk="1" hangingPunct="1"/>
            <a:r>
              <a:rPr lang="en-US" sz="2800" b="1" dirty="0">
                <a:solidFill>
                  <a:srgbClr val="003F6E"/>
                </a:solidFill>
                <a:latin typeface="Times New Roman" pitchFamily="18" charset="0"/>
              </a:rPr>
              <a:t>Implications for Education</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1258219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20</a:t>
            </a:fld>
            <a:endParaRPr lang="it-IT" smtClean="0">
              <a:latin typeface="Arial" pitchFamily="34" charset="0"/>
            </a:endParaRPr>
          </a:p>
        </p:txBody>
      </p:sp>
      <p:sp>
        <p:nvSpPr>
          <p:cNvPr id="9" name="Text Box 3"/>
          <p:cNvSpPr txBox="1">
            <a:spLocks noChangeArrowheads="1"/>
          </p:cNvSpPr>
          <p:nvPr/>
        </p:nvSpPr>
        <p:spPr bwMode="auto">
          <a:xfrm>
            <a:off x="430091" y="847580"/>
            <a:ext cx="82089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3200" b="1" dirty="0" smtClean="0">
                <a:solidFill>
                  <a:srgbClr val="003F6E"/>
                </a:solidFill>
                <a:latin typeface="Times New Roman" pitchFamily="18" charset="0"/>
                <a:cs typeface="Times New Roman" pitchFamily="18" charset="0"/>
              </a:rPr>
              <a:t>Major Problem with Combinatorial Approach</a:t>
            </a:r>
            <a:endParaRPr lang="it-IT" sz="3200" b="1" dirty="0">
              <a:solidFill>
                <a:srgbClr val="003F6E"/>
              </a:solidFill>
              <a:latin typeface="Times New Roman" pitchFamily="18" charset="0"/>
              <a:cs typeface="Times New Roman" pitchFamily="18" charset="0"/>
            </a:endParaRPr>
          </a:p>
        </p:txBody>
      </p:sp>
      <p:sp>
        <p:nvSpPr>
          <p:cNvPr id="11" name="Rectangle 10"/>
          <p:cNvSpPr/>
          <p:nvPr/>
        </p:nvSpPr>
        <p:spPr>
          <a:xfrm>
            <a:off x="248622" y="1628800"/>
            <a:ext cx="8571850" cy="4832092"/>
          </a:xfrm>
          <a:prstGeom prst="rect">
            <a:avLst/>
          </a:prstGeom>
        </p:spPr>
        <p:txBody>
          <a:bodyPr wrap="square">
            <a:spAutoFit/>
          </a:bodyPr>
          <a:lstStyle/>
          <a:p>
            <a:pPr marL="342900" indent="-342900" algn="just" fontAlgn="auto">
              <a:lnSpc>
                <a:spcPct val="90000"/>
              </a:lnSpc>
              <a:spcBef>
                <a:spcPct val="20000"/>
              </a:spcBef>
              <a:spcAft>
                <a:spcPts val="0"/>
              </a:spcAft>
              <a:buFontTx/>
              <a:buChar char="•"/>
              <a:defRPr/>
            </a:pPr>
            <a:r>
              <a:rPr lang="en-US" sz="2400" kern="0" dirty="0" smtClean="0">
                <a:solidFill>
                  <a:srgbClr val="000000"/>
                </a:solidFill>
                <a:latin typeface="Times New Roman" pitchFamily="18" charset="0"/>
                <a:cs typeface="Times New Roman" pitchFamily="18" charset="0"/>
              </a:rPr>
              <a:t>In </a:t>
            </a:r>
            <a:r>
              <a:rPr lang="en-US" sz="2400" b="1" kern="0" dirty="0" smtClean="0">
                <a:solidFill>
                  <a:srgbClr val="000000"/>
                </a:solidFill>
                <a:latin typeface="Times New Roman" pitchFamily="18" charset="0"/>
                <a:cs typeface="Times New Roman" pitchFamily="18" charset="0"/>
              </a:rPr>
              <a:t>1951</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Cybernetician</a:t>
            </a:r>
            <a:r>
              <a:rPr lang="en-US" sz="2400" kern="0" dirty="0" smtClean="0">
                <a:solidFill>
                  <a:srgbClr val="000000"/>
                </a:solidFill>
                <a:latin typeface="Times New Roman" pitchFamily="18" charset="0"/>
                <a:cs typeface="Times New Roman" pitchFamily="18" charset="0"/>
              </a:rPr>
              <a:t> </a:t>
            </a:r>
            <a:r>
              <a:rPr lang="en-US" sz="2400" b="1" kern="0" dirty="0" smtClean="0">
                <a:solidFill>
                  <a:srgbClr val="000000"/>
                </a:solidFill>
                <a:latin typeface="Times New Roman" pitchFamily="18" charset="0"/>
                <a:cs typeface="Times New Roman" pitchFamily="18" charset="0"/>
              </a:rPr>
              <a:t>Ross W. Ashby</a:t>
            </a:r>
            <a:r>
              <a:rPr lang="en-US" sz="2400" kern="0" dirty="0" smtClean="0">
                <a:solidFill>
                  <a:srgbClr val="000000"/>
                </a:solidFill>
                <a:latin typeface="Times New Roman" pitchFamily="18" charset="0"/>
                <a:cs typeface="Times New Roman" pitchFamily="18" charset="0"/>
              </a:rPr>
              <a:t> </a:t>
            </a:r>
            <a:r>
              <a:rPr lang="en-US" sz="2400" kern="0" dirty="0">
                <a:solidFill>
                  <a:srgbClr val="000000"/>
                </a:solidFill>
                <a:latin typeface="Times New Roman" pitchFamily="18" charset="0"/>
                <a:cs typeface="Times New Roman" pitchFamily="18" charset="0"/>
              </a:rPr>
              <a:t>(1903 –1972) </a:t>
            </a:r>
            <a:r>
              <a:rPr lang="en-US" sz="2400" kern="0" dirty="0" smtClean="0">
                <a:solidFill>
                  <a:srgbClr val="000000"/>
                </a:solidFill>
                <a:latin typeface="Times New Roman" pitchFamily="18" charset="0"/>
                <a:cs typeface="Times New Roman" pitchFamily="18" charset="0"/>
              </a:rPr>
              <a:t>has shown that a few symbolic computational strategies are practically unachievable (</a:t>
            </a:r>
            <a:r>
              <a:rPr lang="en-US" sz="2400" b="1" kern="0" dirty="0" smtClean="0">
                <a:solidFill>
                  <a:srgbClr val="000000"/>
                </a:solidFill>
                <a:latin typeface="Times New Roman" pitchFamily="18" charset="0"/>
                <a:cs typeface="Times New Roman" pitchFamily="18" charset="0"/>
              </a:rPr>
              <a:t>“combinatorial explosion”</a:t>
            </a:r>
            <a:r>
              <a:rPr lang="en-US" sz="2400" kern="0" dirty="0" smtClean="0">
                <a:solidFill>
                  <a:srgbClr val="000000"/>
                </a:solidFill>
                <a:latin typeface="Times New Roman" pitchFamily="18" charset="0"/>
                <a:cs typeface="Times New Roman" pitchFamily="18" charset="0"/>
              </a:rPr>
              <a:t> concept).</a:t>
            </a:r>
            <a:endParaRPr lang="en-US" sz="2400" kern="0" dirty="0">
              <a:solidFill>
                <a:srgbClr val="000000"/>
              </a:solidFill>
              <a:latin typeface="Times New Roman" pitchFamily="18" charset="0"/>
              <a:cs typeface="Times New Roman" pitchFamily="18" charset="0"/>
            </a:endParaRPr>
          </a:p>
          <a:p>
            <a:pPr algn="just" fontAlgn="auto">
              <a:lnSpc>
                <a:spcPct val="90000"/>
              </a:lnSpc>
              <a:spcBef>
                <a:spcPct val="20000"/>
              </a:spcBef>
              <a:spcAft>
                <a:spcPts val="0"/>
              </a:spcAft>
              <a:defRPr/>
            </a:pPr>
            <a:endParaRPr lang="en-US" sz="800" kern="0" dirty="0">
              <a:solidFill>
                <a:srgbClr val="000000"/>
              </a:solidFill>
              <a:latin typeface="Times New Roman" pitchFamily="18" charset="0"/>
              <a:cs typeface="Times New Roman" pitchFamily="18" charset="0"/>
            </a:endParaRPr>
          </a:p>
          <a:p>
            <a:pPr marL="342900" indent="-342900" algn="just" fontAlgn="auto">
              <a:lnSpc>
                <a:spcPct val="90000"/>
              </a:lnSpc>
              <a:spcBef>
                <a:spcPct val="20000"/>
              </a:spcBef>
              <a:spcAft>
                <a:spcPts val="0"/>
              </a:spcAft>
              <a:buFontTx/>
              <a:buChar char="•"/>
              <a:defRPr/>
            </a:pPr>
            <a:r>
              <a:rPr lang="en-US" sz="2400" kern="0" dirty="0" smtClean="0">
                <a:solidFill>
                  <a:srgbClr val="000000"/>
                </a:solidFill>
                <a:latin typeface="Times New Roman" pitchFamily="18" charset="0"/>
                <a:cs typeface="Times New Roman" pitchFamily="18" charset="0"/>
              </a:rPr>
              <a:t>E.g. A </a:t>
            </a:r>
            <a:r>
              <a:rPr lang="en-US" sz="2400" b="1" kern="0" dirty="0">
                <a:solidFill>
                  <a:srgbClr val="000000"/>
                </a:solidFill>
                <a:latin typeface="Times New Roman" pitchFamily="18" charset="0"/>
                <a:cs typeface="Times New Roman" pitchFamily="18" charset="0"/>
              </a:rPr>
              <a:t>20 by 20 LED </a:t>
            </a:r>
            <a:r>
              <a:rPr lang="en-US" sz="2400" b="1" kern="0" dirty="0" smtClean="0">
                <a:solidFill>
                  <a:srgbClr val="000000"/>
                </a:solidFill>
                <a:latin typeface="Times New Roman" pitchFamily="18" charset="0"/>
                <a:cs typeface="Times New Roman" pitchFamily="18" charset="0"/>
              </a:rPr>
              <a:t>grid</a:t>
            </a:r>
            <a:r>
              <a:rPr lang="en-US" sz="2400" kern="0" dirty="0" smtClean="0">
                <a:solidFill>
                  <a:srgbClr val="000000"/>
                </a:solidFill>
                <a:latin typeface="Times New Roman" pitchFamily="18" charset="0"/>
                <a:cs typeface="Times New Roman" pitchFamily="18" charset="0"/>
              </a:rPr>
              <a:t> (you can turn them on and off) is associated to </a:t>
            </a:r>
            <a:r>
              <a:rPr lang="en-US" sz="2400" kern="0" dirty="0">
                <a:solidFill>
                  <a:srgbClr val="000000"/>
                </a:solidFill>
                <a:latin typeface="Times New Roman" pitchFamily="18" charset="0"/>
                <a:cs typeface="Times New Roman" pitchFamily="18" charset="0"/>
              </a:rPr>
              <a:t>2</a:t>
            </a:r>
            <a:r>
              <a:rPr lang="en-US" sz="2400" kern="0" baseline="30000" dirty="0">
                <a:solidFill>
                  <a:srgbClr val="000000"/>
                </a:solidFill>
                <a:latin typeface="Times New Roman" pitchFamily="18" charset="0"/>
                <a:cs typeface="Times New Roman" pitchFamily="18" charset="0"/>
              </a:rPr>
              <a:t>400 </a:t>
            </a:r>
            <a:r>
              <a:rPr lang="en-US" sz="2400" kern="0" dirty="0" smtClean="0">
                <a:solidFill>
                  <a:srgbClr val="000000"/>
                </a:solidFill>
                <a:latin typeface="Times New Roman" pitchFamily="18" charset="0"/>
                <a:cs typeface="Times New Roman" pitchFamily="18" charset="0"/>
              </a:rPr>
              <a:t>different patterns, i.e. </a:t>
            </a:r>
            <a:r>
              <a:rPr lang="en-US" sz="2400" kern="0" dirty="0">
                <a:solidFill>
                  <a:srgbClr val="000000"/>
                </a:solidFill>
                <a:latin typeface="Times New Roman" pitchFamily="18" charset="0"/>
                <a:cs typeface="Times New Roman" pitchFamily="18" charset="0"/>
              </a:rPr>
              <a:t>2</a:t>
            </a:r>
            <a:r>
              <a:rPr lang="en-US" sz="2400" kern="0" baseline="30000" dirty="0">
                <a:solidFill>
                  <a:srgbClr val="000000"/>
                </a:solidFill>
                <a:latin typeface="Times New Roman" pitchFamily="18" charset="0"/>
                <a:cs typeface="Times New Roman" pitchFamily="18" charset="0"/>
              </a:rPr>
              <a:t>400 </a:t>
            </a:r>
            <a:r>
              <a:rPr lang="en-US" sz="2400" kern="0" dirty="0" smtClean="0">
                <a:solidFill>
                  <a:srgbClr val="000000"/>
                </a:solidFill>
                <a:latin typeface="Times New Roman" pitchFamily="18" charset="0"/>
                <a:cs typeface="Times New Roman" pitchFamily="18" charset="0"/>
              </a:rPr>
              <a:t>&gt; 10</a:t>
            </a:r>
            <a:r>
              <a:rPr lang="en-US" sz="2400" kern="0" baseline="30000" dirty="0" smtClean="0">
                <a:solidFill>
                  <a:srgbClr val="000000"/>
                </a:solidFill>
                <a:latin typeface="Times New Roman" pitchFamily="18" charset="0"/>
                <a:cs typeface="Times New Roman" pitchFamily="18" charset="0"/>
              </a:rPr>
              <a:t>100</a:t>
            </a:r>
            <a:r>
              <a:rPr lang="en-US" sz="2400" kern="0" dirty="0" smtClean="0">
                <a:solidFill>
                  <a:srgbClr val="000000"/>
                </a:solidFill>
                <a:latin typeface="Times New Roman" pitchFamily="18" charset="0"/>
                <a:cs typeface="Times New Roman" pitchFamily="18" charset="0"/>
              </a:rPr>
              <a:t> different combinations.</a:t>
            </a:r>
            <a:endParaRPr lang="en-US" sz="2400" kern="0" dirty="0">
              <a:solidFill>
                <a:srgbClr val="000000"/>
              </a:solidFill>
              <a:latin typeface="Times New Roman" pitchFamily="18" charset="0"/>
              <a:cs typeface="Times New Roman" pitchFamily="18" charset="0"/>
            </a:endParaRPr>
          </a:p>
          <a:p>
            <a:pPr algn="just" fontAlgn="auto">
              <a:lnSpc>
                <a:spcPct val="90000"/>
              </a:lnSpc>
              <a:spcBef>
                <a:spcPct val="20000"/>
              </a:spcBef>
              <a:spcAft>
                <a:spcPts val="0"/>
              </a:spcAft>
              <a:defRPr/>
            </a:pPr>
            <a:endParaRPr lang="en-US" sz="800" kern="0" dirty="0">
              <a:solidFill>
                <a:srgbClr val="000000"/>
              </a:solidFill>
              <a:latin typeface="Times New Roman" pitchFamily="18" charset="0"/>
              <a:cs typeface="Times New Roman" pitchFamily="18" charset="0"/>
            </a:endParaRPr>
          </a:p>
          <a:p>
            <a:pPr marL="342900" indent="-342900" algn="just" fontAlgn="auto">
              <a:lnSpc>
                <a:spcPct val="90000"/>
              </a:lnSpc>
              <a:spcBef>
                <a:spcPct val="20000"/>
              </a:spcBef>
              <a:spcAft>
                <a:spcPts val="0"/>
              </a:spcAft>
              <a:buFontTx/>
              <a:buChar char="•"/>
              <a:defRPr/>
            </a:pPr>
            <a:r>
              <a:rPr lang="en-US" sz="2400" kern="0" dirty="0" smtClean="0">
                <a:solidFill>
                  <a:srgbClr val="000000"/>
                </a:solidFill>
                <a:latin typeface="Times New Roman" pitchFamily="18" charset="0"/>
                <a:cs typeface="Times New Roman" pitchFamily="18" charset="0"/>
              </a:rPr>
              <a:t>A </a:t>
            </a:r>
            <a:r>
              <a:rPr lang="en-US" sz="2400" b="1" kern="0" dirty="0" smtClean="0">
                <a:solidFill>
                  <a:srgbClr val="000000"/>
                </a:solidFill>
                <a:latin typeface="Times New Roman" pitchFamily="18" charset="0"/>
                <a:cs typeface="Times New Roman" pitchFamily="18" charset="0"/>
              </a:rPr>
              <a:t>brute force approach strategy </a:t>
            </a:r>
            <a:r>
              <a:rPr lang="en-US" sz="2400" kern="0" dirty="0" smtClean="0">
                <a:solidFill>
                  <a:srgbClr val="000000"/>
                </a:solidFill>
                <a:latin typeface="Times New Roman" pitchFamily="18" charset="0"/>
                <a:cs typeface="Times New Roman" pitchFamily="18" charset="0"/>
              </a:rPr>
              <a:t>to find a specific pattern </a:t>
            </a:r>
            <a:r>
              <a:rPr lang="en-US" sz="2400" b="1" kern="0" dirty="0" smtClean="0">
                <a:solidFill>
                  <a:srgbClr val="000000"/>
                </a:solidFill>
                <a:latin typeface="Times New Roman" pitchFamily="18" charset="0"/>
                <a:cs typeface="Times New Roman" pitchFamily="18" charset="0"/>
              </a:rPr>
              <a:t>is going to fail</a:t>
            </a:r>
            <a:r>
              <a:rPr lang="en-US" sz="2400" kern="0" dirty="0" smtClean="0">
                <a:solidFill>
                  <a:srgbClr val="000000"/>
                </a:solidFill>
                <a:latin typeface="Times New Roman" pitchFamily="18" charset="0"/>
                <a:cs typeface="Times New Roman" pitchFamily="18" charset="0"/>
              </a:rPr>
              <a:t>: an “Earth-sized computer”, computing since our contemporary estimated Universe creation, (according to our </a:t>
            </a:r>
            <a:r>
              <a:rPr lang="en-US" sz="2400" kern="0" dirty="0">
                <a:solidFill>
                  <a:srgbClr val="000000"/>
                </a:solidFill>
                <a:latin typeface="Times New Roman" pitchFamily="18" charset="0"/>
                <a:cs typeface="Times New Roman" pitchFamily="18" charset="0"/>
              </a:rPr>
              <a:t>best measurement of </a:t>
            </a:r>
            <a:r>
              <a:rPr lang="en-US" sz="2400" b="1" kern="0" dirty="0">
                <a:solidFill>
                  <a:srgbClr val="000000"/>
                </a:solidFill>
                <a:latin typeface="Times New Roman" pitchFamily="18" charset="0"/>
                <a:cs typeface="Times New Roman" pitchFamily="18" charset="0"/>
              </a:rPr>
              <a:t>the age of </a:t>
            </a:r>
            <a:r>
              <a:rPr lang="en-US" sz="2400" b="1" kern="0" dirty="0" smtClean="0">
                <a:solidFill>
                  <a:srgbClr val="000000"/>
                </a:solidFill>
                <a:latin typeface="Times New Roman" pitchFamily="18" charset="0"/>
                <a:cs typeface="Times New Roman" pitchFamily="18" charset="0"/>
              </a:rPr>
              <a:t>our universe</a:t>
            </a:r>
            <a:r>
              <a:rPr lang="en-US" sz="2400" kern="0" dirty="0">
                <a:solidFill>
                  <a:srgbClr val="000000"/>
                </a:solidFill>
                <a:latin typeface="Times New Roman" pitchFamily="18" charset="0"/>
                <a:cs typeface="Times New Roman" pitchFamily="18" charset="0"/>
              </a:rPr>
              <a:t>, as of </a:t>
            </a:r>
            <a:r>
              <a:rPr lang="en-US" sz="2400" b="1" kern="0" dirty="0">
                <a:solidFill>
                  <a:srgbClr val="000000"/>
                </a:solidFill>
                <a:latin typeface="Times New Roman" pitchFamily="18" charset="0"/>
                <a:cs typeface="Times New Roman" pitchFamily="18" charset="0"/>
              </a:rPr>
              <a:t>22 March </a:t>
            </a:r>
            <a:r>
              <a:rPr lang="en-US" sz="2400" b="1" kern="0" dirty="0" smtClean="0">
                <a:solidFill>
                  <a:srgbClr val="000000"/>
                </a:solidFill>
                <a:latin typeface="Times New Roman" pitchFamily="18" charset="0"/>
                <a:cs typeface="Times New Roman" pitchFamily="18" charset="0"/>
              </a:rPr>
              <a:t>2013 </a:t>
            </a:r>
            <a:r>
              <a:rPr lang="en-US" sz="2400" kern="0" dirty="0" smtClean="0">
                <a:solidFill>
                  <a:srgbClr val="000000"/>
                </a:solidFill>
                <a:latin typeface="Times New Roman" pitchFamily="18" charset="0"/>
                <a:cs typeface="Times New Roman" pitchFamily="18" charset="0"/>
              </a:rPr>
              <a:t>(13.798 </a:t>
            </a:r>
            <a:r>
              <a:rPr lang="en-US" sz="2400" kern="0" dirty="0">
                <a:solidFill>
                  <a:srgbClr val="000000"/>
                </a:solidFill>
                <a:latin typeface="Times New Roman" pitchFamily="18" charset="0"/>
                <a:cs typeface="Times New Roman" pitchFamily="18" charset="0"/>
              </a:rPr>
              <a:t>± 0.037 billion </a:t>
            </a:r>
            <a:r>
              <a:rPr lang="en-US" sz="2400" kern="0" dirty="0" smtClean="0">
                <a:solidFill>
                  <a:srgbClr val="000000"/>
                </a:solidFill>
                <a:latin typeface="Times New Roman" pitchFamily="18" charset="0"/>
                <a:cs typeface="Times New Roman" pitchFamily="18" charset="0"/>
              </a:rPr>
              <a:t>years </a:t>
            </a:r>
            <a:r>
              <a:rPr lang="en-US" sz="2400" kern="0" dirty="0">
                <a:solidFill>
                  <a:srgbClr val="000000"/>
                </a:solidFill>
                <a:latin typeface="Times New Roman" pitchFamily="18" charset="0"/>
                <a:cs typeface="Times New Roman" pitchFamily="18" charset="0"/>
              </a:rPr>
              <a:t>(4.354 ± 0.012 × 10</a:t>
            </a:r>
            <a:r>
              <a:rPr lang="en-US" sz="2400" kern="0" baseline="30000" dirty="0">
                <a:solidFill>
                  <a:srgbClr val="000000"/>
                </a:solidFill>
                <a:latin typeface="Times New Roman" pitchFamily="18" charset="0"/>
                <a:cs typeface="Times New Roman" pitchFamily="18" charset="0"/>
              </a:rPr>
              <a:t>17</a:t>
            </a:r>
            <a:r>
              <a:rPr lang="en-US" sz="2400" kern="0" dirty="0">
                <a:solidFill>
                  <a:srgbClr val="000000"/>
                </a:solidFill>
                <a:latin typeface="Times New Roman" pitchFamily="18" charset="0"/>
                <a:cs typeface="Times New Roman" pitchFamily="18" charset="0"/>
              </a:rPr>
              <a:t> seconds) within the Lambda-CDM concordance </a:t>
            </a:r>
            <a:r>
              <a:rPr lang="en-US" sz="2400" kern="0" dirty="0" smtClean="0">
                <a:solidFill>
                  <a:srgbClr val="000000"/>
                </a:solidFill>
                <a:latin typeface="Times New Roman" pitchFamily="18" charset="0"/>
                <a:cs typeface="Times New Roman" pitchFamily="18" charset="0"/>
              </a:rPr>
              <a:t>model</a:t>
            </a:r>
            <a:r>
              <a:rPr lang="en-US" sz="2400" kern="0" dirty="0">
                <a:solidFill>
                  <a:srgbClr val="000000"/>
                </a:solidFill>
                <a:latin typeface="Times New Roman" pitchFamily="18" charset="0"/>
                <a:cs typeface="Times New Roman" pitchFamily="18" charset="0"/>
              </a:rPr>
              <a:t>), </a:t>
            </a:r>
            <a:r>
              <a:rPr lang="en-US" sz="2400" kern="0" dirty="0" smtClean="0">
                <a:solidFill>
                  <a:srgbClr val="000000"/>
                </a:solidFill>
                <a:latin typeface="Times New Roman" pitchFamily="18" charset="0"/>
                <a:cs typeface="Times New Roman" pitchFamily="18" charset="0"/>
              </a:rPr>
              <a:t>would </a:t>
            </a:r>
            <a:r>
              <a:rPr lang="en-US" sz="2400" kern="0" dirty="0">
                <a:solidFill>
                  <a:srgbClr val="000000"/>
                </a:solidFill>
                <a:latin typeface="Times New Roman" pitchFamily="18" charset="0"/>
                <a:cs typeface="Times New Roman" pitchFamily="18" charset="0"/>
              </a:rPr>
              <a:t>be unable to achieve the desired result (to find our desired pattern</a:t>
            </a:r>
            <a:r>
              <a:rPr lang="en-US" sz="2400" kern="0" dirty="0" smtClean="0">
                <a:solidFill>
                  <a:srgbClr val="000000"/>
                </a:solidFill>
                <a:latin typeface="Times New Roman" pitchFamily="18" charset="0"/>
                <a:cs typeface="Times New Roman" pitchFamily="18" charset="0"/>
              </a:rPr>
              <a:t>).</a:t>
            </a:r>
            <a:endParaRPr lang="en-US" sz="2400" kern="0" dirty="0">
              <a:solidFill>
                <a:sysClr val="windowText" lastClr="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30596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21</a:t>
            </a:fld>
            <a:endParaRPr lang="it-IT" smtClean="0">
              <a:latin typeface="Arial" pitchFamily="34" charset="0"/>
            </a:endParaRPr>
          </a:p>
        </p:txBody>
      </p:sp>
      <p:sp>
        <p:nvSpPr>
          <p:cNvPr id="2" name="TextBox 1"/>
          <p:cNvSpPr txBox="1"/>
          <p:nvPr/>
        </p:nvSpPr>
        <p:spPr>
          <a:xfrm>
            <a:off x="353578" y="1340768"/>
            <a:ext cx="8466894" cy="1569660"/>
          </a:xfrm>
          <a:prstGeom prst="rect">
            <a:avLst/>
          </a:prstGeom>
          <a:noFill/>
        </p:spPr>
        <p:txBody>
          <a:bodyPr wrap="square" rtlCol="0">
            <a:spAutoFit/>
          </a:bodyPr>
          <a:lstStyle/>
          <a:p>
            <a:pPr marL="347472" indent="-347472" algn="just"/>
            <a:r>
              <a:rPr lang="en-US" altLang="en-US" sz="2400" kern="0" dirty="0" smtClean="0">
                <a:solidFill>
                  <a:prstClr val="black"/>
                </a:solidFill>
                <a:latin typeface="Times New Roman" panose="02020603050405020304" pitchFamily="18" charset="0"/>
                <a:cs typeface="Times New Roman" panose="02020603050405020304" pitchFamily="18" charset="0"/>
              </a:rPr>
              <a:t>Global </a:t>
            </a:r>
            <a:r>
              <a:rPr lang="en-US" altLang="en-US" sz="2400" kern="0" dirty="0">
                <a:solidFill>
                  <a:prstClr val="black"/>
                </a:solidFill>
                <a:latin typeface="Times New Roman" panose="02020603050405020304" pitchFamily="18" charset="0"/>
                <a:cs typeface="Times New Roman" panose="02020603050405020304" pitchFamily="18" charset="0"/>
              </a:rPr>
              <a:t>complex socio-economic-ecological systems, formed by a large number of parts at different scales of more or less hierarchical systems, produce </a:t>
            </a:r>
            <a:r>
              <a:rPr lang="en-US" altLang="en-US" sz="2400" b="1" kern="0" dirty="0">
                <a:solidFill>
                  <a:prstClr val="black"/>
                </a:solidFill>
                <a:latin typeface="Times New Roman" panose="02020603050405020304" pitchFamily="18" charset="0"/>
                <a:cs typeface="Times New Roman" panose="02020603050405020304" pitchFamily="18" charset="0"/>
              </a:rPr>
              <a:t>emergent patterns</a:t>
            </a:r>
            <a:r>
              <a:rPr lang="en-US" altLang="en-US" sz="2400" kern="0" dirty="0">
                <a:solidFill>
                  <a:prstClr val="black"/>
                </a:solidFill>
                <a:latin typeface="Times New Roman" panose="02020603050405020304" pitchFamily="18" charset="0"/>
                <a:cs typeface="Times New Roman" panose="02020603050405020304" pitchFamily="18" charset="0"/>
              </a:rPr>
              <a:t> and </a:t>
            </a:r>
            <a:r>
              <a:rPr lang="en-US" altLang="en-US" sz="2400" b="1" kern="0" dirty="0">
                <a:solidFill>
                  <a:prstClr val="black"/>
                </a:solidFill>
                <a:latin typeface="Times New Roman" panose="02020603050405020304" pitchFamily="18" charset="0"/>
                <a:cs typeface="Times New Roman" panose="02020603050405020304" pitchFamily="18" charset="0"/>
              </a:rPr>
              <a:t>unintended consequences at various scales</a:t>
            </a:r>
            <a:r>
              <a:rPr lang="en-US" altLang="en-US" sz="2400" kern="0" dirty="0">
                <a:solidFill>
                  <a:prstClr val="black"/>
                </a:solidFill>
                <a:latin typeface="Times New Roman" panose="02020603050405020304" pitchFamily="18" charset="0"/>
                <a:cs typeface="Times New Roman" panose="02020603050405020304" pitchFamily="18" charset="0"/>
              </a:rPr>
              <a:t>.</a:t>
            </a:r>
            <a:endParaRPr lang="it-IT" sz="2200" dirty="0">
              <a:solidFill>
                <a:srgbClr val="000000"/>
              </a:solidFill>
              <a:latin typeface="Times New Roman" pitchFamily="18" charset="0"/>
              <a:cs typeface="Times New Roman" pitchFamily="18" charset="0"/>
            </a:endParaRPr>
          </a:p>
        </p:txBody>
      </p:sp>
      <p:sp>
        <p:nvSpPr>
          <p:cNvPr id="7" name="TextBox 6"/>
          <p:cNvSpPr txBox="1"/>
          <p:nvPr/>
        </p:nvSpPr>
        <p:spPr>
          <a:xfrm>
            <a:off x="353578" y="2852936"/>
            <a:ext cx="8538902" cy="1200329"/>
          </a:xfrm>
          <a:prstGeom prst="rect">
            <a:avLst/>
          </a:prstGeom>
          <a:noFill/>
        </p:spPr>
        <p:txBody>
          <a:bodyPr wrap="square" rtlCol="0">
            <a:spAutoFit/>
          </a:bodyPr>
          <a:lstStyle/>
          <a:p>
            <a:pPr marL="347472" indent="-347472" algn="just"/>
            <a:r>
              <a:rPr lang="en-US" altLang="en-US" sz="2400" kern="0" dirty="0">
                <a:solidFill>
                  <a:prstClr val="black"/>
                </a:solidFill>
                <a:latin typeface="Times New Roman" panose="02020603050405020304" pitchFamily="18" charset="0"/>
                <a:cs typeface="Times New Roman" panose="02020603050405020304" pitchFamily="18" charset="0"/>
              </a:rPr>
              <a:t>A key feature of such complex interactions is that </a:t>
            </a:r>
            <a:r>
              <a:rPr lang="en-US" altLang="en-US" sz="2400" b="1" kern="0" dirty="0">
                <a:solidFill>
                  <a:prstClr val="black"/>
                </a:solidFill>
                <a:latin typeface="Times New Roman" panose="02020603050405020304" pitchFamily="18" charset="0"/>
                <a:cs typeface="Times New Roman" panose="02020603050405020304" pitchFamily="18" charset="0"/>
              </a:rPr>
              <a:t>outcomes are inherently uncertain</a:t>
            </a:r>
            <a:r>
              <a:rPr lang="en-US" altLang="en-US" sz="2400" kern="0" dirty="0">
                <a:solidFill>
                  <a:prstClr val="black"/>
                </a:solidFill>
                <a:latin typeface="Times New Roman" panose="02020603050405020304" pitchFamily="18" charset="0"/>
                <a:cs typeface="Times New Roman" panose="02020603050405020304" pitchFamily="18" charset="0"/>
              </a:rPr>
              <a:t> and </a:t>
            </a:r>
            <a:r>
              <a:rPr lang="en-US" altLang="en-US" sz="2400" b="1" kern="0" dirty="0">
                <a:solidFill>
                  <a:prstClr val="black"/>
                </a:solidFill>
                <a:latin typeface="Times New Roman" panose="02020603050405020304" pitchFamily="18" charset="0"/>
                <a:cs typeface="Times New Roman" panose="02020603050405020304" pitchFamily="18" charset="0"/>
              </a:rPr>
              <a:t>big data cannot reduce this </a:t>
            </a:r>
            <a:r>
              <a:rPr lang="en-US" altLang="en-US" sz="2400" b="1" kern="0" dirty="0" smtClean="0">
                <a:solidFill>
                  <a:prstClr val="black"/>
                </a:solidFill>
                <a:latin typeface="Times New Roman" panose="02020603050405020304" pitchFamily="18" charset="0"/>
                <a:cs typeface="Times New Roman" panose="02020603050405020304" pitchFamily="18" charset="0"/>
              </a:rPr>
              <a:t>uncertainty</a:t>
            </a:r>
            <a:r>
              <a:rPr lang="en-US" altLang="en-US" sz="2400" kern="0" dirty="0" smtClean="0">
                <a:solidFill>
                  <a:prstClr val="black"/>
                </a:solidFill>
                <a:latin typeface="Times New Roman" panose="02020603050405020304" pitchFamily="18" charset="0"/>
                <a:cs typeface="Times New Roman" panose="02020603050405020304" pitchFamily="18" charset="0"/>
              </a:rPr>
              <a:t>. </a:t>
            </a:r>
            <a:endParaRPr lang="it-IT" sz="1400" dirty="0">
              <a:solidFill>
                <a:srgbClr val="000000"/>
              </a:solidFill>
              <a:latin typeface="Times New Roman" pitchFamily="18" charset="0"/>
              <a:cs typeface="Times New Roman" pitchFamily="18" charset="0"/>
            </a:endParaRPr>
          </a:p>
        </p:txBody>
      </p:sp>
      <p:sp>
        <p:nvSpPr>
          <p:cNvPr id="11" name="Rectangle 4"/>
          <p:cNvSpPr>
            <a:spLocks noGrp="1" noChangeArrowheads="1"/>
          </p:cNvSpPr>
          <p:nvPr>
            <p:ph idx="1"/>
          </p:nvPr>
        </p:nvSpPr>
        <p:spPr>
          <a:xfrm>
            <a:off x="395536" y="3933056"/>
            <a:ext cx="8496944" cy="147848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gn="just">
              <a:spcBef>
                <a:spcPts val="0"/>
              </a:spcBef>
            </a:pPr>
            <a:r>
              <a:rPr lang="en-US" sz="2200" kern="1200" dirty="0" smtClean="0">
                <a:solidFill>
                  <a:srgbClr val="000000"/>
                </a:solidFill>
                <a:latin typeface="Times New Roman" pitchFamily="18" charset="0"/>
                <a:cs typeface="Times New Roman" pitchFamily="18" charset="0"/>
              </a:rPr>
              <a:t>In </a:t>
            </a:r>
            <a:r>
              <a:rPr lang="en-US" sz="2200" b="1" kern="1200" dirty="0" smtClean="0">
                <a:solidFill>
                  <a:srgbClr val="000000"/>
                </a:solidFill>
                <a:latin typeface="Times New Roman" pitchFamily="18" charset="0"/>
                <a:cs typeface="Times New Roman" pitchFamily="18" charset="0"/>
              </a:rPr>
              <a:t>2005</a:t>
            </a:r>
            <a:r>
              <a:rPr lang="en-US" sz="2200" kern="1200" dirty="0" smtClean="0">
                <a:solidFill>
                  <a:srgbClr val="000000"/>
                </a:solidFill>
                <a:latin typeface="Times New Roman" pitchFamily="18" charset="0"/>
                <a:cs typeface="Times New Roman" pitchFamily="18" charset="0"/>
              </a:rPr>
              <a:t>, </a:t>
            </a:r>
            <a:r>
              <a:rPr lang="en-US" sz="2200" b="1" kern="1200" dirty="0" smtClean="0">
                <a:solidFill>
                  <a:srgbClr val="000000"/>
                </a:solidFill>
                <a:latin typeface="Times New Roman" pitchFamily="18" charset="0"/>
                <a:cs typeface="Times New Roman" pitchFamily="18" charset="0"/>
              </a:rPr>
              <a:t>Lane </a:t>
            </a:r>
            <a:r>
              <a:rPr lang="en-US" sz="2200" b="1" kern="1200" dirty="0">
                <a:solidFill>
                  <a:srgbClr val="000000"/>
                </a:solidFill>
                <a:latin typeface="Times New Roman" pitchFamily="18" charset="0"/>
                <a:cs typeface="Times New Roman" pitchFamily="18" charset="0"/>
              </a:rPr>
              <a:t>and </a:t>
            </a:r>
            <a:r>
              <a:rPr lang="en-US" sz="2200" b="1" kern="1200" dirty="0" err="1">
                <a:solidFill>
                  <a:srgbClr val="000000"/>
                </a:solidFill>
                <a:latin typeface="Times New Roman" pitchFamily="18" charset="0"/>
                <a:cs typeface="Times New Roman" pitchFamily="18" charset="0"/>
              </a:rPr>
              <a:t>Maxfield</a:t>
            </a:r>
            <a:r>
              <a:rPr lang="en-US" sz="2200" b="1" kern="1200" dirty="0">
                <a:solidFill>
                  <a:srgbClr val="000000"/>
                </a:solidFill>
                <a:latin typeface="Times New Roman" pitchFamily="18" charset="0"/>
                <a:cs typeface="Times New Roman" pitchFamily="18" charset="0"/>
              </a:rPr>
              <a:t> </a:t>
            </a:r>
            <a:r>
              <a:rPr lang="en-US" sz="2200" kern="1200" dirty="0" smtClean="0">
                <a:solidFill>
                  <a:srgbClr val="000000"/>
                </a:solidFill>
                <a:latin typeface="Times New Roman" pitchFamily="18" charset="0"/>
                <a:cs typeface="Times New Roman" pitchFamily="18" charset="0"/>
              </a:rPr>
              <a:t>coined </a:t>
            </a:r>
            <a:r>
              <a:rPr lang="en-US" sz="2200" kern="1200" dirty="0">
                <a:solidFill>
                  <a:srgbClr val="000000"/>
                </a:solidFill>
                <a:latin typeface="Times New Roman" pitchFamily="18" charset="0"/>
                <a:cs typeface="Times New Roman" pitchFamily="18" charset="0"/>
              </a:rPr>
              <a:t>the term </a:t>
            </a:r>
            <a:r>
              <a:rPr lang="en-US" sz="2400" b="1" dirty="0">
                <a:latin typeface="Times New Roman" panose="02020603050405020304" pitchFamily="18" charset="0"/>
                <a:cs typeface="Times New Roman" panose="02020603050405020304" pitchFamily="18" charset="0"/>
              </a:rPr>
              <a:t>"ontological </a:t>
            </a:r>
            <a:r>
              <a:rPr lang="en-US" sz="2400" b="1" dirty="0" smtClean="0">
                <a:latin typeface="Times New Roman" panose="02020603050405020304" pitchFamily="18" charset="0"/>
                <a:cs typeface="Times New Roman" panose="02020603050405020304" pitchFamily="18" charset="0"/>
              </a:rPr>
              <a:t>uncertainty"</a:t>
            </a:r>
            <a:r>
              <a:rPr lang="en-US" sz="2200" kern="1200" dirty="0" smtClean="0">
                <a:solidFill>
                  <a:srgbClr val="000000"/>
                </a:solidFill>
                <a:latin typeface="Times New Roman" pitchFamily="18" charset="0"/>
                <a:cs typeface="Times New Roman" pitchFamily="18" charset="0"/>
              </a:rPr>
              <a:t> </a:t>
            </a:r>
            <a:r>
              <a:rPr lang="en-US" sz="2200" kern="1200" dirty="0">
                <a:solidFill>
                  <a:srgbClr val="000000"/>
                </a:solidFill>
                <a:latin typeface="Times New Roman" pitchFamily="18" charset="0"/>
                <a:cs typeface="Times New Roman" pitchFamily="18" charset="0"/>
              </a:rPr>
              <a:t>to refer to situations where human agents must make decisions in a context where not only the </a:t>
            </a:r>
            <a:r>
              <a:rPr lang="en-US" sz="2200" b="1" kern="1200" dirty="0">
                <a:solidFill>
                  <a:srgbClr val="000000"/>
                </a:solidFill>
                <a:latin typeface="Times New Roman" pitchFamily="18" charset="0"/>
                <a:cs typeface="Times New Roman" pitchFamily="18" charset="0"/>
              </a:rPr>
              <a:t>future trajectory of an entity is uncertain</a:t>
            </a:r>
            <a:r>
              <a:rPr lang="en-US" sz="2200" kern="1200" dirty="0">
                <a:solidFill>
                  <a:srgbClr val="000000"/>
                </a:solidFill>
                <a:latin typeface="Times New Roman" pitchFamily="18" charset="0"/>
                <a:cs typeface="Times New Roman" pitchFamily="18" charset="0"/>
              </a:rPr>
              <a:t> but also </a:t>
            </a:r>
            <a:r>
              <a:rPr lang="en-US" sz="2200" b="1" kern="1200" dirty="0">
                <a:solidFill>
                  <a:srgbClr val="000000"/>
                </a:solidFill>
                <a:latin typeface="Times New Roman" pitchFamily="18" charset="0"/>
                <a:cs typeface="Times New Roman" pitchFamily="18" charset="0"/>
              </a:rPr>
              <a:t>its future interactions</a:t>
            </a:r>
            <a:r>
              <a:rPr lang="en-US" sz="2200" kern="1200" dirty="0">
                <a:solidFill>
                  <a:srgbClr val="000000"/>
                </a:solidFill>
                <a:latin typeface="Times New Roman" pitchFamily="18" charset="0"/>
                <a:cs typeface="Times New Roman" pitchFamily="18" charset="0"/>
              </a:rPr>
              <a:t> with other entities and those with each other.</a:t>
            </a:r>
            <a:endParaRPr lang="it-IT" sz="2800" dirty="0" smtClean="0">
              <a:solidFill>
                <a:srgbClr val="000000"/>
              </a:solidFill>
            </a:endParaRPr>
          </a:p>
        </p:txBody>
      </p:sp>
      <p:sp>
        <p:nvSpPr>
          <p:cNvPr id="12" name="TextBox 11"/>
          <p:cNvSpPr txBox="1"/>
          <p:nvPr/>
        </p:nvSpPr>
        <p:spPr>
          <a:xfrm>
            <a:off x="334834" y="5661248"/>
            <a:ext cx="8485637" cy="830997"/>
          </a:xfrm>
          <a:prstGeom prst="rect">
            <a:avLst/>
          </a:prstGeom>
          <a:noFill/>
        </p:spPr>
        <p:txBody>
          <a:bodyPr wrap="square" rtlCol="0">
            <a:spAutoFit/>
          </a:bodyPr>
          <a:lstStyle/>
          <a:p>
            <a:pPr marL="347472" indent="-347472" algn="just"/>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It can also be called </a:t>
            </a:r>
            <a:r>
              <a:rPr lang="en-US" altLang="en-US" sz="2400" b="1" dirty="0" smtClean="0">
                <a:solidFill>
                  <a:prstClr val="black"/>
                </a:solidFill>
                <a:latin typeface="Times New Roman" panose="02020603050405020304" pitchFamily="18" charset="0"/>
                <a:cs typeface="Times New Roman" panose="02020603050405020304" pitchFamily="18" charset="0"/>
              </a:rPr>
              <a:t>radical uncertainty</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and is the type </a:t>
            </a:r>
            <a:r>
              <a:rPr lang="en-US" altLang="en-US" sz="2400" dirty="0" err="1" smtClean="0">
                <a:solidFill>
                  <a:prstClr val="black"/>
                </a:solidFill>
                <a:latin typeface="Times New Roman" panose="02020603050405020304" pitchFamily="18" charset="0"/>
                <a:cs typeface="Times New Roman" panose="02020603050405020304" pitchFamily="18" charset="0"/>
              </a:rPr>
              <a:t>recognised</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by </a:t>
            </a:r>
            <a:r>
              <a:rPr lang="en-US" altLang="en-US" sz="2400" b="1" dirty="0">
                <a:solidFill>
                  <a:prstClr val="black"/>
                </a:solidFill>
                <a:latin typeface="Times New Roman" panose="02020603050405020304" pitchFamily="18" charset="0"/>
                <a:cs typeface="Times New Roman" panose="02020603050405020304" pitchFamily="18" charset="0"/>
              </a:rPr>
              <a:t>Keynes</a:t>
            </a:r>
            <a:r>
              <a:rPr lang="en-US" altLang="en-US" sz="2400" dirty="0">
                <a:solidFill>
                  <a:prstClr val="black"/>
                </a:solidFill>
                <a:latin typeface="Times New Roman" panose="02020603050405020304" pitchFamily="18" charset="0"/>
                <a:cs typeface="Times New Roman" panose="02020603050405020304" pitchFamily="18" charset="0"/>
              </a:rPr>
              <a:t> in his well-known remarks in the </a:t>
            </a:r>
            <a:r>
              <a:rPr lang="en-US" altLang="en-US" sz="2400" b="1" dirty="0">
                <a:solidFill>
                  <a:prstClr val="black"/>
                </a:solidFill>
                <a:latin typeface="Times New Roman" panose="02020603050405020304" pitchFamily="18" charset="0"/>
                <a:cs typeface="Times New Roman" panose="02020603050405020304" pitchFamily="18" charset="0"/>
              </a:rPr>
              <a:t>General Theory</a:t>
            </a:r>
            <a:r>
              <a:rPr lang="en-US" altLang="en-US" sz="2400" dirty="0" smtClean="0">
                <a:solidFill>
                  <a:prstClr val="black"/>
                </a:solidFill>
                <a:latin typeface="Times New Roman" panose="02020603050405020304" pitchFamily="18" charset="0"/>
                <a:cs typeface="Times New Roman" panose="02020603050405020304" pitchFamily="18" charset="0"/>
              </a:rPr>
              <a:t>.</a:t>
            </a:r>
            <a:endParaRPr lang="it-IT" sz="22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Titolo 2"/>
          <p:cNvSpPr>
            <a:spLocks noGrp="1"/>
          </p:cNvSpPr>
          <p:nvPr>
            <p:ph type="title"/>
          </p:nvPr>
        </p:nvSpPr>
        <p:spPr>
          <a:xfrm>
            <a:off x="1" y="836612"/>
            <a:ext cx="9143999" cy="576163"/>
          </a:xfrm>
        </p:spPr>
        <p:txBody>
          <a:bodyPr/>
          <a:lstStyle/>
          <a:p>
            <a:pPr algn="ctr"/>
            <a:r>
              <a:rPr lang="en-US" sz="3200" dirty="0" smtClean="0">
                <a:latin typeface="Times New Roman" panose="02020603050405020304" pitchFamily="18" charset="0"/>
                <a:cs typeface="Times New Roman" panose="02020603050405020304" pitchFamily="18" charset="0"/>
              </a:rPr>
              <a:t>Ontological Uncertainty</a:t>
            </a:r>
            <a:endParaRPr lang="it-IT" sz="3200" dirty="0">
              <a:latin typeface="Times New Roman" panose="02020603050405020304" pitchFamily="18" charset="0"/>
              <a:cs typeface="Times New Roman" panose="02020603050405020304" pitchFamily="18" charset="0"/>
            </a:endParaRPr>
          </a:p>
        </p:txBody>
      </p:sp>
      <p:sp>
        <p:nvSpPr>
          <p:cNvPr id="15"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62265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22</a:t>
            </a:fld>
            <a:endParaRPr lang="it-IT" smtClean="0">
              <a:latin typeface="Arial" pitchFamily="34" charset="0"/>
            </a:endParaRPr>
          </a:p>
        </p:txBody>
      </p:sp>
      <p:sp>
        <p:nvSpPr>
          <p:cNvPr id="11" name="Titolo 2"/>
          <p:cNvSpPr>
            <a:spLocks noGrp="1"/>
          </p:cNvSpPr>
          <p:nvPr>
            <p:ph type="title"/>
          </p:nvPr>
        </p:nvSpPr>
        <p:spPr>
          <a:xfrm>
            <a:off x="683568" y="855453"/>
            <a:ext cx="7776864" cy="576163"/>
          </a:xfrm>
        </p:spPr>
        <p:txBody>
          <a:bodyPr/>
          <a:lstStyle/>
          <a:p>
            <a:r>
              <a:rPr lang="en-US" sz="3600" dirty="0">
                <a:latin typeface="Times New Roman" panose="02020603050405020304" pitchFamily="18" charset="0"/>
                <a:cs typeface="Times New Roman" panose="02020603050405020304" pitchFamily="18" charset="0"/>
              </a:rPr>
              <a:t>Statistics </a:t>
            </a:r>
            <a:r>
              <a:rPr lang="en-US" sz="3600" dirty="0" smtClean="0">
                <a:latin typeface="Times New Roman" panose="02020603050405020304" pitchFamily="18" charset="0"/>
                <a:cs typeface="Times New Roman" panose="02020603050405020304" pitchFamily="18" charset="0"/>
              </a:rPr>
              <a:t>Can Fool You, Unfortunately</a:t>
            </a:r>
            <a:endParaRPr lang="it-IT" sz="360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1763688" y="1484784"/>
            <a:ext cx="7272808" cy="5018441"/>
            <a:chOff x="1763688" y="1484784"/>
            <a:chExt cx="7272808" cy="5018441"/>
          </a:xfrm>
        </p:grpSpPr>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484784"/>
              <a:ext cx="5561623" cy="473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7524328" y="6149529"/>
              <a:ext cx="1512168"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a:t>
              </a:r>
              <a:r>
                <a:rPr lang="en-US" sz="1600" b="1" kern="0" dirty="0" smtClean="0">
                  <a:solidFill>
                    <a:srgbClr val="000000"/>
                  </a:solidFill>
                  <a:latin typeface="Times New Roman" pitchFamily="18" charset="0"/>
                  <a:cs typeface="Times New Roman" pitchFamily="18" charset="0"/>
                </a:rPr>
                <a:t>N. </a:t>
              </a:r>
              <a:r>
                <a:rPr lang="en-US" sz="1600" b="1" kern="0" dirty="0" err="1" smtClean="0">
                  <a:solidFill>
                    <a:srgbClr val="000000"/>
                  </a:solidFill>
                  <a:latin typeface="Times New Roman" pitchFamily="18" charset="0"/>
                  <a:cs typeface="Times New Roman" pitchFamily="18" charset="0"/>
                </a:rPr>
                <a:t>Taleb</a:t>
              </a:r>
              <a:r>
                <a:rPr lang="en-US" sz="1600" b="1" kern="0" dirty="0" smtClean="0">
                  <a:solidFill>
                    <a:srgbClr val="000000"/>
                  </a:solidFill>
                  <a:latin typeface="Times New Roman" pitchFamily="18" charset="0"/>
                  <a:cs typeface="Times New Roman" pitchFamily="18" charset="0"/>
                </a:rPr>
                <a:t>, 2014</a:t>
              </a:r>
              <a:r>
                <a:rPr lang="en-US" sz="1800" b="1" kern="0" dirty="0" smtClean="0">
                  <a:solidFill>
                    <a:srgbClr val="000000"/>
                  </a:solidFill>
                  <a:latin typeface="Times New Roman" pitchFamily="18" charset="0"/>
                  <a:cs typeface="Times New Roman" pitchFamily="18" charset="0"/>
                </a:rPr>
                <a:t>)</a:t>
              </a:r>
              <a:endParaRPr lang="it-IT" sz="1800" kern="0" dirty="0" smtClean="0">
                <a:solidFill>
                  <a:srgbClr val="000000"/>
                </a:solidFill>
              </a:endParaRPr>
            </a:p>
          </p:txBody>
        </p:sp>
      </p:gr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73281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23</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446063"/>
            <a:ext cx="5715000" cy="29718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6519" y="2453569"/>
            <a:ext cx="2964293" cy="2964293"/>
          </a:xfrm>
          <a:prstGeom prst="rect">
            <a:avLst/>
          </a:prstGeom>
        </p:spPr>
      </p:pic>
      <p:sp>
        <p:nvSpPr>
          <p:cNvPr id="9" name="Text Box 3"/>
          <p:cNvSpPr txBox="1">
            <a:spLocks noChangeArrowheads="1"/>
          </p:cNvSpPr>
          <p:nvPr/>
        </p:nvSpPr>
        <p:spPr bwMode="auto">
          <a:xfrm>
            <a:off x="1" y="836712"/>
            <a:ext cx="91439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b="1" dirty="0" smtClean="0">
                <a:solidFill>
                  <a:srgbClr val="003F6E"/>
                </a:solidFill>
                <a:latin typeface="Times New Roman" pitchFamily="18" charset="0"/>
                <a:cs typeface="Times New Roman" pitchFamily="18" charset="0"/>
              </a:rPr>
              <a:t>Fundamentalist vs. </a:t>
            </a:r>
            <a:r>
              <a:rPr lang="en-US" sz="4000" b="1" dirty="0" err="1" smtClean="0">
                <a:solidFill>
                  <a:srgbClr val="003F6E"/>
                </a:solidFill>
                <a:latin typeface="Times New Roman" pitchFamily="18" charset="0"/>
                <a:cs typeface="Times New Roman" pitchFamily="18" charset="0"/>
              </a:rPr>
              <a:t>Evolutive</a:t>
            </a:r>
            <a:r>
              <a:rPr lang="en-US" sz="4000" b="1" dirty="0" smtClean="0">
                <a:solidFill>
                  <a:srgbClr val="003F6E"/>
                </a:solidFill>
                <a:latin typeface="Times New Roman" pitchFamily="18" charset="0"/>
                <a:cs typeface="Times New Roman" pitchFamily="18" charset="0"/>
              </a:rPr>
              <a:t> Approach</a:t>
            </a:r>
            <a:endParaRPr lang="it-IT" sz="4000" b="1" dirty="0">
              <a:solidFill>
                <a:srgbClr val="003F6E"/>
              </a:solidFill>
              <a:latin typeface="Times New Roman" pitchFamily="18" charset="0"/>
              <a:cs typeface="Times New Roman" pitchFamily="18" charset="0"/>
            </a:endParaRP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(18)</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73104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24</a:t>
            </a:fld>
            <a:endParaRPr lang="it-IT" smtClean="0">
              <a:latin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35" y="939618"/>
            <a:ext cx="7172325" cy="5619750"/>
          </a:xfrm>
          <a:prstGeom prst="rect">
            <a:avLst/>
          </a:prstGeom>
        </p:spPr>
      </p:pic>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6" name="Rectangle 5"/>
          <p:cNvSpPr/>
          <p:nvPr/>
        </p:nvSpPr>
        <p:spPr>
          <a:xfrm>
            <a:off x="1907704" y="2132856"/>
            <a:ext cx="5544616" cy="1200329"/>
          </a:xfrm>
          <a:prstGeom prst="rect">
            <a:avLst/>
          </a:prstGeom>
        </p:spPr>
        <p:txBody>
          <a:bodyPr wrap="square">
            <a:spAutoFit/>
          </a:bodyPr>
          <a:lstStyle/>
          <a:p>
            <a:pPr lvl="0" eaLnBrk="0" hangingPunct="0">
              <a:spcBef>
                <a:spcPts val="0"/>
              </a:spcBef>
              <a:tabLst>
                <a:tab pos="357188" algn="l"/>
                <a:tab pos="447675" algn="l"/>
              </a:tabLst>
              <a:defRPr/>
            </a:pPr>
            <a:r>
              <a:rPr lang="it-IT" sz="2400" b="1" kern="0" dirty="0">
                <a:solidFill>
                  <a:srgbClr val="000000"/>
                </a:solidFill>
                <a:effectLst>
                  <a:outerShdw blurRad="38100" dist="38100" dir="2700000" algn="tl">
                    <a:srgbClr val="C0C0C0"/>
                  </a:outerShdw>
                </a:effectLst>
                <a:latin typeface="Calibri" pitchFamily="34" charset="0"/>
              </a:rPr>
              <a:t>2. </a:t>
            </a:r>
            <a:r>
              <a:rPr lang="it-IT" sz="2400" b="1" u="sng" kern="0" dirty="0" smtClean="0">
                <a:solidFill>
                  <a:srgbClr val="000000"/>
                </a:solidFill>
                <a:effectLst>
                  <a:outerShdw blurRad="38100" dist="38100" dir="2700000" algn="tl">
                    <a:srgbClr val="C0C0C0"/>
                  </a:outerShdw>
                </a:effectLst>
                <a:latin typeface="Calibri" pitchFamily="34" charset="0"/>
              </a:rPr>
              <a:t>Overcoming The Cartesian Duality (18)</a:t>
            </a:r>
            <a:endParaRPr lang="it-IT" sz="2400" b="1" u="sng" kern="0" dirty="0">
              <a:solidFill>
                <a:srgbClr val="000000"/>
              </a:solidFill>
              <a:effectLst>
                <a:outerShdw blurRad="38100" dist="38100" dir="2700000" algn="tl">
                  <a:srgbClr val="C0C0C0"/>
                </a:outerShdw>
              </a:effectLst>
              <a:latin typeface="Calibri" pitchFamily="34" charset="0"/>
            </a:endParaRPr>
          </a:p>
          <a:p>
            <a:pPr marL="548640" lvl="0" indent="-265113" eaLnBrk="0" hangingPunct="0">
              <a:spcBef>
                <a:spcPts val="0"/>
              </a:spcBef>
              <a:buFontTx/>
              <a:buChar char="•"/>
              <a:tabLst>
                <a:tab pos="357188" algn="l"/>
                <a:tab pos="447675" algn="l"/>
              </a:tabLst>
              <a:defRPr/>
            </a:pPr>
            <a:r>
              <a:rPr lang="it-IT" sz="2400" b="1" kern="0" dirty="0" smtClean="0">
                <a:solidFill>
                  <a:srgbClr val="000000"/>
                </a:solidFill>
                <a:latin typeface="Calibri" pitchFamily="34" charset="0"/>
              </a:rPr>
              <a:t>Different Learning Approaches</a:t>
            </a:r>
            <a:endParaRPr lang="it-IT" sz="2400" b="1" kern="0" dirty="0">
              <a:solidFill>
                <a:srgbClr val="000000"/>
              </a:solidFill>
              <a:latin typeface="Calibri" pitchFamily="34" charset="0"/>
            </a:endParaRPr>
          </a:p>
          <a:p>
            <a:pPr marL="548640" lvl="0" indent="-265113" eaLnBrk="0" hangingPunct="0">
              <a:spcBef>
                <a:spcPts val="0"/>
              </a:spcBef>
              <a:buFontTx/>
              <a:buChar char="•"/>
              <a:tabLst>
                <a:tab pos="357188" algn="l"/>
                <a:tab pos="447675" algn="l"/>
              </a:tabLst>
              <a:defRPr/>
            </a:pPr>
            <a:r>
              <a:rPr lang="en-US" sz="2400" b="1" kern="0" dirty="0" err="1" smtClean="0">
                <a:solidFill>
                  <a:srgbClr val="000000"/>
                </a:solidFill>
                <a:latin typeface="Calibri" pitchFamily="34" charset="0"/>
              </a:rPr>
              <a:t>Eulogic</a:t>
            </a:r>
            <a:r>
              <a:rPr lang="en-US" sz="2400" b="1" kern="0" dirty="0" smtClean="0">
                <a:solidFill>
                  <a:srgbClr val="000000"/>
                </a:solidFill>
                <a:latin typeface="Calibri" pitchFamily="34" charset="0"/>
              </a:rPr>
              <a:t> Thought</a:t>
            </a:r>
            <a:endParaRPr lang="it-IT" sz="2400" b="1" kern="0" dirty="0">
              <a:solidFill>
                <a:srgbClr val="000000"/>
              </a:solidFill>
              <a:latin typeface="Calibri" pitchFamily="34" charset="0"/>
            </a:endParaRPr>
          </a:p>
        </p:txBody>
      </p:sp>
      <p:sp>
        <p:nvSpPr>
          <p:cNvPr id="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a:t>
            </a:r>
            <a:r>
              <a:rPr lang="it-IT" sz="2800" b="1" dirty="0">
                <a:solidFill>
                  <a:srgbClr val="003F6E"/>
                </a:solidFill>
                <a:latin typeface="Times New Roman" pitchFamily="18" charset="0"/>
              </a:rPr>
              <a:t>(</a:t>
            </a:r>
            <a:r>
              <a:rPr lang="it-IT" sz="2800" b="1" dirty="0" smtClean="0">
                <a:solidFill>
                  <a:srgbClr val="003F6E"/>
                </a:solidFill>
                <a:latin typeface="Times New Roman" pitchFamily="18" charset="0"/>
              </a:rPr>
              <a:t>00)</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3186187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25</a:t>
            </a:fld>
            <a:endParaRPr lang="it-IT" smtClean="0">
              <a:latin typeface="Arial" pitchFamily="34" charset="0"/>
            </a:endParaRPr>
          </a:p>
        </p:txBody>
      </p:sp>
      <p:sp>
        <p:nvSpPr>
          <p:cNvPr id="12" name="Rectangle 4"/>
          <p:cNvSpPr txBox="1">
            <a:spLocks noChangeArrowheads="1"/>
          </p:cNvSpPr>
          <p:nvPr/>
        </p:nvSpPr>
        <p:spPr bwMode="auto">
          <a:xfrm>
            <a:off x="4716016" y="2988434"/>
            <a:ext cx="3753541" cy="144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3200" b="1" kern="0" dirty="0" smtClean="0">
                <a:solidFill>
                  <a:srgbClr val="000000"/>
                </a:solidFill>
                <a:latin typeface="Times New Roman" pitchFamily="18" charset="0"/>
                <a:cs typeface="Times New Roman" pitchFamily="18" charset="0"/>
              </a:rPr>
              <a:t>If I hear I forget,</a:t>
            </a:r>
          </a:p>
          <a:p>
            <a:pPr algn="just">
              <a:spcBef>
                <a:spcPts val="0"/>
              </a:spcBef>
            </a:pPr>
            <a:r>
              <a:rPr lang="en-US" sz="3200" b="1" kern="0" dirty="0" smtClean="0">
                <a:solidFill>
                  <a:srgbClr val="000000"/>
                </a:solidFill>
                <a:latin typeface="Times New Roman" pitchFamily="18" charset="0"/>
                <a:cs typeface="Times New Roman" pitchFamily="18" charset="0"/>
              </a:rPr>
              <a:t>If I see I remember,</a:t>
            </a:r>
          </a:p>
          <a:p>
            <a:pPr algn="just">
              <a:spcBef>
                <a:spcPts val="0"/>
              </a:spcBef>
            </a:pPr>
            <a:r>
              <a:rPr lang="en-US" sz="3200" b="1" kern="0" dirty="0" smtClean="0">
                <a:solidFill>
                  <a:srgbClr val="000000"/>
                </a:solidFill>
                <a:latin typeface="Times New Roman" pitchFamily="18" charset="0"/>
                <a:cs typeface="Times New Roman" pitchFamily="18" charset="0"/>
              </a:rPr>
              <a:t>If I do I understand.</a:t>
            </a:r>
            <a:endParaRPr lang="it-IT" sz="2800" kern="0" dirty="0" smtClean="0">
              <a:solidFill>
                <a:srgbClr val="000000"/>
              </a:solidFill>
            </a:endParaRPr>
          </a:p>
        </p:txBody>
      </p:sp>
      <p:sp>
        <p:nvSpPr>
          <p:cNvPr id="13" name="Text Box 3"/>
          <p:cNvSpPr txBox="1">
            <a:spLocks noChangeArrowheads="1"/>
          </p:cNvSpPr>
          <p:nvPr/>
        </p:nvSpPr>
        <p:spPr bwMode="auto">
          <a:xfrm>
            <a:off x="644482" y="1058329"/>
            <a:ext cx="78550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3200" b="1" dirty="0" smtClean="0">
                <a:solidFill>
                  <a:srgbClr val="003F6E"/>
                </a:solidFill>
                <a:latin typeface="Times New Roman" pitchFamily="18" charset="0"/>
                <a:cs typeface="Times New Roman" pitchFamily="18" charset="0"/>
              </a:rPr>
              <a:t>Learning according to Confucius </a:t>
            </a:r>
            <a:r>
              <a:rPr lang="it-IT" sz="2000" b="1" dirty="0" smtClean="0">
                <a:solidFill>
                  <a:srgbClr val="003F6E"/>
                </a:solidFill>
                <a:latin typeface="Times New Roman" pitchFamily="18" charset="0"/>
                <a:cs typeface="Times New Roman" pitchFamily="18" charset="0"/>
              </a:rPr>
              <a:t>(551 – 479 BCE)</a:t>
            </a:r>
            <a:endParaRPr lang="it-IT" sz="2000" b="1" dirty="0">
              <a:solidFill>
                <a:srgbClr val="003F6E"/>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3742" y="1989138"/>
            <a:ext cx="3740491" cy="4032250"/>
          </a:xfrm>
        </p:spPr>
      </p:pic>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a:t>
            </a:r>
            <a:r>
              <a:rPr lang="it-IT" sz="2800" b="1" dirty="0">
                <a:solidFill>
                  <a:srgbClr val="003F6E"/>
                </a:solidFill>
                <a:latin typeface="Times New Roman" pitchFamily="18" charset="0"/>
              </a:rPr>
              <a:t>(</a:t>
            </a:r>
            <a:r>
              <a:rPr lang="it-IT" sz="2800" b="1" dirty="0" smtClean="0">
                <a:solidFill>
                  <a:srgbClr val="003F6E"/>
                </a:solidFill>
                <a:latin typeface="Times New Roman" pitchFamily="18" charset="0"/>
              </a:rPr>
              <a:t>01)</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6051457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26</a:t>
            </a:fld>
            <a:endParaRPr lang="it-IT" smtClean="0">
              <a:latin typeface="Arial" pitchFamily="34" charset="0"/>
            </a:endParaRPr>
          </a:p>
        </p:txBody>
      </p:sp>
      <p:sp>
        <p:nvSpPr>
          <p:cNvPr id="13" name="Text Box 3"/>
          <p:cNvSpPr txBox="1">
            <a:spLocks noChangeArrowheads="1"/>
          </p:cNvSpPr>
          <p:nvPr/>
        </p:nvSpPr>
        <p:spPr bwMode="auto">
          <a:xfrm>
            <a:off x="1098792" y="980728"/>
            <a:ext cx="678557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3000"/>
              </a:lnSpc>
            </a:pPr>
            <a:r>
              <a:rPr lang="en-US" sz="3200" b="1" dirty="0">
                <a:solidFill>
                  <a:srgbClr val="003F6E"/>
                </a:solidFill>
                <a:latin typeface="Times New Roman" pitchFamily="18" charset="0"/>
                <a:cs typeface="Times New Roman" pitchFamily="18" charset="0"/>
              </a:rPr>
              <a:t>Learning according </a:t>
            </a:r>
            <a:r>
              <a:rPr lang="en-US" sz="3200" b="1" dirty="0" smtClean="0">
                <a:solidFill>
                  <a:srgbClr val="003F6E"/>
                </a:solidFill>
                <a:latin typeface="Times New Roman" pitchFamily="18" charset="0"/>
                <a:cs typeface="Times New Roman" pitchFamily="18" charset="0"/>
              </a:rPr>
              <a:t>to Tenzin </a:t>
            </a:r>
            <a:r>
              <a:rPr lang="en-US" sz="3200" b="1" dirty="0" err="1" smtClean="0">
                <a:solidFill>
                  <a:srgbClr val="003F6E"/>
                </a:solidFill>
                <a:latin typeface="Times New Roman" pitchFamily="18" charset="0"/>
                <a:cs typeface="Times New Roman" pitchFamily="18" charset="0"/>
              </a:rPr>
              <a:t>Gyatso</a:t>
            </a:r>
            <a:r>
              <a:rPr lang="en-US" sz="3200" b="1" dirty="0" smtClean="0">
                <a:solidFill>
                  <a:srgbClr val="003F6E"/>
                </a:solidFill>
                <a:latin typeface="Times New Roman" pitchFamily="18" charset="0"/>
                <a:cs typeface="Times New Roman" pitchFamily="18" charset="0"/>
              </a:rPr>
              <a:t>,</a:t>
            </a:r>
          </a:p>
          <a:p>
            <a:pPr algn="ctr" eaLnBrk="1" hangingPunct="1">
              <a:lnSpc>
                <a:spcPts val="3000"/>
              </a:lnSpc>
            </a:pPr>
            <a:r>
              <a:rPr lang="en-US" sz="3200" b="1" dirty="0" smtClean="0">
                <a:solidFill>
                  <a:srgbClr val="003F6E"/>
                </a:solidFill>
                <a:latin typeface="Times New Roman" pitchFamily="18" charset="0"/>
                <a:cs typeface="Times New Roman" pitchFamily="18" charset="0"/>
              </a:rPr>
              <a:t>the </a:t>
            </a:r>
            <a:r>
              <a:rPr lang="en-US" sz="3200" b="1" dirty="0">
                <a:solidFill>
                  <a:srgbClr val="003F6E"/>
                </a:solidFill>
                <a:latin typeface="Times New Roman" pitchFamily="18" charset="0"/>
                <a:cs typeface="Times New Roman" pitchFamily="18" charset="0"/>
              </a:rPr>
              <a:t>14</a:t>
            </a:r>
            <a:r>
              <a:rPr lang="en-US" sz="3200" b="1" baseline="30000" dirty="0">
                <a:solidFill>
                  <a:srgbClr val="003F6E"/>
                </a:solidFill>
                <a:latin typeface="Times New Roman" pitchFamily="18" charset="0"/>
                <a:cs typeface="Times New Roman" pitchFamily="18" charset="0"/>
              </a:rPr>
              <a:t>th</a:t>
            </a:r>
            <a:r>
              <a:rPr lang="en-US" sz="3200" b="1" dirty="0">
                <a:solidFill>
                  <a:srgbClr val="003F6E"/>
                </a:solidFill>
                <a:latin typeface="Times New Roman" pitchFamily="18" charset="0"/>
                <a:cs typeface="Times New Roman" pitchFamily="18" charset="0"/>
              </a:rPr>
              <a:t> Dalai Lama </a:t>
            </a:r>
            <a:r>
              <a:rPr lang="en-US" sz="2000" b="1" dirty="0" smtClean="0">
                <a:solidFill>
                  <a:srgbClr val="003F6E"/>
                </a:solidFill>
                <a:latin typeface="Times New Roman" pitchFamily="18" charset="0"/>
                <a:cs typeface="Times New Roman" pitchFamily="18" charset="0"/>
              </a:rPr>
              <a:t>(1935-)</a:t>
            </a:r>
            <a:r>
              <a:rPr lang="en-US" sz="3200" b="1" dirty="0" smtClean="0">
                <a:solidFill>
                  <a:srgbClr val="003F6E"/>
                </a:solidFill>
                <a:latin typeface="Times New Roman" pitchFamily="18" charset="0"/>
                <a:cs typeface="Times New Roman" pitchFamily="18" charset="0"/>
              </a:rPr>
              <a:t> </a:t>
            </a:r>
            <a:endParaRPr lang="it-IT" sz="2000" b="1" dirty="0">
              <a:solidFill>
                <a:srgbClr val="003F6E"/>
              </a:solidFill>
              <a:latin typeface="Times New Roman" pitchFamily="18" charset="0"/>
              <a:cs typeface="Times New Roman" pitchFamily="18" charset="0"/>
            </a:endParaRPr>
          </a:p>
        </p:txBody>
      </p:sp>
      <p:grpSp>
        <p:nvGrpSpPr>
          <p:cNvPr id="2" name="Group 1"/>
          <p:cNvGrpSpPr/>
          <p:nvPr/>
        </p:nvGrpSpPr>
        <p:grpSpPr>
          <a:xfrm>
            <a:off x="827583" y="1988840"/>
            <a:ext cx="7633562" cy="4032448"/>
            <a:chOff x="827583" y="1988840"/>
            <a:chExt cx="7633562" cy="4032448"/>
          </a:xfrm>
        </p:grpSpPr>
        <p:sp>
          <p:nvSpPr>
            <p:cNvPr id="12" name="Rectangle 4"/>
            <p:cNvSpPr txBox="1">
              <a:spLocks noChangeArrowheads="1"/>
            </p:cNvSpPr>
            <p:nvPr/>
          </p:nvSpPr>
          <p:spPr bwMode="auto">
            <a:xfrm>
              <a:off x="4491580" y="2096852"/>
              <a:ext cx="3969565"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0" algn="just">
                <a:spcBef>
                  <a:spcPts val="0"/>
                </a:spcBef>
              </a:pPr>
              <a:r>
                <a:rPr lang="en-US" sz="3100" b="1" kern="0" dirty="0">
                  <a:solidFill>
                    <a:srgbClr val="000000"/>
                  </a:solidFill>
                  <a:latin typeface="Times New Roman" pitchFamily="18" charset="0"/>
                  <a:cs typeface="Times New Roman" pitchFamily="18" charset="0"/>
                </a:rPr>
                <a:t>Because we all share this small planet </a:t>
              </a:r>
              <a:r>
                <a:rPr lang="en-US" sz="3100" b="1" kern="0" dirty="0" smtClean="0">
                  <a:solidFill>
                    <a:srgbClr val="000000"/>
                  </a:solidFill>
                  <a:latin typeface="Times New Roman" pitchFamily="18" charset="0"/>
                  <a:cs typeface="Times New Roman" pitchFamily="18" charset="0"/>
                </a:rPr>
                <a:t>Earth</a:t>
              </a:r>
              <a:r>
                <a:rPr lang="en-US" sz="3100" b="1" kern="0" dirty="0">
                  <a:solidFill>
                    <a:srgbClr val="000000"/>
                  </a:solidFill>
                  <a:latin typeface="Times New Roman" pitchFamily="18" charset="0"/>
                  <a:cs typeface="Times New Roman" pitchFamily="18" charset="0"/>
                </a:rPr>
                <a:t>, we have to learn to live in harmony and peace with each other and with </a:t>
              </a:r>
              <a:r>
                <a:rPr lang="en-US" sz="3100" b="1" kern="0" dirty="0" smtClean="0">
                  <a:solidFill>
                    <a:srgbClr val="000000"/>
                  </a:solidFill>
                  <a:latin typeface="Times New Roman" pitchFamily="18" charset="0"/>
                  <a:cs typeface="Times New Roman" pitchFamily="18" charset="0"/>
                </a:rPr>
                <a:t>Nature</a:t>
              </a:r>
              <a:r>
                <a:rPr lang="en-US" sz="3100" b="1" kern="0" dirty="0">
                  <a:solidFill>
                    <a:srgbClr val="000000"/>
                  </a:solidFill>
                  <a:latin typeface="Times New Roman" pitchFamily="18" charset="0"/>
                  <a:cs typeface="Times New Roman" pitchFamily="18" charset="0"/>
                </a:rPr>
                <a:t>. That is not just a dream, but a necessity</a:t>
              </a:r>
              <a:r>
                <a:rPr lang="en-US" sz="3100" b="1" kern="0" dirty="0" smtClean="0">
                  <a:solidFill>
                    <a:srgbClr val="000000"/>
                  </a:solidFill>
                  <a:latin typeface="Times New Roman" pitchFamily="18" charset="0"/>
                  <a:cs typeface="Times New Roman" pitchFamily="18" charset="0"/>
                </a:rPr>
                <a:t>.</a:t>
              </a:r>
              <a:endParaRPr lang="it-IT" sz="2800" kern="0" dirty="0" smtClean="0">
                <a:solidFill>
                  <a:srgbClr val="00000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3" y="1988840"/>
              <a:ext cx="3412879" cy="4032448"/>
            </a:xfrm>
            <a:prstGeom prst="rect">
              <a:avLst/>
            </a:prstGeom>
          </p:spPr>
        </p:pic>
      </p:grpSp>
      <p:sp>
        <p:nvSpPr>
          <p:cNvPr id="1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a:t>
            </a:r>
            <a:r>
              <a:rPr lang="it-IT" sz="2800" b="1" dirty="0">
                <a:solidFill>
                  <a:srgbClr val="003F6E"/>
                </a:solidFill>
                <a:latin typeface="Times New Roman" pitchFamily="18" charset="0"/>
              </a:rPr>
              <a:t>(</a:t>
            </a:r>
            <a:r>
              <a:rPr lang="it-IT" sz="2800" b="1" dirty="0" smtClean="0">
                <a:solidFill>
                  <a:srgbClr val="003F6E"/>
                </a:solidFill>
                <a:latin typeface="Times New Roman" pitchFamily="18" charset="0"/>
              </a:rPr>
              <a:t>02)</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19128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27</a:t>
            </a:fld>
            <a:endParaRPr lang="it-IT" smtClean="0">
              <a:latin typeface="Arial" pitchFamily="34" charset="0"/>
            </a:endParaRPr>
          </a:p>
        </p:txBody>
      </p:sp>
      <p:sp>
        <p:nvSpPr>
          <p:cNvPr id="13" name="Text Box 3"/>
          <p:cNvSpPr txBox="1">
            <a:spLocks noChangeArrowheads="1"/>
          </p:cNvSpPr>
          <p:nvPr/>
        </p:nvSpPr>
        <p:spPr bwMode="auto">
          <a:xfrm>
            <a:off x="270386" y="1084743"/>
            <a:ext cx="86409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3200" b="1" dirty="0" smtClean="0">
                <a:solidFill>
                  <a:srgbClr val="003F6E"/>
                </a:solidFill>
                <a:latin typeface="Times New Roman" pitchFamily="18" charset="0"/>
                <a:cs typeface="Times New Roman" pitchFamily="18" charset="0"/>
              </a:rPr>
              <a:t>Learning according to Bateson and von Foerster</a:t>
            </a:r>
            <a:endParaRPr lang="it-IT" sz="3200" b="1" dirty="0">
              <a:solidFill>
                <a:srgbClr val="003F6E"/>
              </a:solidFill>
              <a:latin typeface="Times New Roman" pitchFamily="18" charset="0"/>
              <a:cs typeface="Times New Roman"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233" y="1721672"/>
            <a:ext cx="3810000" cy="27908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3356992"/>
            <a:ext cx="2857500" cy="2952750"/>
          </a:xfrm>
          <a:prstGeom prst="rect">
            <a:avLst/>
          </a:prstGeom>
        </p:spPr>
      </p:pic>
      <p:grpSp>
        <p:nvGrpSpPr>
          <p:cNvPr id="3" name="Group 2"/>
          <p:cNvGrpSpPr/>
          <p:nvPr/>
        </p:nvGrpSpPr>
        <p:grpSpPr>
          <a:xfrm>
            <a:off x="4500021" y="1687980"/>
            <a:ext cx="4038931" cy="1452988"/>
            <a:chOff x="4500021" y="1687980"/>
            <a:chExt cx="4038931" cy="1452988"/>
          </a:xfrm>
        </p:grpSpPr>
        <p:sp>
          <p:nvSpPr>
            <p:cNvPr id="12" name="Rectangle 4"/>
            <p:cNvSpPr txBox="1">
              <a:spLocks noChangeArrowheads="1"/>
            </p:cNvSpPr>
            <p:nvPr/>
          </p:nvSpPr>
          <p:spPr bwMode="auto">
            <a:xfrm>
              <a:off x="4500021" y="1687980"/>
              <a:ext cx="39604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spcBef>
                  <a:spcPts val="0"/>
                </a:spcBef>
              </a:pPr>
              <a:r>
                <a:rPr lang="en-US" sz="2400" kern="0" dirty="0" smtClean="0">
                  <a:solidFill>
                    <a:srgbClr val="000000"/>
                  </a:solidFill>
                  <a:latin typeface="Times New Roman" pitchFamily="18" charset="0"/>
                  <a:cs typeface="Times New Roman" pitchFamily="18" charset="0"/>
                </a:rPr>
                <a:t>    Quest for the difference that makes the difference, </a:t>
              </a:r>
              <a:r>
                <a:rPr lang="en-US" sz="2400" b="1" kern="0" dirty="0" smtClean="0">
                  <a:solidFill>
                    <a:srgbClr val="000000"/>
                  </a:solidFill>
                  <a:latin typeface="Times New Roman" pitchFamily="18" charset="0"/>
                  <a:cs typeface="Times New Roman" pitchFamily="18" charset="0"/>
                </a:rPr>
                <a:t>probing by probing...</a:t>
              </a:r>
              <a:endParaRPr lang="it-IT" sz="3200" b="1" kern="0" dirty="0" smtClean="0">
                <a:solidFill>
                  <a:srgbClr val="000000"/>
                </a:solidFill>
              </a:endParaRPr>
            </a:p>
          </p:txBody>
        </p:sp>
        <p:sp>
          <p:nvSpPr>
            <p:cNvPr id="17" name="Rectangle 4"/>
            <p:cNvSpPr txBox="1">
              <a:spLocks noChangeArrowheads="1"/>
            </p:cNvSpPr>
            <p:nvPr/>
          </p:nvSpPr>
          <p:spPr bwMode="auto">
            <a:xfrm>
              <a:off x="4863121" y="2787272"/>
              <a:ext cx="3675831"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200" b="1" kern="0" dirty="0" smtClean="0">
                  <a:solidFill>
                    <a:srgbClr val="000000"/>
                  </a:solidFill>
                  <a:latin typeface="Times New Roman" pitchFamily="18" charset="0"/>
                  <a:cs typeface="Times New Roman" pitchFamily="18" charset="0"/>
                </a:rPr>
                <a:t>Gregory Bateson (1904 - 1980)</a:t>
              </a:r>
              <a:endParaRPr lang="it-IT" sz="2800" kern="0" dirty="0" smtClean="0">
                <a:solidFill>
                  <a:srgbClr val="000000"/>
                </a:solidFill>
              </a:endParaRPr>
            </a:p>
          </p:txBody>
        </p:sp>
      </p:grpSp>
      <p:grpSp>
        <p:nvGrpSpPr>
          <p:cNvPr id="2" name="Group 1"/>
          <p:cNvGrpSpPr/>
          <p:nvPr/>
        </p:nvGrpSpPr>
        <p:grpSpPr>
          <a:xfrm>
            <a:off x="395536" y="5026551"/>
            <a:ext cx="4803711" cy="1132830"/>
            <a:chOff x="128329" y="5157192"/>
            <a:chExt cx="4803711" cy="1132830"/>
          </a:xfrm>
        </p:grpSpPr>
        <p:sp>
          <p:nvSpPr>
            <p:cNvPr id="16" name="Rectangle 4"/>
            <p:cNvSpPr txBox="1">
              <a:spLocks noChangeArrowheads="1"/>
            </p:cNvSpPr>
            <p:nvPr/>
          </p:nvSpPr>
          <p:spPr bwMode="auto">
            <a:xfrm>
              <a:off x="128329" y="5157192"/>
              <a:ext cx="4752529" cy="827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r">
                <a:spcBef>
                  <a:spcPts val="0"/>
                </a:spcBef>
              </a:pPr>
              <a:r>
                <a:rPr lang="en-US" sz="2400" kern="0" dirty="0" smtClean="0">
                  <a:solidFill>
                    <a:srgbClr val="000000"/>
                  </a:solidFill>
                  <a:latin typeface="Times New Roman" pitchFamily="18" charset="0"/>
                  <a:cs typeface="Times New Roman" pitchFamily="18" charset="0"/>
                </a:rPr>
                <a:t>    … where the </a:t>
              </a:r>
              <a:r>
                <a:rPr lang="en-US" sz="2400" b="1" kern="0" dirty="0" smtClean="0">
                  <a:solidFill>
                    <a:srgbClr val="000000"/>
                  </a:solidFill>
                  <a:latin typeface="Times New Roman" pitchFamily="18" charset="0"/>
                  <a:cs typeface="Times New Roman" pitchFamily="18" charset="0"/>
                </a:rPr>
                <a:t>fundamental role</a:t>
              </a:r>
              <a:r>
                <a:rPr lang="en-US" sz="2400" kern="0" dirty="0" smtClean="0">
                  <a:solidFill>
                    <a:srgbClr val="000000"/>
                  </a:solidFill>
                  <a:latin typeface="Times New Roman" pitchFamily="18" charset="0"/>
                  <a:cs typeface="Times New Roman" pitchFamily="18" charset="0"/>
                </a:rPr>
                <a:t> is played by </a:t>
              </a:r>
              <a:r>
                <a:rPr lang="en-US" sz="2400" b="1" kern="0" dirty="0" err="1" smtClean="0">
                  <a:solidFill>
                    <a:srgbClr val="000000"/>
                  </a:solidFill>
                  <a:latin typeface="Times New Roman" pitchFamily="18" charset="0"/>
                  <a:cs typeface="Times New Roman" pitchFamily="18" charset="0"/>
                </a:rPr>
                <a:t>Observator</a:t>
              </a:r>
              <a:r>
                <a:rPr lang="en-US" sz="2400" b="1" kern="0" dirty="0" smtClean="0">
                  <a:solidFill>
                    <a:srgbClr val="000000"/>
                  </a:solidFill>
                  <a:latin typeface="Times New Roman" pitchFamily="18" charset="0"/>
                  <a:cs typeface="Times New Roman" pitchFamily="18" charset="0"/>
                </a:rPr>
                <a:t> viewpoint.</a:t>
              </a:r>
            </a:p>
            <a:p>
              <a:pPr algn="just">
                <a:spcBef>
                  <a:spcPts val="0"/>
                </a:spcBef>
              </a:pPr>
              <a:endParaRPr lang="it-IT" sz="2800" kern="0" dirty="0" smtClean="0">
                <a:solidFill>
                  <a:srgbClr val="000000"/>
                </a:solidFill>
              </a:endParaRPr>
            </a:p>
          </p:txBody>
        </p:sp>
        <p:sp>
          <p:nvSpPr>
            <p:cNvPr id="18" name="Rectangle 4"/>
            <p:cNvSpPr txBox="1">
              <a:spLocks noChangeArrowheads="1"/>
            </p:cNvSpPr>
            <p:nvPr/>
          </p:nvSpPr>
          <p:spPr bwMode="auto">
            <a:xfrm>
              <a:off x="971600" y="5936326"/>
              <a:ext cx="3960440"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200" b="1" kern="0" dirty="0" smtClean="0">
                  <a:solidFill>
                    <a:srgbClr val="000000"/>
                  </a:solidFill>
                  <a:latin typeface="Times New Roman" pitchFamily="18" charset="0"/>
                  <a:cs typeface="Times New Roman" pitchFamily="18" charset="0"/>
                </a:rPr>
                <a:t>Heinz von </a:t>
              </a:r>
              <a:r>
                <a:rPr lang="en-US" sz="2200" b="1" kern="0" dirty="0" err="1" smtClean="0">
                  <a:solidFill>
                    <a:srgbClr val="000000"/>
                  </a:solidFill>
                  <a:latin typeface="Times New Roman" pitchFamily="18" charset="0"/>
                  <a:cs typeface="Times New Roman" pitchFamily="18" charset="0"/>
                </a:rPr>
                <a:t>Foerster</a:t>
              </a:r>
              <a:r>
                <a:rPr lang="en-US" sz="2200" b="1" kern="0" dirty="0" smtClean="0">
                  <a:solidFill>
                    <a:srgbClr val="000000"/>
                  </a:solidFill>
                  <a:latin typeface="Times New Roman" pitchFamily="18" charset="0"/>
                  <a:cs typeface="Times New Roman" pitchFamily="18" charset="0"/>
                </a:rPr>
                <a:t> (1911 - 2002)</a:t>
              </a:r>
              <a:endParaRPr lang="it-IT" sz="2800" kern="0" dirty="0" smtClean="0">
                <a:solidFill>
                  <a:srgbClr val="000000"/>
                </a:solidFill>
              </a:endParaRPr>
            </a:p>
          </p:txBody>
        </p:sp>
      </p:grpSp>
      <p:sp>
        <p:nvSpPr>
          <p:cNvPr id="2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5"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a:t>
            </a:r>
            <a:r>
              <a:rPr lang="it-IT" sz="2800" b="1" dirty="0">
                <a:solidFill>
                  <a:srgbClr val="003F6E"/>
                </a:solidFill>
                <a:latin typeface="Times New Roman" pitchFamily="18" charset="0"/>
              </a:rPr>
              <a:t>(</a:t>
            </a:r>
            <a:r>
              <a:rPr lang="it-IT" sz="2800" b="1" dirty="0" smtClean="0">
                <a:solidFill>
                  <a:srgbClr val="003F6E"/>
                </a:solidFill>
                <a:latin typeface="Times New Roman" pitchFamily="18" charset="0"/>
              </a:rPr>
              <a:t>03)</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24237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6"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10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28</a:t>
            </a:fld>
            <a:endParaRPr lang="it-IT" smtClean="0">
              <a:latin typeface="Arial" pitchFamily="34" charset="0"/>
            </a:endParaRPr>
          </a:p>
        </p:txBody>
      </p:sp>
      <p:sp>
        <p:nvSpPr>
          <p:cNvPr id="13" name="Text Box 3"/>
          <p:cNvSpPr txBox="1">
            <a:spLocks noChangeArrowheads="1"/>
          </p:cNvSpPr>
          <p:nvPr/>
        </p:nvSpPr>
        <p:spPr bwMode="auto">
          <a:xfrm>
            <a:off x="179512" y="1052735"/>
            <a:ext cx="89289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3200" b="1" dirty="0" smtClean="0">
                <a:solidFill>
                  <a:srgbClr val="003F6E"/>
                </a:solidFill>
                <a:latin typeface="Times New Roman" pitchFamily="18" charset="0"/>
                <a:cs typeface="Times New Roman" pitchFamily="18" charset="0"/>
              </a:rPr>
              <a:t>Remembering </a:t>
            </a:r>
            <a:r>
              <a:rPr lang="it-IT" sz="3200" b="1" dirty="0">
                <a:solidFill>
                  <a:srgbClr val="003F6E"/>
                </a:solidFill>
                <a:latin typeface="Times New Roman" pitchFamily="18" charset="0"/>
                <a:cs typeface="Times New Roman" pitchFamily="18" charset="0"/>
              </a:rPr>
              <a:t>that "The </a:t>
            </a:r>
            <a:r>
              <a:rPr lang="it-IT" sz="3200" b="1" dirty="0" smtClean="0">
                <a:solidFill>
                  <a:srgbClr val="003F6E"/>
                </a:solidFill>
                <a:latin typeface="Times New Roman" pitchFamily="18" charset="0"/>
                <a:cs typeface="Times New Roman" pitchFamily="18" charset="0"/>
              </a:rPr>
              <a:t>map is not </a:t>
            </a:r>
            <a:r>
              <a:rPr lang="it-IT" sz="3200" b="1" dirty="0">
                <a:solidFill>
                  <a:srgbClr val="003F6E"/>
                </a:solidFill>
                <a:latin typeface="Times New Roman" pitchFamily="18" charset="0"/>
                <a:cs typeface="Times New Roman" pitchFamily="18" charset="0"/>
              </a:rPr>
              <a:t>the territory"</a:t>
            </a:r>
          </a:p>
        </p:txBody>
      </p:sp>
      <p:sp>
        <p:nvSpPr>
          <p:cNvPr id="14" name="Rectangle 4"/>
          <p:cNvSpPr txBox="1">
            <a:spLocks noChangeArrowheads="1"/>
          </p:cNvSpPr>
          <p:nvPr/>
        </p:nvSpPr>
        <p:spPr bwMode="auto">
          <a:xfrm>
            <a:off x="395536" y="1844824"/>
            <a:ext cx="8352928"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0" algn="just">
              <a:spcBef>
                <a:spcPts val="0"/>
              </a:spcBef>
            </a:pPr>
            <a:r>
              <a:rPr lang="en-US" sz="2400" b="1" kern="0" dirty="0">
                <a:solidFill>
                  <a:srgbClr val="000000"/>
                </a:solidFill>
                <a:latin typeface="Times New Roman" pitchFamily="18" charset="0"/>
                <a:cs typeface="Times New Roman" pitchFamily="18" charset="0"/>
              </a:rPr>
              <a:t>Gregory </a:t>
            </a:r>
            <a:r>
              <a:rPr lang="en-US" sz="2400" b="1" kern="0" dirty="0" smtClean="0">
                <a:solidFill>
                  <a:srgbClr val="000000"/>
                </a:solidFill>
                <a:latin typeface="Times New Roman" pitchFamily="18" charset="0"/>
                <a:cs typeface="Times New Roman" pitchFamily="18" charset="0"/>
              </a:rPr>
              <a:t>Bateson </a:t>
            </a:r>
            <a:r>
              <a:rPr lang="en-US" sz="2400" kern="0" dirty="0" smtClean="0">
                <a:solidFill>
                  <a:srgbClr val="000000"/>
                </a:solidFill>
                <a:latin typeface="Times New Roman" pitchFamily="18" charset="0"/>
                <a:cs typeface="Times New Roman" pitchFamily="18" charset="0"/>
              </a:rPr>
              <a:t>(1904-1980</a:t>
            </a:r>
            <a:r>
              <a:rPr lang="en-US" sz="2400" kern="0" dirty="0">
                <a:solidFill>
                  <a:srgbClr val="000000"/>
                </a:solidFill>
                <a:latin typeface="Times New Roman" pitchFamily="18" charset="0"/>
                <a:cs typeface="Times New Roman" pitchFamily="18" charset="0"/>
              </a:rPr>
              <a:t>)</a:t>
            </a:r>
            <a:r>
              <a:rPr lang="en-US" sz="2400" kern="0" dirty="0" smtClean="0">
                <a:solidFill>
                  <a:srgbClr val="000000"/>
                </a:solidFill>
                <a:latin typeface="Times New Roman" pitchFamily="18" charset="0"/>
                <a:cs typeface="Times New Roman" pitchFamily="18" charset="0"/>
              </a:rPr>
              <a:t>, </a:t>
            </a:r>
            <a:r>
              <a:rPr lang="en-US" sz="2400" kern="0" dirty="0">
                <a:solidFill>
                  <a:srgbClr val="000000"/>
                </a:solidFill>
                <a:latin typeface="Times New Roman" pitchFamily="18" charset="0"/>
                <a:cs typeface="Times New Roman" pitchFamily="18" charset="0"/>
              </a:rPr>
              <a:t>in </a:t>
            </a:r>
            <a:r>
              <a:rPr lang="en-US" sz="2400" b="1" kern="0" dirty="0">
                <a:solidFill>
                  <a:srgbClr val="000000"/>
                </a:solidFill>
                <a:latin typeface="Times New Roman" pitchFamily="18" charset="0"/>
                <a:cs typeface="Times New Roman" pitchFamily="18" charset="0"/>
              </a:rPr>
              <a:t>"Form, Substance </a:t>
            </a:r>
            <a:r>
              <a:rPr lang="en-US" sz="2400" b="1" kern="0" dirty="0" smtClean="0">
                <a:solidFill>
                  <a:srgbClr val="000000"/>
                </a:solidFill>
                <a:latin typeface="Times New Roman" pitchFamily="18" charset="0"/>
                <a:cs typeface="Times New Roman" pitchFamily="18" charset="0"/>
              </a:rPr>
              <a:t>and Difference</a:t>
            </a:r>
            <a:r>
              <a:rPr lang="en-US" sz="2400" b="1" kern="0" dirty="0">
                <a:solidFill>
                  <a:srgbClr val="000000"/>
                </a:solidFill>
                <a:latin typeface="Times New Roman" pitchFamily="18" charset="0"/>
                <a:cs typeface="Times New Roman" pitchFamily="18" charset="0"/>
              </a:rPr>
              <a:t>"</a:t>
            </a:r>
            <a:r>
              <a:rPr lang="en-US" sz="2400" kern="0" dirty="0">
                <a:solidFill>
                  <a:srgbClr val="000000"/>
                </a:solidFill>
                <a:latin typeface="Times New Roman" pitchFamily="18" charset="0"/>
                <a:cs typeface="Times New Roman" pitchFamily="18" charset="0"/>
              </a:rPr>
              <a:t>, from </a:t>
            </a:r>
            <a:r>
              <a:rPr lang="en-US" sz="2400" b="1" kern="0" dirty="0">
                <a:solidFill>
                  <a:srgbClr val="000000"/>
                </a:solidFill>
                <a:latin typeface="Times New Roman" pitchFamily="18" charset="0"/>
                <a:cs typeface="Times New Roman" pitchFamily="18" charset="0"/>
              </a:rPr>
              <a:t>Steps to an Ecology of Mind</a:t>
            </a:r>
            <a:r>
              <a:rPr lang="en-US" sz="2400" kern="0" dirty="0">
                <a:solidFill>
                  <a:srgbClr val="000000"/>
                </a:solidFill>
                <a:latin typeface="Times New Roman" pitchFamily="18" charset="0"/>
                <a:cs typeface="Times New Roman" pitchFamily="18" charset="0"/>
              </a:rPr>
              <a:t> (1972), has elucidated the essential impossibility of knowing what the territory is, as </a:t>
            </a:r>
            <a:r>
              <a:rPr lang="en-US" sz="2400" b="1" kern="0" dirty="0">
                <a:solidFill>
                  <a:srgbClr val="000000"/>
                </a:solidFill>
                <a:latin typeface="Times New Roman" pitchFamily="18" charset="0"/>
                <a:cs typeface="Times New Roman" pitchFamily="18" charset="0"/>
              </a:rPr>
              <a:t>any understanding of it is based on some </a:t>
            </a:r>
            <a:r>
              <a:rPr lang="en-US" sz="2400" b="1" kern="0" dirty="0" smtClean="0">
                <a:solidFill>
                  <a:srgbClr val="000000"/>
                </a:solidFill>
                <a:latin typeface="Times New Roman" pitchFamily="18" charset="0"/>
                <a:cs typeface="Times New Roman" pitchFamily="18" charset="0"/>
              </a:rPr>
              <a:t>representation.</a:t>
            </a:r>
            <a:endParaRPr lang="it-IT" sz="2400" b="1" kern="0" dirty="0" smtClean="0">
              <a:solidFill>
                <a:srgbClr val="000000"/>
              </a:solidFill>
            </a:endParaRPr>
          </a:p>
        </p:txBody>
      </p:sp>
      <p:sp>
        <p:nvSpPr>
          <p:cNvPr id="11" name="Rectangle 4"/>
          <p:cNvSpPr txBox="1">
            <a:spLocks noChangeArrowheads="1"/>
          </p:cNvSpPr>
          <p:nvPr/>
        </p:nvSpPr>
        <p:spPr bwMode="auto">
          <a:xfrm>
            <a:off x="397640" y="3391309"/>
            <a:ext cx="8352928" cy="192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0" algn="just">
              <a:spcBef>
                <a:spcPts val="0"/>
              </a:spcBef>
            </a:pPr>
            <a:r>
              <a:rPr lang="en-US" sz="2400" kern="0" dirty="0">
                <a:solidFill>
                  <a:srgbClr val="000000"/>
                </a:solidFill>
                <a:latin typeface="Times New Roman" pitchFamily="18" charset="0"/>
                <a:cs typeface="Times New Roman" pitchFamily="18" charset="0"/>
              </a:rPr>
              <a:t>Polish-American scientist and philosopher </a:t>
            </a:r>
            <a:r>
              <a:rPr lang="en-US" sz="2400" b="1" kern="0" dirty="0">
                <a:solidFill>
                  <a:srgbClr val="000000"/>
                </a:solidFill>
                <a:latin typeface="Times New Roman" pitchFamily="18" charset="0"/>
                <a:cs typeface="Times New Roman" pitchFamily="18" charset="0"/>
              </a:rPr>
              <a:t>Alfred Korzybski</a:t>
            </a:r>
            <a:r>
              <a:rPr lang="en-US" sz="2400" kern="0" dirty="0">
                <a:solidFill>
                  <a:srgbClr val="000000"/>
                </a:solidFill>
                <a:latin typeface="Times New Roman" pitchFamily="18" charset="0"/>
                <a:cs typeface="Times New Roman" pitchFamily="18" charset="0"/>
              </a:rPr>
              <a:t> </a:t>
            </a:r>
            <a:r>
              <a:rPr lang="en-US" sz="2400" kern="0" dirty="0" smtClean="0">
                <a:solidFill>
                  <a:srgbClr val="000000"/>
                </a:solidFill>
                <a:latin typeface="Times New Roman" pitchFamily="18" charset="0"/>
                <a:cs typeface="Times New Roman" pitchFamily="18" charset="0"/>
              </a:rPr>
              <a:t>(1879-1950), developer of </a:t>
            </a:r>
            <a:r>
              <a:rPr lang="en-US" sz="2400" kern="0" dirty="0">
                <a:solidFill>
                  <a:srgbClr val="000000"/>
                </a:solidFill>
                <a:latin typeface="Times New Roman" pitchFamily="18" charset="0"/>
                <a:cs typeface="Times New Roman" pitchFamily="18" charset="0"/>
              </a:rPr>
              <a:t>the "</a:t>
            </a:r>
            <a:r>
              <a:rPr lang="en-US" sz="2400" b="1" kern="0" dirty="0">
                <a:solidFill>
                  <a:srgbClr val="000000"/>
                </a:solidFill>
                <a:latin typeface="Times New Roman" pitchFamily="18" charset="0"/>
                <a:cs typeface="Times New Roman" pitchFamily="18" charset="0"/>
              </a:rPr>
              <a:t>Theory </a:t>
            </a:r>
            <a:r>
              <a:rPr lang="en-US" sz="2400" b="1" kern="0" dirty="0" smtClean="0">
                <a:solidFill>
                  <a:srgbClr val="000000"/>
                </a:solidFill>
                <a:latin typeface="Times New Roman" pitchFamily="18" charset="0"/>
                <a:cs typeface="Times New Roman" pitchFamily="18" charset="0"/>
              </a:rPr>
              <a:t>of </a:t>
            </a:r>
            <a:r>
              <a:rPr lang="en-US" sz="2400" b="1" kern="0" dirty="0">
                <a:solidFill>
                  <a:srgbClr val="000000"/>
                </a:solidFill>
                <a:latin typeface="Times New Roman" pitchFamily="18" charset="0"/>
                <a:cs typeface="Times New Roman" pitchFamily="18" charset="0"/>
              </a:rPr>
              <a:t>General Semantics</a:t>
            </a:r>
            <a:r>
              <a:rPr lang="en-US" sz="2400" kern="0" dirty="0">
                <a:solidFill>
                  <a:srgbClr val="000000"/>
                </a:solidFill>
                <a:latin typeface="Times New Roman" pitchFamily="18" charset="0"/>
                <a:cs typeface="Times New Roman" pitchFamily="18" charset="0"/>
              </a:rPr>
              <a:t>",  </a:t>
            </a:r>
            <a:r>
              <a:rPr lang="en-US" sz="2400" kern="0" dirty="0" smtClean="0">
                <a:solidFill>
                  <a:srgbClr val="000000"/>
                </a:solidFill>
                <a:latin typeface="Times New Roman" pitchFamily="18" charset="0"/>
                <a:cs typeface="Times New Roman" pitchFamily="18" charset="0"/>
              </a:rPr>
              <a:t>coined  the dictum "the </a:t>
            </a:r>
            <a:r>
              <a:rPr lang="en-US" sz="2400" kern="0" dirty="0">
                <a:solidFill>
                  <a:srgbClr val="000000"/>
                </a:solidFill>
                <a:latin typeface="Times New Roman" pitchFamily="18" charset="0"/>
                <a:cs typeface="Times New Roman" pitchFamily="18" charset="0"/>
              </a:rPr>
              <a:t>map is not the territory", encapsulating his view that </a:t>
            </a:r>
            <a:r>
              <a:rPr lang="en-US" sz="2400" b="1" kern="0" dirty="0">
                <a:solidFill>
                  <a:srgbClr val="000000"/>
                </a:solidFill>
                <a:latin typeface="Times New Roman" pitchFamily="18" charset="0"/>
                <a:cs typeface="Times New Roman" pitchFamily="18" charset="0"/>
              </a:rPr>
              <a:t>an abstraction derived from something, or a reaction to it, is not the thing itself.</a:t>
            </a:r>
            <a:endParaRPr lang="it-IT" sz="2400" b="1" kern="0" dirty="0" smtClean="0">
              <a:solidFill>
                <a:srgbClr val="000000"/>
              </a:solidFill>
            </a:endParaRPr>
          </a:p>
        </p:txBody>
      </p:sp>
      <p:sp>
        <p:nvSpPr>
          <p:cNvPr id="12" name="Rectangle 4"/>
          <p:cNvSpPr txBox="1">
            <a:spLocks noChangeArrowheads="1"/>
          </p:cNvSpPr>
          <p:nvPr/>
        </p:nvSpPr>
        <p:spPr bwMode="auto">
          <a:xfrm>
            <a:off x="397640" y="5301208"/>
            <a:ext cx="8352928" cy="112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0" algn="just">
              <a:spcBef>
                <a:spcPts val="0"/>
              </a:spcBef>
            </a:pPr>
            <a:r>
              <a:rPr lang="en-US" sz="2400" kern="0" dirty="0">
                <a:solidFill>
                  <a:srgbClr val="000000"/>
                </a:solidFill>
                <a:latin typeface="Times New Roman" pitchFamily="18" charset="0"/>
                <a:cs typeface="Times New Roman" pitchFamily="18" charset="0"/>
              </a:rPr>
              <a:t>Another basic quandary is the problem of </a:t>
            </a:r>
            <a:r>
              <a:rPr lang="en-US" sz="2400" b="1" kern="0" dirty="0">
                <a:solidFill>
                  <a:srgbClr val="000000"/>
                </a:solidFill>
                <a:latin typeface="Times New Roman" pitchFamily="18" charset="0"/>
                <a:cs typeface="Times New Roman" pitchFamily="18" charset="0"/>
              </a:rPr>
              <a:t>accuracy</a:t>
            </a:r>
            <a:r>
              <a:rPr lang="en-US" sz="2400" kern="0" dirty="0">
                <a:solidFill>
                  <a:srgbClr val="000000"/>
                </a:solidFill>
                <a:latin typeface="Times New Roman" pitchFamily="18" charset="0"/>
                <a:cs typeface="Times New Roman" pitchFamily="18" charset="0"/>
              </a:rPr>
              <a:t>. </a:t>
            </a:r>
            <a:r>
              <a:rPr lang="en-US" sz="2400" b="1" kern="0" dirty="0">
                <a:solidFill>
                  <a:srgbClr val="000000"/>
                </a:solidFill>
                <a:latin typeface="Times New Roman" pitchFamily="18" charset="0"/>
                <a:cs typeface="Times New Roman" pitchFamily="18" charset="0"/>
              </a:rPr>
              <a:t>Jorge Luis </a:t>
            </a:r>
            <a:r>
              <a:rPr lang="en-US" sz="2400" b="1" kern="0" dirty="0" smtClean="0">
                <a:solidFill>
                  <a:srgbClr val="000000"/>
                </a:solidFill>
                <a:latin typeface="Times New Roman" pitchFamily="18" charset="0"/>
                <a:cs typeface="Times New Roman" pitchFamily="18" charset="0"/>
              </a:rPr>
              <a:t>Borges</a:t>
            </a:r>
            <a:r>
              <a:rPr lang="en-US" sz="2400" kern="0" dirty="0" smtClean="0">
                <a:solidFill>
                  <a:srgbClr val="000000"/>
                </a:solidFill>
                <a:latin typeface="Times New Roman" pitchFamily="18" charset="0"/>
                <a:cs typeface="Times New Roman" pitchFamily="18" charset="0"/>
              </a:rPr>
              <a:t>'s (1899-1986) </a:t>
            </a:r>
            <a:r>
              <a:rPr lang="en-US" sz="2400" kern="0" dirty="0">
                <a:solidFill>
                  <a:srgbClr val="000000"/>
                </a:solidFill>
                <a:latin typeface="Times New Roman" pitchFamily="18" charset="0"/>
                <a:cs typeface="Times New Roman" pitchFamily="18" charset="0"/>
              </a:rPr>
              <a:t>"</a:t>
            </a:r>
            <a:r>
              <a:rPr lang="en-US" sz="2400" b="1" kern="0" dirty="0">
                <a:solidFill>
                  <a:srgbClr val="000000"/>
                </a:solidFill>
                <a:latin typeface="Times New Roman" pitchFamily="18" charset="0"/>
                <a:cs typeface="Times New Roman" pitchFamily="18" charset="0"/>
              </a:rPr>
              <a:t>Del </a:t>
            </a:r>
            <a:r>
              <a:rPr lang="en-US" sz="2400" b="1" kern="0" dirty="0" smtClean="0">
                <a:solidFill>
                  <a:srgbClr val="000000"/>
                </a:solidFill>
                <a:latin typeface="Times New Roman" pitchFamily="18" charset="0"/>
                <a:cs typeface="Times New Roman" pitchFamily="18" charset="0"/>
              </a:rPr>
              <a:t>rigor en la </a:t>
            </a:r>
            <a:r>
              <a:rPr lang="en-US" sz="2400" b="1" kern="0" dirty="0" err="1" smtClean="0">
                <a:solidFill>
                  <a:srgbClr val="000000"/>
                </a:solidFill>
                <a:latin typeface="Times New Roman" pitchFamily="18" charset="0"/>
                <a:cs typeface="Times New Roman" pitchFamily="18" charset="0"/>
              </a:rPr>
              <a:t>ciencia</a:t>
            </a:r>
            <a:r>
              <a:rPr lang="en-US" sz="2400" kern="0" dirty="0" smtClean="0">
                <a:solidFill>
                  <a:srgbClr val="000000"/>
                </a:solidFill>
                <a:latin typeface="Times New Roman" pitchFamily="18" charset="0"/>
                <a:cs typeface="Times New Roman" pitchFamily="18" charset="0"/>
              </a:rPr>
              <a:t>" (1946) describes </a:t>
            </a:r>
            <a:r>
              <a:rPr lang="en-US" sz="2400" kern="0" dirty="0">
                <a:solidFill>
                  <a:srgbClr val="000000"/>
                </a:solidFill>
                <a:latin typeface="Times New Roman" pitchFamily="18" charset="0"/>
                <a:cs typeface="Times New Roman" pitchFamily="18" charset="0"/>
              </a:rPr>
              <a:t>the tragic uselessness of the perfectly accurate, one-to-one </a:t>
            </a:r>
            <a:r>
              <a:rPr lang="en-US" sz="2400" kern="0" dirty="0" smtClean="0">
                <a:solidFill>
                  <a:srgbClr val="000000"/>
                </a:solidFill>
                <a:latin typeface="Times New Roman" pitchFamily="18" charset="0"/>
                <a:cs typeface="Times New Roman" pitchFamily="18" charset="0"/>
              </a:rPr>
              <a:t>map.</a:t>
            </a:r>
            <a:endParaRPr lang="it-IT" sz="2400" kern="0" dirty="0" smtClean="0">
              <a:solidFill>
                <a:srgbClr val="000000"/>
              </a:solidFill>
            </a:endParaRPr>
          </a:p>
        </p:txBody>
      </p:sp>
      <p:sp>
        <p:nvSpPr>
          <p:cNvPr id="1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a:t>
            </a:r>
            <a:r>
              <a:rPr lang="it-IT" sz="2800" b="1" dirty="0">
                <a:solidFill>
                  <a:srgbClr val="003F6E"/>
                </a:solidFill>
                <a:latin typeface="Times New Roman" pitchFamily="18" charset="0"/>
              </a:rPr>
              <a:t>(</a:t>
            </a:r>
            <a:r>
              <a:rPr lang="it-IT" sz="2800" b="1" dirty="0" smtClean="0">
                <a:solidFill>
                  <a:srgbClr val="003F6E"/>
                </a:solidFill>
                <a:latin typeface="Times New Roman" pitchFamily="18" charset="0"/>
              </a:rPr>
              <a:t>04)</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12255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29</a:t>
            </a:fld>
            <a:endParaRPr lang="it-IT" smtClean="0">
              <a:latin typeface="Arial" pitchFamily="34" charset="0"/>
            </a:endParaRPr>
          </a:p>
        </p:txBody>
      </p:sp>
      <p:sp>
        <p:nvSpPr>
          <p:cNvPr id="8" name="TextBox 7"/>
          <p:cNvSpPr txBox="1"/>
          <p:nvPr/>
        </p:nvSpPr>
        <p:spPr>
          <a:xfrm>
            <a:off x="323528" y="980728"/>
            <a:ext cx="8208912" cy="1569660"/>
          </a:xfrm>
          <a:prstGeom prst="rect">
            <a:avLst/>
          </a:prstGeom>
          <a:noFill/>
        </p:spPr>
        <p:txBody>
          <a:bodyPr wrap="square" rtlCol="0">
            <a:spAutoFit/>
          </a:bodyPr>
          <a:lstStyle/>
          <a:p>
            <a:pPr marL="347472" indent="-347472" algn="just"/>
            <a:r>
              <a:rPr lang="en-US" sz="2400" dirty="0">
                <a:solidFill>
                  <a:srgbClr val="000000"/>
                </a:solidFill>
                <a:latin typeface="Times New Roman" panose="02020603050405020304" pitchFamily="18" charset="0"/>
                <a:cs typeface="Times New Roman" panose="02020603050405020304" pitchFamily="18" charset="0"/>
              </a:rPr>
              <a:t>Today, we know that </a:t>
            </a:r>
            <a:r>
              <a:rPr lang="en-US" sz="2400" b="1" dirty="0">
                <a:solidFill>
                  <a:srgbClr val="000000"/>
                </a:solidFill>
                <a:latin typeface="Times New Roman" panose="02020603050405020304" pitchFamily="18" charset="0"/>
                <a:cs typeface="Times New Roman" panose="02020603050405020304" pitchFamily="18" charset="0"/>
              </a:rPr>
              <a:t>incredibly </a:t>
            </a:r>
            <a:r>
              <a:rPr lang="en-US" sz="2400" b="1" dirty="0" smtClean="0">
                <a:solidFill>
                  <a:srgbClr val="000000"/>
                </a:solidFill>
                <a:latin typeface="Times New Roman" panose="02020603050405020304" pitchFamily="18" charset="0"/>
                <a:cs typeface="Times New Roman" panose="02020603050405020304" pitchFamily="18" charset="0"/>
              </a:rPr>
              <a:t>small groups </a:t>
            </a:r>
            <a:r>
              <a:rPr lang="en-US" sz="2400" b="1" dirty="0">
                <a:solidFill>
                  <a:srgbClr val="000000"/>
                </a:solidFill>
                <a:latin typeface="Times New Roman" panose="02020603050405020304" pitchFamily="18" charset="0"/>
                <a:cs typeface="Times New Roman" panose="02020603050405020304" pitchFamily="18" charset="0"/>
              </a:rPr>
              <a:t>of atoms</a:t>
            </a:r>
            <a:r>
              <a:rPr lang="en-US" sz="2400" dirty="0">
                <a:solidFill>
                  <a:srgbClr val="000000"/>
                </a:solidFill>
                <a:latin typeface="Times New Roman" panose="02020603050405020304" pitchFamily="18" charset="0"/>
                <a:cs typeface="Times New Roman" panose="02020603050405020304" pitchFamily="18" charset="0"/>
              </a:rPr>
              <a:t>, much too small to display exact statistical laws, </a:t>
            </a:r>
            <a:r>
              <a:rPr lang="en-US" sz="2400" b="1" dirty="0">
                <a:solidFill>
                  <a:srgbClr val="000000"/>
                </a:solidFill>
                <a:latin typeface="Times New Roman" panose="02020603050405020304" pitchFamily="18" charset="0"/>
                <a:cs typeface="Times New Roman" panose="02020603050405020304" pitchFamily="18" charset="0"/>
              </a:rPr>
              <a:t>do play a dominating </a:t>
            </a:r>
            <a:r>
              <a:rPr lang="en-US" sz="2400" b="1" dirty="0" smtClean="0">
                <a:solidFill>
                  <a:srgbClr val="000000"/>
                </a:solidFill>
                <a:latin typeface="Times New Roman" panose="02020603050405020304" pitchFamily="18" charset="0"/>
                <a:cs typeface="Times New Roman" panose="02020603050405020304" pitchFamily="18" charset="0"/>
              </a:rPr>
              <a:t>role</a:t>
            </a:r>
            <a:r>
              <a:rPr lang="en-US" sz="2400" dirty="0" smtClean="0">
                <a:solidFill>
                  <a:srgbClr val="000000"/>
                </a:solidFill>
                <a:latin typeface="Times New Roman" panose="02020603050405020304" pitchFamily="18" charset="0"/>
                <a:cs typeface="Times New Roman" panose="02020603050405020304" pitchFamily="18" charset="0"/>
              </a:rPr>
              <a:t> in </a:t>
            </a:r>
            <a:r>
              <a:rPr lang="en-US" sz="2400" dirty="0">
                <a:solidFill>
                  <a:srgbClr val="000000"/>
                </a:solidFill>
                <a:latin typeface="Times New Roman" panose="02020603050405020304" pitchFamily="18" charset="0"/>
                <a:cs typeface="Times New Roman" panose="02020603050405020304" pitchFamily="18" charset="0"/>
              </a:rPr>
              <a:t>the very orderly and lawful events </a:t>
            </a:r>
            <a:r>
              <a:rPr lang="en-US" sz="2400" b="1" dirty="0">
                <a:solidFill>
                  <a:srgbClr val="000000"/>
                </a:solidFill>
                <a:latin typeface="Times New Roman" panose="02020603050405020304" pitchFamily="18" charset="0"/>
                <a:cs typeface="Times New Roman" panose="02020603050405020304" pitchFamily="18" charset="0"/>
              </a:rPr>
              <a:t>within a living organism.</a:t>
            </a:r>
            <a:r>
              <a:rPr lang="en-US" sz="24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rPr>
              <a:t> </a:t>
            </a:r>
            <a:endParaRPr lang="it-IT" sz="2200" dirty="0">
              <a:solidFill>
                <a:srgbClr val="000000"/>
              </a:solidFill>
              <a:latin typeface="Times New Roman" pitchFamily="18" charset="0"/>
              <a:cs typeface="Times New Roman" pitchFamily="18" charset="0"/>
            </a:endParaRPr>
          </a:p>
        </p:txBody>
      </p:sp>
      <p:sp>
        <p:nvSpPr>
          <p:cNvPr id="9" name="TextBox 8"/>
          <p:cNvSpPr txBox="1"/>
          <p:nvPr/>
        </p:nvSpPr>
        <p:spPr>
          <a:xfrm>
            <a:off x="312423" y="2416820"/>
            <a:ext cx="8208912" cy="2308324"/>
          </a:xfrm>
          <a:prstGeom prst="rect">
            <a:avLst/>
          </a:prstGeom>
          <a:noFill/>
        </p:spPr>
        <p:txBody>
          <a:bodyPr wrap="square" rtlCol="0">
            <a:spAutoFit/>
          </a:bodyPr>
          <a:lstStyle/>
          <a:p>
            <a:pPr marL="347472" indent="-347472" algn="just"/>
            <a:r>
              <a:rPr lang="en-US" sz="2400" dirty="0">
                <a:solidFill>
                  <a:srgbClr val="000000"/>
                </a:solidFill>
                <a:latin typeface="Times New Roman" panose="02020603050405020304" pitchFamily="18" charset="0"/>
                <a:cs typeface="Times New Roman" panose="02020603050405020304" pitchFamily="18" charset="0"/>
              </a:rPr>
              <a:t>The great revelation of quantum theory (QT), discovered </a:t>
            </a:r>
            <a:r>
              <a:rPr lang="en-US" sz="2400" dirty="0" smtClean="0">
                <a:solidFill>
                  <a:srgbClr val="000000"/>
                </a:solidFill>
                <a:latin typeface="Times New Roman" panose="02020603050405020304" pitchFamily="18" charset="0"/>
                <a:cs typeface="Times New Roman" panose="02020603050405020304" pitchFamily="18" charset="0"/>
              </a:rPr>
              <a:t>by Max </a:t>
            </a:r>
            <a:r>
              <a:rPr lang="en-US" sz="2400" dirty="0">
                <a:solidFill>
                  <a:srgbClr val="000000"/>
                </a:solidFill>
                <a:latin typeface="Times New Roman" panose="02020603050405020304" pitchFamily="18" charset="0"/>
                <a:cs typeface="Times New Roman" panose="02020603050405020304" pitchFamily="18" charset="0"/>
              </a:rPr>
              <a:t>Planck in 1900, is that </a:t>
            </a:r>
            <a:r>
              <a:rPr lang="en-US" sz="2400" b="1" dirty="0">
                <a:solidFill>
                  <a:srgbClr val="000000"/>
                </a:solidFill>
                <a:latin typeface="Times New Roman" panose="02020603050405020304" pitchFamily="18" charset="0"/>
                <a:cs typeface="Times New Roman" panose="02020603050405020304" pitchFamily="18" charset="0"/>
              </a:rPr>
              <a:t>features of a discreteness were discovered in the Book of Nature </a:t>
            </a:r>
            <a:r>
              <a:rPr lang="en-US" sz="2400" b="1" dirty="0" smtClean="0">
                <a:solidFill>
                  <a:srgbClr val="000000"/>
                </a:solidFill>
                <a:latin typeface="Times New Roman" panose="02020603050405020304" pitchFamily="18" charset="0"/>
                <a:cs typeface="Times New Roman" panose="02020603050405020304" pitchFamily="18" charset="0"/>
              </a:rPr>
              <a:t>at system </a:t>
            </a:r>
            <a:r>
              <a:rPr lang="en-US" sz="2400" b="1" dirty="0">
                <a:solidFill>
                  <a:srgbClr val="000000"/>
                </a:solidFill>
                <a:latin typeface="Times New Roman" panose="02020603050405020304" pitchFamily="18" charset="0"/>
                <a:cs typeface="Times New Roman" panose="02020603050405020304" pitchFamily="18" charset="0"/>
              </a:rPr>
              <a:t>microscale (nanoscale) </a:t>
            </a:r>
            <a:r>
              <a:rPr lang="en-US" sz="2400" b="1" dirty="0" smtClean="0">
                <a:solidFill>
                  <a:srgbClr val="000000"/>
                </a:solidFill>
                <a:latin typeface="Times New Roman" panose="02020603050405020304" pitchFamily="18" charset="0"/>
                <a:cs typeface="Times New Roman" panose="02020603050405020304" pitchFamily="18" charset="0"/>
              </a:rPr>
              <a:t>level (</a:t>
            </a:r>
            <a:r>
              <a:rPr lang="en-US" sz="2400" dirty="0">
                <a:solidFill>
                  <a:srgbClr val="000000"/>
                </a:solidFill>
                <a:latin typeface="Times New Roman" panose="02020603050405020304" pitchFamily="18" charset="0"/>
                <a:cs typeface="Times New Roman" panose="02020603050405020304" pitchFamily="18" charset="0"/>
              </a:rPr>
              <a:t>"</a:t>
            </a:r>
            <a:r>
              <a:rPr lang="en-US" sz="2400" b="1" dirty="0" smtClean="0">
                <a:solidFill>
                  <a:srgbClr val="000000"/>
                </a:solidFill>
                <a:latin typeface="Times New Roman" panose="02020603050405020304" pitchFamily="18" charset="0"/>
                <a:cs typeface="Times New Roman" panose="02020603050405020304" pitchFamily="18" charset="0"/>
              </a:rPr>
              <a:t>discreteness hypothesis</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cs typeface="Times New Roman" panose="02020603050405020304" pitchFamily="18" charset="0"/>
              </a:rPr>
              <a:t>DH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in context in which anything other than continuity </a:t>
            </a:r>
            <a:r>
              <a:rPr lang="en-US" sz="2400" dirty="0" smtClean="0">
                <a:solidFill>
                  <a:srgbClr val="000000"/>
                </a:solidFill>
                <a:latin typeface="Times New Roman" panose="02020603050405020304" pitchFamily="18" charset="0"/>
                <a:cs typeface="Times New Roman" panose="02020603050405020304" pitchFamily="18" charset="0"/>
              </a:rPr>
              <a:t>seemed to </a:t>
            </a:r>
            <a:r>
              <a:rPr lang="en-US" sz="2400" dirty="0">
                <a:solidFill>
                  <a:srgbClr val="000000"/>
                </a:solidFill>
                <a:latin typeface="Times New Roman" panose="02020603050405020304" pitchFamily="18" charset="0"/>
                <a:cs typeface="Times New Roman" panose="02020603050405020304" pitchFamily="18" charset="0"/>
              </a:rPr>
              <a:t>be absurd, according to the views held until then at macroscale </a:t>
            </a:r>
            <a:r>
              <a:rPr lang="en-US" sz="2400" dirty="0" smtClean="0">
                <a:solidFill>
                  <a:srgbClr val="000000"/>
                </a:solidFill>
                <a:latin typeface="Times New Roman" panose="02020603050405020304" pitchFamily="18" charset="0"/>
                <a:cs typeface="Times New Roman" panose="02020603050405020304" pitchFamily="18" charset="0"/>
              </a:rPr>
              <a:t>level.</a:t>
            </a:r>
            <a:endParaRPr lang="it-IT" sz="2400" dirty="0">
              <a:solidFill>
                <a:srgbClr val="000000"/>
              </a:solidFill>
              <a:latin typeface="Times New Roman" pitchFamily="18" charset="0"/>
              <a:cs typeface="Times New Roman" pitchFamily="18" charset="0"/>
            </a:endParaRPr>
          </a:p>
        </p:txBody>
      </p:sp>
      <p:sp>
        <p:nvSpPr>
          <p:cNvPr id="12" name="TextBox 11"/>
          <p:cNvSpPr txBox="1"/>
          <p:nvPr/>
        </p:nvSpPr>
        <p:spPr>
          <a:xfrm>
            <a:off x="312423" y="4665911"/>
            <a:ext cx="8208912" cy="1938992"/>
          </a:xfrm>
          <a:prstGeom prst="rect">
            <a:avLst/>
          </a:prstGeom>
          <a:noFill/>
        </p:spPr>
        <p:txBody>
          <a:bodyPr wrap="square" rtlCol="0">
            <a:spAutoFit/>
          </a:bodyPr>
          <a:lstStyle/>
          <a:p>
            <a:pPr marL="347472" indent="-347472" algn="just"/>
            <a:r>
              <a:rPr lang="en-US" sz="2400" dirty="0" smtClean="0">
                <a:solidFill>
                  <a:srgbClr val="000000"/>
                </a:solidFill>
                <a:latin typeface="Times New Roman" panose="02020603050405020304" pitchFamily="18" charset="0"/>
                <a:cs typeface="Times New Roman" panose="02020603050405020304" pitchFamily="18" charset="0"/>
              </a:rPr>
              <a:t>Furthermore, </a:t>
            </a:r>
            <a:r>
              <a:rPr lang="en-US" sz="2400" b="1" dirty="0">
                <a:solidFill>
                  <a:srgbClr val="000000"/>
                </a:solidFill>
                <a:latin typeface="Times New Roman" panose="02020603050405020304" pitchFamily="18" charset="0"/>
                <a:cs typeface="Times New Roman" panose="02020603050405020304" pitchFamily="18" charset="0"/>
              </a:rPr>
              <a:t>in 1924 de Broglie </a:t>
            </a:r>
            <a:r>
              <a:rPr lang="en-US" sz="2400" b="1" dirty="0" smtClean="0">
                <a:solidFill>
                  <a:srgbClr val="000000"/>
                </a:solidFill>
                <a:latin typeface="Times New Roman" panose="02020603050405020304" pitchFamily="18" charset="0"/>
                <a:cs typeface="Times New Roman" panose="02020603050405020304" pitchFamily="18" charset="0"/>
              </a:rPr>
              <a:t>introduced </a:t>
            </a:r>
            <a:r>
              <a:rPr lang="en-US" sz="2400" b="1" dirty="0">
                <a:solidFill>
                  <a:srgbClr val="000000"/>
                </a:solidFill>
                <a:latin typeface="Times New Roman" panose="02020603050405020304" pitchFamily="18" charset="0"/>
                <a:cs typeface="Times New Roman" panose="02020603050405020304" pitchFamily="18" charset="0"/>
              </a:rPr>
              <a:t>the idea </a:t>
            </a:r>
            <a:r>
              <a:rPr lang="en-US" sz="2400" b="1" dirty="0" smtClean="0">
                <a:solidFill>
                  <a:srgbClr val="000000"/>
                </a:solidFill>
                <a:latin typeface="Times New Roman" panose="02020603050405020304" pitchFamily="18" charset="0"/>
                <a:cs typeface="Times New Roman" panose="02020603050405020304" pitchFamily="18" charset="0"/>
              </a:rPr>
              <a:t>in QM of </a:t>
            </a:r>
            <a:r>
              <a:rPr lang="en-US" sz="2400" b="1" dirty="0">
                <a:solidFill>
                  <a:srgbClr val="000000"/>
                </a:solidFill>
                <a:latin typeface="Times New Roman" panose="02020603050405020304" pitchFamily="18" charset="0"/>
                <a:cs typeface="Times New Roman" panose="02020603050405020304" pitchFamily="18" charset="0"/>
              </a:rPr>
              <a:t>a wave description of elementary systems.</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Later </a:t>
            </a:r>
            <a:r>
              <a:rPr lang="en-US" sz="2400" b="1" dirty="0" smtClean="0">
                <a:solidFill>
                  <a:srgbClr val="000000"/>
                </a:solidFill>
                <a:latin typeface="Times New Roman" panose="02020603050405020304" pitchFamily="18" charset="0"/>
                <a:cs typeface="Times New Roman" panose="02020603050405020304" pitchFamily="18" charset="0"/>
              </a:rPr>
              <a:t>QFT</a:t>
            </a:r>
            <a:r>
              <a:rPr lang="en-US" sz="2400" dirty="0" smtClean="0">
                <a:solidFill>
                  <a:srgbClr val="000000"/>
                </a:solidFill>
                <a:latin typeface="Times New Roman" panose="02020603050405020304" pitchFamily="18" charset="0"/>
                <a:cs typeface="Times New Roman" panose="02020603050405020304" pitchFamily="18" charset="0"/>
              </a:rPr>
              <a:t> emerged from </a:t>
            </a:r>
            <a:r>
              <a:rPr lang="en-US" sz="2400" b="1" dirty="0" smtClean="0">
                <a:solidFill>
                  <a:srgbClr val="000000"/>
                </a:solidFill>
                <a:latin typeface="Times New Roman" panose="02020603050405020304" pitchFamily="18" charset="0"/>
                <a:cs typeface="Times New Roman" panose="02020603050405020304" pitchFamily="18" charset="0"/>
              </a:rPr>
              <a:t>a </a:t>
            </a:r>
            <a:r>
              <a:rPr lang="en-US" sz="2400" b="1" dirty="0">
                <a:solidFill>
                  <a:srgbClr val="000000"/>
                </a:solidFill>
                <a:latin typeface="Times New Roman" panose="02020603050405020304" pitchFamily="18" charset="0"/>
                <a:cs typeface="Times New Roman" panose="02020603050405020304" pitchFamily="18" charset="0"/>
              </a:rPr>
              <a:t>major ontological paradigm shift with respect to Classical Physics</a:t>
            </a:r>
            <a:r>
              <a:rPr lang="en-US" sz="2400" dirty="0">
                <a:solidFill>
                  <a:srgbClr val="000000"/>
                </a:solidFill>
                <a:latin typeface="Times New Roman" panose="02020603050405020304" pitchFamily="18" charset="0"/>
                <a:cs typeface="Times New Roman" panose="02020603050405020304" pitchFamily="18" charset="0"/>
              </a:rPr>
              <a:t> which still provides </a:t>
            </a:r>
            <a:r>
              <a:rPr lang="en-US" sz="2400" dirty="0" smtClean="0">
                <a:solidFill>
                  <a:srgbClr val="000000"/>
                </a:solidFill>
                <a:latin typeface="Times New Roman" panose="02020603050405020304" pitchFamily="18" charset="0"/>
                <a:cs typeface="Times New Roman" panose="02020603050405020304" pitchFamily="18" charset="0"/>
              </a:rPr>
              <a:t>the framework </a:t>
            </a:r>
            <a:r>
              <a:rPr lang="en-US" sz="2400" dirty="0">
                <a:solidFill>
                  <a:srgbClr val="000000"/>
                </a:solidFill>
                <a:latin typeface="Times New Roman" panose="02020603050405020304" pitchFamily="18" charset="0"/>
                <a:cs typeface="Times New Roman" panose="02020603050405020304" pitchFamily="18" charset="0"/>
              </a:rPr>
              <a:t>of the vision of nature of most </a:t>
            </a:r>
            <a:r>
              <a:rPr lang="en-US" sz="2400" dirty="0" smtClean="0">
                <a:solidFill>
                  <a:srgbClr val="000000"/>
                </a:solidFill>
                <a:latin typeface="Times New Roman" panose="02020603050405020304" pitchFamily="18" charset="0"/>
                <a:cs typeface="Times New Roman" panose="02020603050405020304" pitchFamily="18" charset="0"/>
              </a:rPr>
              <a:t>scientists currently</a:t>
            </a:r>
            <a:r>
              <a:rPr lang="en-US" sz="2000" dirty="0" smtClean="0">
                <a:solidFill>
                  <a:srgbClr val="000000"/>
                </a:solidFill>
                <a:latin typeface="Times New Roman" panose="02020603050405020304" pitchFamily="18" charset="0"/>
                <a:cs typeface="Times New Roman" panose="02020603050405020304" pitchFamily="18" charset="0"/>
              </a:rPr>
              <a:t>.</a:t>
            </a:r>
            <a:endParaRPr lang="it-IT" sz="22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a:t>
            </a:r>
            <a:r>
              <a:rPr lang="it-IT" sz="2800" b="1" dirty="0">
                <a:solidFill>
                  <a:srgbClr val="003F6E"/>
                </a:solidFill>
                <a:latin typeface="Times New Roman" pitchFamily="18" charset="0"/>
              </a:rPr>
              <a:t>(</a:t>
            </a:r>
            <a:r>
              <a:rPr lang="it-IT" sz="2800" b="1" dirty="0" smtClean="0">
                <a:solidFill>
                  <a:srgbClr val="003F6E"/>
                </a:solidFill>
                <a:latin typeface="Times New Roman" pitchFamily="18" charset="0"/>
              </a:rPr>
              <a:t>05)</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27704083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37" y="908720"/>
            <a:ext cx="7172325" cy="561975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a:t>
            </a:fld>
            <a:endParaRPr lang="it-IT" smtClean="0">
              <a:latin typeface="Arial" pitchFamily="34" charset="0"/>
            </a:endParaRPr>
          </a:p>
        </p:txBody>
      </p:sp>
      <p:sp>
        <p:nvSpPr>
          <p:cNvPr id="3" name="Rectangle 2"/>
          <p:cNvSpPr/>
          <p:nvPr/>
        </p:nvSpPr>
        <p:spPr>
          <a:xfrm>
            <a:off x="996204" y="1772816"/>
            <a:ext cx="7172325" cy="2646878"/>
          </a:xfrm>
          <a:prstGeom prst="rect">
            <a:avLst/>
          </a:prstGeom>
        </p:spPr>
        <p:txBody>
          <a:bodyPr wrap="square">
            <a:spAutoFit/>
          </a:bodyPr>
          <a:lstStyle/>
          <a:p>
            <a:pPr marL="0" marR="0" algn="ctr">
              <a:spcBef>
                <a:spcPts val="0"/>
              </a:spcBef>
              <a:spcAft>
                <a:spcPts val="0"/>
              </a:spcAft>
            </a:pPr>
            <a:r>
              <a:rPr lang="it-IT" sz="3400" b="1" dirty="0" smtClean="0">
                <a:latin typeface="Times New Roman"/>
                <a:ea typeface="Times New Roman"/>
                <a:cs typeface="Arial"/>
              </a:rPr>
              <a:t>« </a:t>
            </a:r>
            <a:r>
              <a:rPr lang="fr-FR" sz="3400" b="1" dirty="0" smtClean="0">
                <a:latin typeface="Times New Roman"/>
                <a:ea typeface="Times New Roman"/>
                <a:cs typeface="Arial"/>
              </a:rPr>
              <a:t>Observer </a:t>
            </a:r>
          </a:p>
          <a:p>
            <a:pPr marL="0" marR="0" algn="ctr">
              <a:spcBef>
                <a:spcPts val="0"/>
              </a:spcBef>
              <a:spcAft>
                <a:spcPts val="0"/>
              </a:spcAft>
            </a:pPr>
            <a:r>
              <a:rPr lang="fr-FR" sz="3400" b="1" dirty="0" smtClean="0">
                <a:latin typeface="Times New Roman"/>
                <a:ea typeface="Times New Roman"/>
                <a:cs typeface="Arial"/>
              </a:rPr>
              <a:t>c’est </a:t>
            </a:r>
            <a:r>
              <a:rPr lang="fr-FR" sz="3400" b="1" dirty="0">
                <a:latin typeface="Times New Roman"/>
                <a:ea typeface="Times New Roman"/>
                <a:cs typeface="Arial"/>
              </a:rPr>
              <a:t>pour la plus grande part, imaginer ce que l’on s’attend à voir.</a:t>
            </a:r>
            <a:r>
              <a:rPr lang="en-US" sz="3400" b="1" dirty="0" smtClean="0">
                <a:latin typeface="Times New Roman"/>
                <a:ea typeface="Times New Roman"/>
                <a:cs typeface="Arial"/>
              </a:rPr>
              <a:t> »</a:t>
            </a:r>
          </a:p>
          <a:p>
            <a:pPr marL="0" marR="0" algn="ctr">
              <a:spcBef>
                <a:spcPts val="0"/>
              </a:spcBef>
              <a:spcAft>
                <a:spcPts val="0"/>
              </a:spcAft>
            </a:pPr>
            <a:endParaRPr lang="en-US" sz="1000" b="1" dirty="0">
              <a:latin typeface="Times New Roman"/>
              <a:ea typeface="Times New Roman"/>
              <a:cs typeface="Arial"/>
            </a:endParaRPr>
          </a:p>
          <a:p>
            <a:pPr marL="0" marR="0" algn="r">
              <a:spcBef>
                <a:spcPts val="0"/>
              </a:spcBef>
              <a:spcAft>
                <a:spcPts val="0"/>
              </a:spcAft>
            </a:pPr>
            <a:r>
              <a:rPr lang="de-DE" b="1" i="1" dirty="0">
                <a:latin typeface="Times New Roman"/>
                <a:ea typeface="Times New Roman"/>
                <a:cs typeface="Arial"/>
              </a:rPr>
              <a:t>Ambroise-Paul-Toussaint-Jules Valéry (</a:t>
            </a:r>
            <a:r>
              <a:rPr lang="de-DE" b="1" i="1" dirty="0" smtClean="0">
                <a:latin typeface="Times New Roman"/>
                <a:ea typeface="Times New Roman"/>
                <a:cs typeface="Arial"/>
              </a:rPr>
              <a:t>1871-1945)</a:t>
            </a:r>
            <a:endParaRPr lang="en-US" b="1" i="1" dirty="0">
              <a:latin typeface="Times New Roman"/>
              <a:ea typeface="Times New Roman"/>
              <a:cs typeface="Arial"/>
            </a:endParaRPr>
          </a:p>
          <a:p>
            <a:pPr algn="r"/>
            <a:r>
              <a:rPr lang="de-DE" b="1" i="1" dirty="0" smtClean="0">
                <a:latin typeface="Times New Roman"/>
                <a:ea typeface="Times New Roman"/>
                <a:cs typeface="Arial"/>
              </a:rPr>
              <a:t>from "Degas, Danse</a:t>
            </a:r>
            <a:r>
              <a:rPr lang="de-DE" b="1" i="1" dirty="0">
                <a:latin typeface="Times New Roman"/>
                <a:ea typeface="Times New Roman"/>
                <a:cs typeface="Arial"/>
              </a:rPr>
              <a:t>, </a:t>
            </a:r>
            <a:r>
              <a:rPr lang="de-DE" b="1" i="1" dirty="0" smtClean="0">
                <a:latin typeface="Times New Roman"/>
                <a:ea typeface="Times New Roman"/>
                <a:cs typeface="Arial"/>
              </a:rPr>
              <a:t>Dessin</a:t>
            </a:r>
            <a:r>
              <a:rPr lang="de-DE" b="1" i="1" dirty="0">
                <a:latin typeface="Times New Roman"/>
                <a:ea typeface="Times New Roman"/>
                <a:cs typeface="Arial"/>
              </a:rPr>
              <a:t>", </a:t>
            </a:r>
            <a:endParaRPr lang="de-DE" b="1" i="1" dirty="0" smtClean="0">
              <a:latin typeface="Times New Roman"/>
              <a:ea typeface="Times New Roman"/>
              <a:cs typeface="Arial"/>
            </a:endParaRPr>
          </a:p>
          <a:p>
            <a:pPr algn="r"/>
            <a:r>
              <a:rPr lang="de-DE" b="1" i="1" dirty="0" smtClean="0">
                <a:latin typeface="Times New Roman"/>
                <a:ea typeface="Times New Roman"/>
                <a:cs typeface="Arial"/>
              </a:rPr>
              <a:t>in </a:t>
            </a:r>
            <a:r>
              <a:rPr lang="fr-FR" b="1" i="1" dirty="0" err="1" smtClean="0">
                <a:latin typeface="Times New Roman"/>
                <a:ea typeface="Times New Roman"/>
                <a:cs typeface="Arial"/>
              </a:rPr>
              <a:t>Oeuvres</a:t>
            </a:r>
            <a:r>
              <a:rPr lang="fr-FR" b="1" i="1" dirty="0" smtClean="0">
                <a:latin typeface="Times New Roman"/>
                <a:ea typeface="Times New Roman"/>
                <a:cs typeface="Arial"/>
              </a:rPr>
              <a:t> </a:t>
            </a:r>
            <a:r>
              <a:rPr lang="fr-FR" b="1" i="1" dirty="0">
                <a:latin typeface="Times New Roman"/>
                <a:ea typeface="Times New Roman"/>
                <a:cs typeface="Arial"/>
              </a:rPr>
              <a:t>de Paul </a:t>
            </a:r>
            <a:r>
              <a:rPr lang="fr-FR" b="1" i="1" dirty="0" smtClean="0">
                <a:latin typeface="Times New Roman"/>
                <a:ea typeface="Times New Roman"/>
                <a:cs typeface="Arial"/>
              </a:rPr>
              <a:t>Valéry </a:t>
            </a:r>
            <a:r>
              <a:rPr lang="fr-FR" b="1" i="1" dirty="0">
                <a:latin typeface="Times New Roman"/>
                <a:ea typeface="Times New Roman"/>
                <a:cs typeface="Arial"/>
              </a:rPr>
              <a:t>(Librairie Gallimard, 1960), II, p. </a:t>
            </a:r>
            <a:r>
              <a:rPr lang="fr-FR" b="1" i="1" dirty="0" smtClean="0">
                <a:latin typeface="Times New Roman"/>
                <a:ea typeface="Times New Roman"/>
                <a:cs typeface="Arial"/>
              </a:rPr>
              <a:t>1169</a:t>
            </a:r>
            <a:r>
              <a:rPr lang="de-DE" i="1" dirty="0" smtClean="0">
                <a:latin typeface="Times New Roman"/>
                <a:ea typeface="Times New Roman"/>
                <a:cs typeface="Arial"/>
              </a:rPr>
              <a:t>.</a:t>
            </a:r>
            <a:endParaRPr lang="en-US" dirty="0"/>
          </a:p>
        </p:txBody>
      </p:sp>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Rectangle 2"/>
          <p:cNvSpPr txBox="1">
            <a:spLocks noChangeArrowheads="1"/>
          </p:cNvSpPr>
          <p:nvPr/>
        </p:nvSpPr>
        <p:spPr bwMode="auto">
          <a:xfrm>
            <a:off x="611560" y="44624"/>
            <a:ext cx="727280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3F6E"/>
                </a:solidFill>
                <a:latin typeface="Times New Roman" pitchFamily="18" charset="0"/>
              </a:rPr>
              <a:t>Deep Learning</a:t>
            </a:r>
          </a:p>
          <a:p>
            <a:pPr algn="ctr" eaLnBrk="1" hangingPunct="1"/>
            <a:r>
              <a:rPr lang="en-US" sz="2800" b="1" dirty="0">
                <a:solidFill>
                  <a:srgbClr val="003F6E"/>
                </a:solidFill>
                <a:latin typeface="Times New Roman" pitchFamily="18" charset="0"/>
              </a:rPr>
              <a:t>Implications for Education</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3378646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30</a:t>
            </a:fld>
            <a:endParaRPr lang="it-IT" smtClean="0">
              <a:latin typeface="Arial" pitchFamily="34"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TextBox 15"/>
          <p:cNvSpPr txBox="1"/>
          <p:nvPr/>
        </p:nvSpPr>
        <p:spPr>
          <a:xfrm>
            <a:off x="338553" y="1254410"/>
            <a:ext cx="8466894" cy="1323439"/>
          </a:xfrm>
          <a:prstGeom prst="rect">
            <a:avLst/>
          </a:prstGeom>
          <a:noFill/>
        </p:spPr>
        <p:txBody>
          <a:bodyPr wrap="square" rtlCol="0">
            <a:spAutoFit/>
          </a:bodyPr>
          <a:lstStyle/>
          <a:p>
            <a:pPr algn="just">
              <a:spcBef>
                <a:spcPts val="0"/>
              </a:spcBef>
              <a:spcAft>
                <a:spcPts val="0"/>
              </a:spcAft>
            </a:pPr>
            <a:r>
              <a:rPr lang="en-US" sz="2000" dirty="0" smtClean="0">
                <a:solidFill>
                  <a:srgbClr val="000000"/>
                </a:solidFill>
                <a:latin typeface="Times New Roman"/>
                <a:ea typeface="Times New Roman"/>
              </a:rPr>
              <a:t>The </a:t>
            </a:r>
            <a:r>
              <a:rPr lang="en-US" sz="2000" b="1" dirty="0" smtClean="0">
                <a:solidFill>
                  <a:srgbClr val="000000"/>
                </a:solidFill>
                <a:latin typeface="Times New Roman"/>
                <a:ea typeface="Times New Roman"/>
              </a:rPr>
              <a:t>traditional QFT description </a:t>
            </a:r>
            <a:r>
              <a:rPr lang="en-US" sz="2000" dirty="0">
                <a:solidFill>
                  <a:srgbClr val="000000"/>
                </a:solidFill>
                <a:latin typeface="Times New Roman"/>
                <a:ea typeface="Times New Roman"/>
              </a:rPr>
              <a:t>of a physical system </a:t>
            </a:r>
            <a:r>
              <a:rPr lang="en-US" sz="2000" b="1" dirty="0">
                <a:solidFill>
                  <a:srgbClr val="000000"/>
                </a:solidFill>
                <a:latin typeface="Times New Roman"/>
                <a:ea typeface="Times New Roman"/>
              </a:rPr>
              <a:t>is </a:t>
            </a:r>
            <a:r>
              <a:rPr lang="en-US" sz="2000" b="1" dirty="0" smtClean="0">
                <a:solidFill>
                  <a:srgbClr val="000000"/>
                </a:solidFill>
                <a:latin typeface="Times New Roman"/>
                <a:ea typeface="Times New Roman"/>
              </a:rPr>
              <a:t>given in </a:t>
            </a:r>
            <a:r>
              <a:rPr lang="en-US" sz="2000" b="1" dirty="0">
                <a:solidFill>
                  <a:srgbClr val="000000"/>
                </a:solidFill>
                <a:latin typeface="Times New Roman"/>
                <a:ea typeface="Times New Roman"/>
              </a:rPr>
              <a:t>terms of a</a:t>
            </a:r>
            <a:r>
              <a:rPr lang="en-US" sz="2000" dirty="0">
                <a:solidFill>
                  <a:srgbClr val="000000"/>
                </a:solidFill>
                <a:latin typeface="Times New Roman"/>
                <a:ea typeface="Times New Roman"/>
              </a:rPr>
              <a:t> </a:t>
            </a:r>
            <a:r>
              <a:rPr lang="en-US" sz="2000" b="1" dirty="0">
                <a:solidFill>
                  <a:srgbClr val="000000"/>
                </a:solidFill>
                <a:latin typeface="Times New Roman"/>
                <a:ea typeface="Times New Roman"/>
              </a:rPr>
              <a:t>matter field</a:t>
            </a:r>
            <a:r>
              <a:rPr lang="en-US" sz="2000" dirty="0">
                <a:solidFill>
                  <a:srgbClr val="000000"/>
                </a:solidFill>
                <a:latin typeface="Times New Roman"/>
                <a:ea typeface="Times New Roman"/>
              </a:rPr>
              <a:t>, which is the space-time distribution of atoms/molecules, </a:t>
            </a:r>
            <a:r>
              <a:rPr lang="en-US" sz="2000" dirty="0" smtClean="0">
                <a:solidFill>
                  <a:srgbClr val="000000"/>
                </a:solidFill>
                <a:latin typeface="Times New Roman"/>
                <a:ea typeface="Times New Roman"/>
              </a:rPr>
              <a:t>coupled to </a:t>
            </a:r>
            <a:r>
              <a:rPr lang="en-US" sz="2000" dirty="0">
                <a:solidFill>
                  <a:srgbClr val="000000"/>
                </a:solidFill>
                <a:latin typeface="Times New Roman"/>
                <a:ea typeface="Times New Roman"/>
              </a:rPr>
              <a:t>the gauge field with the possible supplement of other fields describing the </a:t>
            </a:r>
            <a:r>
              <a:rPr lang="en-US" sz="2000" dirty="0" err="1" smtClean="0">
                <a:solidFill>
                  <a:srgbClr val="000000"/>
                </a:solidFill>
                <a:latin typeface="Times New Roman"/>
                <a:ea typeface="Times New Roman"/>
              </a:rPr>
              <a:t>nonelectromagnetic</a:t>
            </a:r>
            <a:r>
              <a:rPr lang="en-US" sz="2000" dirty="0" smtClean="0">
                <a:solidFill>
                  <a:srgbClr val="000000"/>
                </a:solidFill>
                <a:latin typeface="Times New Roman"/>
                <a:ea typeface="Times New Roman"/>
              </a:rPr>
              <a:t> interactions</a:t>
            </a:r>
            <a:r>
              <a:rPr lang="en-US" sz="2000" dirty="0">
                <a:solidFill>
                  <a:srgbClr val="000000"/>
                </a:solidFill>
                <a:latin typeface="Times New Roman"/>
                <a:ea typeface="Times New Roman"/>
              </a:rPr>
              <a:t>, such as the chemical forces.</a:t>
            </a:r>
            <a:endParaRPr lang="it-IT" sz="1900" dirty="0">
              <a:solidFill>
                <a:srgbClr val="000000"/>
              </a:solidFill>
              <a:latin typeface="Times New Roman" pitchFamily="18" charset="0"/>
              <a:cs typeface="Times New Roman" pitchFamily="18" charset="0"/>
            </a:endParaRPr>
          </a:p>
        </p:txBody>
      </p:sp>
      <p:sp>
        <p:nvSpPr>
          <p:cNvPr id="18" name="TextBox 17"/>
          <p:cNvSpPr txBox="1"/>
          <p:nvPr/>
        </p:nvSpPr>
        <p:spPr>
          <a:xfrm>
            <a:off x="312656" y="2584184"/>
            <a:ext cx="8466894" cy="1323439"/>
          </a:xfrm>
          <a:prstGeom prst="rect">
            <a:avLst/>
          </a:prstGeom>
          <a:noFill/>
        </p:spPr>
        <p:txBody>
          <a:bodyPr wrap="square" rtlCol="0">
            <a:spAutoFit/>
          </a:bodyPr>
          <a:lstStyle/>
          <a:p>
            <a:pPr algn="just">
              <a:spcBef>
                <a:spcPts val="0"/>
              </a:spcBef>
              <a:spcAft>
                <a:spcPts val="0"/>
              </a:spcAft>
            </a:pPr>
            <a:r>
              <a:rPr lang="en-US" sz="2000" dirty="0">
                <a:solidFill>
                  <a:srgbClr val="000000"/>
                </a:solidFill>
                <a:latin typeface="Times New Roman"/>
                <a:ea typeface="Times New Roman"/>
              </a:rPr>
              <a:t>According to the </a:t>
            </a:r>
            <a:r>
              <a:rPr lang="en-US" sz="2000" dirty="0" smtClean="0">
                <a:solidFill>
                  <a:srgbClr val="000000"/>
                </a:solidFill>
                <a:latin typeface="Times New Roman"/>
                <a:ea typeface="Times New Roman"/>
              </a:rPr>
              <a:t>QFT principle </a:t>
            </a:r>
            <a:r>
              <a:rPr lang="en-US" sz="2000" dirty="0">
                <a:solidFill>
                  <a:srgbClr val="000000"/>
                </a:solidFill>
                <a:latin typeface="Times New Roman"/>
                <a:ea typeface="Times New Roman"/>
              </a:rPr>
              <a:t>of complementarity</a:t>
            </a:r>
            <a:r>
              <a:rPr lang="en-US" sz="2000" dirty="0" smtClean="0">
                <a:solidFill>
                  <a:srgbClr val="000000"/>
                </a:solidFill>
                <a:latin typeface="Times New Roman"/>
                <a:ea typeface="Times New Roman"/>
              </a:rPr>
              <a:t>, </a:t>
            </a:r>
            <a:r>
              <a:rPr lang="en-US" sz="2000" b="1" dirty="0" smtClean="0">
                <a:solidFill>
                  <a:srgbClr val="000000"/>
                </a:solidFill>
                <a:latin typeface="Times New Roman"/>
                <a:ea typeface="Times New Roman"/>
              </a:rPr>
              <a:t>there </a:t>
            </a:r>
            <a:r>
              <a:rPr lang="en-US" sz="2000" b="1" dirty="0">
                <a:solidFill>
                  <a:srgbClr val="000000"/>
                </a:solidFill>
                <a:latin typeface="Times New Roman"/>
                <a:ea typeface="Times New Roman"/>
              </a:rPr>
              <a:t>is also another representation where the phase assumes a precise </a:t>
            </a:r>
            <a:r>
              <a:rPr lang="en-US" sz="2000" b="1" dirty="0" smtClean="0">
                <a:solidFill>
                  <a:srgbClr val="000000"/>
                </a:solidFill>
                <a:latin typeface="Times New Roman"/>
                <a:ea typeface="Times New Roman"/>
              </a:rPr>
              <a:t>value.</a:t>
            </a:r>
            <a:r>
              <a:rPr lang="en-US" sz="2000" dirty="0" smtClean="0">
                <a:solidFill>
                  <a:srgbClr val="000000"/>
                </a:solidFill>
                <a:latin typeface="Times New Roman"/>
                <a:ea typeface="Times New Roman"/>
              </a:rPr>
              <a:t> This representation which </a:t>
            </a:r>
            <a:r>
              <a:rPr lang="en-US" sz="2000" dirty="0">
                <a:solidFill>
                  <a:srgbClr val="000000"/>
                </a:solidFill>
                <a:latin typeface="Times New Roman"/>
                <a:ea typeface="Times New Roman"/>
              </a:rPr>
              <a:t>focuses on the </a:t>
            </a:r>
            <a:r>
              <a:rPr lang="en-US" sz="2000" b="1" dirty="0">
                <a:solidFill>
                  <a:srgbClr val="000000"/>
                </a:solidFill>
                <a:latin typeface="Times New Roman"/>
                <a:ea typeface="Times New Roman"/>
              </a:rPr>
              <a:t>wave-like features of the system</a:t>
            </a:r>
            <a:r>
              <a:rPr lang="en-US" sz="2000" dirty="0">
                <a:solidFill>
                  <a:srgbClr val="000000"/>
                </a:solidFill>
                <a:latin typeface="Times New Roman"/>
                <a:ea typeface="Times New Roman"/>
              </a:rPr>
              <a:t> cannot be assumed simultaneously </a:t>
            </a:r>
            <a:r>
              <a:rPr lang="en-US" sz="2000" dirty="0" smtClean="0">
                <a:solidFill>
                  <a:srgbClr val="000000"/>
                </a:solidFill>
                <a:latin typeface="Times New Roman"/>
                <a:ea typeface="Times New Roman"/>
              </a:rPr>
              <a:t>with the </a:t>
            </a:r>
            <a:r>
              <a:rPr lang="en-US" sz="2000" dirty="0">
                <a:solidFill>
                  <a:srgbClr val="000000"/>
                </a:solidFill>
                <a:latin typeface="Times New Roman"/>
                <a:ea typeface="Times New Roman"/>
              </a:rPr>
              <a:t>particle representation.  </a:t>
            </a:r>
            <a:endParaRPr lang="it-IT" sz="1900" dirty="0">
              <a:solidFill>
                <a:srgbClr val="000000"/>
              </a:solidFill>
              <a:latin typeface="Times New Roman" pitchFamily="18" charset="0"/>
              <a:cs typeface="Times New Roman" pitchFamily="18" charset="0"/>
            </a:endParaRPr>
          </a:p>
        </p:txBody>
      </p:sp>
      <p:sp>
        <p:nvSpPr>
          <p:cNvPr id="20" name="TextBox 19"/>
          <p:cNvSpPr txBox="1"/>
          <p:nvPr/>
        </p:nvSpPr>
        <p:spPr>
          <a:xfrm>
            <a:off x="338553" y="3827453"/>
            <a:ext cx="8466894" cy="707886"/>
          </a:xfrm>
          <a:prstGeom prst="rect">
            <a:avLst/>
          </a:prstGeom>
          <a:noFill/>
        </p:spPr>
        <p:txBody>
          <a:bodyPr wrap="square" rtlCol="0">
            <a:spAutoFit/>
          </a:bodyPr>
          <a:lstStyle/>
          <a:p>
            <a:pPr algn="just">
              <a:spcBef>
                <a:spcPts val="0"/>
              </a:spcBef>
              <a:spcAft>
                <a:spcPts val="0"/>
              </a:spcAft>
            </a:pPr>
            <a:r>
              <a:rPr lang="en-US" sz="2000" dirty="0">
                <a:solidFill>
                  <a:srgbClr val="000000"/>
                </a:solidFill>
                <a:latin typeface="Times New Roman"/>
                <a:ea typeface="Times New Roman"/>
              </a:rPr>
              <a:t>The relation between these two representations is expressed by </a:t>
            </a:r>
            <a:r>
              <a:rPr lang="en-US" sz="2000" dirty="0" smtClean="0">
                <a:solidFill>
                  <a:srgbClr val="000000"/>
                </a:solidFill>
                <a:latin typeface="Times New Roman"/>
                <a:ea typeface="Times New Roman"/>
              </a:rPr>
              <a:t>the uncertainty </a:t>
            </a:r>
            <a:r>
              <a:rPr lang="en-US" sz="2000" dirty="0">
                <a:solidFill>
                  <a:srgbClr val="000000"/>
                </a:solidFill>
                <a:latin typeface="Times New Roman"/>
                <a:ea typeface="Times New Roman"/>
              </a:rPr>
              <a:t>relation, similar to the Heisenberg relation between position and momentum</a:t>
            </a:r>
            <a:r>
              <a:rPr lang="en-US" sz="2000" dirty="0" smtClean="0">
                <a:solidFill>
                  <a:srgbClr val="000000"/>
                </a:solidFill>
                <a:latin typeface="Times New Roman"/>
                <a:ea typeface="Times New Roman"/>
              </a:rPr>
              <a:t>:</a:t>
            </a:r>
          </a:p>
        </p:txBody>
      </p:sp>
      <p:sp>
        <p:nvSpPr>
          <p:cNvPr id="15" name="TextBox 14"/>
          <p:cNvSpPr txBox="1"/>
          <p:nvPr/>
        </p:nvSpPr>
        <p:spPr>
          <a:xfrm>
            <a:off x="348215" y="4797152"/>
            <a:ext cx="8466894" cy="815608"/>
          </a:xfrm>
          <a:prstGeom prst="rect">
            <a:avLst/>
          </a:prstGeom>
          <a:noFill/>
        </p:spPr>
        <p:txBody>
          <a:bodyPr wrap="square" rtlCol="0">
            <a:spAutoFit/>
          </a:bodyPr>
          <a:lstStyle/>
          <a:p>
            <a:pPr algn="ctr">
              <a:spcBef>
                <a:spcPts val="0"/>
              </a:spcBef>
              <a:spcAft>
                <a:spcPts val="0"/>
              </a:spcAft>
            </a:pPr>
            <a:r>
              <a:rPr lang="el-GR" sz="2800" dirty="0" smtClean="0">
                <a:solidFill>
                  <a:srgbClr val="000000"/>
                </a:solidFill>
                <a:latin typeface="Times New Roman"/>
                <a:ea typeface="Times New Roman"/>
              </a:rPr>
              <a:t>Δ</a:t>
            </a:r>
            <a:r>
              <a:rPr lang="en-US" sz="2800" dirty="0" smtClean="0">
                <a:solidFill>
                  <a:srgbClr val="000000"/>
                </a:solidFill>
                <a:latin typeface="Times New Roman"/>
                <a:ea typeface="Times New Roman"/>
              </a:rPr>
              <a:t>N </a:t>
            </a:r>
            <a:r>
              <a:rPr lang="el-GR" sz="2800" dirty="0" smtClean="0">
                <a:solidFill>
                  <a:srgbClr val="000000"/>
                </a:solidFill>
                <a:latin typeface="Times New Roman"/>
                <a:ea typeface="Times New Roman"/>
              </a:rPr>
              <a:t>ΔΦ</a:t>
            </a:r>
            <a:r>
              <a:rPr lang="en-US" sz="2800" dirty="0" smtClean="0">
                <a:solidFill>
                  <a:srgbClr val="000000"/>
                </a:solidFill>
                <a:latin typeface="Times New Roman"/>
                <a:ea typeface="Times New Roman"/>
              </a:rPr>
              <a:t> </a:t>
            </a:r>
            <a:r>
              <a:rPr lang="el-GR" sz="2800" dirty="0" smtClean="0">
                <a:solidFill>
                  <a:srgbClr val="000000"/>
                </a:solidFill>
                <a:latin typeface="Times New Roman"/>
                <a:ea typeface="Times New Roman"/>
              </a:rPr>
              <a:t>≥</a:t>
            </a:r>
            <a:r>
              <a:rPr lang="en-US" sz="2800" dirty="0" smtClean="0">
                <a:solidFill>
                  <a:srgbClr val="000000"/>
                </a:solidFill>
                <a:latin typeface="Times New Roman"/>
                <a:ea typeface="Times New Roman"/>
              </a:rPr>
              <a:t> 1/2</a:t>
            </a:r>
            <a:endParaRPr lang="en-US" sz="2800" dirty="0">
              <a:solidFill>
                <a:srgbClr val="000000"/>
              </a:solidFill>
              <a:latin typeface="Times New Roman"/>
              <a:ea typeface="Times New Roman"/>
            </a:endParaRPr>
          </a:p>
          <a:p>
            <a:pPr algn="just">
              <a:spcBef>
                <a:spcPts val="0"/>
              </a:spcBef>
              <a:spcAft>
                <a:spcPts val="0"/>
              </a:spcAft>
            </a:pPr>
            <a:endParaRPr lang="it-IT" sz="1900" dirty="0">
              <a:solidFill>
                <a:srgbClr val="000000"/>
              </a:solidFill>
              <a:latin typeface="Times New Roman" pitchFamily="18" charset="0"/>
              <a:cs typeface="Times New Roman" pitchFamily="18" charset="0"/>
            </a:endParaRPr>
          </a:p>
        </p:txBody>
      </p:sp>
      <p:sp>
        <p:nvSpPr>
          <p:cNvPr id="19" name="TextBox 18"/>
          <p:cNvSpPr txBox="1"/>
          <p:nvPr/>
        </p:nvSpPr>
        <p:spPr>
          <a:xfrm>
            <a:off x="359073" y="5301208"/>
            <a:ext cx="8466894" cy="1015663"/>
          </a:xfrm>
          <a:prstGeom prst="rect">
            <a:avLst/>
          </a:prstGeom>
          <a:noFill/>
        </p:spPr>
        <p:txBody>
          <a:bodyPr wrap="square" rtlCol="0">
            <a:spAutoFit/>
          </a:bodyPr>
          <a:lstStyle/>
          <a:p>
            <a:pPr algn="just">
              <a:spcBef>
                <a:spcPts val="0"/>
              </a:spcBef>
              <a:spcAft>
                <a:spcPts val="600"/>
              </a:spcAft>
            </a:pPr>
            <a:r>
              <a:rPr lang="en-US" sz="2000" dirty="0">
                <a:solidFill>
                  <a:srgbClr val="000000"/>
                </a:solidFill>
                <a:latin typeface="Times New Roman"/>
                <a:ea typeface="Times New Roman"/>
              </a:rPr>
              <a:t>connecting the </a:t>
            </a:r>
            <a:r>
              <a:rPr lang="en-US" sz="2000" b="1" dirty="0">
                <a:solidFill>
                  <a:srgbClr val="000000"/>
                </a:solidFill>
                <a:latin typeface="Times New Roman"/>
                <a:ea typeface="Times New Roman"/>
              </a:rPr>
              <a:t>uncertainty of the number of quanta</a:t>
            </a:r>
            <a:r>
              <a:rPr lang="en-US" sz="2000" dirty="0">
                <a:solidFill>
                  <a:srgbClr val="000000"/>
                </a:solidFill>
                <a:latin typeface="Times New Roman"/>
                <a:ea typeface="Times New Roman"/>
              </a:rPr>
              <a:t> (particle structure of the system) </a:t>
            </a:r>
            <a:r>
              <a:rPr lang="el-GR" sz="2000" b="1" dirty="0">
                <a:solidFill>
                  <a:srgbClr val="000000"/>
                </a:solidFill>
                <a:latin typeface="Times New Roman"/>
                <a:ea typeface="Times New Roman"/>
              </a:rPr>
              <a:t>Δ</a:t>
            </a:r>
            <a:r>
              <a:rPr lang="en-US" sz="2000" b="1" dirty="0">
                <a:solidFill>
                  <a:srgbClr val="000000"/>
                </a:solidFill>
                <a:latin typeface="Times New Roman"/>
                <a:ea typeface="Times New Roman"/>
              </a:rPr>
              <a:t>N</a:t>
            </a:r>
            <a:r>
              <a:rPr lang="en-US" sz="2000" dirty="0">
                <a:solidFill>
                  <a:srgbClr val="000000"/>
                </a:solidFill>
                <a:latin typeface="Times New Roman"/>
                <a:ea typeface="Times New Roman"/>
              </a:rPr>
              <a:t> and the </a:t>
            </a:r>
            <a:r>
              <a:rPr lang="en-US" sz="2000" b="1" dirty="0">
                <a:solidFill>
                  <a:srgbClr val="000000"/>
                </a:solidFill>
                <a:latin typeface="Times New Roman"/>
                <a:ea typeface="Times New Roman"/>
              </a:rPr>
              <a:t>uncertainty of the phase</a:t>
            </a:r>
            <a:r>
              <a:rPr lang="en-US" sz="2000" dirty="0">
                <a:solidFill>
                  <a:srgbClr val="000000"/>
                </a:solidFill>
                <a:latin typeface="Times New Roman"/>
                <a:ea typeface="Times New Roman"/>
              </a:rPr>
              <a:t> (which describes the rhythm of fluctuation of the system) </a:t>
            </a:r>
            <a:r>
              <a:rPr lang="el-GR" sz="2000" b="1" dirty="0">
                <a:solidFill>
                  <a:srgbClr val="000000"/>
                </a:solidFill>
                <a:latin typeface="Times New Roman"/>
                <a:ea typeface="Times New Roman"/>
              </a:rPr>
              <a:t>ΔΦ</a:t>
            </a:r>
            <a:r>
              <a:rPr lang="en-US" sz="2000" dirty="0" smtClean="0">
                <a:solidFill>
                  <a:srgbClr val="000000"/>
                </a:solidFill>
                <a:latin typeface="Times New Roman"/>
                <a:ea typeface="Times New Roman"/>
              </a:rPr>
              <a:t>.</a:t>
            </a:r>
            <a:endParaRPr lang="it-IT" sz="1900" dirty="0">
              <a:solidFill>
                <a:srgbClr val="000000"/>
              </a:solidFill>
              <a:latin typeface="Times New Roman" pitchFamily="18" charset="0"/>
              <a:cs typeface="Times New Roman" pitchFamily="18" charset="0"/>
            </a:endParaRPr>
          </a:p>
        </p:txBody>
      </p:sp>
      <p:sp>
        <p:nvSpPr>
          <p:cNvPr id="21" name="Titolo 1"/>
          <p:cNvSpPr txBox="1">
            <a:spLocks/>
          </p:cNvSpPr>
          <p:nvPr/>
        </p:nvSpPr>
        <p:spPr bwMode="auto">
          <a:xfrm>
            <a:off x="1" y="836612"/>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3200" dirty="0" smtClean="0">
                <a:latin typeface="Times New Roman" panose="02020603050405020304" pitchFamily="18" charset="0"/>
                <a:cs typeface="Times New Roman" panose="02020603050405020304" pitchFamily="18" charset="0"/>
              </a:rPr>
              <a:t>Quantum Field Theory</a:t>
            </a:r>
            <a:endParaRPr lang="en-US" sz="3200" kern="0" dirty="0" smtClean="0">
              <a:latin typeface="Times New Roman" panose="02020603050405020304" pitchFamily="18" charset="0"/>
              <a:cs typeface="Times New Roman" panose="02020603050405020304" pitchFamily="18" charset="0"/>
            </a:endParaRPr>
          </a:p>
        </p:txBody>
      </p:sp>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a:t>
            </a:r>
            <a:r>
              <a:rPr lang="it-IT" sz="2800" b="1" dirty="0">
                <a:solidFill>
                  <a:srgbClr val="003F6E"/>
                </a:solidFill>
                <a:latin typeface="Times New Roman" pitchFamily="18" charset="0"/>
              </a:rPr>
              <a:t>(</a:t>
            </a:r>
            <a:r>
              <a:rPr lang="it-IT" sz="2800" b="1" dirty="0" smtClean="0">
                <a:solidFill>
                  <a:srgbClr val="003F6E"/>
                </a:solidFill>
                <a:latin typeface="Times New Roman" pitchFamily="18" charset="0"/>
              </a:rPr>
              <a:t>06)</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220068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0-#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0-#ppt_w/2"/>
                                          </p:val>
                                        </p:tav>
                                        <p:tav tm="100000">
                                          <p:val>
                                            <p:strVal val="#ppt_x"/>
                                          </p:val>
                                        </p:tav>
                                      </p:tavLst>
                                    </p:anim>
                                    <p:anim calcmode="lin" valueType="num">
                                      <p:cBhvr additive="base">
                                        <p:cTn id="2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15"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31</a:t>
            </a:fld>
            <a:endParaRPr lang="it-IT" smtClean="0">
              <a:latin typeface="Arial" pitchFamily="34"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TextBox 15"/>
          <p:cNvSpPr txBox="1"/>
          <p:nvPr/>
        </p:nvSpPr>
        <p:spPr>
          <a:xfrm>
            <a:off x="338553" y="1254410"/>
            <a:ext cx="8466894" cy="461665"/>
          </a:xfrm>
          <a:prstGeom prst="rect">
            <a:avLst/>
          </a:prstGeom>
          <a:noFill/>
        </p:spPr>
        <p:txBody>
          <a:bodyPr wrap="square" rtlCol="0">
            <a:spAutoFit/>
          </a:bodyPr>
          <a:lstStyle/>
          <a:p>
            <a:pPr algn="just">
              <a:spcBef>
                <a:spcPts val="0"/>
              </a:spcBef>
              <a:spcAft>
                <a:spcPts val="600"/>
              </a:spcAft>
            </a:pPr>
            <a:r>
              <a:rPr lang="en-US" sz="2400" dirty="0" smtClean="0">
                <a:solidFill>
                  <a:srgbClr val="000000"/>
                </a:solidFill>
                <a:latin typeface="Times New Roman"/>
                <a:ea typeface="Times New Roman"/>
              </a:rPr>
              <a:t>Therefore, </a:t>
            </a:r>
            <a:r>
              <a:rPr lang="en-US" sz="2400" dirty="0">
                <a:solidFill>
                  <a:srgbClr val="000000"/>
                </a:solidFill>
                <a:latin typeface="Times New Roman"/>
                <a:ea typeface="Times New Roman"/>
              </a:rPr>
              <a:t>a </a:t>
            </a:r>
            <a:r>
              <a:rPr lang="en-US" sz="2400" dirty="0" smtClean="0">
                <a:solidFill>
                  <a:srgbClr val="000000"/>
                </a:solidFill>
                <a:latin typeface="Times New Roman"/>
                <a:ea typeface="Times New Roman"/>
              </a:rPr>
              <a:t>complex system </a:t>
            </a:r>
            <a:r>
              <a:rPr lang="en-US" sz="2400" dirty="0">
                <a:solidFill>
                  <a:srgbClr val="000000"/>
                </a:solidFill>
                <a:latin typeface="Times New Roman"/>
                <a:ea typeface="Times New Roman"/>
              </a:rPr>
              <a:t>involves two kinds of interaction:</a:t>
            </a:r>
            <a:endParaRPr lang="it-IT" sz="2400" dirty="0">
              <a:solidFill>
                <a:srgbClr val="000000"/>
              </a:solidFill>
              <a:latin typeface="Times New Roman" pitchFamily="18" charset="0"/>
              <a:cs typeface="Times New Roman" pitchFamily="18" charset="0"/>
            </a:endParaRPr>
          </a:p>
        </p:txBody>
      </p:sp>
      <p:sp>
        <p:nvSpPr>
          <p:cNvPr id="18" name="TextBox 17"/>
          <p:cNvSpPr txBox="1"/>
          <p:nvPr/>
        </p:nvSpPr>
        <p:spPr>
          <a:xfrm>
            <a:off x="311607" y="1628800"/>
            <a:ext cx="8466894" cy="2246769"/>
          </a:xfrm>
          <a:prstGeom prst="rect">
            <a:avLst/>
          </a:prstGeom>
          <a:noFill/>
        </p:spPr>
        <p:txBody>
          <a:bodyPr wrap="square" rtlCol="0">
            <a:spAutoFit/>
          </a:bodyPr>
          <a:lstStyle/>
          <a:p>
            <a:pPr algn="just">
              <a:spcBef>
                <a:spcPts val="0"/>
              </a:spcBef>
              <a:spcAft>
                <a:spcPts val="600"/>
              </a:spcAft>
            </a:pPr>
            <a:r>
              <a:rPr lang="en-US" sz="2000" b="1" dirty="0" smtClean="0">
                <a:solidFill>
                  <a:srgbClr val="000000"/>
                </a:solidFill>
                <a:latin typeface="Times New Roman"/>
                <a:ea typeface="Times New Roman"/>
              </a:rPr>
              <a:t>(A)</a:t>
            </a:r>
            <a:r>
              <a:rPr lang="en-US" sz="2000" dirty="0" smtClean="0">
                <a:solidFill>
                  <a:srgbClr val="000000"/>
                </a:solidFill>
                <a:latin typeface="Times New Roman"/>
                <a:ea typeface="Times New Roman"/>
              </a:rPr>
              <a:t> </a:t>
            </a:r>
            <a:r>
              <a:rPr lang="en-US" sz="2000" dirty="0">
                <a:solidFill>
                  <a:srgbClr val="000000"/>
                </a:solidFill>
                <a:latin typeface="Times New Roman"/>
                <a:ea typeface="Times New Roman"/>
              </a:rPr>
              <a:t>If </a:t>
            </a:r>
            <a:r>
              <a:rPr lang="el-GR" sz="2000" b="1" dirty="0">
                <a:solidFill>
                  <a:srgbClr val="000000"/>
                </a:solidFill>
                <a:latin typeface="Times New Roman"/>
                <a:ea typeface="Times New Roman"/>
              </a:rPr>
              <a:t>Δ</a:t>
            </a:r>
            <a:r>
              <a:rPr lang="en-US" sz="2000" b="1" dirty="0">
                <a:solidFill>
                  <a:srgbClr val="000000"/>
                </a:solidFill>
                <a:latin typeface="Times New Roman"/>
                <a:ea typeface="Times New Roman"/>
              </a:rPr>
              <a:t>N = 0</a:t>
            </a:r>
            <a:r>
              <a:rPr lang="en-US" sz="2000" dirty="0">
                <a:solidFill>
                  <a:srgbClr val="000000"/>
                </a:solidFill>
                <a:latin typeface="Times New Roman"/>
                <a:ea typeface="Times New Roman"/>
              </a:rPr>
              <a:t>, the number of quanta is well defined, so that we obtain an atomistic description of the system, but lose the information on its capability to fluctuate, since </a:t>
            </a:r>
            <a:r>
              <a:rPr lang="el-GR" sz="2000" b="1" dirty="0">
                <a:solidFill>
                  <a:srgbClr val="000000"/>
                </a:solidFill>
                <a:latin typeface="Times New Roman"/>
                <a:ea typeface="Times New Roman"/>
              </a:rPr>
              <a:t>ΔΦ</a:t>
            </a:r>
            <a:r>
              <a:rPr lang="en-US" sz="2000" dirty="0">
                <a:solidFill>
                  <a:srgbClr val="000000"/>
                </a:solidFill>
                <a:latin typeface="Times New Roman"/>
                <a:ea typeface="Times New Roman"/>
              </a:rPr>
              <a:t> becomes infinite. </a:t>
            </a:r>
            <a:r>
              <a:rPr lang="en-US" sz="2000" dirty="0" smtClean="0">
                <a:solidFill>
                  <a:srgbClr val="000000"/>
                </a:solidFill>
                <a:latin typeface="Times New Roman"/>
                <a:ea typeface="Times New Roman"/>
              </a:rPr>
              <a:t>An </a:t>
            </a:r>
            <a:r>
              <a:rPr lang="en-US" sz="2000" dirty="0">
                <a:solidFill>
                  <a:srgbClr val="000000"/>
                </a:solidFill>
                <a:latin typeface="Times New Roman"/>
                <a:ea typeface="Times New Roman"/>
              </a:rPr>
              <a:t>interaction similar to that considered by </a:t>
            </a:r>
            <a:r>
              <a:rPr lang="en-US" sz="2000" b="1" dirty="0">
                <a:solidFill>
                  <a:srgbClr val="000000"/>
                </a:solidFill>
                <a:latin typeface="Times New Roman"/>
                <a:ea typeface="Times New Roman"/>
              </a:rPr>
              <a:t>Classical Physics</a:t>
            </a:r>
            <a:r>
              <a:rPr lang="en-US" sz="2000" dirty="0">
                <a:solidFill>
                  <a:srgbClr val="000000"/>
                </a:solidFill>
                <a:latin typeface="Times New Roman"/>
                <a:ea typeface="Times New Roman"/>
              </a:rPr>
              <a:t>, where objects </a:t>
            </a:r>
            <a:r>
              <a:rPr lang="en-US" sz="2000" dirty="0" smtClean="0">
                <a:solidFill>
                  <a:srgbClr val="000000"/>
                </a:solidFill>
                <a:latin typeface="Times New Roman"/>
                <a:ea typeface="Times New Roman"/>
              </a:rPr>
              <a:t>interact by </a:t>
            </a:r>
            <a:r>
              <a:rPr lang="en-US" sz="2000" dirty="0">
                <a:solidFill>
                  <a:srgbClr val="000000"/>
                </a:solidFill>
                <a:latin typeface="Times New Roman"/>
                <a:ea typeface="Times New Roman"/>
              </a:rPr>
              <a:t>exchanging energy. These exchanges are connected with the appearance </a:t>
            </a:r>
            <a:r>
              <a:rPr lang="en-US" sz="2000" dirty="0" smtClean="0">
                <a:solidFill>
                  <a:srgbClr val="000000"/>
                </a:solidFill>
                <a:latin typeface="Times New Roman"/>
                <a:ea typeface="Times New Roman"/>
              </a:rPr>
              <a:t>of forces</a:t>
            </a:r>
            <a:r>
              <a:rPr lang="en-US" sz="2000" dirty="0">
                <a:solidFill>
                  <a:srgbClr val="000000"/>
                </a:solidFill>
                <a:latin typeface="Times New Roman"/>
                <a:ea typeface="Times New Roman"/>
              </a:rPr>
              <a:t>. Since energy cannot travel faster than light, this interaction obeys </a:t>
            </a:r>
            <a:r>
              <a:rPr lang="en-US" sz="2000" b="1" dirty="0">
                <a:solidFill>
                  <a:srgbClr val="000000"/>
                </a:solidFill>
                <a:latin typeface="Times New Roman"/>
                <a:ea typeface="Times New Roman"/>
              </a:rPr>
              <a:t>the </a:t>
            </a:r>
            <a:r>
              <a:rPr lang="en-US" sz="2000" b="1" dirty="0" smtClean="0">
                <a:solidFill>
                  <a:srgbClr val="000000"/>
                </a:solidFill>
                <a:latin typeface="Times New Roman"/>
                <a:ea typeface="Times New Roman"/>
              </a:rPr>
              <a:t>principle of causality </a:t>
            </a:r>
            <a:r>
              <a:rPr lang="en-US" sz="2000" dirty="0" smtClean="0">
                <a:solidFill>
                  <a:srgbClr val="000000"/>
                </a:solidFill>
                <a:latin typeface="Times New Roman"/>
                <a:ea typeface="Times New Roman"/>
              </a:rPr>
              <a:t>(</a:t>
            </a:r>
            <a:r>
              <a:rPr lang="en-US" sz="2000" b="1" dirty="0" smtClean="0">
                <a:solidFill>
                  <a:srgbClr val="000000"/>
                </a:solidFill>
                <a:latin typeface="Times New Roman"/>
                <a:ea typeface="Times New Roman"/>
              </a:rPr>
              <a:t>Science 1.0 approach</a:t>
            </a:r>
            <a:r>
              <a:rPr lang="en-US" sz="2000" dirty="0" smtClean="0">
                <a:solidFill>
                  <a:srgbClr val="000000"/>
                </a:solidFill>
                <a:latin typeface="Times New Roman"/>
                <a:ea typeface="Times New Roman"/>
              </a:rPr>
              <a:t>).  </a:t>
            </a:r>
            <a:endParaRPr lang="it-IT" sz="1900" dirty="0">
              <a:solidFill>
                <a:srgbClr val="000000"/>
              </a:solidFill>
              <a:latin typeface="Times New Roman" pitchFamily="18" charset="0"/>
              <a:cs typeface="Times New Roman" pitchFamily="18" charset="0"/>
            </a:endParaRPr>
          </a:p>
        </p:txBody>
      </p:sp>
      <p:sp>
        <p:nvSpPr>
          <p:cNvPr id="20" name="TextBox 19"/>
          <p:cNvSpPr txBox="1"/>
          <p:nvPr/>
        </p:nvSpPr>
        <p:spPr>
          <a:xfrm>
            <a:off x="373710" y="3796442"/>
            <a:ext cx="8466894" cy="2939266"/>
          </a:xfrm>
          <a:prstGeom prst="rect">
            <a:avLst/>
          </a:prstGeom>
          <a:noFill/>
        </p:spPr>
        <p:txBody>
          <a:bodyPr wrap="square" rtlCol="0">
            <a:spAutoFit/>
          </a:bodyPr>
          <a:lstStyle/>
          <a:p>
            <a:pPr lvl="0" algn="just">
              <a:spcBef>
                <a:spcPts val="0"/>
              </a:spcBef>
              <a:spcAft>
                <a:spcPts val="600"/>
              </a:spcAft>
            </a:pPr>
            <a:r>
              <a:rPr lang="en-US" sz="2000" b="1" dirty="0" smtClean="0">
                <a:solidFill>
                  <a:srgbClr val="000000"/>
                </a:solidFill>
                <a:latin typeface="Times New Roman"/>
                <a:ea typeface="Times New Roman"/>
              </a:rPr>
              <a:t>(B)</a:t>
            </a:r>
            <a:r>
              <a:rPr lang="en-US" sz="2000" dirty="0" smtClean="0">
                <a:solidFill>
                  <a:srgbClr val="000000"/>
                </a:solidFill>
                <a:latin typeface="Times New Roman"/>
                <a:ea typeface="Times New Roman"/>
              </a:rPr>
              <a:t> </a:t>
            </a:r>
            <a:r>
              <a:rPr lang="en-US" sz="2000" dirty="0">
                <a:solidFill>
                  <a:srgbClr val="000000"/>
                </a:solidFill>
                <a:latin typeface="Times New Roman"/>
                <a:ea typeface="Times New Roman"/>
              </a:rPr>
              <a:t>If </a:t>
            </a:r>
            <a:r>
              <a:rPr lang="el-GR" sz="2000" b="1" dirty="0">
                <a:solidFill>
                  <a:srgbClr val="000000"/>
                </a:solidFill>
                <a:latin typeface="Times New Roman"/>
                <a:ea typeface="Times New Roman"/>
              </a:rPr>
              <a:t>ΔΦ</a:t>
            </a:r>
            <a:r>
              <a:rPr lang="en-US" sz="2000" dirty="0">
                <a:solidFill>
                  <a:srgbClr val="000000"/>
                </a:solidFill>
                <a:latin typeface="Times New Roman"/>
                <a:ea typeface="Times New Roman"/>
              </a:rPr>
              <a:t> = 0, the phase is well defined, </a:t>
            </a:r>
            <a:r>
              <a:rPr lang="en-US" sz="2000" dirty="0" smtClean="0">
                <a:solidFill>
                  <a:srgbClr val="000000"/>
                </a:solidFill>
                <a:latin typeface="Times New Roman"/>
                <a:ea typeface="Times New Roman"/>
              </a:rPr>
              <a:t>we </a:t>
            </a:r>
            <a:r>
              <a:rPr lang="en-US" sz="2000" dirty="0">
                <a:solidFill>
                  <a:srgbClr val="000000"/>
                </a:solidFill>
                <a:latin typeface="Times New Roman"/>
                <a:ea typeface="Times New Roman"/>
              </a:rPr>
              <a:t>obtain a description of the movement of the system, but lose the information on its particle-like </a:t>
            </a:r>
            <a:r>
              <a:rPr lang="en-US" sz="2000" dirty="0" smtClean="0">
                <a:solidFill>
                  <a:srgbClr val="000000"/>
                </a:solidFill>
                <a:latin typeface="Times New Roman"/>
                <a:ea typeface="Times New Roman"/>
              </a:rPr>
              <a:t>features which </a:t>
            </a:r>
            <a:r>
              <a:rPr lang="en-US" sz="2000" dirty="0">
                <a:solidFill>
                  <a:srgbClr val="000000"/>
                </a:solidFill>
                <a:latin typeface="Times New Roman"/>
                <a:ea typeface="Times New Roman"/>
              </a:rPr>
              <a:t>become undefined since </a:t>
            </a:r>
            <a:r>
              <a:rPr lang="el-GR" sz="2000" b="1" dirty="0">
                <a:solidFill>
                  <a:srgbClr val="000000"/>
                </a:solidFill>
                <a:latin typeface="Times New Roman"/>
                <a:ea typeface="Times New Roman"/>
              </a:rPr>
              <a:t>Δ</a:t>
            </a:r>
            <a:r>
              <a:rPr lang="en-US" sz="2000" b="1" dirty="0">
                <a:solidFill>
                  <a:srgbClr val="000000"/>
                </a:solidFill>
                <a:latin typeface="Times New Roman"/>
                <a:ea typeface="Times New Roman"/>
              </a:rPr>
              <a:t>N </a:t>
            </a:r>
            <a:r>
              <a:rPr lang="en-US" sz="2000" dirty="0">
                <a:solidFill>
                  <a:srgbClr val="000000"/>
                </a:solidFill>
                <a:latin typeface="Times New Roman"/>
                <a:ea typeface="Times New Roman"/>
              </a:rPr>
              <a:t>becomes infinite. </a:t>
            </a:r>
            <a:r>
              <a:rPr lang="en-US" sz="2000" dirty="0" smtClean="0">
                <a:solidFill>
                  <a:srgbClr val="000000"/>
                </a:solidFill>
                <a:latin typeface="Times New Roman"/>
                <a:ea typeface="Times New Roman"/>
              </a:rPr>
              <a:t>An </a:t>
            </a:r>
            <a:r>
              <a:rPr lang="en-US" sz="2000" dirty="0">
                <a:solidFill>
                  <a:srgbClr val="000000"/>
                </a:solidFill>
                <a:latin typeface="Times New Roman"/>
                <a:ea typeface="Times New Roman"/>
              </a:rPr>
              <a:t>interaction where </a:t>
            </a:r>
            <a:r>
              <a:rPr lang="en-US" sz="2000" b="1" dirty="0">
                <a:solidFill>
                  <a:srgbClr val="000000"/>
                </a:solidFill>
                <a:latin typeface="Times New Roman"/>
                <a:ea typeface="Times New Roman"/>
              </a:rPr>
              <a:t>a common phase arises</a:t>
            </a:r>
            <a:r>
              <a:rPr lang="en-US" sz="2000" dirty="0">
                <a:solidFill>
                  <a:srgbClr val="000000"/>
                </a:solidFill>
                <a:latin typeface="Times New Roman"/>
                <a:ea typeface="Times New Roman"/>
              </a:rPr>
              <a:t> among different objects because </a:t>
            </a:r>
            <a:r>
              <a:rPr lang="en-US" sz="2000" dirty="0" smtClean="0">
                <a:solidFill>
                  <a:srgbClr val="000000"/>
                </a:solidFill>
                <a:latin typeface="Times New Roman"/>
                <a:ea typeface="Times New Roman"/>
              </a:rPr>
              <a:t>of their </a:t>
            </a:r>
            <a:r>
              <a:rPr lang="en-US" sz="2000" dirty="0">
                <a:solidFill>
                  <a:srgbClr val="000000"/>
                </a:solidFill>
                <a:latin typeface="Times New Roman"/>
                <a:ea typeface="Times New Roman"/>
              </a:rPr>
              <a:t>coupling to the quantum fluctuations and hence to an </a:t>
            </a:r>
            <a:r>
              <a:rPr lang="en-US" sz="2000" dirty="0" err="1">
                <a:solidFill>
                  <a:srgbClr val="000000"/>
                </a:solidFill>
                <a:latin typeface="Times New Roman"/>
                <a:ea typeface="Times New Roman"/>
              </a:rPr>
              <a:t>e.m</a:t>
            </a:r>
            <a:r>
              <a:rPr lang="en-US" sz="2000" dirty="0">
                <a:solidFill>
                  <a:srgbClr val="000000"/>
                </a:solidFill>
                <a:latin typeface="Times New Roman"/>
                <a:ea typeface="Times New Roman"/>
              </a:rPr>
              <a:t>. potential. In this </a:t>
            </a:r>
            <a:r>
              <a:rPr lang="en-US" sz="2000" dirty="0" smtClean="0">
                <a:solidFill>
                  <a:srgbClr val="000000"/>
                </a:solidFill>
                <a:latin typeface="Times New Roman"/>
                <a:ea typeface="Times New Roman"/>
              </a:rPr>
              <a:t>case there </a:t>
            </a:r>
            <a:r>
              <a:rPr lang="en-US" sz="2000" dirty="0">
                <a:solidFill>
                  <a:srgbClr val="000000"/>
                </a:solidFill>
                <a:latin typeface="Times New Roman"/>
                <a:ea typeface="Times New Roman"/>
              </a:rPr>
              <a:t>is no propagation of matter and/or energy taking place, and </a:t>
            </a:r>
            <a:r>
              <a:rPr lang="en-US" sz="2000" b="1" dirty="0">
                <a:solidFill>
                  <a:srgbClr val="000000"/>
                </a:solidFill>
                <a:latin typeface="Times New Roman"/>
                <a:ea typeface="Times New Roman"/>
              </a:rPr>
              <a:t>the components of </a:t>
            </a:r>
            <a:r>
              <a:rPr lang="en-US" sz="2000" b="1" dirty="0" smtClean="0">
                <a:solidFill>
                  <a:srgbClr val="000000"/>
                </a:solidFill>
                <a:latin typeface="Times New Roman"/>
                <a:ea typeface="Times New Roman"/>
              </a:rPr>
              <a:t>the system </a:t>
            </a:r>
            <a:r>
              <a:rPr lang="en-US" sz="2000" b="1" dirty="0">
                <a:solidFill>
                  <a:srgbClr val="000000"/>
                </a:solidFill>
                <a:latin typeface="Times New Roman"/>
                <a:ea typeface="Times New Roman"/>
              </a:rPr>
              <a:t>"talk" to each other</a:t>
            </a:r>
            <a:r>
              <a:rPr lang="en-US" sz="2000" dirty="0">
                <a:solidFill>
                  <a:srgbClr val="000000"/>
                </a:solidFill>
                <a:latin typeface="Times New Roman"/>
                <a:ea typeface="Times New Roman"/>
              </a:rPr>
              <a:t> through the modulations of the phase field travelling at </a:t>
            </a:r>
            <a:r>
              <a:rPr lang="en-US" sz="2000" dirty="0" smtClean="0">
                <a:solidFill>
                  <a:srgbClr val="000000"/>
                </a:solidFill>
                <a:latin typeface="Times New Roman"/>
                <a:ea typeface="Times New Roman"/>
              </a:rPr>
              <a:t>the phase </a:t>
            </a:r>
            <a:r>
              <a:rPr lang="en-US" sz="2000" dirty="0">
                <a:solidFill>
                  <a:srgbClr val="000000"/>
                </a:solidFill>
                <a:latin typeface="Times New Roman"/>
                <a:ea typeface="Times New Roman"/>
              </a:rPr>
              <a:t>velocity, which has no upper limit and can be larger than </a:t>
            </a:r>
            <a:r>
              <a:rPr lang="en-US" sz="2000" i="1" dirty="0">
                <a:solidFill>
                  <a:srgbClr val="000000"/>
                </a:solidFill>
                <a:latin typeface="Times New Roman"/>
                <a:ea typeface="Times New Roman"/>
              </a:rPr>
              <a:t>c</a:t>
            </a:r>
            <a:r>
              <a:rPr lang="en-US" sz="2000" dirty="0">
                <a:solidFill>
                  <a:srgbClr val="000000"/>
                </a:solidFill>
                <a:latin typeface="Times New Roman"/>
                <a:ea typeface="Times New Roman"/>
              </a:rPr>
              <a:t>, the speed of </a:t>
            </a:r>
            <a:r>
              <a:rPr lang="en-US" sz="2000" dirty="0" smtClean="0">
                <a:solidFill>
                  <a:srgbClr val="000000"/>
                </a:solidFill>
                <a:latin typeface="Times New Roman"/>
                <a:ea typeface="Times New Roman"/>
              </a:rPr>
              <a:t>light.  The </a:t>
            </a:r>
            <a:r>
              <a:rPr lang="en-US" sz="2000" b="1" dirty="0" smtClean="0">
                <a:solidFill>
                  <a:srgbClr val="000000"/>
                </a:solidFill>
                <a:latin typeface="Times New Roman"/>
                <a:ea typeface="Times New Roman"/>
              </a:rPr>
              <a:t>system</a:t>
            </a:r>
            <a:r>
              <a:rPr lang="en-US" sz="2000" dirty="0" smtClean="0">
                <a:solidFill>
                  <a:srgbClr val="000000"/>
                </a:solidFill>
                <a:latin typeface="Times New Roman"/>
                <a:ea typeface="Times New Roman"/>
              </a:rPr>
              <a:t> </a:t>
            </a:r>
            <a:r>
              <a:rPr lang="en-US" sz="2000" b="1" dirty="0" smtClean="0">
                <a:solidFill>
                  <a:srgbClr val="000000"/>
                </a:solidFill>
                <a:latin typeface="Times New Roman"/>
                <a:ea typeface="Times New Roman"/>
              </a:rPr>
              <a:t>is </a:t>
            </a:r>
            <a:r>
              <a:rPr lang="en-US" sz="2000" b="1" dirty="0">
                <a:solidFill>
                  <a:srgbClr val="000000"/>
                </a:solidFill>
                <a:latin typeface="Times New Roman"/>
                <a:ea typeface="Times New Roman"/>
              </a:rPr>
              <a:t>termed </a:t>
            </a:r>
            <a:r>
              <a:rPr lang="en-US" sz="2000" dirty="0">
                <a:solidFill>
                  <a:srgbClr val="000000"/>
                </a:solidFill>
                <a:latin typeface="Times New Roman"/>
                <a:ea typeface="Times New Roman"/>
              </a:rPr>
              <a:t>"</a:t>
            </a:r>
            <a:r>
              <a:rPr lang="en-US" sz="2000" b="1" dirty="0" smtClean="0">
                <a:solidFill>
                  <a:srgbClr val="000000"/>
                </a:solidFill>
                <a:latin typeface="Times New Roman"/>
                <a:ea typeface="Times New Roman"/>
              </a:rPr>
              <a:t>coherent</a:t>
            </a:r>
            <a:r>
              <a:rPr lang="en-US" sz="2000" dirty="0" smtClean="0">
                <a:solidFill>
                  <a:srgbClr val="000000"/>
                </a:solidFill>
                <a:latin typeface="Times New Roman"/>
                <a:ea typeface="Times New Roman"/>
              </a:rPr>
              <a:t>" (</a:t>
            </a:r>
            <a:r>
              <a:rPr lang="en-US" sz="2000" b="1" dirty="0" smtClean="0">
                <a:solidFill>
                  <a:srgbClr val="000000"/>
                </a:solidFill>
                <a:latin typeface="Times New Roman"/>
                <a:ea typeface="Times New Roman"/>
              </a:rPr>
              <a:t>QFT approach</a:t>
            </a:r>
            <a:r>
              <a:rPr lang="en-US" sz="2000" dirty="0" smtClean="0">
                <a:solidFill>
                  <a:srgbClr val="000000"/>
                </a:solidFill>
                <a:latin typeface="Times New Roman"/>
                <a:ea typeface="Times New Roman"/>
              </a:rPr>
              <a:t>).</a:t>
            </a:r>
            <a:endParaRPr lang="it-IT" sz="2000" dirty="0">
              <a:solidFill>
                <a:srgbClr val="000000"/>
              </a:solidFill>
              <a:latin typeface="Times New Roman" pitchFamily="18" charset="0"/>
              <a:cs typeface="Times New Roman" pitchFamily="18" charset="0"/>
            </a:endParaRPr>
          </a:p>
        </p:txBody>
      </p:sp>
      <p:sp>
        <p:nvSpPr>
          <p:cNvPr id="10" name="Titolo 1"/>
          <p:cNvSpPr txBox="1">
            <a:spLocks/>
          </p:cNvSpPr>
          <p:nvPr/>
        </p:nvSpPr>
        <p:spPr bwMode="auto">
          <a:xfrm>
            <a:off x="1" y="836612"/>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3200" dirty="0" smtClean="0">
                <a:latin typeface="Times New Roman" panose="02020603050405020304" pitchFamily="18" charset="0"/>
                <a:cs typeface="Times New Roman" panose="02020603050405020304" pitchFamily="18" charset="0"/>
              </a:rPr>
              <a:t>Quantum Field Theory</a:t>
            </a:r>
            <a:endParaRPr lang="en-US" sz="3200" kern="0" dirty="0" smtClean="0">
              <a:latin typeface="Times New Roman" panose="02020603050405020304" pitchFamily="18" charset="0"/>
              <a:cs typeface="Times New Roman" panose="02020603050405020304" pitchFamily="18" charset="0"/>
            </a:endParaRPr>
          </a:p>
        </p:txBody>
      </p:sp>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a:t>
            </a:r>
            <a:r>
              <a:rPr lang="it-IT" sz="2800" b="1" dirty="0">
                <a:solidFill>
                  <a:srgbClr val="003F6E"/>
                </a:solidFill>
                <a:latin typeface="Times New Roman" pitchFamily="18" charset="0"/>
              </a:rPr>
              <a:t>(</a:t>
            </a:r>
            <a:r>
              <a:rPr lang="it-IT" sz="2800" b="1" dirty="0" smtClean="0">
                <a:solidFill>
                  <a:srgbClr val="003F6E"/>
                </a:solidFill>
                <a:latin typeface="Times New Roman" pitchFamily="18" charset="0"/>
              </a:rPr>
              <a:t>07)</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4773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0-#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32</a:t>
            </a:fld>
            <a:endParaRPr lang="it-IT" smtClean="0">
              <a:latin typeface="Arial" pitchFamily="34" charset="0"/>
            </a:endParaRPr>
          </a:p>
        </p:txBody>
      </p:sp>
      <p:sp>
        <p:nvSpPr>
          <p:cNvPr id="2" name="Content Placeholder 1"/>
          <p:cNvSpPr>
            <a:spLocks noGrp="1"/>
          </p:cNvSpPr>
          <p:nvPr>
            <p:ph idx="1"/>
          </p:nvPr>
        </p:nvSpPr>
        <p:spPr>
          <a:xfrm>
            <a:off x="825651" y="1435151"/>
            <a:ext cx="7254807" cy="698281"/>
          </a:xfrm>
        </p:spPr>
        <p:txBody>
          <a:bodyPr/>
          <a:lstStyle/>
          <a:p>
            <a:pPr lvl="0" algn="just"/>
            <a:r>
              <a:rPr lang="en-US" b="1" dirty="0" err="1">
                <a:solidFill>
                  <a:prstClr val="black"/>
                </a:solidFill>
                <a:latin typeface="Times New Roman" panose="02020603050405020304" pitchFamily="18" charset="0"/>
                <a:cs typeface="Times New Roman" panose="02020603050405020304" pitchFamily="18" charset="0"/>
              </a:rPr>
              <a:t>Decoherence</a:t>
            </a:r>
            <a:r>
              <a:rPr lang="en-US" dirty="0">
                <a:solidFill>
                  <a:prstClr val="black"/>
                </a:solidFill>
                <a:latin typeface="Times New Roman" panose="02020603050405020304" pitchFamily="18" charset="0"/>
                <a:cs typeface="Times New Roman" panose="02020603050405020304" pitchFamily="18" charset="0"/>
              </a:rPr>
              <a:t> offers a way to understand </a:t>
            </a:r>
            <a:r>
              <a:rPr lang="en-US" b="1" dirty="0" smtClean="0">
                <a:solidFill>
                  <a:prstClr val="black"/>
                </a:solidFill>
                <a:latin typeface="Times New Roman" panose="02020603050405020304" pitchFamily="18" charset="0"/>
                <a:cs typeface="Times New Roman" panose="02020603050405020304" pitchFamily="18" charset="0"/>
              </a:rPr>
              <a:t>system classicality </a:t>
            </a:r>
            <a:r>
              <a:rPr lang="en-US" b="1" dirty="0">
                <a:solidFill>
                  <a:prstClr val="black"/>
                </a:solidFill>
                <a:latin typeface="Times New Roman" panose="02020603050405020304" pitchFamily="18" charset="0"/>
                <a:cs typeface="Times New Roman" panose="02020603050405020304" pitchFamily="18" charset="0"/>
              </a:rPr>
              <a:t>as emergent from within the quantum </a:t>
            </a:r>
            <a:r>
              <a:rPr lang="en-US" b="1" dirty="0" smtClean="0">
                <a:solidFill>
                  <a:prstClr val="black"/>
                </a:solidFill>
                <a:latin typeface="Times New Roman" panose="02020603050405020304" pitchFamily="18" charset="0"/>
                <a:cs typeface="Times New Roman" panose="02020603050405020304" pitchFamily="18" charset="0"/>
              </a:rPr>
              <a:t>formalism</a:t>
            </a:r>
            <a:r>
              <a:rPr 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12" name="Titolo 1"/>
          <p:cNvSpPr txBox="1">
            <a:spLocks/>
          </p:cNvSpPr>
          <p:nvPr/>
        </p:nvSpPr>
        <p:spPr bwMode="auto">
          <a:xfrm>
            <a:off x="809581" y="856679"/>
            <a:ext cx="7524835"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4400" dirty="0" smtClean="0">
                <a:latin typeface="Times New Roman" panose="02020603050405020304" pitchFamily="18" charset="0"/>
                <a:cs typeface="Times New Roman" panose="02020603050405020304" pitchFamily="18" charset="0"/>
              </a:rPr>
              <a:t>System </a:t>
            </a:r>
            <a:r>
              <a:rPr lang="en-US" sz="4400" dirty="0" err="1" smtClean="0">
                <a:latin typeface="Times New Roman" panose="02020603050405020304" pitchFamily="18" charset="0"/>
                <a:cs typeface="Times New Roman" panose="02020603050405020304" pitchFamily="18" charset="0"/>
              </a:rPr>
              <a:t>Decoherence</a:t>
            </a:r>
            <a:r>
              <a:rPr lang="en-US" sz="4400" dirty="0" smtClean="0">
                <a:latin typeface="Times New Roman" panose="02020603050405020304" pitchFamily="18" charset="0"/>
                <a:cs typeface="Times New Roman" panose="02020603050405020304" pitchFamily="18" charset="0"/>
              </a:rPr>
              <a:t> Modeling</a:t>
            </a:r>
            <a:endParaRPr lang="en-US" sz="4400" kern="0" dirty="0" smtClean="0">
              <a:latin typeface="Times New Roman" panose="02020603050405020304" pitchFamily="18" charset="0"/>
              <a:cs typeface="Times New Roman" panose="02020603050405020304"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grpSp>
        <p:nvGrpSpPr>
          <p:cNvPr id="3" name="Group 2"/>
          <p:cNvGrpSpPr/>
          <p:nvPr/>
        </p:nvGrpSpPr>
        <p:grpSpPr>
          <a:xfrm>
            <a:off x="1334293" y="2133432"/>
            <a:ext cx="7702203" cy="4470480"/>
            <a:chOff x="1334293" y="2133432"/>
            <a:chExt cx="7702203" cy="4470480"/>
          </a:xfrm>
        </p:grpSpPr>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34293" y="2133432"/>
              <a:ext cx="647541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p:cNvSpPr txBox="1">
              <a:spLocks noChangeArrowheads="1"/>
            </p:cNvSpPr>
            <p:nvPr/>
          </p:nvSpPr>
          <p:spPr bwMode="auto">
            <a:xfrm>
              <a:off x="7092280" y="6250216"/>
              <a:ext cx="1944216"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(W.H. </a:t>
              </a:r>
              <a:r>
                <a:rPr lang="en-US" sz="1800" b="1" kern="0" dirty="0" err="1" smtClean="0">
                  <a:solidFill>
                    <a:srgbClr val="000000"/>
                  </a:solidFill>
                  <a:latin typeface="Times New Roman" pitchFamily="18" charset="0"/>
                  <a:cs typeface="Times New Roman" pitchFamily="18" charset="0"/>
                </a:rPr>
                <a:t>Zurek</a:t>
              </a:r>
              <a:r>
                <a:rPr lang="en-US" sz="1600" b="1" kern="0" dirty="0" smtClean="0">
                  <a:solidFill>
                    <a:srgbClr val="000000"/>
                  </a:solidFill>
                  <a:latin typeface="Times New Roman" pitchFamily="18" charset="0"/>
                  <a:cs typeface="Times New Roman" pitchFamily="18" charset="0"/>
                </a:rPr>
                <a:t>, 2005</a:t>
              </a:r>
              <a:r>
                <a:rPr lang="en-US" sz="1800" b="1" kern="0" dirty="0" smtClean="0">
                  <a:solidFill>
                    <a:srgbClr val="000000"/>
                  </a:solidFill>
                  <a:latin typeface="Times New Roman" pitchFamily="18" charset="0"/>
                  <a:cs typeface="Times New Roman" pitchFamily="18" charset="0"/>
                </a:rPr>
                <a:t>)</a:t>
              </a:r>
              <a:endParaRPr lang="it-IT" sz="1800" kern="0" dirty="0" smtClean="0">
                <a:solidFill>
                  <a:srgbClr val="000000"/>
                </a:solidFill>
              </a:endParaRPr>
            </a:p>
          </p:txBody>
        </p:sp>
      </p:grpSp>
      <p:sp>
        <p:nvSpPr>
          <p:cNvPr id="14"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a:t>
            </a:r>
            <a:r>
              <a:rPr lang="it-IT" sz="2800" b="1" dirty="0">
                <a:solidFill>
                  <a:srgbClr val="003F6E"/>
                </a:solidFill>
                <a:latin typeface="Times New Roman" pitchFamily="18" charset="0"/>
              </a:rPr>
              <a:t>(</a:t>
            </a:r>
            <a:r>
              <a:rPr lang="it-IT" sz="2800" b="1" dirty="0" smtClean="0">
                <a:solidFill>
                  <a:srgbClr val="003F6E"/>
                </a:solidFill>
                <a:latin typeface="Times New Roman" pitchFamily="18" charset="0"/>
              </a:rPr>
              <a:t>08)</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223937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33</a:t>
            </a:fld>
            <a:endParaRPr lang="it-IT" smtClean="0">
              <a:latin typeface="Arial" pitchFamily="34" charset="0"/>
            </a:endParaRPr>
          </a:p>
        </p:txBody>
      </p:sp>
      <p:sp>
        <p:nvSpPr>
          <p:cNvPr id="2" name="TextBox 1"/>
          <p:cNvSpPr txBox="1"/>
          <p:nvPr/>
        </p:nvSpPr>
        <p:spPr>
          <a:xfrm>
            <a:off x="382111" y="1052736"/>
            <a:ext cx="8208912" cy="830997"/>
          </a:xfrm>
          <a:prstGeom prst="rect">
            <a:avLst/>
          </a:prstGeom>
          <a:noFill/>
        </p:spPr>
        <p:txBody>
          <a:bodyPr wrap="square" rtlCol="0">
            <a:spAutoFit/>
          </a:bodyPr>
          <a:lstStyle/>
          <a:p>
            <a:pPr marL="347472" indent="-347472" algn="ctr"/>
            <a:r>
              <a:rPr lang="en-US" altLang="en-US" sz="2400" b="1" kern="0" dirty="0" smtClean="0">
                <a:solidFill>
                  <a:prstClr val="black"/>
                </a:solidFill>
                <a:latin typeface="Times New Roman" panose="02020603050405020304" pitchFamily="18" charset="0"/>
                <a:cs typeface="Times New Roman" panose="02020603050405020304" pitchFamily="18" charset="0"/>
              </a:rPr>
              <a:t>Rational Human Thinking</a:t>
            </a:r>
            <a:r>
              <a:rPr lang="en-US" altLang="en-US" sz="2400" kern="0" dirty="0" smtClean="0">
                <a:solidFill>
                  <a:prstClr val="black"/>
                </a:solidFill>
                <a:latin typeface="Times New Roman" panose="02020603050405020304" pitchFamily="18" charset="0"/>
                <a:cs typeface="Times New Roman" panose="02020603050405020304" pitchFamily="18" charset="0"/>
              </a:rPr>
              <a:t> is like a solid archipelago emerging from an ocean of intuitions. </a:t>
            </a:r>
            <a:endParaRPr lang="it-IT" sz="2400" dirty="0">
              <a:latin typeface="Times New Roman" pitchFamily="18"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72" y="1988840"/>
            <a:ext cx="7851068" cy="4504551"/>
          </a:xfrm>
          <a:prstGeom prst="rect">
            <a:avLst/>
          </a:prstGeom>
        </p:spPr>
      </p:pic>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a:t>
            </a:r>
            <a:r>
              <a:rPr lang="it-IT" sz="2800" b="1" dirty="0">
                <a:solidFill>
                  <a:srgbClr val="003F6E"/>
                </a:solidFill>
                <a:latin typeface="Times New Roman" pitchFamily="18" charset="0"/>
              </a:rPr>
              <a:t>(</a:t>
            </a:r>
            <a:r>
              <a:rPr lang="it-IT" sz="2800" b="1" dirty="0" smtClean="0">
                <a:solidFill>
                  <a:srgbClr val="003F6E"/>
                </a:solidFill>
                <a:latin typeface="Times New Roman" pitchFamily="18" charset="0"/>
              </a:rPr>
              <a:t>09)</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278274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34</a:t>
            </a:fld>
            <a:endParaRPr lang="it-IT" smtClean="0">
              <a:latin typeface="Arial" pitchFamily="34" charset="0"/>
            </a:endParaRPr>
          </a:p>
        </p:txBody>
      </p:sp>
      <p:sp>
        <p:nvSpPr>
          <p:cNvPr id="2" name="TextBox 1"/>
          <p:cNvSpPr txBox="1"/>
          <p:nvPr/>
        </p:nvSpPr>
        <p:spPr>
          <a:xfrm>
            <a:off x="382111" y="1052736"/>
            <a:ext cx="8208912" cy="830997"/>
          </a:xfrm>
          <a:prstGeom prst="rect">
            <a:avLst/>
          </a:prstGeom>
          <a:noFill/>
        </p:spPr>
        <p:txBody>
          <a:bodyPr wrap="square" rtlCol="0">
            <a:spAutoFit/>
          </a:bodyPr>
          <a:lstStyle/>
          <a:p>
            <a:pPr marL="347472" indent="-347472" algn="just"/>
            <a:r>
              <a:rPr lang="en-US" altLang="en-US" sz="2400" b="1" kern="0" dirty="0" smtClean="0">
                <a:solidFill>
                  <a:prstClr val="black"/>
                </a:solidFill>
                <a:latin typeface="Times New Roman" panose="02020603050405020304" pitchFamily="18" charset="0"/>
                <a:cs typeface="Times New Roman" panose="02020603050405020304" pitchFamily="18" charset="0"/>
              </a:rPr>
              <a:t>Human brain</a:t>
            </a:r>
            <a:r>
              <a:rPr lang="en-US" altLang="en-US" sz="2400" kern="0" dirty="0" smtClean="0">
                <a:solidFill>
                  <a:prstClr val="black"/>
                </a:solidFill>
                <a:latin typeface="Times New Roman" panose="02020603050405020304" pitchFamily="18" charset="0"/>
                <a:cs typeface="Times New Roman" panose="02020603050405020304" pitchFamily="18" charset="0"/>
              </a:rPr>
              <a:t> is an </a:t>
            </a:r>
            <a:r>
              <a:rPr lang="en-US" altLang="en-US" sz="2400" b="1" kern="0" dirty="0" smtClean="0">
                <a:solidFill>
                  <a:prstClr val="black"/>
                </a:solidFill>
                <a:latin typeface="Times New Roman" panose="02020603050405020304" pitchFamily="18" charset="0"/>
                <a:cs typeface="Times New Roman" panose="02020603050405020304" pitchFamily="18" charset="0"/>
              </a:rPr>
              <a:t>harmonization machine</a:t>
            </a:r>
            <a:r>
              <a:rPr lang="en-US" altLang="en-US" sz="2400" kern="0" dirty="0" smtClean="0">
                <a:solidFill>
                  <a:prstClr val="black"/>
                </a:solidFill>
                <a:latin typeface="Times New Roman" panose="02020603050405020304" pitchFamily="18" charset="0"/>
                <a:cs typeface="Times New Roman" panose="02020603050405020304" pitchFamily="18" charset="0"/>
              </a:rPr>
              <a:t> fed by unaware intuitions </a:t>
            </a:r>
            <a:r>
              <a:rPr lang="en-US" altLang="en-US" sz="2400" b="1" kern="0" dirty="0" smtClean="0">
                <a:solidFill>
                  <a:prstClr val="black"/>
                </a:solidFill>
                <a:latin typeface="Times New Roman" panose="02020603050405020304" pitchFamily="18" charset="0"/>
                <a:cs typeface="Times New Roman" panose="02020603050405020304" pitchFamily="18" charset="0"/>
              </a:rPr>
              <a:t>to produce learning and rational awareness</a:t>
            </a:r>
            <a:r>
              <a:rPr lang="en-US" altLang="en-US" sz="2400" kern="0" dirty="0" smtClean="0">
                <a:solidFill>
                  <a:prstClr val="black"/>
                </a:solidFill>
                <a:latin typeface="Times New Roman" panose="02020603050405020304" pitchFamily="18" charset="0"/>
                <a:cs typeface="Times New Roman" panose="02020603050405020304" pitchFamily="18" charset="0"/>
              </a:rPr>
              <a:t>. </a:t>
            </a:r>
            <a:endParaRPr lang="it-IT" sz="2400" dirty="0">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773" y="1893299"/>
            <a:ext cx="6583588" cy="4608512"/>
          </a:xfrm>
          <a:prstGeom prst="rect">
            <a:avLst/>
          </a:prstGeom>
        </p:spPr>
      </p:pic>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(10)</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65200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35</a:t>
            </a:fld>
            <a:endParaRPr lang="it-IT" smtClean="0">
              <a:latin typeface="Arial" pitchFamily="34" charset="0"/>
            </a:endParaRPr>
          </a:p>
        </p:txBody>
      </p:sp>
      <p:sp>
        <p:nvSpPr>
          <p:cNvPr id="4" name="TextBox 3"/>
          <p:cNvSpPr txBox="1"/>
          <p:nvPr/>
        </p:nvSpPr>
        <p:spPr>
          <a:xfrm>
            <a:off x="1043608" y="2492896"/>
            <a:ext cx="3288464" cy="3447098"/>
          </a:xfrm>
          <a:prstGeom prst="rect">
            <a:avLst/>
          </a:prstGeom>
          <a:noFill/>
        </p:spPr>
        <p:txBody>
          <a:bodyPr wrap="none" rtlCol="0">
            <a:spAutoFit/>
          </a:bodyPr>
          <a:lstStyle/>
          <a:p>
            <a:r>
              <a:rPr lang="en-US" sz="2000" b="1" dirty="0" smtClean="0">
                <a:solidFill>
                  <a:srgbClr val="000000"/>
                </a:solidFill>
                <a:latin typeface="Times New Roman" panose="02020603050405020304" pitchFamily="18" charset="0"/>
                <a:cs typeface="Times New Roman" panose="02020603050405020304" pitchFamily="18" charset="0"/>
              </a:rPr>
              <a:t>PALEOLOGIC THOUGHT</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Intelligent</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Coupled</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Relational</a:t>
            </a:r>
          </a:p>
          <a:p>
            <a:pPr marL="285750" indent="-285750">
              <a:buFont typeface="Wingdings" panose="05000000000000000000" pitchFamily="2" charset="2"/>
              <a:buChar char="q"/>
            </a:pPr>
            <a:r>
              <a:rPr lang="en-US" dirty="0" err="1" smtClean="0">
                <a:solidFill>
                  <a:srgbClr val="000000"/>
                </a:solidFill>
                <a:latin typeface="Times New Roman" panose="02020603050405020304" pitchFamily="18" charset="0"/>
                <a:cs typeface="Times New Roman" panose="02020603050405020304" pitchFamily="18" charset="0"/>
              </a:rPr>
              <a:t>Teleologic</a:t>
            </a:r>
            <a:endParaRPr lang="en-US" dirty="0" smtClean="0">
              <a:solidFill>
                <a:srgbClr val="000000"/>
              </a:solidFill>
              <a:latin typeface="Times New Roman" panose="02020603050405020304" pitchFamily="18" charset="0"/>
              <a:cs typeface="Times New Roman" panose="02020603050405020304" pitchFamily="18" charset="0"/>
            </a:endParaRPr>
          </a:p>
          <a:p>
            <a:pPr marL="548640" indent="-285750">
              <a:buFont typeface="Wingdings" panose="05000000000000000000" pitchFamily="2" charset="2"/>
              <a:buChar char="Ø"/>
            </a:pPr>
            <a:r>
              <a:rPr lang="en-US" dirty="0" smtClean="0">
                <a:solidFill>
                  <a:srgbClr val="000000"/>
                </a:solidFill>
                <a:latin typeface="Times New Roman" panose="02020603050405020304" pitchFamily="18" charset="0"/>
                <a:cs typeface="Times New Roman" panose="02020603050405020304" pitchFamily="18" charset="0"/>
              </a:rPr>
              <a:t>Harmonization</a:t>
            </a:r>
          </a:p>
          <a:p>
            <a:pPr marL="548640" indent="-285750">
              <a:buFont typeface="Wingdings" panose="05000000000000000000" pitchFamily="2" charset="2"/>
              <a:buChar char="Ø"/>
            </a:pPr>
            <a:r>
              <a:rPr lang="en-US" dirty="0" smtClean="0">
                <a:solidFill>
                  <a:srgbClr val="000000"/>
                </a:solidFill>
                <a:latin typeface="Times New Roman" panose="02020603050405020304" pitchFamily="18" charset="0"/>
                <a:cs typeface="Times New Roman" panose="02020603050405020304" pitchFamily="18" charset="0"/>
              </a:rPr>
              <a:t>Surviving</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Deterministic</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Open Logic</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Learning from Experience</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Subjective</a:t>
            </a: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069579" y="2492896"/>
            <a:ext cx="2978892" cy="3447098"/>
          </a:xfrm>
          <a:prstGeom prst="rect">
            <a:avLst/>
          </a:prstGeom>
          <a:noFill/>
        </p:spPr>
        <p:txBody>
          <a:bodyPr wrap="none" rtlCol="0">
            <a:spAutoFit/>
          </a:bodyPr>
          <a:lstStyle/>
          <a:p>
            <a:r>
              <a:rPr lang="en-US" sz="2000" b="1" dirty="0" smtClean="0">
                <a:solidFill>
                  <a:srgbClr val="000000"/>
                </a:solidFill>
                <a:latin typeface="Times New Roman" panose="02020603050405020304" pitchFamily="18" charset="0"/>
                <a:cs typeface="Times New Roman" panose="02020603050405020304" pitchFamily="18" charset="0"/>
              </a:rPr>
              <a:t>NEOLOGIC THOUGHT</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Rational Thinking</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Analytical</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Metacognitive Abstraction</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Free Will</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Symbolic Reasoning</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Learning To Learn</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Focused Attention</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Closed Logic</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Body Independent</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Shared (Objective)</a:t>
            </a: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403940" y="1628800"/>
            <a:ext cx="4340227" cy="584775"/>
          </a:xfrm>
          <a:prstGeom prst="rect">
            <a:avLst/>
          </a:prstGeom>
          <a:noFill/>
        </p:spPr>
        <p:txBody>
          <a:bodyPr wrap="none" rtlCol="0">
            <a:spAutoFit/>
          </a:bodyPr>
          <a:lstStyle/>
          <a:p>
            <a:r>
              <a:rPr lang="en-US" sz="3200" b="1" dirty="0" smtClean="0">
                <a:solidFill>
                  <a:srgbClr val="000000"/>
                </a:solidFill>
                <a:latin typeface="Times New Roman" panose="02020603050405020304" pitchFamily="18" charset="0"/>
                <a:cs typeface="Times New Roman" panose="02020603050405020304" pitchFamily="18" charset="0"/>
              </a:rPr>
              <a:t>EULOGIC THOUGHT</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7" name="Titolo 1"/>
          <p:cNvSpPr txBox="1">
            <a:spLocks/>
          </p:cNvSpPr>
          <p:nvPr/>
        </p:nvSpPr>
        <p:spPr bwMode="auto">
          <a:xfrm>
            <a:off x="2" y="842327"/>
            <a:ext cx="9143998"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3600" dirty="0">
                <a:latin typeface="Times New Roman" panose="02020603050405020304" pitchFamily="18" charset="0"/>
                <a:cs typeface="Times New Roman" panose="02020603050405020304" pitchFamily="18" charset="0"/>
              </a:rPr>
              <a:t>Human brain </a:t>
            </a:r>
            <a:r>
              <a:rPr lang="en-US" sz="3600" dirty="0" smtClean="0">
                <a:latin typeface="Times New Roman" panose="02020603050405020304" pitchFamily="18" charset="0"/>
                <a:cs typeface="Times New Roman" panose="02020603050405020304" pitchFamily="18" charset="0"/>
              </a:rPr>
              <a:t>as </a:t>
            </a:r>
            <a:r>
              <a:rPr lang="en-US" sz="3600" dirty="0">
                <a:latin typeface="Times New Roman" panose="02020603050405020304" pitchFamily="18" charset="0"/>
                <a:cs typeface="Times New Roman" panose="02020603050405020304" pitchFamily="18" charset="0"/>
              </a:rPr>
              <a:t>an </a:t>
            </a:r>
            <a:r>
              <a:rPr lang="en-US" sz="3600" dirty="0" smtClean="0">
                <a:latin typeface="Times New Roman" panose="02020603050405020304" pitchFamily="18" charset="0"/>
                <a:cs typeface="Times New Roman" panose="02020603050405020304" pitchFamily="18" charset="0"/>
              </a:rPr>
              <a:t>Harmonization Machine</a:t>
            </a:r>
            <a:endParaRPr lang="en-US" sz="3600" kern="0" dirty="0" smtClean="0">
              <a:latin typeface="Times New Roman" panose="02020603050405020304" pitchFamily="18" charset="0"/>
              <a:cs typeface="Times New Roman" panose="02020603050405020304" pitchFamily="18" charset="0"/>
            </a:endParaRPr>
          </a:p>
        </p:txBody>
      </p:sp>
      <p:sp>
        <p:nvSpPr>
          <p:cNvPr id="18" name="Rettangolo 14"/>
          <p:cNvSpPr/>
          <p:nvPr/>
        </p:nvSpPr>
        <p:spPr>
          <a:xfrm>
            <a:off x="3229141" y="5939994"/>
            <a:ext cx="2205861" cy="3693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it-IT" sz="1400" dirty="0" smtClean="0">
                <a:solidFill>
                  <a:srgbClr val="FFFFFF"/>
                </a:solidFill>
                <a:cs typeface="Arial" panose="020B0604020202020204" pitchFamily="34" charset="0"/>
              </a:rPr>
              <a:t>HUMAN CREATIVITY</a:t>
            </a:r>
            <a:endParaRPr lang="it-IT" sz="1400" dirty="0">
              <a:solidFill>
                <a:srgbClr val="FFFFFF"/>
              </a:solidFill>
              <a:cs typeface="Arial" panose="020B0604020202020204" pitchFamily="34" charset="0"/>
            </a:endParaRPr>
          </a:p>
        </p:txBody>
      </p:sp>
      <p:cxnSp>
        <p:nvCxnSpPr>
          <p:cNvPr id="19" name="Connettore 1 15"/>
          <p:cNvCxnSpPr/>
          <p:nvPr/>
        </p:nvCxnSpPr>
        <p:spPr>
          <a:xfrm>
            <a:off x="1691750" y="5733256"/>
            <a:ext cx="0" cy="391404"/>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Connettore 1 27"/>
          <p:cNvCxnSpPr/>
          <p:nvPr/>
        </p:nvCxnSpPr>
        <p:spPr>
          <a:xfrm>
            <a:off x="7002417" y="5733256"/>
            <a:ext cx="0" cy="38653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Connettore 2 20"/>
          <p:cNvCxnSpPr>
            <a:endCxn id="18" idx="1"/>
          </p:cNvCxnSpPr>
          <p:nvPr/>
        </p:nvCxnSpPr>
        <p:spPr>
          <a:xfrm>
            <a:off x="1691750" y="6124660"/>
            <a:ext cx="1537391"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Connettore 2 22"/>
          <p:cNvCxnSpPr>
            <a:endCxn id="18" idx="3"/>
          </p:cNvCxnSpPr>
          <p:nvPr/>
        </p:nvCxnSpPr>
        <p:spPr>
          <a:xfrm flipH="1">
            <a:off x="5435002" y="6124660"/>
            <a:ext cx="156741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Connettore 1 3"/>
          <p:cNvCxnSpPr/>
          <p:nvPr/>
        </p:nvCxnSpPr>
        <p:spPr>
          <a:xfrm flipH="1">
            <a:off x="1682040" y="1924090"/>
            <a:ext cx="65771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Connettore 1 18"/>
          <p:cNvCxnSpPr>
            <a:endCxn id="5" idx="3"/>
          </p:cNvCxnSpPr>
          <p:nvPr/>
        </p:nvCxnSpPr>
        <p:spPr>
          <a:xfrm flipH="1">
            <a:off x="6744167" y="1921187"/>
            <a:ext cx="218516" cy="1"/>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Connettore 2 7"/>
          <p:cNvCxnSpPr/>
          <p:nvPr/>
        </p:nvCxnSpPr>
        <p:spPr>
          <a:xfrm>
            <a:off x="1682039" y="1924090"/>
            <a:ext cx="0" cy="56880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Connettore 2 23"/>
          <p:cNvCxnSpPr/>
          <p:nvPr/>
        </p:nvCxnSpPr>
        <p:spPr>
          <a:xfrm>
            <a:off x="6962683" y="1921187"/>
            <a:ext cx="0" cy="5717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(11)</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259125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36</a:t>
            </a:fld>
            <a:endParaRPr lang="it-IT" smtClean="0">
              <a:latin typeface="Arial" pitchFamily="34" charset="0"/>
            </a:endParaRPr>
          </a:p>
        </p:txBody>
      </p:sp>
      <p:sp>
        <p:nvSpPr>
          <p:cNvPr id="10" name="Rectangle 4"/>
          <p:cNvSpPr>
            <a:spLocks noGrp="1" noChangeArrowheads="1"/>
          </p:cNvSpPr>
          <p:nvPr>
            <p:ph idx="1"/>
          </p:nvPr>
        </p:nvSpPr>
        <p:spPr>
          <a:xfrm>
            <a:off x="462669" y="1700808"/>
            <a:ext cx="8229600" cy="273630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gn="just">
              <a:spcBef>
                <a:spcPts val="0"/>
              </a:spcBef>
            </a:pPr>
            <a:r>
              <a:rPr lang="en-US" sz="2800" b="1" dirty="0" smtClean="0">
                <a:latin typeface="Times New Roman" panose="02020603050405020304" pitchFamily="18" charset="0"/>
                <a:cs typeface="Times New Roman" panose="02020603050405020304" pitchFamily="18" charset="0"/>
              </a:rPr>
              <a:t>Epistemic</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a:t>
            </a:r>
            <a:r>
              <a:rPr lang="en-US" sz="2800" b="1" dirty="0" err="1">
                <a:latin typeface="Times New Roman" panose="02020603050405020304" pitchFamily="18" charset="0"/>
                <a:cs typeface="Times New Roman" panose="02020603050405020304" pitchFamily="18" charset="0"/>
              </a:rPr>
              <a:t>aleatory</a:t>
            </a:r>
            <a:r>
              <a:rPr lang="en-US" sz="2800" b="1" dirty="0">
                <a:latin typeface="Times New Roman" panose="02020603050405020304" pitchFamily="18" charset="0"/>
                <a:cs typeface="Times New Roman" panose="02020603050405020304" pitchFamily="18" charset="0"/>
              </a:rPr>
              <a:t> uncertainties</a:t>
            </a:r>
            <a:r>
              <a:rPr lang="en-US" sz="2800" dirty="0">
                <a:latin typeface="Times New Roman" panose="02020603050405020304" pitchFamily="18" charset="0"/>
                <a:cs typeface="Times New Roman" panose="02020603050405020304" pitchFamily="18" charset="0"/>
              </a:rPr>
              <a:t> are fixed </a:t>
            </a:r>
            <a:r>
              <a:rPr lang="en-US" sz="2800" b="1" dirty="0">
                <a:latin typeface="Times New Roman" panose="02020603050405020304" pitchFamily="18" charset="0"/>
                <a:cs typeface="Times New Roman" panose="02020603050405020304" pitchFamily="18" charset="0"/>
              </a:rPr>
              <a:t>neither in space nor in time</a:t>
            </a:r>
            <a:r>
              <a:rPr lang="en-US" sz="2800" dirty="0">
                <a:latin typeface="Times New Roman" panose="02020603050405020304" pitchFamily="18" charset="0"/>
                <a:cs typeface="Times New Roman" panose="02020603050405020304" pitchFamily="18" charset="0"/>
              </a:rPr>
              <a:t>. What is </a:t>
            </a:r>
            <a:r>
              <a:rPr lang="en-US" sz="2800" dirty="0" err="1">
                <a:latin typeface="Times New Roman" panose="02020603050405020304" pitchFamily="18" charset="0"/>
                <a:cs typeface="Times New Roman" panose="02020603050405020304" pitchFamily="18" charset="0"/>
              </a:rPr>
              <a:t>aleatory</a:t>
            </a:r>
            <a:r>
              <a:rPr lang="en-US" sz="2800" dirty="0">
                <a:latin typeface="Times New Roman" panose="02020603050405020304" pitchFamily="18" charset="0"/>
                <a:cs typeface="Times New Roman" panose="02020603050405020304" pitchFamily="18" charset="0"/>
              </a:rPr>
              <a:t> uncertainty in one model can be epistemic uncertainty in another model, at least in part. And what appears to be </a:t>
            </a:r>
            <a:r>
              <a:rPr lang="en-US" sz="2800" dirty="0" err="1">
                <a:latin typeface="Times New Roman" panose="02020603050405020304" pitchFamily="18" charset="0"/>
                <a:cs typeface="Times New Roman" panose="02020603050405020304" pitchFamily="18" charset="0"/>
              </a:rPr>
              <a:t>aleatory</a:t>
            </a:r>
            <a:r>
              <a:rPr lang="en-US" sz="2800" dirty="0">
                <a:latin typeface="Times New Roman" panose="02020603050405020304" pitchFamily="18" charset="0"/>
                <a:cs typeface="Times New Roman" panose="02020603050405020304" pitchFamily="18" charset="0"/>
              </a:rPr>
              <a:t> uncertainty at the present time may be cast, at least in part, into epistemic uncertainty at a later date. </a:t>
            </a:r>
            <a:endParaRPr lang="it-IT" sz="2800" dirty="0" smtClean="0">
              <a:solidFill>
                <a:srgbClr val="0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67544" y="4869160"/>
            <a:ext cx="820891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They can be thought as </a:t>
            </a:r>
            <a:r>
              <a:rPr lang="en-US" sz="2800" b="1" dirty="0">
                <a:latin typeface="Times New Roman" panose="02020603050405020304" pitchFamily="18" charset="0"/>
                <a:cs typeface="Times New Roman" panose="02020603050405020304" pitchFamily="18" charset="0"/>
              </a:rPr>
              <a:t>an irreducible complementary ideal </a:t>
            </a:r>
            <a:r>
              <a:rPr lang="en-US" sz="2800" b="1" dirty="0" smtClean="0">
                <a:latin typeface="Times New Roman" panose="02020603050405020304" pitchFamily="18" charset="0"/>
                <a:cs typeface="Times New Roman" panose="02020603050405020304" pitchFamily="18" charset="0"/>
              </a:rPr>
              <a:t>asymptotic </a:t>
            </a:r>
            <a:r>
              <a:rPr lang="en-US" sz="2800" b="1" dirty="0">
                <a:latin typeface="Times New Roman" panose="02020603050405020304" pitchFamily="18" charset="0"/>
                <a:cs typeface="Times New Roman" panose="02020603050405020304" pitchFamily="18" charset="0"/>
              </a:rPr>
              <a:t>dichotomy</a:t>
            </a:r>
            <a:r>
              <a:rPr lang="en-US" sz="2800" dirty="0">
                <a:latin typeface="Times New Roman" panose="02020603050405020304" pitchFamily="18" charset="0"/>
                <a:cs typeface="Times New Roman" panose="02020603050405020304" pitchFamily="18" charset="0"/>
              </a:rPr>
              <a:t> only.</a:t>
            </a:r>
          </a:p>
        </p:txBody>
      </p:sp>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8" name="Titolo 2"/>
          <p:cNvSpPr>
            <a:spLocks noGrp="1"/>
          </p:cNvSpPr>
          <p:nvPr>
            <p:ph type="title"/>
          </p:nvPr>
        </p:nvSpPr>
        <p:spPr>
          <a:xfrm>
            <a:off x="1" y="836612"/>
            <a:ext cx="9143999" cy="576163"/>
          </a:xfrm>
        </p:spPr>
        <p:txBody>
          <a:bodyPr/>
          <a:lstStyle/>
          <a:p>
            <a:pPr algn="ctr"/>
            <a:r>
              <a:rPr lang="en-US" sz="3600" dirty="0" smtClean="0">
                <a:latin typeface="Times New Roman" panose="02020603050405020304" pitchFamily="18" charset="0"/>
                <a:cs typeface="Times New Roman" panose="02020603050405020304" pitchFamily="18" charset="0"/>
              </a:rPr>
              <a:t>Ontological Uncertainty Management (OUM)</a:t>
            </a:r>
            <a:endParaRPr lang="it-IT" sz="3600" dirty="0">
              <a:latin typeface="Times New Roman" panose="02020603050405020304" pitchFamily="18" charset="0"/>
              <a:cs typeface="Times New Roman" panose="02020603050405020304" pitchFamily="18" charset="0"/>
            </a:endParaRP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(12)</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89072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37</a:t>
            </a:fld>
            <a:endParaRPr lang="it-IT" smtClean="0">
              <a:latin typeface="Arial" pitchFamily="34" charset="0"/>
            </a:endParaRPr>
          </a:p>
        </p:txBody>
      </p:sp>
      <p:sp>
        <p:nvSpPr>
          <p:cNvPr id="2" name="Content Placeholder 1"/>
          <p:cNvSpPr>
            <a:spLocks noGrp="1"/>
          </p:cNvSpPr>
          <p:nvPr>
            <p:ph idx="1"/>
          </p:nvPr>
        </p:nvSpPr>
        <p:spPr>
          <a:xfrm>
            <a:off x="438943" y="1362567"/>
            <a:ext cx="8229600" cy="4953000"/>
          </a:xfrm>
        </p:spPr>
        <p:txBody>
          <a:bodyPr/>
          <a:lstStyle/>
          <a:p>
            <a:pPr lvl="0" algn="just"/>
            <a:r>
              <a:rPr lang="en-US" b="1" dirty="0" smtClean="0">
                <a:solidFill>
                  <a:prstClr val="black"/>
                </a:solidFill>
                <a:latin typeface="Times New Roman" panose="02020603050405020304" pitchFamily="18" charset="0"/>
                <a:cs typeface="Times New Roman" panose="02020603050405020304" pitchFamily="18" charset="0"/>
              </a:rPr>
              <a:t>Learning Operative </a:t>
            </a:r>
            <a:r>
              <a:rPr lang="en-US" b="1" dirty="0">
                <a:solidFill>
                  <a:prstClr val="black"/>
                </a:solidFill>
                <a:latin typeface="Times New Roman" panose="02020603050405020304" pitchFamily="18" charset="0"/>
                <a:cs typeface="Times New Roman" panose="02020603050405020304" pitchFamily="18" charset="0"/>
              </a:rPr>
              <a:t>Point</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can emerge as </a:t>
            </a:r>
            <a:r>
              <a:rPr lang="en-US" dirty="0">
                <a:solidFill>
                  <a:prstClr val="black"/>
                </a:solidFill>
                <a:latin typeface="Times New Roman" panose="02020603050405020304" pitchFamily="18" charset="0"/>
                <a:cs typeface="Times New Roman" panose="02020603050405020304" pitchFamily="18" charset="0"/>
              </a:rPr>
              <a:t>a </a:t>
            </a:r>
            <a:r>
              <a:rPr lang="en-US" b="1" dirty="0">
                <a:solidFill>
                  <a:prstClr val="black"/>
                </a:solidFill>
                <a:latin typeface="Times New Roman" panose="02020603050405020304" pitchFamily="18" charset="0"/>
                <a:cs typeface="Times New Roman" panose="02020603050405020304" pitchFamily="18" charset="0"/>
              </a:rPr>
              <a:t>new Trans-disciplinary Reality Level</a:t>
            </a:r>
            <a:r>
              <a:rPr lang="en-US" dirty="0">
                <a:solidFill>
                  <a:prstClr val="black"/>
                </a:solidFill>
                <a:latin typeface="Times New Roman" panose="02020603050405020304" pitchFamily="18" charset="0"/>
                <a:cs typeface="Times New Roman" panose="02020603050405020304" pitchFamily="18" charset="0"/>
              </a:rPr>
              <a:t>, based </a:t>
            </a:r>
            <a:r>
              <a:rPr lang="en-US" dirty="0" smtClean="0">
                <a:solidFill>
                  <a:prstClr val="black"/>
                </a:solidFill>
                <a:latin typeface="Times New Roman" panose="02020603050405020304" pitchFamily="18" charset="0"/>
                <a:cs typeface="Times New Roman" panose="02020603050405020304" pitchFamily="18" charset="0"/>
              </a:rPr>
              <a:t>on </a:t>
            </a:r>
            <a:r>
              <a:rPr lang="en-US" b="1" dirty="0" smtClean="0">
                <a:latin typeface="Times New Roman" panose="02020603050405020304" pitchFamily="18" charset="0"/>
                <a:cs typeface="Times New Roman" panose="02020603050405020304" pitchFamily="18" charset="0"/>
              </a:rPr>
              <a:t>an </a:t>
            </a:r>
            <a:r>
              <a:rPr lang="en-US" b="1" dirty="0">
                <a:latin typeface="Times New Roman" panose="02020603050405020304" pitchFamily="18" charset="0"/>
                <a:cs typeface="Times New Roman" panose="02020603050405020304" pitchFamily="18" charset="0"/>
              </a:rPr>
              <a:t>irreducible complementary </a:t>
            </a:r>
            <a:r>
              <a:rPr lang="en-US" b="1" dirty="0" smtClean="0">
                <a:latin typeface="Times New Roman" panose="02020603050405020304" pitchFamily="18" charset="0"/>
                <a:cs typeface="Times New Roman" panose="02020603050405020304" pitchFamily="18" charset="0"/>
              </a:rPr>
              <a:t>ideal asymptotic dichotomy: </a:t>
            </a:r>
            <a:r>
              <a:rPr lang="en-US" dirty="0" smtClean="0">
                <a:latin typeface="Times New Roman" panose="02020603050405020304" pitchFamily="18" charset="0"/>
                <a:cs typeface="Times New Roman" panose="02020603050405020304" pitchFamily="18" charset="0"/>
              </a:rPr>
              <a:t>T</a:t>
            </a:r>
            <a:r>
              <a:rPr lang="en-US" dirty="0" smtClean="0">
                <a:solidFill>
                  <a:prstClr val="black"/>
                </a:solidFill>
                <a:latin typeface="Times New Roman" panose="02020603050405020304" pitchFamily="18" charset="0"/>
                <a:cs typeface="Times New Roman" panose="02020603050405020304" pitchFamily="18" charset="0"/>
              </a:rPr>
              <a:t>wo </a:t>
            </a:r>
            <a:r>
              <a:rPr lang="en-US" dirty="0">
                <a:solidFill>
                  <a:prstClr val="black"/>
                </a:solidFill>
                <a:latin typeface="Times New Roman" panose="02020603050405020304" pitchFamily="18" charset="0"/>
                <a:cs typeface="Times New Roman" panose="02020603050405020304" pitchFamily="18" charset="0"/>
              </a:rPr>
              <a:t>Complementary Irreducible </a:t>
            </a:r>
            <a:r>
              <a:rPr lang="en-US" dirty="0" smtClean="0">
                <a:solidFill>
                  <a:prstClr val="black"/>
                </a:solidFill>
                <a:latin typeface="Times New Roman" panose="02020603050405020304" pitchFamily="18" charset="0"/>
                <a:cs typeface="Times New Roman" panose="02020603050405020304" pitchFamily="18" charset="0"/>
              </a:rPr>
              <a:t>Coupled Information Management Subsystems.</a:t>
            </a:r>
          </a:p>
        </p:txBody>
      </p:sp>
      <p:pic>
        <p:nvPicPr>
          <p:cNvPr id="9"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031871" y="2366472"/>
            <a:ext cx="5043744" cy="416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olo 1"/>
          <p:cNvSpPr txBox="1">
            <a:spLocks/>
          </p:cNvSpPr>
          <p:nvPr/>
        </p:nvSpPr>
        <p:spPr bwMode="auto">
          <a:xfrm>
            <a:off x="107504" y="858412"/>
            <a:ext cx="889247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a:latin typeface="Times New Roman" panose="02020603050405020304" pitchFamily="18" charset="0"/>
                <a:cs typeface="Times New Roman" panose="02020603050405020304" pitchFamily="18" charset="0"/>
              </a:rPr>
              <a:t>Two Irreducible Subsystems based on Ideal Asymptotic </a:t>
            </a:r>
            <a:r>
              <a:rPr lang="en-US" sz="2400" dirty="0" smtClean="0">
                <a:latin typeface="Times New Roman" panose="02020603050405020304" pitchFamily="18" charset="0"/>
                <a:cs typeface="Times New Roman" panose="02020603050405020304" pitchFamily="18" charset="0"/>
              </a:rPr>
              <a:t>Dichotomy</a:t>
            </a:r>
            <a:endParaRPr lang="en-US" sz="2400" kern="0" dirty="0" smtClean="0">
              <a:latin typeface="Times New Roman" panose="02020603050405020304" pitchFamily="18" charset="0"/>
              <a:cs typeface="Times New Roman" panose="02020603050405020304"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(13)</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1429883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38</a:t>
            </a:fld>
            <a:endParaRPr lang="it-IT" smtClean="0">
              <a:latin typeface="Arial" pitchFamily="34" charset="0"/>
            </a:endParaRPr>
          </a:p>
        </p:txBody>
      </p:sp>
      <p:sp>
        <p:nvSpPr>
          <p:cNvPr id="2" name="TextBox 1"/>
          <p:cNvSpPr txBox="1"/>
          <p:nvPr/>
        </p:nvSpPr>
        <p:spPr>
          <a:xfrm>
            <a:off x="390820" y="1052736"/>
            <a:ext cx="8208912" cy="1938992"/>
          </a:xfrm>
          <a:prstGeom prst="rect">
            <a:avLst/>
          </a:prstGeom>
          <a:noFill/>
        </p:spPr>
        <p:txBody>
          <a:bodyPr wrap="square" rtlCol="0">
            <a:spAutoFit/>
          </a:bodyPr>
          <a:lstStyle/>
          <a:p>
            <a:pPr marL="347472" indent="-347472" algn="just"/>
            <a:r>
              <a:rPr lang="en-US" altLang="en-US" sz="2400" kern="0" dirty="0">
                <a:solidFill>
                  <a:prstClr val="black"/>
                </a:solidFill>
                <a:latin typeface="Times New Roman" panose="02020603050405020304" pitchFamily="18" charset="0"/>
                <a:cs typeface="Times New Roman" panose="02020603050405020304" pitchFamily="18" charset="0"/>
              </a:rPr>
              <a:t>To grasp a more reliable representation of reality and to get more resilient and </a:t>
            </a:r>
            <a:r>
              <a:rPr lang="en-US" altLang="en-US" sz="2400" kern="0" dirty="0" err="1">
                <a:solidFill>
                  <a:prstClr val="black"/>
                </a:solidFill>
                <a:latin typeface="Times New Roman" panose="02020603050405020304" pitchFamily="18" charset="0"/>
                <a:cs typeface="Times New Roman" panose="02020603050405020304" pitchFamily="18" charset="0"/>
              </a:rPr>
              <a:t>antifragile</a:t>
            </a:r>
            <a:r>
              <a:rPr lang="en-US" altLang="en-US" sz="2400" kern="0" dirty="0">
                <a:solidFill>
                  <a:prstClr val="black"/>
                </a:solidFill>
                <a:latin typeface="Times New Roman" panose="02020603050405020304" pitchFamily="18" charset="0"/>
                <a:cs typeface="Times New Roman" panose="02020603050405020304" pitchFamily="18" charset="0"/>
              </a:rPr>
              <a:t> techniques, researchers and scientists need two intelligently articulated hands: </a:t>
            </a:r>
            <a:r>
              <a:rPr lang="en-US" altLang="en-US" sz="2400" b="1" kern="0" dirty="0">
                <a:solidFill>
                  <a:prstClr val="black"/>
                </a:solidFill>
                <a:latin typeface="Times New Roman" panose="02020603050405020304" pitchFamily="18" charset="0"/>
                <a:cs typeface="Times New Roman" panose="02020603050405020304" pitchFamily="18" charset="0"/>
              </a:rPr>
              <a:t>both stochastic and combinatorial approaches </a:t>
            </a:r>
            <a:r>
              <a:rPr lang="en-US" altLang="en-US" sz="2400" b="1" kern="0" dirty="0" err="1">
                <a:solidFill>
                  <a:prstClr val="black"/>
                </a:solidFill>
                <a:latin typeface="Times New Roman" panose="02020603050405020304" pitchFamily="18" charset="0"/>
                <a:cs typeface="Times New Roman" panose="02020603050405020304" pitchFamily="18" charset="0"/>
              </a:rPr>
              <a:t>synergically</a:t>
            </a:r>
            <a:r>
              <a:rPr lang="en-US" altLang="en-US" sz="2400" b="1" kern="0" dirty="0">
                <a:solidFill>
                  <a:prstClr val="black"/>
                </a:solidFill>
                <a:latin typeface="Times New Roman" panose="02020603050405020304" pitchFamily="18" charset="0"/>
                <a:cs typeface="Times New Roman" panose="02020603050405020304" pitchFamily="18" charset="0"/>
              </a:rPr>
              <a:t> articulated by natural </a:t>
            </a:r>
            <a:r>
              <a:rPr lang="en-US" altLang="en-US" sz="2400" b="1" kern="0" dirty="0" smtClean="0">
                <a:solidFill>
                  <a:prstClr val="black"/>
                </a:solidFill>
                <a:latin typeface="Times New Roman" panose="02020603050405020304" pitchFamily="18" charset="0"/>
                <a:cs typeface="Times New Roman" panose="02020603050405020304" pitchFamily="18" charset="0"/>
              </a:rPr>
              <a:t>coupling (Science 2.0 Approach).</a:t>
            </a:r>
            <a:r>
              <a:rPr lang="en-US" altLang="en-US" sz="2400" kern="0" dirty="0" smtClean="0">
                <a:solidFill>
                  <a:prstClr val="black"/>
                </a:solidFill>
                <a:latin typeface="Times New Roman" panose="02020603050405020304" pitchFamily="18" charset="0"/>
                <a:cs typeface="Times New Roman" panose="02020603050405020304" pitchFamily="18" charset="0"/>
              </a:rPr>
              <a:t> </a:t>
            </a:r>
            <a:endParaRPr lang="it-IT" sz="2400" dirty="0">
              <a:latin typeface="Times New Roman" pitchFamily="18" charset="0"/>
              <a:cs typeface="Times New Roman" pitchFamily="18" charset="0"/>
            </a:endParaRPr>
          </a:p>
        </p:txBody>
      </p:sp>
      <p:sp>
        <p:nvSpPr>
          <p:cNvPr id="7" name="TextBox 6"/>
          <p:cNvSpPr txBox="1"/>
          <p:nvPr/>
        </p:nvSpPr>
        <p:spPr>
          <a:xfrm>
            <a:off x="353642" y="2996952"/>
            <a:ext cx="8208912" cy="1569660"/>
          </a:xfrm>
          <a:prstGeom prst="rect">
            <a:avLst/>
          </a:prstGeom>
          <a:noFill/>
        </p:spPr>
        <p:txBody>
          <a:bodyPr wrap="square" rtlCol="0">
            <a:spAutoFit/>
          </a:bodyPr>
          <a:lstStyle/>
          <a:p>
            <a:pPr marL="347472" indent="-347472" algn="just"/>
            <a:r>
              <a:rPr lang="en-US" altLang="en-US" sz="2400" kern="0" dirty="0">
                <a:solidFill>
                  <a:prstClr val="black"/>
                </a:solidFill>
                <a:latin typeface="Times New Roman" panose="02020603050405020304" pitchFamily="18" charset="0"/>
                <a:cs typeface="Times New Roman" panose="02020603050405020304" pitchFamily="18" charset="0"/>
              </a:rPr>
              <a:t>In order to take robust and reliable decision in a complex world, we need to educate and train people to use simple, but effective and powerful strategies and strategic tools, in many different critical application areas.</a:t>
            </a:r>
          </a:p>
        </p:txBody>
      </p:sp>
      <p:sp>
        <p:nvSpPr>
          <p:cNvPr id="11" name="Rectangle 4"/>
          <p:cNvSpPr>
            <a:spLocks noGrp="1" noChangeArrowheads="1"/>
          </p:cNvSpPr>
          <p:nvPr>
            <p:ph idx="1"/>
          </p:nvPr>
        </p:nvSpPr>
        <p:spPr>
          <a:xfrm>
            <a:off x="380476" y="4572827"/>
            <a:ext cx="8229600" cy="139437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marL="347472" lvl="0" indent="-347472" algn="just" eaLnBrk="1" hangingPunct="1">
              <a:spcBef>
                <a:spcPct val="0"/>
              </a:spcBef>
            </a:pPr>
            <a:r>
              <a:rPr lang="en-US" altLang="en-US" sz="2400" dirty="0">
                <a:latin typeface="Times New Roman" panose="02020603050405020304" pitchFamily="18" charset="0"/>
                <a:cs typeface="Times New Roman" panose="02020603050405020304" pitchFamily="18" charset="0"/>
              </a:rPr>
              <a:t>To design and develop more robust, resilient and </a:t>
            </a:r>
            <a:r>
              <a:rPr lang="en-US" altLang="en-US" sz="2400" dirty="0" err="1">
                <a:latin typeface="Times New Roman" panose="02020603050405020304" pitchFamily="18" charset="0"/>
                <a:cs typeface="Times New Roman" panose="02020603050405020304" pitchFamily="18" charset="0"/>
              </a:rPr>
              <a:t>antifragile</a:t>
            </a:r>
            <a:r>
              <a:rPr lang="en-US" altLang="en-US" sz="2400" dirty="0">
                <a:latin typeface="Times New Roman" panose="02020603050405020304" pitchFamily="18" charset="0"/>
                <a:cs typeface="Times New Roman" panose="02020603050405020304" pitchFamily="18" charset="0"/>
              </a:rPr>
              <a:t> cyber-physical system, </a:t>
            </a:r>
            <a:r>
              <a:rPr lang="en-US" altLang="en-US" sz="2400" b="1" dirty="0">
                <a:latin typeface="Times New Roman" panose="02020603050405020304" pitchFamily="18" charset="0"/>
                <a:cs typeface="Times New Roman" panose="02020603050405020304" pitchFamily="18" charset="0"/>
              </a:rPr>
              <a:t>we need novel tools to combine effectively and efficiently analytical asymptotic exact global solution panoramas to deep </a:t>
            </a:r>
            <a:r>
              <a:rPr lang="en-US" altLang="en-US" sz="2400" b="1" dirty="0" smtClean="0">
                <a:latin typeface="Times New Roman" panose="02020603050405020304" pitchFamily="18" charset="0"/>
                <a:cs typeface="Times New Roman" panose="02020603050405020304" pitchFamily="18" charset="0"/>
              </a:rPr>
              <a:t>learning local </a:t>
            </a:r>
            <a:r>
              <a:rPr lang="en-US" altLang="en-US" sz="2400" b="1" dirty="0">
                <a:latin typeface="Times New Roman" panose="02020603050405020304" pitchFamily="18" charset="0"/>
                <a:cs typeface="Times New Roman" panose="02020603050405020304" pitchFamily="18" charset="0"/>
              </a:rPr>
              <a:t>computational  precision achievement.</a:t>
            </a:r>
          </a:p>
          <a:p>
            <a:pPr marL="347472" lvl="0" indent="-347472" algn="just" eaLnBrk="1" hangingPunct="1">
              <a:spcBef>
                <a:spcPct val="0"/>
              </a:spcBef>
            </a:pPr>
            <a:endParaRPr lang="it-IT" sz="2400" b="1" dirty="0" smtClean="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(14)</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349468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39</a:t>
            </a:fld>
            <a:endParaRPr lang="it-IT" smtClean="0">
              <a:latin typeface="Arial" pitchFamily="34" charset="0"/>
            </a:endParaRPr>
          </a:p>
        </p:txBody>
      </p:sp>
      <p:sp>
        <p:nvSpPr>
          <p:cNvPr id="14" name="Segnaposto contenuto 2"/>
          <p:cNvSpPr>
            <a:spLocks noGrp="1"/>
          </p:cNvSpPr>
          <p:nvPr>
            <p:ph idx="1"/>
          </p:nvPr>
        </p:nvSpPr>
        <p:spPr>
          <a:xfrm>
            <a:off x="457200" y="1773238"/>
            <a:ext cx="8218488" cy="4352925"/>
          </a:xfrm>
        </p:spPr>
        <p:txBody>
          <a:bodyPr/>
          <a:lstStyle/>
          <a:p>
            <a:pPr eaLnBrk="1" hangingPunct="1">
              <a:defRPr/>
            </a:pPr>
            <a:endParaRPr lang="en-US" sz="2400" dirty="0" smtClean="0"/>
          </a:p>
          <a:p>
            <a:pPr marL="0" indent="0" algn="just" eaLnBrk="1" hangingPunct="1">
              <a:buFontTx/>
              <a:buNone/>
              <a:defRPr/>
            </a:pPr>
            <a:endParaRPr lang="en-US" sz="2400" dirty="0" smtClean="0"/>
          </a:p>
          <a:p>
            <a:pPr algn="just" eaLnBrk="1" hangingPunct="1">
              <a:defRPr/>
            </a:pPr>
            <a:endParaRPr lang="en-US" sz="2400" dirty="0" smtClean="0"/>
          </a:p>
          <a:p>
            <a:pPr algn="just" eaLnBrk="1" hangingPunct="1">
              <a:defRPr/>
            </a:pPr>
            <a:endParaRPr lang="en-US" sz="2400" dirty="0" smtClean="0"/>
          </a:p>
          <a:p>
            <a:pPr algn="just" eaLnBrk="1" hangingPunct="1">
              <a:defRPr/>
            </a:pPr>
            <a:endParaRPr lang="en-US" sz="1500" dirty="0" smtClean="0"/>
          </a:p>
          <a:p>
            <a:pPr algn="just" eaLnBrk="1" hangingPunct="1">
              <a:defRPr/>
            </a:pPr>
            <a:r>
              <a:rPr lang="en-US" dirty="0" smtClean="0"/>
              <a:t> </a:t>
            </a:r>
          </a:p>
        </p:txBody>
      </p:sp>
      <p:sp>
        <p:nvSpPr>
          <p:cNvPr id="7" name="CasellaDiTesto 16"/>
          <p:cNvSpPr txBox="1"/>
          <p:nvPr/>
        </p:nvSpPr>
        <p:spPr>
          <a:xfrm>
            <a:off x="4571999" y="1404833"/>
            <a:ext cx="4258857" cy="4965462"/>
          </a:xfrm>
          <a:prstGeom prst="rect">
            <a:avLst/>
          </a:prstGeom>
          <a:noFill/>
        </p:spPr>
        <p:txBody>
          <a:bodyPr wrap="square" rtlCol="0">
            <a:spAutoFit/>
          </a:bodyPr>
          <a:lstStyle/>
          <a:p>
            <a:pPr marL="285750" indent="-285750" algn="just">
              <a:spcBef>
                <a:spcPts val="500"/>
              </a:spcBef>
              <a:buFont typeface="Wingdings"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b="1" dirty="0" smtClean="0">
                <a:solidFill>
                  <a:srgbClr val="000000"/>
                </a:solidFill>
                <a:latin typeface="Times New Roman" panose="02020603050405020304" pitchFamily="18" charset="0"/>
                <a:cs typeface="Times New Roman" panose="02020603050405020304" pitchFamily="18" charset="0"/>
              </a:rPr>
              <a:t>Emotional Intelligence (EI) and Emotional Creativity (EC)</a:t>
            </a:r>
            <a:r>
              <a:rPr lang="en-US" dirty="0" smtClean="0">
                <a:solidFill>
                  <a:srgbClr val="000000"/>
                </a:solidFill>
                <a:latin typeface="Times New Roman" panose="02020603050405020304" pitchFamily="18" charset="0"/>
                <a:cs typeface="Times New Roman" panose="02020603050405020304" pitchFamily="18" charset="0"/>
              </a:rPr>
              <a:t> coexist at the same time with </a:t>
            </a:r>
            <a:r>
              <a:rPr lang="en-US" b="1" dirty="0" smtClean="0">
                <a:solidFill>
                  <a:srgbClr val="000000"/>
                </a:solidFill>
                <a:latin typeface="Times New Roman" panose="02020603050405020304" pitchFamily="18" charset="0"/>
                <a:cs typeface="Times New Roman" panose="02020603050405020304" pitchFamily="18" charset="0"/>
              </a:rPr>
              <a:t>Rational Thinking</a:t>
            </a:r>
            <a:r>
              <a:rPr lang="en-US" dirty="0" smtClean="0">
                <a:solidFill>
                  <a:srgbClr val="000000"/>
                </a:solidFill>
                <a:latin typeface="Times New Roman" panose="02020603050405020304" pitchFamily="18" charset="0"/>
                <a:cs typeface="Times New Roman" panose="02020603050405020304" pitchFamily="18" charset="0"/>
              </a:rPr>
              <a:t>, sharing the same input environment information.</a:t>
            </a:r>
            <a:endParaRPr lang="en-US" dirty="0">
              <a:solidFill>
                <a:srgbClr val="000000"/>
              </a:solidFill>
              <a:latin typeface="Times New Roman" panose="02020603050405020304" pitchFamily="18" charset="0"/>
              <a:cs typeface="Times New Roman" panose="02020603050405020304" pitchFamily="18" charset="0"/>
            </a:endParaRPr>
          </a:p>
          <a:p>
            <a:pPr algn="just">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600" dirty="0" smtClean="0">
              <a:solidFill>
                <a:srgbClr val="000000"/>
              </a:solidFill>
              <a:latin typeface="Times New Roman" panose="02020603050405020304" pitchFamily="18" charset="0"/>
              <a:cs typeface="Times New Roman" panose="02020603050405020304" pitchFamily="18" charset="0"/>
            </a:endParaRPr>
          </a:p>
          <a:p>
            <a:pPr marL="285750" indent="-285750" algn="just">
              <a:spcBef>
                <a:spcPts val="500"/>
              </a:spcBef>
              <a:buFont typeface="Wingdings"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Operating point as a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trans-disciplinary reality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level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emerge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two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complementary irreducible,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asymptotic ideal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coupled concepts.</a:t>
            </a:r>
          </a:p>
          <a:p>
            <a:pPr algn="just">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lgn="just">
              <a:spcBef>
                <a:spcPts val="500"/>
              </a:spcBef>
              <a:buFont typeface="Wingdings"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rgbClr val="000000"/>
                </a:solidFill>
                <a:latin typeface="Times New Roman" panose="02020603050405020304" pitchFamily="18" charset="0"/>
                <a:cs typeface="Times New Roman" panose="02020603050405020304" pitchFamily="18" charset="0"/>
              </a:rPr>
              <a:t>To behave realistically, system must guarantee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a:t>
            </a:r>
            <a:r>
              <a:rPr lang="en-US"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Logical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Aperture</a:t>
            </a:r>
            <a:r>
              <a:rPr lang="en-US" dirty="0" smtClean="0">
                <a:solidFill>
                  <a:srgbClr val="000000"/>
                </a:solidFill>
                <a:latin typeface="Times New Roman" panose="02020603050405020304" pitchFamily="18" charset="0"/>
                <a:cs typeface="Times New Roman" panose="02020603050405020304" pitchFamily="18" charset="0"/>
              </a:rPr>
              <a:t> (to </a:t>
            </a:r>
            <a:r>
              <a:rPr lang="en-US" dirty="0">
                <a:solidFill>
                  <a:srgbClr val="000000"/>
                </a:solidFill>
                <a:latin typeface="Times New Roman" panose="02020603050405020304" pitchFamily="18" charset="0"/>
                <a:cs typeface="Times New Roman" panose="02020603050405020304" pitchFamily="18" charset="0"/>
              </a:rPr>
              <a:t>get </a:t>
            </a:r>
            <a:r>
              <a:rPr lang="en-US" dirty="0" smtClean="0">
                <a:solidFill>
                  <a:srgbClr val="000000"/>
                </a:solidFill>
                <a:latin typeface="Times New Roman" panose="02020603050405020304" pitchFamily="18" charset="0"/>
                <a:cs typeface="Times New Roman" panose="02020603050405020304" pitchFamily="18" charset="0"/>
              </a:rPr>
              <a:t>EI and EC, to survive and grow)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Logical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Closure </a:t>
            </a:r>
            <a:r>
              <a:rPr lang="en-US" dirty="0" smtClean="0">
                <a:solidFill>
                  <a:srgbClr val="000000"/>
                </a:solidFill>
                <a:latin typeface="Times New Roman" panose="02020603050405020304" pitchFamily="18" charset="0"/>
                <a:cs typeface="Times New Roman" panose="02020603050405020304" pitchFamily="18" charset="0"/>
              </a:rPr>
              <a:t>(to </a:t>
            </a:r>
            <a:r>
              <a:rPr lang="en-US" dirty="0">
                <a:solidFill>
                  <a:srgbClr val="000000"/>
                </a:solidFill>
                <a:latin typeface="Times New Roman" panose="02020603050405020304" pitchFamily="18" charset="0"/>
                <a:cs typeface="Times New Roman" panose="02020603050405020304" pitchFamily="18" charset="0"/>
              </a:rPr>
              <a:t>get </a:t>
            </a:r>
            <a:r>
              <a:rPr lang="en-US" dirty="0" smtClean="0">
                <a:solidFill>
                  <a:srgbClr val="000000"/>
                </a:solidFill>
                <a:latin typeface="Times New Roman" panose="02020603050405020304" pitchFamily="18" charset="0"/>
                <a:cs typeface="Times New Roman" panose="02020603050405020304" pitchFamily="18" charset="0"/>
              </a:rPr>
              <a:t>Rational Thinking, to learn and prosper), </a:t>
            </a:r>
            <a:r>
              <a:rPr lang="en-US" b="1" dirty="0">
                <a:solidFill>
                  <a:srgbClr val="000000"/>
                </a:solidFill>
                <a:latin typeface="Times New Roman" panose="02020603050405020304" pitchFamily="18" charset="0"/>
                <a:cs typeface="Times New Roman" panose="02020603050405020304" pitchFamily="18" charset="0"/>
              </a:rPr>
              <a:t>both fed by </a:t>
            </a:r>
            <a:r>
              <a:rPr lang="en-US" b="1" dirty="0" smtClean="0">
                <a:solidFill>
                  <a:srgbClr val="000000"/>
                </a:solidFill>
                <a:latin typeface="Times New Roman" panose="02020603050405020304" pitchFamily="18" charset="0"/>
                <a:cs typeface="Times New Roman" panose="02020603050405020304" pitchFamily="18" charset="0"/>
              </a:rPr>
              <a:t>environmental </a:t>
            </a:r>
            <a:r>
              <a:rPr lang="en-US" b="1" dirty="0">
                <a:solidFill>
                  <a:srgbClr val="000000"/>
                </a:solidFill>
                <a:latin typeface="Times New Roman" panose="02020603050405020304" pitchFamily="18" charset="0"/>
                <a:cs typeface="Times New Roman" panose="02020603050405020304" pitchFamily="18" charset="0"/>
              </a:rPr>
              <a:t>"noise"</a:t>
            </a:r>
            <a:r>
              <a:rPr lang="en-US" dirty="0">
                <a:solidFill>
                  <a:srgbClr val="000000"/>
                </a:solidFill>
                <a:latin typeface="Times New Roman" panose="02020603050405020304" pitchFamily="18" charset="0"/>
                <a:cs typeface="Times New Roman" panose="02020603050405020304" pitchFamily="18" charset="0"/>
              </a:rPr>
              <a:t> </a:t>
            </a:r>
            <a:r>
              <a:rPr lang="en-US" sz="1200" dirty="0">
                <a:solidFill>
                  <a:srgbClr val="000000"/>
                </a:solidFill>
                <a:latin typeface="Times New Roman" panose="02020603050405020304" pitchFamily="18" charset="0"/>
                <a:cs typeface="Times New Roman" panose="02020603050405020304" pitchFamily="18" charset="0"/>
              </a:rPr>
              <a:t>(better… from what </a:t>
            </a:r>
            <a:r>
              <a:rPr lang="en-US" sz="1200" dirty="0" smtClean="0">
                <a:solidFill>
                  <a:srgbClr val="000000"/>
                </a:solidFill>
                <a:latin typeface="Times New Roman" panose="02020603050405020304" pitchFamily="18" charset="0"/>
                <a:cs typeface="Times New Roman" panose="02020603050405020304" pitchFamily="18" charset="0"/>
              </a:rPr>
              <a:t>human beings </a:t>
            </a:r>
            <a:r>
              <a:rPr lang="en-US" sz="1200" dirty="0">
                <a:solidFill>
                  <a:srgbClr val="000000"/>
                </a:solidFill>
                <a:latin typeface="Times New Roman" panose="02020603050405020304" pitchFamily="18" charset="0"/>
                <a:cs typeface="Times New Roman" panose="02020603050405020304" pitchFamily="18" charset="0"/>
              </a:rPr>
              <a:t>call "noise")</a:t>
            </a:r>
            <a:r>
              <a:rPr lang="en-US" dirty="0">
                <a:solidFill>
                  <a:srgbClr val="000000"/>
                </a:solidFill>
                <a:latin typeface="Times New Roman" panose="02020603050405020304" pitchFamily="18" charset="0"/>
                <a:cs typeface="Times New Roman" panose="02020603050405020304" pitchFamily="18" charset="0"/>
              </a:rPr>
              <a:t>. </a:t>
            </a:r>
            <a:endParaRPr lang="it-IT" dirty="0">
              <a:solidFill>
                <a:srgbClr val="000000"/>
              </a:solidFill>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3" y="1772816"/>
            <a:ext cx="3888432" cy="441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olo 1"/>
          <p:cNvSpPr txBox="1">
            <a:spLocks/>
          </p:cNvSpPr>
          <p:nvPr/>
        </p:nvSpPr>
        <p:spPr bwMode="auto">
          <a:xfrm>
            <a:off x="1" y="842327"/>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3600" dirty="0" smtClean="0">
                <a:latin typeface="Times New Roman" panose="02020603050405020304" pitchFamily="18" charset="0"/>
                <a:cs typeface="Times New Roman" panose="02020603050405020304" pitchFamily="18" charset="0"/>
              </a:rPr>
              <a:t>Emergent </a:t>
            </a:r>
            <a:r>
              <a:rPr lang="en-US" sz="3600" dirty="0" err="1" smtClean="0">
                <a:latin typeface="Times New Roman" panose="02020603050405020304" pitchFamily="18" charset="0"/>
                <a:cs typeface="Times New Roman" panose="02020603050405020304" pitchFamily="18" charset="0"/>
              </a:rPr>
              <a:t>Transdisciplinary</a:t>
            </a:r>
            <a:r>
              <a:rPr lang="en-US" sz="3600" dirty="0" smtClean="0">
                <a:latin typeface="Times New Roman" panose="02020603050405020304" pitchFamily="18" charset="0"/>
                <a:cs typeface="Times New Roman" panose="02020603050405020304" pitchFamily="18" charset="0"/>
              </a:rPr>
              <a:t> Reality Level</a:t>
            </a:r>
            <a:endParaRPr lang="en-US" sz="3600" kern="0" dirty="0" smtClean="0">
              <a:latin typeface="Times New Roman" panose="02020603050405020304" pitchFamily="18" charset="0"/>
              <a:cs typeface="Times New Roman" panose="02020603050405020304" pitchFamily="18" charset="0"/>
            </a:endParaRPr>
          </a:p>
        </p:txBody>
      </p:sp>
      <p:sp>
        <p:nvSpPr>
          <p:cNvPr id="16" name="Rectangle 4"/>
          <p:cNvSpPr txBox="1">
            <a:spLocks noChangeArrowheads="1"/>
          </p:cNvSpPr>
          <p:nvPr/>
        </p:nvSpPr>
        <p:spPr bwMode="auto">
          <a:xfrm>
            <a:off x="6768244" y="6236016"/>
            <a:ext cx="1944216"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400" b="1" kern="0" dirty="0" smtClean="0">
                <a:solidFill>
                  <a:srgbClr val="000000"/>
                </a:solidFill>
                <a:latin typeface="Times New Roman" pitchFamily="18" charset="0"/>
                <a:cs typeface="Times New Roman" pitchFamily="18" charset="0"/>
              </a:rPr>
              <a:t>(R.A. </a:t>
            </a:r>
            <a:r>
              <a:rPr lang="en-US" sz="1400" b="1" kern="0" dirty="0" err="1" smtClean="0">
                <a:solidFill>
                  <a:srgbClr val="000000"/>
                </a:solidFill>
                <a:latin typeface="Times New Roman" pitchFamily="18" charset="0"/>
                <a:cs typeface="Times New Roman" pitchFamily="18" charset="0"/>
              </a:rPr>
              <a:t>Fiorini</a:t>
            </a:r>
            <a:r>
              <a:rPr lang="en-US" sz="1400" b="1" kern="0" dirty="0" smtClean="0">
                <a:solidFill>
                  <a:srgbClr val="000000"/>
                </a:solidFill>
                <a:latin typeface="Times New Roman" pitchFamily="18" charset="0"/>
                <a:cs typeface="Times New Roman" pitchFamily="18" charset="0"/>
              </a:rPr>
              <a:t>, 2013)</a:t>
            </a:r>
            <a:endParaRPr lang="it-IT" sz="1400" kern="0" dirty="0" smtClean="0">
              <a:solidFill>
                <a:srgbClr val="000000"/>
              </a:solidFill>
            </a:endParaRPr>
          </a:p>
        </p:txBody>
      </p:sp>
      <p:sp>
        <p:nvSpPr>
          <p:cNvPr id="1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(15)</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376704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3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 calcmode="lin" valueType="num">
                                      <p:cBhvr>
                                        <p:cTn id="21" dur="2000" fill="hold"/>
                                        <p:tgtEl>
                                          <p:spTgt spid="8"/>
                                        </p:tgtEl>
                                        <p:attrNameLst>
                                          <p:attrName>style.rotation</p:attrName>
                                        </p:attrNameLst>
                                      </p:cBhvr>
                                      <p:tavLst>
                                        <p:tav tm="0">
                                          <p:val>
                                            <p:fltVal val="90"/>
                                          </p:val>
                                        </p:tav>
                                        <p:tav tm="100000">
                                          <p:val>
                                            <p:fltVal val="0"/>
                                          </p:val>
                                        </p:tav>
                                      </p:tavLst>
                                    </p:anim>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44901DF1-3264-4E2E-8708-9407B7B2B2FE}" type="slidenum">
              <a:rPr lang="it-IT" smtClean="0">
                <a:latin typeface="Arial" pitchFamily="34" charset="0"/>
              </a:rPr>
              <a:pPr eaLnBrk="1" hangingPunct="1">
                <a:spcBef>
                  <a:spcPct val="0"/>
                </a:spcBef>
                <a:defRPr/>
              </a:pPr>
              <a:t>4</a:t>
            </a:fld>
            <a:endParaRPr lang="it-IT" smtClean="0">
              <a:latin typeface="Arial" pitchFamily="34" charset="0"/>
            </a:endParaRPr>
          </a:p>
        </p:txBody>
      </p:sp>
      <p:sp>
        <p:nvSpPr>
          <p:cNvPr id="6149" name="Rectangle 2"/>
          <p:cNvSpPr txBox="1">
            <a:spLocks noChangeArrowheads="1"/>
          </p:cNvSpPr>
          <p:nvPr/>
        </p:nvSpPr>
        <p:spPr bwMode="auto">
          <a:xfrm>
            <a:off x="6858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3200" b="1" dirty="0" err="1" smtClean="0">
                <a:solidFill>
                  <a:srgbClr val="003F6E"/>
                </a:solidFill>
                <a:latin typeface="Times New Roman" pitchFamily="18" charset="0"/>
              </a:rPr>
              <a:t>Presentation</a:t>
            </a:r>
            <a:r>
              <a:rPr lang="es-ES" sz="3200" b="1" dirty="0" smtClean="0">
                <a:solidFill>
                  <a:srgbClr val="003F6E"/>
                </a:solidFill>
                <a:latin typeface="Times New Roman" pitchFamily="18" charset="0"/>
              </a:rPr>
              <a:t> </a:t>
            </a:r>
            <a:r>
              <a:rPr lang="es-ES" sz="3200" b="1" dirty="0" err="1" smtClean="0">
                <a:solidFill>
                  <a:srgbClr val="003F6E"/>
                </a:solidFill>
                <a:latin typeface="Times New Roman" pitchFamily="18" charset="0"/>
              </a:rPr>
              <a:t>Outline</a:t>
            </a:r>
            <a:endParaRPr lang="es-ES" sz="3200" b="1" dirty="0">
              <a:solidFill>
                <a:srgbClr val="003F6E"/>
              </a:solidFill>
              <a:latin typeface="Times New Roman" pitchFamily="18" charset="0"/>
            </a:endParaRPr>
          </a:p>
        </p:txBody>
      </p:sp>
      <p:pic>
        <p:nvPicPr>
          <p:cNvPr id="6150" name="Immagine 8" descr="http://www.ilcapoluogo.com/var/ezflow_site/storage/images/news/sanita/d-amico-pd-sulla-sanita-occorre-correttezza-istituzionale-37031/370087-1-ita-IT/D-Amico-Pd-sulla-sanita-occorre-correttezza-istituzion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75" y="5357813"/>
            <a:ext cx="20161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TextBox 8"/>
          <p:cNvSpPr txBox="1"/>
          <p:nvPr/>
        </p:nvSpPr>
        <p:spPr>
          <a:xfrm>
            <a:off x="784083" y="1693554"/>
            <a:ext cx="4029629" cy="1077218"/>
          </a:xfrm>
          <a:prstGeom prst="rect">
            <a:avLst/>
          </a:prstGeom>
          <a:noFill/>
        </p:spPr>
        <p:txBody>
          <a:bodyPr wrap="none" rtlCol="0">
            <a:spAutoFit/>
          </a:bodyPr>
          <a:lstStyle/>
          <a:p>
            <a:pPr marL="265113" lvl="0" indent="-265113" eaLnBrk="0" hangingPunct="0">
              <a:spcBef>
                <a:spcPts val="0"/>
              </a:spcBef>
              <a:tabLst>
                <a:tab pos="357188" algn="l"/>
                <a:tab pos="447675" algn="l"/>
              </a:tabLst>
              <a:defRPr/>
            </a:pPr>
            <a:r>
              <a:rPr lang="it-IT" sz="2400" kern="0" dirty="0">
                <a:solidFill>
                  <a:srgbClr val="000000"/>
                </a:solidFill>
                <a:effectLst>
                  <a:outerShdw blurRad="38100" dist="38100" dir="2700000" algn="tl">
                    <a:srgbClr val="C0C0C0"/>
                  </a:outerShdw>
                </a:effectLst>
                <a:latin typeface="Calibri" pitchFamily="34" charset="0"/>
                <a:cs typeface="+mn-cs"/>
              </a:rPr>
              <a:t>1.  </a:t>
            </a:r>
            <a:r>
              <a:rPr lang="it-IT" sz="2400" u="sng" kern="0" dirty="0" smtClean="0">
                <a:solidFill>
                  <a:srgbClr val="000000"/>
                </a:solidFill>
                <a:effectLst>
                  <a:outerShdw blurRad="38100" dist="38100" dir="2700000" algn="tl">
                    <a:srgbClr val="C0C0C0"/>
                  </a:outerShdw>
                </a:effectLst>
                <a:latin typeface="Calibri" pitchFamily="34" charset="0"/>
                <a:cs typeface="+mn-cs"/>
              </a:rPr>
              <a:t>Introduction (18) </a:t>
            </a:r>
            <a:endParaRPr lang="it-IT" sz="2400" u="sng" kern="0" dirty="0">
              <a:solidFill>
                <a:srgbClr val="000000"/>
              </a:solidFill>
              <a:effectLst>
                <a:outerShdw blurRad="38100" dist="38100" dir="2700000" algn="tl">
                  <a:srgbClr val="C0C0C0"/>
                </a:outerShdw>
              </a:effectLst>
              <a:latin typeface="Calibri" pitchFamily="34" charset="0"/>
              <a:cs typeface="+mn-cs"/>
            </a:endParaRPr>
          </a:p>
          <a:p>
            <a:pPr marL="548640" indent="-265113" eaLnBrk="0" hangingPunct="0">
              <a:buFontTx/>
              <a:buChar char="•"/>
              <a:tabLst>
                <a:tab pos="357188" algn="l"/>
                <a:tab pos="447675" algn="l"/>
              </a:tabLst>
              <a:defRPr/>
            </a:pPr>
            <a:r>
              <a:rPr lang="it-IT" sz="2000" kern="0" dirty="0" smtClean="0">
                <a:solidFill>
                  <a:srgbClr val="000000"/>
                </a:solidFill>
                <a:latin typeface="Calibri" pitchFamily="34" charset="0"/>
              </a:rPr>
              <a:t>Current Information &amp; Learning</a:t>
            </a:r>
          </a:p>
          <a:p>
            <a:pPr marL="548640" indent="-265113" eaLnBrk="0" hangingPunct="0">
              <a:buFontTx/>
              <a:buChar char="•"/>
              <a:tabLst>
                <a:tab pos="357188" algn="l"/>
                <a:tab pos="447675" algn="l"/>
              </a:tabLst>
              <a:defRPr/>
            </a:pPr>
            <a:r>
              <a:rPr lang="it-IT" sz="2000" kern="0" dirty="0" smtClean="0">
                <a:solidFill>
                  <a:srgbClr val="000000"/>
                </a:solidFill>
                <a:latin typeface="Calibri" pitchFamily="34" charset="0"/>
                <a:cs typeface="+mn-cs"/>
              </a:rPr>
              <a:t>Ontological Uncertainty</a:t>
            </a:r>
            <a:endParaRPr lang="it-IT" sz="2000" kern="0" dirty="0">
              <a:solidFill>
                <a:srgbClr val="000000"/>
              </a:solidFill>
              <a:latin typeface="Calibri" pitchFamily="34" charset="0"/>
              <a:cs typeface="+mn-cs"/>
            </a:endParaRPr>
          </a:p>
        </p:txBody>
      </p:sp>
      <p:sp>
        <p:nvSpPr>
          <p:cNvPr id="10" name="TextBox 9"/>
          <p:cNvSpPr txBox="1"/>
          <p:nvPr/>
        </p:nvSpPr>
        <p:spPr>
          <a:xfrm>
            <a:off x="784083" y="2770746"/>
            <a:ext cx="5455340" cy="1077218"/>
          </a:xfrm>
          <a:prstGeom prst="rect">
            <a:avLst/>
          </a:prstGeom>
          <a:noFill/>
        </p:spPr>
        <p:txBody>
          <a:bodyPr wrap="none" rtlCol="0">
            <a:spAutoFit/>
          </a:bodyPr>
          <a:lstStyle/>
          <a:p>
            <a:pPr lvl="0" eaLnBrk="0" hangingPunct="0">
              <a:spcBef>
                <a:spcPts val="0"/>
              </a:spcBef>
              <a:tabLst>
                <a:tab pos="357188" algn="l"/>
                <a:tab pos="447675" algn="l"/>
              </a:tabLst>
              <a:defRPr/>
            </a:pPr>
            <a:r>
              <a:rPr lang="it-IT" sz="2400" kern="0" dirty="0">
                <a:effectLst>
                  <a:outerShdw blurRad="38100" dist="38100" dir="2700000" algn="tl">
                    <a:srgbClr val="C0C0C0"/>
                  </a:outerShdw>
                </a:effectLst>
                <a:latin typeface="Calibri" pitchFamily="34" charset="0"/>
                <a:cs typeface="+mn-cs"/>
              </a:rPr>
              <a:t>2. </a:t>
            </a:r>
            <a:r>
              <a:rPr lang="it-IT" sz="2400" u="sng" kern="0" dirty="0" smtClean="0">
                <a:effectLst>
                  <a:outerShdw blurRad="38100" dist="38100" dir="2700000" algn="tl">
                    <a:srgbClr val="C0C0C0"/>
                  </a:outerShdw>
                </a:effectLst>
                <a:latin typeface="Calibri" pitchFamily="34" charset="0"/>
                <a:cs typeface="+mn-cs"/>
              </a:rPr>
              <a:t>Overcoming The Cartesian Duality (18)</a:t>
            </a:r>
            <a:endParaRPr lang="it-IT" sz="2400" u="sng" kern="0" dirty="0">
              <a:effectLst>
                <a:outerShdw blurRad="38100" dist="38100" dir="2700000" algn="tl">
                  <a:srgbClr val="C0C0C0"/>
                </a:outerShdw>
              </a:effectLst>
              <a:latin typeface="Calibri" pitchFamily="34" charset="0"/>
              <a:cs typeface="+mn-cs"/>
            </a:endParaRPr>
          </a:p>
          <a:p>
            <a:pPr marL="548640" lvl="0" indent="-265113" eaLnBrk="0" hangingPunct="0">
              <a:spcBef>
                <a:spcPts val="0"/>
              </a:spcBef>
              <a:buFontTx/>
              <a:buChar char="•"/>
              <a:tabLst>
                <a:tab pos="357188" algn="l"/>
                <a:tab pos="447675" algn="l"/>
              </a:tabLst>
              <a:defRPr/>
            </a:pPr>
            <a:r>
              <a:rPr lang="it-IT" sz="2000" kern="0" dirty="0" smtClean="0">
                <a:latin typeface="Calibri" pitchFamily="34" charset="0"/>
                <a:cs typeface="+mn-cs"/>
              </a:rPr>
              <a:t>Different Learning Approaches</a:t>
            </a:r>
          </a:p>
          <a:p>
            <a:pPr marL="548640" lvl="0" indent="-265113" eaLnBrk="0" hangingPunct="0">
              <a:spcBef>
                <a:spcPts val="0"/>
              </a:spcBef>
              <a:buFontTx/>
              <a:buChar char="•"/>
              <a:tabLst>
                <a:tab pos="357188" algn="l"/>
                <a:tab pos="447675" algn="l"/>
              </a:tabLst>
              <a:defRPr/>
            </a:pPr>
            <a:r>
              <a:rPr lang="it-IT" sz="2000" kern="0" dirty="0" smtClean="0">
                <a:latin typeface="Calibri" pitchFamily="34" charset="0"/>
                <a:cs typeface="+mn-cs"/>
              </a:rPr>
              <a:t>Eulogic Thought</a:t>
            </a:r>
            <a:endParaRPr lang="en-US" sz="2000" kern="0" dirty="0">
              <a:latin typeface="Calibri" pitchFamily="34" charset="0"/>
              <a:cs typeface="+mn-cs"/>
            </a:endParaRPr>
          </a:p>
        </p:txBody>
      </p:sp>
      <p:sp>
        <p:nvSpPr>
          <p:cNvPr id="11" name="TextBox 10"/>
          <p:cNvSpPr txBox="1"/>
          <p:nvPr/>
        </p:nvSpPr>
        <p:spPr>
          <a:xfrm>
            <a:off x="784083" y="3847964"/>
            <a:ext cx="4864793" cy="1077218"/>
          </a:xfrm>
          <a:prstGeom prst="rect">
            <a:avLst/>
          </a:prstGeom>
          <a:noFill/>
        </p:spPr>
        <p:txBody>
          <a:bodyPr wrap="none" rtlCol="0">
            <a:spAutoFit/>
          </a:bodyPr>
          <a:lstStyle/>
          <a:p>
            <a:pPr lvl="0" eaLnBrk="0" hangingPunct="0">
              <a:spcBef>
                <a:spcPts val="0"/>
              </a:spcBef>
              <a:tabLst>
                <a:tab pos="357188" algn="l"/>
                <a:tab pos="447675" algn="l"/>
              </a:tabLst>
              <a:defRPr/>
            </a:pPr>
            <a:r>
              <a:rPr lang="it-IT" sz="2400" kern="0" dirty="0">
                <a:effectLst>
                  <a:outerShdw blurRad="38100" dist="38100" dir="2700000" algn="tl">
                    <a:srgbClr val="C0C0C0"/>
                  </a:outerShdw>
                </a:effectLst>
                <a:latin typeface="Calibri" pitchFamily="34" charset="0"/>
                <a:cs typeface="+mn-cs"/>
              </a:rPr>
              <a:t>3. </a:t>
            </a:r>
            <a:r>
              <a:rPr lang="en-US" sz="2400" u="sng" kern="0" dirty="0" smtClean="0">
                <a:effectLst>
                  <a:outerShdw blurRad="38100" dist="38100" dir="2700000" algn="tl">
                    <a:srgbClr val="C0C0C0"/>
                  </a:outerShdw>
                </a:effectLst>
                <a:latin typeface="Calibri" pitchFamily="34" charset="0"/>
                <a:cs typeface="+mn-cs"/>
              </a:rPr>
              <a:t>Deep Learning Approach (</a:t>
            </a:r>
            <a:r>
              <a:rPr lang="en-US" sz="2400" u="sng" kern="0" dirty="0" smtClean="0">
                <a:effectLst>
                  <a:outerShdw blurRad="38100" dist="38100" dir="2700000" algn="tl">
                    <a:srgbClr val="C0C0C0"/>
                  </a:outerShdw>
                </a:effectLst>
                <a:latin typeface="Calibri" pitchFamily="34" charset="0"/>
                <a:cs typeface="+mn-cs"/>
              </a:rPr>
              <a:t>23)</a:t>
            </a:r>
            <a:endParaRPr lang="it-IT" sz="2400" u="sng" kern="0" dirty="0">
              <a:effectLst>
                <a:outerShdw blurRad="38100" dist="38100" dir="2700000" algn="tl">
                  <a:srgbClr val="C0C0C0"/>
                </a:outerShdw>
              </a:effectLst>
              <a:latin typeface="Calibri" pitchFamily="34" charset="0"/>
              <a:cs typeface="+mn-cs"/>
            </a:endParaRPr>
          </a:p>
          <a:p>
            <a:pPr marL="548640" lvl="0" indent="-265113" eaLnBrk="0" hangingPunct="0">
              <a:spcBef>
                <a:spcPts val="0"/>
              </a:spcBef>
              <a:buFontTx/>
              <a:buChar char="•"/>
              <a:tabLst>
                <a:tab pos="357188" algn="l"/>
                <a:tab pos="447675" algn="l"/>
              </a:tabLst>
              <a:defRPr/>
            </a:pPr>
            <a:r>
              <a:rPr lang="en-US" sz="2000" kern="0" dirty="0" smtClean="0">
                <a:latin typeface="Calibri" pitchFamily="34" charset="0"/>
                <a:cs typeface="+mn-cs"/>
              </a:rPr>
              <a:t>Robert Rosen Modeling Relation</a:t>
            </a:r>
          </a:p>
          <a:p>
            <a:pPr marL="548640" lvl="0" indent="-265113" eaLnBrk="0" hangingPunct="0">
              <a:spcBef>
                <a:spcPts val="0"/>
              </a:spcBef>
              <a:buFontTx/>
              <a:buChar char="•"/>
              <a:tabLst>
                <a:tab pos="357188" algn="l"/>
                <a:tab pos="447675" algn="l"/>
              </a:tabLst>
              <a:defRPr/>
            </a:pPr>
            <a:r>
              <a:rPr lang="en-US" sz="2000" kern="0" dirty="0" smtClean="0">
                <a:latin typeface="Calibri" pitchFamily="34" charset="0"/>
                <a:cs typeface="+mn-cs"/>
              </a:rPr>
              <a:t>Deep Learning As </a:t>
            </a:r>
            <a:r>
              <a:rPr lang="en-US" sz="2000" kern="0" dirty="0" err="1" smtClean="0">
                <a:latin typeface="Calibri" pitchFamily="34" charset="0"/>
                <a:cs typeface="+mn-cs"/>
              </a:rPr>
              <a:t>Nondualistic</a:t>
            </a:r>
            <a:r>
              <a:rPr lang="en-US" sz="2000" kern="0" dirty="0" smtClean="0">
                <a:latin typeface="Calibri" pitchFamily="34" charset="0"/>
                <a:cs typeface="+mn-cs"/>
              </a:rPr>
              <a:t> Learning</a:t>
            </a:r>
            <a:endParaRPr lang="en-US" sz="2000" kern="0" dirty="0">
              <a:latin typeface="Calibri" pitchFamily="34" charset="0"/>
              <a:cs typeface="+mn-cs"/>
            </a:endParaRPr>
          </a:p>
        </p:txBody>
      </p:sp>
    </p:spTree>
    <p:extLst>
      <p:ext uri="{BB962C8B-B14F-4D97-AF65-F5344CB8AC3E}">
        <p14:creationId xmlns:p14="http://schemas.microsoft.com/office/powerpoint/2010/main" val="486832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40</a:t>
            </a:fld>
            <a:endParaRPr lang="it-IT" smtClean="0">
              <a:latin typeface="Arial" pitchFamily="34" charset="0"/>
            </a:endParaRPr>
          </a:p>
        </p:txBody>
      </p:sp>
      <p:sp>
        <p:nvSpPr>
          <p:cNvPr id="8" name="Text Box 5"/>
          <p:cNvSpPr txBox="1">
            <a:spLocks noChangeArrowheads="1"/>
          </p:cNvSpPr>
          <p:nvPr/>
        </p:nvSpPr>
        <p:spPr bwMode="auto">
          <a:xfrm>
            <a:off x="0" y="1484784"/>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6000" b="1" dirty="0" smtClean="0">
                <a:solidFill>
                  <a:srgbClr val="000000"/>
                </a:solidFill>
                <a:latin typeface="Times New Roman" pitchFamily="18" charset="0"/>
              </a:rPr>
              <a:t>Any Real Creative Process </a:t>
            </a:r>
          </a:p>
          <a:p>
            <a:pPr algn="ctr" eaLnBrk="1" hangingPunct="1"/>
            <a:r>
              <a:rPr lang="it-IT" sz="6000" b="1" dirty="0" smtClean="0">
                <a:solidFill>
                  <a:srgbClr val="000000"/>
                </a:solidFill>
                <a:latin typeface="Times New Roman" pitchFamily="18" charset="0"/>
              </a:rPr>
              <a:t>Has a Core of </a:t>
            </a:r>
          </a:p>
          <a:p>
            <a:pPr algn="ctr" eaLnBrk="1" hangingPunct="1"/>
            <a:r>
              <a:rPr lang="it-IT" sz="6000" b="1" dirty="0" smtClean="0">
                <a:solidFill>
                  <a:srgbClr val="000000"/>
                </a:solidFill>
                <a:latin typeface="Times New Roman" pitchFamily="18" charset="0"/>
              </a:rPr>
              <a:t>Deep Thinking</a:t>
            </a:r>
            <a:endParaRPr lang="it-IT" sz="60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(16)</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2868283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15363" name="Segnaposto contenuto 2"/>
          <p:cNvSpPr>
            <a:spLocks noGrp="1"/>
          </p:cNvSpPr>
          <p:nvPr>
            <p:ph idx="1"/>
          </p:nvPr>
        </p:nvSpPr>
        <p:spPr>
          <a:xfrm>
            <a:off x="1" y="1066800"/>
            <a:ext cx="9108503" cy="4953000"/>
          </a:xfrm>
        </p:spPr>
        <p:txBody>
          <a:bodyPr/>
          <a:lstStyle/>
          <a:p>
            <a:pPr algn="ctr">
              <a:defRPr/>
            </a:pPr>
            <a:r>
              <a:rPr lang="en-US" sz="2600" b="1" dirty="0" smtClean="0">
                <a:latin typeface="Times New Roman" panose="02020603050405020304" pitchFamily="18" charset="0"/>
                <a:cs typeface="Times New Roman" panose="02020603050405020304" pitchFamily="18" charset="0"/>
              </a:rPr>
              <a:t>"Five-step </a:t>
            </a:r>
            <a:r>
              <a:rPr lang="en-US" sz="2600" b="1" dirty="0">
                <a:latin typeface="Times New Roman" panose="02020603050405020304" pitchFamily="18" charset="0"/>
                <a:cs typeface="Times New Roman" panose="02020603050405020304" pitchFamily="18" charset="0"/>
              </a:rPr>
              <a:t>Graham </a:t>
            </a:r>
            <a:r>
              <a:rPr lang="en-US" sz="2600" b="1" dirty="0" err="1">
                <a:latin typeface="Times New Roman" panose="02020603050405020304" pitchFamily="18" charset="0"/>
                <a:cs typeface="Times New Roman" panose="02020603050405020304" pitchFamily="18" charset="0"/>
              </a:rPr>
              <a:t>Wallas</a:t>
            </a:r>
            <a:r>
              <a:rPr lang="en-US" sz="26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(1926)</a:t>
            </a:r>
            <a:r>
              <a:rPr lang="en-US" sz="2600" b="1" dirty="0" smtClean="0">
                <a:latin typeface="Times New Roman" panose="02020603050405020304" pitchFamily="18" charset="0"/>
                <a:cs typeface="Times New Roman" panose="02020603050405020304" pitchFamily="18" charset="0"/>
              </a:rPr>
              <a:t> Creative Process Model“</a:t>
            </a:r>
          </a:p>
          <a:p>
            <a:pPr algn="ctr">
              <a:spcBef>
                <a:spcPts val="0"/>
              </a:spcBef>
              <a:defRPr/>
            </a:pPr>
            <a:r>
              <a:rPr lang="en-US" sz="2600" b="1"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As Deep Learning </a:t>
            </a:r>
            <a:r>
              <a:rPr lang="en-US" sz="2600" b="1" dirty="0" err="1" smtClean="0">
                <a:latin typeface="Times New Roman" panose="02020603050405020304" pitchFamily="18" charset="0"/>
                <a:cs typeface="Times New Roman" panose="02020603050405020304" pitchFamily="18" charset="0"/>
              </a:rPr>
              <a:t>Evolutive</a:t>
            </a:r>
            <a:r>
              <a:rPr lang="en-US" sz="2600" b="1" dirty="0" smtClean="0">
                <a:latin typeface="Times New Roman" panose="02020603050405020304" pitchFamily="18" charset="0"/>
                <a:cs typeface="Times New Roman" panose="02020603050405020304" pitchFamily="18" charset="0"/>
              </a:rPr>
              <a:t> Approach</a:t>
            </a:r>
            <a:endParaRPr lang="en-US" sz="2600" b="1" dirty="0">
              <a:latin typeface="Times New Roman" panose="02020603050405020304" pitchFamily="18" charset="0"/>
              <a:cs typeface="Times New Roman" panose="02020603050405020304" pitchFamily="18" charset="0"/>
            </a:endParaRPr>
          </a:p>
          <a:p>
            <a:pPr>
              <a:spcBef>
                <a:spcPts val="1200"/>
              </a:spcBef>
              <a:defRPr/>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preparation</a:t>
            </a:r>
            <a:r>
              <a:rPr lang="en-US" sz="2400" dirty="0">
                <a:latin typeface="Times New Roman" panose="02020603050405020304" pitchFamily="18" charset="0"/>
                <a:cs typeface="Times New Roman" panose="02020603050405020304" pitchFamily="18" charset="0"/>
              </a:rPr>
              <a:t> (preparatory work on a problem that focuses the individual’s mind on the problem and explores the problem’s dimensions);</a:t>
            </a:r>
          </a:p>
          <a:p>
            <a:pPr>
              <a:defRP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ii) </a:t>
            </a:r>
            <a:r>
              <a:rPr lang="en-US" sz="2400" b="1" i="1" dirty="0">
                <a:latin typeface="Times New Roman" panose="02020603050405020304" pitchFamily="18" charset="0"/>
                <a:cs typeface="Times New Roman" panose="02020603050405020304" pitchFamily="18" charset="0"/>
              </a:rPr>
              <a:t>incubation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(where the problem is internalized into the unconscious mind and nothing appears externally to be happening);</a:t>
            </a:r>
          </a:p>
          <a:p>
            <a:pPr>
              <a:defRP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iii) </a:t>
            </a:r>
            <a:r>
              <a:rPr lang="en-US" sz="2400" b="1" i="1" dirty="0">
                <a:latin typeface="Times New Roman" panose="02020603050405020304" pitchFamily="18" charset="0"/>
                <a:cs typeface="Times New Roman" panose="02020603050405020304" pitchFamily="18" charset="0"/>
              </a:rPr>
              <a:t>intimation</a:t>
            </a:r>
            <a:r>
              <a:rPr lang="en-US" sz="2400" dirty="0">
                <a:latin typeface="Times New Roman" panose="02020603050405020304" pitchFamily="18" charset="0"/>
                <a:cs typeface="Times New Roman" panose="02020603050405020304" pitchFamily="18" charset="0"/>
              </a:rPr>
              <a:t> (the creative person gets a “feeling” that a solution is on its way);</a:t>
            </a:r>
          </a:p>
          <a:p>
            <a:pPr>
              <a:defRP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iv) </a:t>
            </a:r>
            <a:r>
              <a:rPr lang="en-US" sz="2400" b="1" i="1" dirty="0">
                <a:latin typeface="Times New Roman" panose="02020603050405020304" pitchFamily="18" charset="0"/>
                <a:cs typeface="Times New Roman" panose="02020603050405020304" pitchFamily="18" charset="0"/>
              </a:rPr>
              <a:t>illumination</a:t>
            </a:r>
            <a:r>
              <a:rPr lang="en-US" sz="2400" dirty="0">
                <a:latin typeface="Times New Roman" panose="02020603050405020304" pitchFamily="18" charset="0"/>
                <a:cs typeface="Times New Roman" panose="02020603050405020304" pitchFamily="18" charset="0"/>
              </a:rPr>
              <a:t> or insight (where the creative idea bursts forth from its preconscious processing into conscious awareness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defRP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 </a:t>
            </a:r>
            <a:r>
              <a:rPr lang="en-US" sz="2400" b="1" i="1" dirty="0">
                <a:latin typeface="Times New Roman" panose="02020603050405020304" pitchFamily="18" charset="0"/>
                <a:cs typeface="Times New Roman" panose="02020603050405020304" pitchFamily="18" charset="0"/>
              </a:rPr>
              <a:t>verification</a:t>
            </a:r>
            <a:r>
              <a:rPr lang="en-US" sz="2400" dirty="0">
                <a:latin typeface="Times New Roman" panose="02020603050405020304" pitchFamily="18" charset="0"/>
                <a:cs typeface="Times New Roman" panose="02020603050405020304" pitchFamily="18" charset="0"/>
              </a:rPr>
              <a:t> (where the idea is consciously verified, elaborated, and then applied).</a:t>
            </a:r>
          </a:p>
          <a:p>
            <a:pPr marL="0" indent="0" algn="just" eaLnBrk="1" hangingPunct="1">
              <a:buFontTx/>
              <a:buNone/>
              <a:defRPr/>
            </a:pPr>
            <a:endParaRPr lang="en-US" sz="2600" dirty="0" smtClean="0"/>
          </a:p>
        </p:txBody>
      </p:sp>
      <p:sp>
        <p:nvSpPr>
          <p:cNvPr id="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(17)</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1574043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42</a:t>
            </a:fld>
            <a:endParaRPr lang="it-IT" smtClean="0">
              <a:latin typeface="Arial" pitchFamily="34" charset="0"/>
            </a:endParaRPr>
          </a:p>
        </p:txBody>
      </p:sp>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14072" y="1538661"/>
            <a:ext cx="5915853" cy="504819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1" y="836612"/>
            <a:ext cx="91439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Structured Types of Learning</a:t>
            </a:r>
            <a:endParaRPr lang="it-IT" sz="3600" b="1" dirty="0">
              <a:solidFill>
                <a:srgbClr val="000000"/>
              </a:solidFill>
              <a:latin typeface="Times New Roman" pitchFamily="18" charset="0"/>
            </a:endParaRPr>
          </a:p>
        </p:txBody>
      </p:sp>
      <p:sp>
        <p:nvSpPr>
          <p:cNvPr id="8" name="Rectangle 4"/>
          <p:cNvSpPr txBox="1">
            <a:spLocks noChangeArrowheads="1"/>
          </p:cNvSpPr>
          <p:nvPr/>
        </p:nvSpPr>
        <p:spPr bwMode="auto">
          <a:xfrm>
            <a:off x="7145476" y="6237363"/>
            <a:ext cx="1998524" cy="23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(R.A. </a:t>
            </a:r>
            <a:r>
              <a:rPr lang="en-US" sz="1800" b="1" kern="0" dirty="0" err="1" smtClean="0">
                <a:solidFill>
                  <a:srgbClr val="000000"/>
                </a:solidFill>
                <a:latin typeface="Times New Roman" pitchFamily="18" charset="0"/>
                <a:cs typeface="Times New Roman" pitchFamily="18" charset="0"/>
              </a:rPr>
              <a:t>Fiorini</a:t>
            </a:r>
            <a:r>
              <a:rPr lang="en-US" sz="1800" b="1" kern="0" dirty="0" smtClean="0">
                <a:solidFill>
                  <a:srgbClr val="000000"/>
                </a:solidFill>
                <a:latin typeface="Times New Roman" pitchFamily="18" charset="0"/>
                <a:cs typeface="Times New Roman" pitchFamily="18" charset="0"/>
              </a:rPr>
              <a:t>, 2016)</a:t>
            </a:r>
            <a:endParaRPr lang="it-IT" sz="1800" kern="0" dirty="0" smtClean="0">
              <a:solidFill>
                <a:srgbClr val="000000"/>
              </a:solidFill>
            </a:endParaRP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rPr>
              <a:t>2. Overcoming The Cartesian Duality (18)</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147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43</a:t>
            </a:fld>
            <a:endParaRPr lang="it-IT" smtClean="0">
              <a:latin typeface="Arial" pitchFamily="34" charset="0"/>
            </a:endParaRPr>
          </a:p>
        </p:txBody>
      </p:sp>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(00)</a:t>
            </a:r>
            <a:endParaRPr lang="it-IT" sz="3600" b="1" dirty="0">
              <a:solidFill>
                <a:srgbClr val="003F6E"/>
              </a:solidFill>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37" y="949753"/>
            <a:ext cx="7172325" cy="5619750"/>
          </a:xfrm>
          <a:prstGeom prst="rect">
            <a:avLst/>
          </a:prstGeom>
        </p:spPr>
      </p:pic>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4" name="Rectangle 3"/>
          <p:cNvSpPr/>
          <p:nvPr/>
        </p:nvSpPr>
        <p:spPr>
          <a:xfrm>
            <a:off x="1959769" y="2204864"/>
            <a:ext cx="5743679" cy="1200329"/>
          </a:xfrm>
          <a:prstGeom prst="rect">
            <a:avLst/>
          </a:prstGeom>
        </p:spPr>
        <p:txBody>
          <a:bodyPr wrap="square">
            <a:spAutoFit/>
          </a:bodyPr>
          <a:lstStyle/>
          <a:p>
            <a:pPr lvl="0" eaLnBrk="0" hangingPunct="0">
              <a:spcBef>
                <a:spcPts val="0"/>
              </a:spcBef>
              <a:tabLst>
                <a:tab pos="357188" algn="l"/>
                <a:tab pos="447675" algn="l"/>
              </a:tabLst>
              <a:defRPr/>
            </a:pPr>
            <a:r>
              <a:rPr lang="it-IT" sz="2400" b="1" kern="0" dirty="0">
                <a:solidFill>
                  <a:srgbClr val="000000"/>
                </a:solidFill>
                <a:effectLst>
                  <a:outerShdw blurRad="38100" dist="38100" dir="2700000" algn="tl">
                    <a:srgbClr val="C0C0C0"/>
                  </a:outerShdw>
                </a:effectLst>
                <a:latin typeface="Calibri" pitchFamily="34" charset="0"/>
              </a:rPr>
              <a:t>3. </a:t>
            </a:r>
            <a:r>
              <a:rPr lang="en-US" sz="2400" b="1" u="sng" kern="0" dirty="0" smtClean="0">
                <a:solidFill>
                  <a:srgbClr val="000000"/>
                </a:solidFill>
                <a:effectLst>
                  <a:outerShdw blurRad="38100" dist="38100" dir="2700000" algn="tl">
                    <a:srgbClr val="C0C0C0"/>
                  </a:outerShdw>
                </a:effectLst>
                <a:latin typeface="Calibri" pitchFamily="34" charset="0"/>
              </a:rPr>
              <a:t>Deep Learning Approach (</a:t>
            </a:r>
            <a:r>
              <a:rPr lang="en-US" sz="2400" b="1" u="sng" kern="0" dirty="0" smtClean="0">
                <a:solidFill>
                  <a:srgbClr val="000000"/>
                </a:solidFill>
                <a:effectLst>
                  <a:outerShdw blurRad="38100" dist="38100" dir="2700000" algn="tl">
                    <a:srgbClr val="C0C0C0"/>
                  </a:outerShdw>
                </a:effectLst>
                <a:latin typeface="Calibri" pitchFamily="34" charset="0"/>
              </a:rPr>
              <a:t>23)</a:t>
            </a:r>
            <a:endParaRPr lang="it-IT" sz="2400" b="1" u="sng" kern="0" dirty="0">
              <a:solidFill>
                <a:srgbClr val="000000"/>
              </a:solidFill>
              <a:effectLst>
                <a:outerShdw blurRad="38100" dist="38100" dir="2700000" algn="tl">
                  <a:srgbClr val="C0C0C0"/>
                </a:outerShdw>
              </a:effectLst>
              <a:latin typeface="Calibri" pitchFamily="34" charset="0"/>
            </a:endParaRPr>
          </a:p>
          <a:p>
            <a:pPr marL="548640" lvl="0" indent="-265113" eaLnBrk="0" hangingPunct="0">
              <a:spcBef>
                <a:spcPts val="0"/>
              </a:spcBef>
              <a:buFontTx/>
              <a:buChar char="•"/>
              <a:tabLst>
                <a:tab pos="357188" algn="l"/>
                <a:tab pos="447675" algn="l"/>
              </a:tabLst>
              <a:defRPr/>
            </a:pPr>
            <a:r>
              <a:rPr lang="en-US" sz="2400" b="1" kern="0" dirty="0" smtClean="0">
                <a:solidFill>
                  <a:srgbClr val="000000"/>
                </a:solidFill>
                <a:latin typeface="Calibri" pitchFamily="34" charset="0"/>
              </a:rPr>
              <a:t>Robert Rosen Modeling Relation</a:t>
            </a:r>
            <a:endParaRPr lang="en-US" sz="2400" b="1" kern="0" dirty="0">
              <a:solidFill>
                <a:srgbClr val="000000"/>
              </a:solidFill>
              <a:latin typeface="Calibri" pitchFamily="34" charset="0"/>
            </a:endParaRPr>
          </a:p>
          <a:p>
            <a:pPr marL="548640" lvl="0" indent="-265113" eaLnBrk="0" hangingPunct="0">
              <a:spcBef>
                <a:spcPts val="0"/>
              </a:spcBef>
              <a:buFontTx/>
              <a:buChar char="•"/>
              <a:tabLst>
                <a:tab pos="357188" algn="l"/>
                <a:tab pos="447675" algn="l"/>
              </a:tabLst>
              <a:defRPr/>
            </a:pPr>
            <a:r>
              <a:rPr lang="en-US" sz="2400" b="1" kern="0" dirty="0" smtClean="0">
                <a:solidFill>
                  <a:srgbClr val="000000"/>
                </a:solidFill>
                <a:latin typeface="Calibri" pitchFamily="34" charset="0"/>
              </a:rPr>
              <a:t>Deep Learning As </a:t>
            </a:r>
            <a:r>
              <a:rPr lang="en-US" sz="2400" b="1" kern="0" dirty="0" err="1" smtClean="0">
                <a:solidFill>
                  <a:srgbClr val="000000"/>
                </a:solidFill>
                <a:latin typeface="Calibri" pitchFamily="34" charset="0"/>
              </a:rPr>
              <a:t>Nondualistic</a:t>
            </a:r>
            <a:r>
              <a:rPr lang="en-US" sz="2400" b="1" kern="0" dirty="0" smtClean="0">
                <a:solidFill>
                  <a:srgbClr val="000000"/>
                </a:solidFill>
                <a:latin typeface="Calibri" pitchFamily="34" charset="0"/>
              </a:rPr>
              <a:t> Learning</a:t>
            </a:r>
            <a:endParaRPr lang="it-IT" sz="2400" b="1" kern="0" dirty="0">
              <a:solidFill>
                <a:srgbClr val="000000"/>
              </a:solidFill>
              <a:latin typeface="Calibri" pitchFamily="34" charset="0"/>
            </a:endParaRPr>
          </a:p>
        </p:txBody>
      </p:sp>
    </p:spTree>
    <p:extLst>
      <p:ext uri="{BB962C8B-B14F-4D97-AF65-F5344CB8AC3E}">
        <p14:creationId xmlns:p14="http://schemas.microsoft.com/office/powerpoint/2010/main" val="27238026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44</a:t>
            </a:fld>
            <a:endParaRPr lang="it-IT" smtClean="0">
              <a:latin typeface="Arial" pitchFamily="34" charset="0"/>
            </a:endParaRPr>
          </a:p>
        </p:txBody>
      </p:sp>
      <p:sp>
        <p:nvSpPr>
          <p:cNvPr id="15" name="Text Box 3"/>
          <p:cNvSpPr txBox="1">
            <a:spLocks noChangeArrowheads="1"/>
          </p:cNvSpPr>
          <p:nvPr/>
        </p:nvSpPr>
        <p:spPr bwMode="auto">
          <a:xfrm>
            <a:off x="729551" y="1072151"/>
            <a:ext cx="7721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800" b="1" dirty="0" smtClean="0">
                <a:solidFill>
                  <a:srgbClr val="003F6E"/>
                </a:solidFill>
                <a:latin typeface="Times New Roman" pitchFamily="18" charset="0"/>
                <a:cs typeface="Times New Roman" pitchFamily="18" charset="0"/>
              </a:rPr>
              <a:t>Robert Rosen’s System Awareness of Anticipation</a:t>
            </a:r>
            <a:endParaRPr lang="it-IT" sz="2800" b="1" dirty="0">
              <a:solidFill>
                <a:srgbClr val="003F6E"/>
              </a:solidFill>
              <a:latin typeface="Times New Roman" pitchFamily="18" charset="0"/>
              <a:cs typeface="Times New Roman" pitchFamily="18" charset="0"/>
            </a:endParaRP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4077072"/>
            <a:ext cx="9180511" cy="2471403"/>
          </a:xfrm>
          <a:prstGeom prst="rect">
            <a:avLst/>
          </a:prstGeom>
        </p:spPr>
      </p:pic>
      <p:sp>
        <p:nvSpPr>
          <p:cNvPr id="11" name="Rectangle 4"/>
          <p:cNvSpPr txBox="1">
            <a:spLocks noChangeArrowheads="1"/>
          </p:cNvSpPr>
          <p:nvPr/>
        </p:nvSpPr>
        <p:spPr bwMode="auto">
          <a:xfrm>
            <a:off x="4975029" y="2860802"/>
            <a:ext cx="3312368"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200" b="1" kern="0" dirty="0" smtClean="0">
                <a:solidFill>
                  <a:srgbClr val="000000"/>
                </a:solidFill>
                <a:latin typeface="Times New Roman" pitchFamily="18" charset="0"/>
                <a:cs typeface="Times New Roman" pitchFamily="18" charset="0"/>
              </a:rPr>
              <a:t>Robert Rosen (1934 - 1998)</a:t>
            </a:r>
            <a:endParaRPr lang="it-IT" sz="2800" kern="0" dirty="0" smtClean="0">
              <a:solidFill>
                <a:srgbClr val="000000"/>
              </a:solidFill>
            </a:endParaRPr>
          </a:p>
        </p:txBody>
      </p:sp>
      <p:sp>
        <p:nvSpPr>
          <p:cNvPr id="12" name="Rectangle 4"/>
          <p:cNvSpPr txBox="1">
            <a:spLocks noChangeArrowheads="1"/>
          </p:cNvSpPr>
          <p:nvPr/>
        </p:nvSpPr>
        <p:spPr bwMode="auto">
          <a:xfrm>
            <a:off x="3707904" y="1780682"/>
            <a:ext cx="42484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400" kern="0" dirty="0" smtClean="0">
                <a:solidFill>
                  <a:srgbClr val="000000"/>
                </a:solidFill>
                <a:latin typeface="Times New Roman" pitchFamily="18" charset="0"/>
                <a:cs typeface="Times New Roman" pitchFamily="18" charset="0"/>
              </a:rPr>
              <a:t>    « …any </a:t>
            </a:r>
            <a:r>
              <a:rPr lang="en-US" sz="2400" kern="0" dirty="0">
                <a:solidFill>
                  <a:srgbClr val="000000"/>
                </a:solidFill>
                <a:latin typeface="Times New Roman" pitchFamily="18" charset="0"/>
                <a:cs typeface="Times New Roman" pitchFamily="18" charset="0"/>
              </a:rPr>
              <a:t>material realization of the (M,R</a:t>
            </a:r>
            <a:r>
              <a:rPr lang="en-US" sz="2400" kern="0" dirty="0" smtClean="0">
                <a:solidFill>
                  <a:srgbClr val="000000"/>
                </a:solidFill>
                <a:latin typeface="Times New Roman" pitchFamily="18" charset="0"/>
                <a:cs typeface="Times New Roman" pitchFamily="18" charset="0"/>
              </a:rPr>
              <a:t>)-system </a:t>
            </a:r>
            <a:r>
              <a:rPr lang="en-US" sz="2400" kern="0" dirty="0">
                <a:solidFill>
                  <a:srgbClr val="000000"/>
                </a:solidFill>
                <a:latin typeface="Times New Roman" pitchFamily="18" charset="0"/>
                <a:cs typeface="Times New Roman" pitchFamily="18" charset="0"/>
              </a:rPr>
              <a:t>must have </a:t>
            </a:r>
            <a:r>
              <a:rPr lang="en-US" sz="2400" kern="0" dirty="0" smtClean="0">
                <a:solidFill>
                  <a:srgbClr val="000000"/>
                </a:solidFill>
                <a:latin typeface="Times New Roman" pitchFamily="18" charset="0"/>
                <a:cs typeface="Times New Roman" pitchFamily="18" charset="0"/>
              </a:rPr>
              <a:t>non-computable models</a:t>
            </a:r>
            <a:r>
              <a:rPr lang="en-US" sz="2400" kern="0" dirty="0">
                <a:solidFill>
                  <a:srgbClr val="000000"/>
                </a:solidFill>
                <a:latin typeface="Times New Roman" pitchFamily="18" charset="0"/>
                <a:cs typeface="Times New Roman" pitchFamily="18" charset="0"/>
              </a:rPr>
              <a:t>. </a:t>
            </a:r>
            <a:r>
              <a:rPr lang="en-US" sz="2400" kern="0" dirty="0" smtClean="0">
                <a:solidFill>
                  <a:srgbClr val="000000"/>
                </a:solidFill>
                <a:latin typeface="Times New Roman" pitchFamily="18" charset="0"/>
                <a:cs typeface="Times New Roman" pitchFamily="18" charset="0"/>
              </a:rPr>
              <a:t>»</a:t>
            </a:r>
            <a:endParaRPr lang="it-IT" sz="3200" b="1" kern="0" dirty="0" smtClean="0">
              <a:solidFill>
                <a:srgbClr val="00000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42" y="1572525"/>
            <a:ext cx="2455439" cy="2504547"/>
          </a:xfrm>
          <a:prstGeom prst="rect">
            <a:avLst/>
          </a:prstGeom>
        </p:spPr>
      </p:pic>
      <p:sp>
        <p:nvSpPr>
          <p:cNvPr id="3" name="TextBox 2"/>
          <p:cNvSpPr txBox="1"/>
          <p:nvPr/>
        </p:nvSpPr>
        <p:spPr>
          <a:xfrm>
            <a:off x="3981665" y="3892406"/>
            <a:ext cx="1157689"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(prediction)</a:t>
            </a:r>
            <a:endParaRPr lang="en-US"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75521" y="5517232"/>
            <a:ext cx="262947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(observation &amp; measurement)</a:t>
            </a:r>
            <a:endParaRPr lang="en-US" sz="1600" dirty="0">
              <a:latin typeface="Times New Roman" panose="02020603050405020304" pitchFamily="18" charset="0"/>
              <a:cs typeface="Times New Roman" panose="02020603050405020304" pitchFamily="18" charset="0"/>
            </a:endParaRPr>
          </a:p>
        </p:txBody>
      </p:sp>
      <p:sp>
        <p:nvSpPr>
          <p:cNvPr id="16"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(01)</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195549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1" presetClass="entr" presetSubtype="1" fill="hold" nodeType="afterEffect">
                                  <p:stCondLst>
                                    <p:cond delay="200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par>
                                <p:cTn id="21" presetID="21" presetClass="entr" presetSubtype="1" fill="hold" grpId="0"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par>
                                <p:cTn id="24" presetID="21" presetClass="entr" presetSubtype="1" fill="hold" grpId="0" nodeType="withEffect">
                                  <p:stCondLst>
                                    <p:cond delay="200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67AB8FC0-3C13-4330-95F1-FF2E9827EFF6}" type="slidenum">
              <a:rPr lang="it-IT" smtClean="0">
                <a:latin typeface="Arial" pitchFamily="34" charset="0"/>
              </a:rPr>
              <a:pPr eaLnBrk="1" hangingPunct="1">
                <a:spcBef>
                  <a:spcPct val="0"/>
                </a:spcBef>
                <a:defRPr/>
              </a:pPr>
              <a:t>45</a:t>
            </a:fld>
            <a:endParaRPr lang="it-IT" smtClean="0">
              <a:latin typeface="Arial" pitchFamily="34" charset="0"/>
            </a:endParaRPr>
          </a:p>
        </p:txBody>
      </p:sp>
      <p:pic>
        <p:nvPicPr>
          <p:cNvPr id="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5875" y="2332280"/>
            <a:ext cx="4645025" cy="354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7725" y="1981200"/>
            <a:ext cx="4486275"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4" name="Text Box 3"/>
          <p:cNvSpPr txBox="1">
            <a:spLocks noChangeArrowheads="1"/>
          </p:cNvSpPr>
          <p:nvPr/>
        </p:nvSpPr>
        <p:spPr bwMode="auto">
          <a:xfrm>
            <a:off x="1" y="828097"/>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a:solidFill>
                  <a:srgbClr val="003F6E"/>
                </a:solidFill>
                <a:latin typeface="Times New Roman" pitchFamily="18" charset="0"/>
                <a:cs typeface="Times New Roman" pitchFamily="18" charset="0"/>
              </a:rPr>
              <a:t>R. Rosen Fundamental Modeling Relation</a:t>
            </a:r>
          </a:p>
        </p:txBody>
      </p:sp>
      <p:sp>
        <p:nvSpPr>
          <p:cNvPr id="13"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(02)</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4089364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46</a:t>
            </a:fld>
            <a:endParaRPr lang="it-IT" smtClean="0">
              <a:latin typeface="Arial" pitchFamily="34" charset="0"/>
            </a:endParaRPr>
          </a:p>
        </p:txBody>
      </p:sp>
      <p:sp>
        <p:nvSpPr>
          <p:cNvPr id="8" name="Rectangle 4"/>
          <p:cNvSpPr txBox="1">
            <a:spLocks noChangeArrowheads="1"/>
          </p:cNvSpPr>
          <p:nvPr/>
        </p:nvSpPr>
        <p:spPr bwMode="auto">
          <a:xfrm>
            <a:off x="5940152" y="1700808"/>
            <a:ext cx="280831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0" algn="just">
              <a:spcBef>
                <a:spcPts val="0"/>
              </a:spcBef>
            </a:pPr>
            <a:r>
              <a:rPr lang="en-US" sz="2400" b="1" kern="0" dirty="0" smtClean="0">
                <a:solidFill>
                  <a:srgbClr val="000000"/>
                </a:solidFill>
                <a:latin typeface="Times New Roman" pitchFamily="18" charset="0"/>
                <a:cs typeface="Times New Roman" pitchFamily="18" charset="0"/>
              </a:rPr>
              <a:t>Anticipatory System</a:t>
            </a:r>
            <a:r>
              <a:rPr lang="en-US" sz="2400" kern="0" dirty="0" smtClean="0">
                <a:solidFill>
                  <a:srgbClr val="000000"/>
                </a:solidFill>
                <a:latin typeface="Times New Roman" pitchFamily="18" charset="0"/>
                <a:cs typeface="Times New Roman" pitchFamily="18" charset="0"/>
              </a:rPr>
              <a:t>:</a:t>
            </a:r>
            <a:endParaRPr lang="en-US" sz="2400" kern="0" dirty="0">
              <a:solidFill>
                <a:srgbClr val="000000"/>
              </a:solidFill>
              <a:latin typeface="Times New Roman" pitchFamily="18" charset="0"/>
              <a:cs typeface="Times New Roman" pitchFamily="18" charset="0"/>
            </a:endParaRPr>
          </a:p>
          <a:p>
            <a:pPr marL="0" algn="just">
              <a:spcBef>
                <a:spcPts val="0"/>
              </a:spcBef>
            </a:pPr>
            <a:r>
              <a:rPr lang="en-US" sz="2400" kern="0" dirty="0" smtClean="0">
                <a:solidFill>
                  <a:srgbClr val="000000"/>
                </a:solidFill>
                <a:latin typeface="Times New Roman" pitchFamily="18" charset="0"/>
                <a:cs typeface="Times New Roman" pitchFamily="18" charset="0"/>
              </a:rPr>
              <a:t>« A </a:t>
            </a:r>
            <a:r>
              <a:rPr lang="en-US" sz="2400" kern="0" dirty="0">
                <a:solidFill>
                  <a:srgbClr val="000000"/>
                </a:solidFill>
                <a:latin typeface="Times New Roman" pitchFamily="18" charset="0"/>
                <a:cs typeface="Times New Roman" pitchFamily="18" charset="0"/>
              </a:rPr>
              <a:t>system containing </a:t>
            </a:r>
            <a:r>
              <a:rPr lang="en-US" sz="2400" b="1" kern="0" dirty="0">
                <a:solidFill>
                  <a:srgbClr val="000000"/>
                </a:solidFill>
                <a:latin typeface="Times New Roman" pitchFamily="18" charset="0"/>
                <a:cs typeface="Times New Roman" pitchFamily="18" charset="0"/>
              </a:rPr>
              <a:t>a predictive model of itself</a:t>
            </a:r>
            <a:r>
              <a:rPr lang="en-US" sz="2400" kern="0" dirty="0">
                <a:solidFill>
                  <a:srgbClr val="000000"/>
                </a:solidFill>
                <a:latin typeface="Times New Roman" pitchFamily="18" charset="0"/>
                <a:cs typeface="Times New Roman" pitchFamily="18" charset="0"/>
              </a:rPr>
              <a:t> and/or its </a:t>
            </a:r>
            <a:r>
              <a:rPr lang="en-US" sz="2400" kern="0" dirty="0" smtClean="0">
                <a:solidFill>
                  <a:srgbClr val="000000"/>
                </a:solidFill>
                <a:latin typeface="Times New Roman" pitchFamily="18" charset="0"/>
                <a:cs typeface="Times New Roman" pitchFamily="18" charset="0"/>
              </a:rPr>
              <a:t>environment, </a:t>
            </a:r>
            <a:r>
              <a:rPr lang="en-US" sz="2400" b="1" kern="0" dirty="0" smtClean="0">
                <a:solidFill>
                  <a:srgbClr val="000000"/>
                </a:solidFill>
                <a:latin typeface="Times New Roman" pitchFamily="18" charset="0"/>
                <a:cs typeface="Times New Roman" pitchFamily="18" charset="0"/>
              </a:rPr>
              <a:t>which </a:t>
            </a:r>
            <a:r>
              <a:rPr lang="en-US" sz="2400" b="1" kern="0" dirty="0">
                <a:solidFill>
                  <a:srgbClr val="000000"/>
                </a:solidFill>
                <a:latin typeface="Times New Roman" pitchFamily="18" charset="0"/>
                <a:cs typeface="Times New Roman" pitchFamily="18" charset="0"/>
              </a:rPr>
              <a:t>allows it to change state at an instant</a:t>
            </a:r>
            <a:r>
              <a:rPr lang="en-US" sz="2400" kern="0" dirty="0">
                <a:solidFill>
                  <a:srgbClr val="000000"/>
                </a:solidFill>
                <a:latin typeface="Times New Roman" pitchFamily="18" charset="0"/>
                <a:cs typeface="Times New Roman" pitchFamily="18" charset="0"/>
              </a:rPr>
              <a:t> in </a:t>
            </a:r>
            <a:r>
              <a:rPr lang="en-US" sz="2400" kern="0" dirty="0" smtClean="0">
                <a:solidFill>
                  <a:srgbClr val="000000"/>
                </a:solidFill>
                <a:latin typeface="Times New Roman" pitchFamily="18" charset="0"/>
                <a:cs typeface="Times New Roman" pitchFamily="18" charset="0"/>
              </a:rPr>
              <a:t>accord with </a:t>
            </a:r>
            <a:r>
              <a:rPr lang="en-US" sz="2400" kern="0" dirty="0">
                <a:solidFill>
                  <a:srgbClr val="000000"/>
                </a:solidFill>
                <a:latin typeface="Times New Roman" pitchFamily="18" charset="0"/>
                <a:cs typeface="Times New Roman" pitchFamily="18" charset="0"/>
              </a:rPr>
              <a:t>the </a:t>
            </a:r>
            <a:r>
              <a:rPr lang="en-US" sz="2400" b="1" kern="0" dirty="0">
                <a:solidFill>
                  <a:srgbClr val="000000"/>
                </a:solidFill>
                <a:latin typeface="Times New Roman" pitchFamily="18" charset="0"/>
                <a:cs typeface="Times New Roman" pitchFamily="18" charset="0"/>
              </a:rPr>
              <a:t>model's predictions pertaining to a later instant. </a:t>
            </a:r>
            <a:r>
              <a:rPr lang="en-US" sz="2400" kern="0" dirty="0">
                <a:solidFill>
                  <a:srgbClr val="000000"/>
                </a:solidFill>
                <a:latin typeface="Times New Roman" pitchFamily="18" charset="0"/>
                <a:cs typeface="Times New Roman" pitchFamily="18" charset="0"/>
              </a:rPr>
              <a:t> </a:t>
            </a:r>
            <a:r>
              <a:rPr lang="en-US" sz="2400" kern="0" dirty="0" smtClean="0">
                <a:solidFill>
                  <a:srgbClr val="000000"/>
                </a:solidFill>
                <a:latin typeface="Times New Roman" pitchFamily="18" charset="0"/>
                <a:cs typeface="Times New Roman" pitchFamily="18" charset="0"/>
              </a:rPr>
              <a:t>»</a:t>
            </a:r>
            <a:endParaRPr lang="it-IT" sz="2400" b="1" kern="0" dirty="0" smtClean="0">
              <a:solidFill>
                <a:srgbClr val="000000"/>
              </a:solidFill>
            </a:endParaRPr>
          </a:p>
        </p:txBody>
      </p:sp>
      <p:sp>
        <p:nvSpPr>
          <p:cNvPr id="9" name="Rectangle 4"/>
          <p:cNvSpPr txBox="1">
            <a:spLocks noChangeArrowheads="1"/>
          </p:cNvSpPr>
          <p:nvPr/>
        </p:nvSpPr>
        <p:spPr bwMode="auto">
          <a:xfrm>
            <a:off x="6156176" y="5795337"/>
            <a:ext cx="2592288"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200" b="1" kern="0" dirty="0" smtClean="0">
                <a:solidFill>
                  <a:srgbClr val="000000"/>
                </a:solidFill>
                <a:latin typeface="Times New Roman" pitchFamily="18" charset="0"/>
                <a:cs typeface="Times New Roman" pitchFamily="18" charset="0"/>
              </a:rPr>
              <a:t>(Robert Rosen, 1985)</a:t>
            </a:r>
            <a:endParaRPr lang="it-IT" sz="2800" kern="0" dirty="0" smtClean="0">
              <a:solidFill>
                <a:srgbClr val="000000"/>
              </a:solidFill>
            </a:endParaRPr>
          </a:p>
        </p:txBody>
      </p:sp>
      <p:sp>
        <p:nvSpPr>
          <p:cNvPr id="12" name="Text Box 3"/>
          <p:cNvSpPr txBox="1">
            <a:spLocks noChangeArrowheads="1"/>
          </p:cNvSpPr>
          <p:nvPr/>
        </p:nvSpPr>
        <p:spPr bwMode="auto">
          <a:xfrm>
            <a:off x="864723" y="1021178"/>
            <a:ext cx="74145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800" b="1" dirty="0" smtClean="0">
                <a:solidFill>
                  <a:srgbClr val="003F6E"/>
                </a:solidFill>
                <a:latin typeface="Times New Roman" pitchFamily="18" charset="0"/>
                <a:cs typeface="Times New Roman" pitchFamily="18" charset="0"/>
              </a:rPr>
              <a:t>System Anticipation according to Robert Rosen</a:t>
            </a:r>
            <a:endParaRPr lang="it-IT" sz="2800" b="1" dirty="0">
              <a:solidFill>
                <a:srgbClr val="003F6E"/>
              </a:solidFill>
              <a:latin typeface="Times New Roman" pitchFamily="18" charset="0"/>
              <a:cs typeface="Times New Roman" pitchFamily="18" charset="0"/>
            </a:endParaRPr>
          </a:p>
        </p:txBody>
      </p:sp>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1728242"/>
            <a:ext cx="5600700" cy="4476750"/>
          </a:xfrm>
          <a:prstGeom prst="rect">
            <a:avLst/>
          </a:prstGeom>
        </p:spPr>
      </p:pic>
      <p:sp>
        <p:nvSpPr>
          <p:cNvPr id="1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(03)</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271597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40CF297D-3AC5-4335-872A-584027B2AE2D}" type="slidenum">
              <a:rPr lang="it-IT" smtClean="0">
                <a:latin typeface="Arial" pitchFamily="34" charset="0"/>
              </a:rPr>
              <a:pPr eaLnBrk="1" hangingPunct="1">
                <a:spcBef>
                  <a:spcPct val="0"/>
                </a:spcBef>
                <a:defRPr/>
              </a:pPr>
              <a:t>47</a:t>
            </a:fld>
            <a:endParaRPr lang="it-IT" smtClean="0">
              <a:latin typeface="Arial" pitchFamily="34" charset="0"/>
            </a:endParaRPr>
          </a:p>
        </p:txBody>
      </p:sp>
      <p:sp>
        <p:nvSpPr>
          <p:cNvPr id="41988" name="Text Box 3"/>
          <p:cNvSpPr txBox="1">
            <a:spLocks noChangeArrowheads="1"/>
          </p:cNvSpPr>
          <p:nvPr/>
        </p:nvSpPr>
        <p:spPr bwMode="auto">
          <a:xfrm>
            <a:off x="1" y="990598"/>
            <a:ext cx="91439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dirty="0" smtClean="0">
                <a:solidFill>
                  <a:srgbClr val="003F6E"/>
                </a:solidFill>
                <a:latin typeface="Times New Roman" pitchFamily="18" charset="0"/>
                <a:cs typeface="Times New Roman" pitchFamily="18" charset="0"/>
              </a:rPr>
              <a:t>From</a:t>
            </a:r>
            <a:r>
              <a:rPr lang="it-IT" sz="2800" b="1" dirty="0" smtClean="0">
                <a:solidFill>
                  <a:srgbClr val="003F6E"/>
                </a:solidFill>
                <a:latin typeface="Times New Roman" pitchFamily="18" charset="0"/>
                <a:cs typeface="Times New Roman" pitchFamily="18" charset="0"/>
              </a:rPr>
              <a:t> Rosen Modeling Relation </a:t>
            </a:r>
            <a:r>
              <a:rPr lang="it-IT" sz="2800" dirty="0" smtClean="0">
                <a:solidFill>
                  <a:srgbClr val="003F6E"/>
                </a:solidFill>
                <a:latin typeface="Times New Roman" pitchFamily="18" charset="0"/>
                <a:cs typeface="Times New Roman" pitchFamily="18" charset="0"/>
              </a:rPr>
              <a:t>to</a:t>
            </a:r>
            <a:r>
              <a:rPr lang="it-IT" sz="2800" b="1" dirty="0" smtClean="0">
                <a:solidFill>
                  <a:srgbClr val="003F6E"/>
                </a:solidFill>
                <a:latin typeface="Times New Roman" pitchFamily="18" charset="0"/>
                <a:cs typeface="Times New Roman" pitchFamily="18" charset="0"/>
              </a:rPr>
              <a:t> ODR Model Mapping</a:t>
            </a:r>
            <a:endParaRPr lang="it-IT" sz="2800" b="1" dirty="0">
              <a:solidFill>
                <a:srgbClr val="003F6E"/>
              </a:solidFill>
              <a:latin typeface="Times New Roman" pitchFamily="18" charset="0"/>
              <a:cs typeface="Times New Roman" pitchFamily="18" charset="0"/>
            </a:endParaRPr>
          </a:p>
        </p:txBody>
      </p:sp>
      <p:pic>
        <p:nvPicPr>
          <p:cNvPr id="41989"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6895" y="1700210"/>
            <a:ext cx="5256584"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(04)</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319895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heel(1)">
                                      <p:cBhvr>
                                        <p:cTn id="7" dur="20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4BBF6AE2-B5C9-44EC-A33A-C40C3970E7BC}" type="slidenum">
              <a:rPr lang="it-IT" smtClean="0">
                <a:latin typeface="Arial" pitchFamily="34" charset="0"/>
              </a:rPr>
              <a:pPr eaLnBrk="1" hangingPunct="1">
                <a:spcBef>
                  <a:spcPct val="0"/>
                </a:spcBef>
                <a:defRPr/>
              </a:pPr>
              <a:t>48</a:t>
            </a:fld>
            <a:endParaRPr lang="it-IT" smtClean="0">
              <a:latin typeface="Arial" pitchFamily="34" charset="0"/>
            </a:endParaRPr>
          </a:p>
        </p:txBody>
      </p:sp>
      <p:sp>
        <p:nvSpPr>
          <p:cNvPr id="47108" name="Text Box 3"/>
          <p:cNvSpPr txBox="1">
            <a:spLocks noChangeArrowheads="1"/>
          </p:cNvSpPr>
          <p:nvPr/>
        </p:nvSpPr>
        <p:spPr bwMode="auto">
          <a:xfrm>
            <a:off x="0" y="91707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400" dirty="0" smtClean="0">
                <a:solidFill>
                  <a:srgbClr val="003F6E"/>
                </a:solidFill>
                <a:latin typeface="Times New Roman" pitchFamily="18" charset="0"/>
                <a:cs typeface="Times New Roman" pitchFamily="18" charset="0"/>
              </a:rPr>
              <a:t>From </a:t>
            </a:r>
            <a:r>
              <a:rPr lang="it-IT" sz="2400" b="1" dirty="0" smtClean="0">
                <a:solidFill>
                  <a:srgbClr val="003F6E"/>
                </a:solidFill>
                <a:latin typeface="Times New Roman" pitchFamily="18" charset="0"/>
                <a:cs typeface="Times New Roman" pitchFamily="18" charset="0"/>
              </a:rPr>
              <a:t>ERGODIC OBSERVER </a:t>
            </a:r>
            <a:r>
              <a:rPr lang="it-IT" sz="2400" dirty="0" smtClean="0">
                <a:solidFill>
                  <a:srgbClr val="003F6E"/>
                </a:solidFill>
                <a:latin typeface="Times New Roman" pitchFamily="18" charset="0"/>
                <a:cs typeface="Times New Roman" pitchFamily="18" charset="0"/>
              </a:rPr>
              <a:t>to</a:t>
            </a:r>
            <a:r>
              <a:rPr lang="it-IT" sz="2400" b="1" dirty="0" smtClean="0">
                <a:solidFill>
                  <a:srgbClr val="003F6E"/>
                </a:solidFill>
                <a:latin typeface="Times New Roman" pitchFamily="18" charset="0"/>
                <a:cs typeface="Times New Roman" pitchFamily="18" charset="0"/>
              </a:rPr>
              <a:t> EGOCENTRIC INTERACTOR</a:t>
            </a:r>
            <a:endParaRPr lang="it-IT" sz="2400" b="1" dirty="0">
              <a:solidFill>
                <a:srgbClr val="003F6E"/>
              </a:solidFill>
              <a:latin typeface="Times New Roman" pitchFamily="18" charset="0"/>
              <a:cs typeface="Times New Roman" pitchFamily="18" charset="0"/>
            </a:endParaRPr>
          </a:p>
        </p:txBody>
      </p:sp>
      <p:pic>
        <p:nvPicPr>
          <p:cNvPr id="47109"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442925" y="1378515"/>
            <a:ext cx="6258147" cy="22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654" y="3933550"/>
            <a:ext cx="6192687" cy="2267476"/>
          </a:xfrm>
          <a:prstGeom prst="rect">
            <a:avLst/>
          </a:prstGeom>
        </p:spPr>
      </p:pic>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(05)</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23942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500" fill="hold"/>
                                        <p:tgtEl>
                                          <p:spTgt spid="47109"/>
                                        </p:tgtEl>
                                        <p:attrNameLst>
                                          <p:attrName>ppt_x</p:attrName>
                                        </p:attrNameLst>
                                      </p:cBhvr>
                                      <p:tavLst>
                                        <p:tav tm="0">
                                          <p:val>
                                            <p:strVal val="#ppt_x"/>
                                          </p:val>
                                        </p:tav>
                                        <p:tav tm="100000">
                                          <p:val>
                                            <p:strVal val="#ppt_x"/>
                                          </p:val>
                                        </p:tav>
                                      </p:tavLst>
                                    </p:anim>
                                    <p:anim calcmode="lin" valueType="num">
                                      <p:cBhvr additive="base">
                                        <p:cTn id="8" dur="500" fill="hold"/>
                                        <p:tgtEl>
                                          <p:spTgt spid="4710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2B31E3FD-F1DB-48E4-8E55-F99E250B64AC}" type="slidenum">
              <a:rPr lang="it-IT" smtClean="0">
                <a:latin typeface="Arial" pitchFamily="34" charset="0"/>
              </a:rPr>
              <a:pPr eaLnBrk="1" hangingPunct="1">
                <a:spcBef>
                  <a:spcPct val="0"/>
                </a:spcBef>
                <a:defRPr/>
              </a:pPr>
              <a:t>49</a:t>
            </a:fld>
            <a:endParaRPr lang="it-IT" smtClean="0">
              <a:latin typeface="Arial" pitchFamily="34" charset="0"/>
            </a:endParaRPr>
          </a:p>
        </p:txBody>
      </p:sp>
      <p:pic>
        <p:nvPicPr>
          <p:cNvPr id="5735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13" y="2035175"/>
            <a:ext cx="404971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4183063" y="1463675"/>
            <a:ext cx="4960937" cy="4960938"/>
            <a:chOff x="4183063" y="1463675"/>
            <a:chExt cx="4960937" cy="4960938"/>
          </a:xfrm>
        </p:grpSpPr>
        <p:pic>
          <p:nvPicPr>
            <p:cNvPr id="5735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83063" y="1463675"/>
              <a:ext cx="4960937"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6153943" y="5218113"/>
              <a:ext cx="1019175" cy="901700"/>
              <a:chOff x="3806825" y="5646738"/>
              <a:chExt cx="1019175" cy="901700"/>
            </a:xfrm>
          </p:grpSpPr>
          <p:pic>
            <p:nvPicPr>
              <p:cNvPr id="5735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6825" y="6119813"/>
                <a:ext cx="1019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9213" y="5646738"/>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4" name="Titolo 1"/>
          <p:cNvSpPr txBox="1">
            <a:spLocks/>
          </p:cNvSpPr>
          <p:nvPr/>
        </p:nvSpPr>
        <p:spPr bwMode="auto">
          <a:xfrm>
            <a:off x="359532" y="873872"/>
            <a:ext cx="8424935"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smtClean="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Rosen Fundamental Modeling Relation (</a:t>
            </a:r>
            <a:r>
              <a:rPr lang="en-US" sz="2400" dirty="0" smtClean="0">
                <a:latin typeface="Times New Roman" panose="02020603050405020304" pitchFamily="18" charset="0"/>
                <a:cs typeface="Times New Roman" panose="02020603050405020304" pitchFamily="18" charset="0"/>
              </a:rPr>
              <a:t>Reflexive/Reflective)</a:t>
            </a:r>
            <a:endParaRPr lang="en-US" sz="2400" kern="0" dirty="0" smtClean="0">
              <a:latin typeface="Times New Roman" panose="02020603050405020304" pitchFamily="18" charset="0"/>
              <a:cs typeface="Times New Roman" panose="02020603050405020304" pitchFamily="18" charset="0"/>
            </a:endParaRPr>
          </a:p>
        </p:txBody>
      </p:sp>
      <p:sp>
        <p:nvSpPr>
          <p:cNvPr id="15"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(06)</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108464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a:t>
            </a:fld>
            <a:endParaRPr lang="it-IT" smtClean="0">
              <a:latin typeface="Arial" pitchFamily="34" charset="0"/>
            </a:endParaRPr>
          </a:p>
        </p:txBody>
      </p:sp>
      <p:sp>
        <p:nvSpPr>
          <p:cNvPr id="1126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00)</a:t>
            </a:r>
            <a:endParaRPr lang="it-IT" sz="3200" b="1" dirty="0">
              <a:solidFill>
                <a:srgbClr val="003F6E"/>
              </a:solidFill>
              <a:latin typeface="Times New Roman" pitchFamily="18" charset="0"/>
            </a:endParaRPr>
          </a:p>
        </p:txBody>
      </p:sp>
      <p:sp>
        <p:nvSpPr>
          <p:cNvPr id="19" name="Text Box 3"/>
          <p:cNvSpPr txBox="1">
            <a:spLocks noChangeArrowheads="1"/>
          </p:cNvSpPr>
          <p:nvPr/>
        </p:nvSpPr>
        <p:spPr bwMode="auto">
          <a:xfrm>
            <a:off x="0" y="1127125"/>
            <a:ext cx="91614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4800" dirty="0">
                <a:solidFill>
                  <a:schemeClr val="bg1"/>
                </a:solidFill>
              </a:rPr>
              <a:t>Paradigma Sistemico di Riferimento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375" y="940124"/>
            <a:ext cx="7172325" cy="5619750"/>
          </a:xfrm>
          <a:prstGeom prst="rect">
            <a:avLst/>
          </a:prstGeom>
        </p:spPr>
      </p:pic>
      <p:sp>
        <p:nvSpPr>
          <p:cNvPr id="10" name="TextBox 9"/>
          <p:cNvSpPr txBox="1"/>
          <p:nvPr/>
        </p:nvSpPr>
        <p:spPr>
          <a:xfrm>
            <a:off x="2343975" y="2145967"/>
            <a:ext cx="4796173" cy="1200329"/>
          </a:xfrm>
          <a:prstGeom prst="rect">
            <a:avLst/>
          </a:prstGeom>
          <a:noFill/>
        </p:spPr>
        <p:txBody>
          <a:bodyPr wrap="square" rtlCol="0">
            <a:spAutoFit/>
          </a:bodyPr>
          <a:lstStyle/>
          <a:p>
            <a:pPr marL="265113" lvl="0" indent="-265113" eaLnBrk="0" hangingPunct="0">
              <a:spcBef>
                <a:spcPts val="0"/>
              </a:spcBef>
              <a:tabLst>
                <a:tab pos="357188" algn="l"/>
                <a:tab pos="447675" algn="l"/>
              </a:tabLst>
              <a:defRPr/>
            </a:pPr>
            <a:r>
              <a:rPr lang="it-IT" sz="2400" b="1" kern="0" dirty="0">
                <a:solidFill>
                  <a:srgbClr val="000000"/>
                </a:solidFill>
                <a:effectLst>
                  <a:outerShdw blurRad="38100" dist="38100" dir="2700000" algn="tl">
                    <a:srgbClr val="C0C0C0"/>
                  </a:outerShdw>
                </a:effectLst>
                <a:latin typeface="Calibri" pitchFamily="34" charset="0"/>
                <a:cs typeface="+mn-cs"/>
              </a:rPr>
              <a:t>1.  </a:t>
            </a:r>
            <a:r>
              <a:rPr lang="it-IT" sz="2400" b="1" u="sng" kern="0" dirty="0">
                <a:solidFill>
                  <a:srgbClr val="000000"/>
                </a:solidFill>
                <a:effectLst>
                  <a:outerShdw blurRad="38100" dist="38100" dir="2700000" algn="tl">
                    <a:srgbClr val="C0C0C0"/>
                  </a:outerShdw>
                </a:effectLst>
                <a:latin typeface="Calibri" pitchFamily="34" charset="0"/>
                <a:cs typeface="+mn-cs"/>
              </a:rPr>
              <a:t>Introduction </a:t>
            </a:r>
            <a:r>
              <a:rPr lang="it-IT" sz="2400" b="1" u="sng" kern="0" dirty="0" smtClean="0">
                <a:solidFill>
                  <a:srgbClr val="000000"/>
                </a:solidFill>
                <a:effectLst>
                  <a:outerShdw blurRad="38100" dist="38100" dir="2700000" algn="tl">
                    <a:srgbClr val="C0C0C0"/>
                  </a:outerShdw>
                </a:effectLst>
                <a:latin typeface="Calibri" pitchFamily="34" charset="0"/>
                <a:cs typeface="+mn-cs"/>
              </a:rPr>
              <a:t>(18) </a:t>
            </a:r>
            <a:endParaRPr lang="it-IT" sz="2400" b="1" u="sng" kern="0" dirty="0">
              <a:solidFill>
                <a:srgbClr val="000000"/>
              </a:solidFill>
              <a:effectLst>
                <a:outerShdw blurRad="38100" dist="38100" dir="2700000" algn="tl">
                  <a:srgbClr val="C0C0C0"/>
                </a:outerShdw>
              </a:effectLst>
              <a:latin typeface="Calibri" pitchFamily="34" charset="0"/>
              <a:cs typeface="+mn-cs"/>
            </a:endParaRPr>
          </a:p>
          <a:p>
            <a:pPr marL="548640" lvl="0" indent="-265113" eaLnBrk="0" hangingPunct="0">
              <a:buFontTx/>
              <a:buChar char="•"/>
              <a:tabLst>
                <a:tab pos="357188" algn="l"/>
                <a:tab pos="447675" algn="l"/>
              </a:tabLst>
              <a:defRPr/>
            </a:pPr>
            <a:r>
              <a:rPr lang="it-IT" sz="2400" b="1" kern="0" dirty="0" smtClean="0">
                <a:solidFill>
                  <a:srgbClr val="000000"/>
                </a:solidFill>
                <a:latin typeface="Calibri" pitchFamily="34" charset="0"/>
              </a:rPr>
              <a:t>Current Information &amp; Learning</a:t>
            </a:r>
          </a:p>
          <a:p>
            <a:pPr marL="548640" lvl="0" indent="-265113" eaLnBrk="0" hangingPunct="0">
              <a:buFontTx/>
              <a:buChar char="•"/>
              <a:tabLst>
                <a:tab pos="357188" algn="l"/>
                <a:tab pos="447675" algn="l"/>
              </a:tabLst>
              <a:defRPr/>
            </a:pPr>
            <a:r>
              <a:rPr lang="it-IT" sz="2400" b="1" kern="0" dirty="0" smtClean="0">
                <a:solidFill>
                  <a:srgbClr val="000000"/>
                </a:solidFill>
                <a:latin typeface="Calibri" pitchFamily="34" charset="0"/>
                <a:cs typeface="+mn-cs"/>
              </a:rPr>
              <a:t>Ontological Uncertainty</a:t>
            </a:r>
            <a:endParaRPr lang="it-IT" sz="2400" b="1" kern="0" dirty="0">
              <a:solidFill>
                <a:srgbClr val="000000"/>
              </a:solidFill>
              <a:latin typeface="Calibri" pitchFamily="34" charset="0"/>
              <a:cs typeface="+mn-cs"/>
            </a:endParaRPr>
          </a:p>
        </p:txBody>
      </p:sp>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Tree>
    <p:extLst>
      <p:ext uri="{BB962C8B-B14F-4D97-AF65-F5344CB8AC3E}">
        <p14:creationId xmlns:p14="http://schemas.microsoft.com/office/powerpoint/2010/main" val="2973495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CE2A884D-4538-493A-9F01-DFE3C523A47F}" type="slidenum">
              <a:rPr lang="it-IT" smtClean="0">
                <a:latin typeface="Arial" pitchFamily="34" charset="0"/>
              </a:rPr>
              <a:pPr eaLnBrk="1" hangingPunct="1">
                <a:spcBef>
                  <a:spcPct val="0"/>
                </a:spcBef>
                <a:defRPr/>
              </a:pPr>
              <a:t>50</a:t>
            </a:fld>
            <a:endParaRPr lang="it-IT" smtClean="0">
              <a:latin typeface="Arial" pitchFamily="34" charset="0"/>
            </a:endParaRPr>
          </a:p>
        </p:txBody>
      </p:sp>
      <p:pic>
        <p:nvPicPr>
          <p:cNvPr id="5837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3063" y="1463675"/>
            <a:ext cx="4960937"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5305425"/>
            <a:ext cx="1019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3" y="47974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egnaposto contenuto 6"/>
          <p:cNvSpPr txBox="1">
            <a:spLocks/>
          </p:cNvSpPr>
          <p:nvPr/>
        </p:nvSpPr>
        <p:spPr bwMode="auto">
          <a:xfrm>
            <a:off x="107504" y="1604963"/>
            <a:ext cx="4090312" cy="434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61950" indent="-3619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algn="just">
              <a:lnSpc>
                <a:spcPct val="80000"/>
              </a:lnSpc>
              <a:spcBef>
                <a:spcPct val="20000"/>
              </a:spcBef>
              <a:defRPr/>
            </a:pPr>
            <a:r>
              <a:rPr lang="it-IT" sz="2000" dirty="0" smtClean="0">
                <a:solidFill>
                  <a:srgbClr val="000000"/>
                </a:solidFill>
              </a:rPr>
              <a:t>R. Rosen Fundamental Modeling Relation with </a:t>
            </a:r>
            <a:r>
              <a:rPr lang="it-IT" sz="2000" b="1" dirty="0" smtClean="0">
                <a:solidFill>
                  <a:srgbClr val="000000"/>
                </a:solidFill>
              </a:rPr>
              <a:t>explicit Reflexive and Reflective Representations</a:t>
            </a:r>
            <a:r>
              <a:rPr lang="it-IT" sz="2000" dirty="0" smtClean="0">
                <a:solidFill>
                  <a:srgbClr val="000000"/>
                </a:solidFill>
              </a:rPr>
              <a:t>.</a:t>
            </a:r>
          </a:p>
          <a:p>
            <a:pPr marL="0" algn="just">
              <a:lnSpc>
                <a:spcPct val="80000"/>
              </a:lnSpc>
              <a:spcBef>
                <a:spcPct val="20000"/>
              </a:spcBef>
              <a:defRPr/>
            </a:pPr>
            <a:r>
              <a:rPr lang="it-IT" sz="2000" dirty="0" smtClean="0">
                <a:solidFill>
                  <a:srgbClr val="000000"/>
                </a:solidFill>
              </a:rPr>
              <a:t>Immediately, Reflexive and Reflective Representations create </a:t>
            </a:r>
            <a:r>
              <a:rPr lang="it-IT" sz="2000" b="1" dirty="0" smtClean="0">
                <a:solidFill>
                  <a:srgbClr val="000000"/>
                </a:solidFill>
              </a:rPr>
              <a:t>two base system scaling symmetries into ODR Model</a:t>
            </a:r>
            <a:r>
              <a:rPr lang="it-IT" sz="2000" dirty="0" smtClean="0">
                <a:solidFill>
                  <a:srgbClr val="000000"/>
                </a:solidFill>
              </a:rPr>
              <a:t>: convergent and divergent scaling symmetries.</a:t>
            </a:r>
          </a:p>
          <a:p>
            <a:pPr marL="0" algn="just">
              <a:lnSpc>
                <a:spcPct val="80000"/>
              </a:lnSpc>
              <a:spcBef>
                <a:spcPct val="20000"/>
              </a:spcBef>
              <a:defRPr/>
            </a:pPr>
            <a:r>
              <a:rPr lang="it-IT" sz="2000" dirty="0" smtClean="0">
                <a:solidFill>
                  <a:srgbClr val="000000"/>
                </a:solidFill>
              </a:rPr>
              <a:t>They allow for the correspondence of a </a:t>
            </a:r>
            <a:r>
              <a:rPr lang="it-IT" sz="2000" b="1" dirty="0" smtClean="0">
                <a:solidFill>
                  <a:srgbClr val="FF0000"/>
                </a:solidFill>
                <a:cs typeface="Times New Roman" panose="02020603050405020304" pitchFamily="18" charset="0"/>
              </a:rPr>
              <a:t>Inner Universe - SELF</a:t>
            </a:r>
            <a:r>
              <a:rPr lang="it-IT" sz="2000" dirty="0" smtClean="0">
                <a:solidFill>
                  <a:srgbClr val="000000"/>
                </a:solidFill>
              </a:rPr>
              <a:t> representation to an </a:t>
            </a:r>
            <a:r>
              <a:rPr lang="it-IT" sz="2000" b="1" dirty="0" smtClean="0">
                <a:solidFill>
                  <a:srgbClr val="00B050"/>
                </a:solidFill>
                <a:cs typeface="Times New Roman" panose="02020603050405020304" pitchFamily="18" charset="0"/>
              </a:rPr>
              <a:t>Outer Universe </a:t>
            </a:r>
            <a:r>
              <a:rPr lang="it-IT" sz="2000" dirty="0" smtClean="0">
                <a:solidFill>
                  <a:srgbClr val="000000"/>
                </a:solidFill>
              </a:rPr>
              <a:t>representation, both linked by the </a:t>
            </a:r>
            <a:r>
              <a:rPr lang="it-IT" sz="2000" b="1" dirty="0" smtClean="0">
                <a:solidFill>
                  <a:srgbClr val="000000"/>
                </a:solidFill>
              </a:rPr>
              <a:t>Kelvin Transform</a:t>
            </a:r>
            <a:r>
              <a:rPr lang="it-IT" sz="2000" dirty="0" smtClean="0">
                <a:solidFill>
                  <a:srgbClr val="000000"/>
                </a:solidFill>
              </a:rPr>
              <a:t>.</a:t>
            </a:r>
          </a:p>
          <a:p>
            <a:pPr marL="0" algn="just">
              <a:lnSpc>
                <a:spcPct val="80000"/>
              </a:lnSpc>
              <a:spcBef>
                <a:spcPct val="20000"/>
              </a:spcBef>
              <a:defRPr/>
            </a:pPr>
            <a:endParaRPr lang="it-IT" sz="1600" dirty="0" smtClean="0">
              <a:solidFill>
                <a:srgbClr val="000000"/>
              </a:solidFill>
            </a:endParaRPr>
          </a:p>
          <a:p>
            <a:pPr algn="just">
              <a:lnSpc>
                <a:spcPct val="80000"/>
              </a:lnSpc>
              <a:spcBef>
                <a:spcPct val="20000"/>
              </a:spcBef>
              <a:defRPr/>
            </a:pPr>
            <a:r>
              <a:rPr lang="it-IT" sz="1000" dirty="0" smtClean="0">
                <a:solidFill>
                  <a:srgbClr val="000000"/>
                </a:solidFill>
                <a:latin typeface="Calibri" pitchFamily="34" charset="0"/>
              </a:rPr>
              <a:t> </a:t>
            </a:r>
            <a:r>
              <a:rPr lang="it-IT" sz="2000" dirty="0" smtClean="0">
                <a:solidFill>
                  <a:srgbClr val="000000"/>
                </a:solidFill>
                <a:latin typeface="Calibri" pitchFamily="34" charset="0"/>
              </a:rPr>
              <a:t>Convergent Scaling:  </a:t>
            </a:r>
          </a:p>
          <a:p>
            <a:pPr marL="0" indent="0" algn="just">
              <a:lnSpc>
                <a:spcPct val="80000"/>
              </a:lnSpc>
              <a:spcBef>
                <a:spcPct val="20000"/>
              </a:spcBef>
              <a:defRPr/>
            </a:pPr>
            <a:endParaRPr lang="it-IT" sz="800" dirty="0" smtClean="0">
              <a:solidFill>
                <a:srgbClr val="000000"/>
              </a:solidFill>
              <a:latin typeface="Calibri" pitchFamily="34" charset="0"/>
            </a:endParaRPr>
          </a:p>
          <a:p>
            <a:pPr marL="0" indent="0" algn="just">
              <a:lnSpc>
                <a:spcPct val="80000"/>
              </a:lnSpc>
              <a:spcBef>
                <a:spcPct val="20000"/>
              </a:spcBef>
              <a:defRPr/>
            </a:pPr>
            <a:r>
              <a:rPr lang="it-IT" sz="2000" dirty="0" smtClean="0">
                <a:solidFill>
                  <a:srgbClr val="000000"/>
                </a:solidFill>
                <a:latin typeface="Calibri" pitchFamily="34" charset="0"/>
              </a:rPr>
              <a:t>Divergent Scaling: </a:t>
            </a:r>
          </a:p>
          <a:p>
            <a:pPr algn="just">
              <a:lnSpc>
                <a:spcPct val="150000"/>
              </a:lnSpc>
              <a:spcBef>
                <a:spcPct val="20000"/>
              </a:spcBef>
              <a:buFont typeface="Wingdings" pitchFamily="2" charset="2"/>
              <a:buNone/>
              <a:defRPr/>
            </a:pPr>
            <a:endParaRPr lang="it-IT" sz="2000" dirty="0" smtClean="0">
              <a:solidFill>
                <a:srgbClr val="000000"/>
              </a:solidFill>
              <a:latin typeface="Calibri" pitchFamily="34" charset="0"/>
            </a:endParaRPr>
          </a:p>
          <a:p>
            <a:pPr algn="just">
              <a:lnSpc>
                <a:spcPct val="150000"/>
              </a:lnSpc>
              <a:spcBef>
                <a:spcPct val="20000"/>
              </a:spcBef>
              <a:buFont typeface="Wingdings" pitchFamily="2" charset="2"/>
              <a:buChar char="q"/>
              <a:defRPr/>
            </a:pPr>
            <a:endParaRPr lang="it-IT" sz="2000" dirty="0" smtClean="0">
              <a:solidFill>
                <a:srgbClr val="000000"/>
              </a:solidFill>
              <a:latin typeface="Calibri" pitchFamily="34"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grpSp>
        <p:nvGrpSpPr>
          <p:cNvPr id="14" name="Group 13"/>
          <p:cNvGrpSpPr/>
          <p:nvPr/>
        </p:nvGrpSpPr>
        <p:grpSpPr>
          <a:xfrm>
            <a:off x="6153943" y="5218113"/>
            <a:ext cx="1019175" cy="901700"/>
            <a:chOff x="3806825" y="5646738"/>
            <a:chExt cx="1019175" cy="901700"/>
          </a:xfrm>
        </p:grpSpPr>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6825" y="6119813"/>
              <a:ext cx="1019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9213" y="5646738"/>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itolo 1"/>
          <p:cNvSpPr txBox="1">
            <a:spLocks/>
          </p:cNvSpPr>
          <p:nvPr/>
        </p:nvSpPr>
        <p:spPr bwMode="auto">
          <a:xfrm>
            <a:off x="359532" y="873872"/>
            <a:ext cx="8424935"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smtClean="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Rosen Fundamental Modeling Relation (</a:t>
            </a:r>
            <a:r>
              <a:rPr lang="en-US" sz="2400" dirty="0" smtClean="0">
                <a:latin typeface="Times New Roman" panose="02020603050405020304" pitchFamily="18" charset="0"/>
                <a:cs typeface="Times New Roman" panose="02020603050405020304" pitchFamily="18" charset="0"/>
              </a:rPr>
              <a:t>Reflexive/Reflective)</a:t>
            </a:r>
            <a:endParaRPr lang="en-US" sz="2400" kern="0" dirty="0" smtClean="0">
              <a:latin typeface="Times New Roman" panose="02020603050405020304" pitchFamily="18" charset="0"/>
              <a:cs typeface="Times New Roman" panose="02020603050405020304" pitchFamily="18" charset="0"/>
            </a:endParaRPr>
          </a:p>
        </p:txBody>
      </p:sp>
      <p:sp>
        <p:nvSpPr>
          <p:cNvPr id="19"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(07)</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11470306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40CF297D-3AC5-4335-872A-584027B2AE2D}" type="slidenum">
              <a:rPr lang="it-IT" smtClean="0">
                <a:latin typeface="Arial" pitchFamily="34" charset="0"/>
              </a:rPr>
              <a:pPr eaLnBrk="1" hangingPunct="1">
                <a:spcBef>
                  <a:spcPct val="0"/>
                </a:spcBef>
                <a:defRPr/>
              </a:pPr>
              <a:t>51</a:t>
            </a:fld>
            <a:endParaRPr lang="it-IT" smtClean="0">
              <a:latin typeface="Arial" pitchFamily="34" charset="0"/>
            </a:endParaRPr>
          </a:p>
        </p:txBody>
      </p:sp>
      <p:pic>
        <p:nvPicPr>
          <p:cNvPr id="4198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925" y="2060846"/>
            <a:ext cx="3995935" cy="36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92650" y="2132856"/>
            <a:ext cx="4115963" cy="337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itolo 1"/>
          <p:cNvSpPr txBox="1">
            <a:spLocks/>
          </p:cNvSpPr>
          <p:nvPr/>
        </p:nvSpPr>
        <p:spPr bwMode="auto">
          <a:xfrm>
            <a:off x="0" y="836612"/>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2800" dirty="0" smtClean="0">
                <a:latin typeface="Times New Roman" panose="02020603050405020304" pitchFamily="18" charset="0"/>
                <a:cs typeface="Times New Roman" panose="02020603050405020304" pitchFamily="18" charset="0"/>
              </a:rPr>
              <a:t>From </a:t>
            </a:r>
            <a:r>
              <a:rPr lang="en-US" sz="2800" dirty="0">
                <a:latin typeface="Times New Roman" panose="02020603050405020304" pitchFamily="18" charset="0"/>
                <a:cs typeface="Times New Roman" panose="02020603050405020304" pitchFamily="18" charset="0"/>
              </a:rPr>
              <a:t>Rosen Modeling Relation to ODR Recursive Model</a:t>
            </a:r>
            <a:endParaRPr lang="en-US" sz="2800" kern="0" dirty="0" smtClean="0">
              <a:latin typeface="Times New Roman" panose="02020603050405020304" pitchFamily="18" charset="0"/>
              <a:cs typeface="Times New Roman" panose="02020603050405020304" pitchFamily="18" charset="0"/>
            </a:endParaRPr>
          </a:p>
        </p:txBody>
      </p:sp>
      <p:sp>
        <p:nvSpPr>
          <p:cNvPr id="12"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(08)</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131615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7050" y="1376363"/>
            <a:ext cx="8005390"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27050" y="3963356"/>
            <a:ext cx="8089900" cy="243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itolo 1"/>
          <p:cNvSpPr txBox="1">
            <a:spLocks/>
          </p:cNvSpPr>
          <p:nvPr/>
        </p:nvSpPr>
        <p:spPr bwMode="auto">
          <a:xfrm>
            <a:off x="1" y="828097"/>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2800" dirty="0">
                <a:latin typeface="Times New Roman" panose="02020603050405020304" pitchFamily="18" charset="0"/>
                <a:cs typeface="Times New Roman" panose="02020603050405020304" pitchFamily="18" charset="0"/>
              </a:rPr>
              <a:t>From </a:t>
            </a:r>
            <a:r>
              <a:rPr lang="en-US" sz="2800" dirty="0" smtClean="0">
                <a:latin typeface="Times New Roman" panose="02020603050405020304" pitchFamily="18" charset="0"/>
                <a:cs typeface="Times New Roman" panose="02020603050405020304" pitchFamily="18" charset="0"/>
              </a:rPr>
              <a:t>EGOCENTRIC </a:t>
            </a:r>
            <a:r>
              <a:rPr lang="en-US" sz="2800" dirty="0">
                <a:latin typeface="Times New Roman" panose="02020603050405020304" pitchFamily="18" charset="0"/>
                <a:cs typeface="Times New Roman" panose="02020603050405020304" pitchFamily="18" charset="0"/>
              </a:rPr>
              <a:t>to RECURSIVE </a:t>
            </a:r>
            <a:r>
              <a:rPr lang="en-US" sz="2800" dirty="0" smtClean="0">
                <a:latin typeface="Times New Roman" panose="02020603050405020304" pitchFamily="18" charset="0"/>
                <a:cs typeface="Times New Roman" panose="02020603050405020304" pitchFamily="18" charset="0"/>
              </a:rPr>
              <a:t>INTERACTOR</a:t>
            </a:r>
            <a:endParaRPr lang="en-US" sz="2800" kern="0" dirty="0" smtClean="0">
              <a:latin typeface="Times New Roman" panose="02020603050405020304" pitchFamily="18" charset="0"/>
              <a:cs typeface="Times New Roman" panose="02020603050405020304" pitchFamily="18" charset="0"/>
            </a:endParaRPr>
          </a:p>
        </p:txBody>
      </p:sp>
      <p:sp>
        <p:nvSpPr>
          <p:cNvPr id="12"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(09)</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19877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70"/>
                                        </p:tgtEl>
                                        <p:attrNameLst>
                                          <p:attrName>style.visibility</p:attrName>
                                        </p:attrNameLst>
                                      </p:cBhvr>
                                      <p:to>
                                        <p:strVal val="visible"/>
                                      </p:to>
                                    </p:set>
                                    <p:anim calcmode="lin" valueType="num">
                                      <p:cBhvr additive="base">
                                        <p:cTn id="13" dur="500" fill="hold"/>
                                        <p:tgtEl>
                                          <p:spTgt spid="36870"/>
                                        </p:tgtEl>
                                        <p:attrNameLst>
                                          <p:attrName>ppt_x</p:attrName>
                                        </p:attrNameLst>
                                      </p:cBhvr>
                                      <p:tavLst>
                                        <p:tav tm="0">
                                          <p:val>
                                            <p:strVal val="#ppt_x"/>
                                          </p:val>
                                        </p:tav>
                                        <p:tav tm="100000">
                                          <p:val>
                                            <p:strVal val="#ppt_x"/>
                                          </p:val>
                                        </p:tav>
                                      </p:tavLst>
                                    </p:anim>
                                    <p:anim calcmode="lin" valueType="num">
                                      <p:cBhvr additive="base">
                                        <p:cTn id="14"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53</a:t>
            </a:fld>
            <a:endParaRPr lang="it-IT" smtClean="0">
              <a:latin typeface="Arial" pitchFamily="34" charset="0"/>
            </a:endParaRPr>
          </a:p>
        </p:txBody>
      </p:sp>
      <p:sp>
        <p:nvSpPr>
          <p:cNvPr id="2" name="TextBox 1"/>
          <p:cNvSpPr txBox="1"/>
          <p:nvPr/>
        </p:nvSpPr>
        <p:spPr>
          <a:xfrm>
            <a:off x="395536" y="5517232"/>
            <a:ext cx="8275498" cy="769441"/>
          </a:xfrm>
          <a:prstGeom prst="rect">
            <a:avLst/>
          </a:prstGeom>
          <a:noFill/>
        </p:spPr>
        <p:txBody>
          <a:bodyPr wrap="square" rtlCol="0">
            <a:spAutoFit/>
          </a:bodyPr>
          <a:lstStyle/>
          <a:p>
            <a:pPr indent="-347472" algn="just"/>
            <a:r>
              <a:rPr lang="en-US" sz="2200" dirty="0">
                <a:latin typeface="Times New Roman" pitchFamily="18" charset="0"/>
                <a:cs typeface="Times New Roman" pitchFamily="18" charset="0"/>
              </a:rPr>
              <a:t>This </a:t>
            </a:r>
            <a:r>
              <a:rPr lang="en-US" sz="2200" b="1" dirty="0" smtClean="0">
                <a:latin typeface="Times New Roman" pitchFamily="18" charset="0"/>
                <a:cs typeface="Times New Roman" pitchFamily="18" charset="0"/>
              </a:rPr>
              <a:t>new awareness</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can guide any quantum leap to more </a:t>
            </a:r>
            <a:r>
              <a:rPr lang="en-US" sz="2200" dirty="0" smtClean="0">
                <a:latin typeface="Times New Roman" pitchFamily="18" charset="0"/>
                <a:cs typeface="Times New Roman" pitchFamily="18" charset="0"/>
              </a:rPr>
              <a:t>convenient  future </a:t>
            </a:r>
            <a:r>
              <a:rPr lang="en-US" sz="2200" b="1" dirty="0" smtClean="0">
                <a:latin typeface="Times New Roman" pitchFamily="18" charset="0"/>
                <a:cs typeface="Times New Roman" pitchFamily="18" charset="0"/>
              </a:rPr>
              <a:t>post-human </a:t>
            </a:r>
            <a:r>
              <a:rPr lang="en-US" sz="2200" b="1" dirty="0">
                <a:latin typeface="Times New Roman" pitchFamily="18" charset="0"/>
                <a:cs typeface="Times New Roman" pitchFamily="18" charset="0"/>
              </a:rPr>
              <a:t>cybernetics approaches</a:t>
            </a:r>
            <a:r>
              <a:rPr lang="en-US" sz="2200" dirty="0">
                <a:latin typeface="Times New Roman" pitchFamily="18" charset="0"/>
                <a:cs typeface="Times New Roman" pitchFamily="18" charset="0"/>
              </a:rPr>
              <a:t> in science and technology.</a:t>
            </a:r>
            <a:endParaRPr lang="it-IT" sz="2200" dirty="0">
              <a:latin typeface="Times New Roman" pitchFamily="18" charset="0"/>
              <a:cs typeface="Times New Roman" pitchFamily="18" charset="0"/>
            </a:endParaRPr>
          </a:p>
        </p:txBody>
      </p:sp>
      <p:sp>
        <p:nvSpPr>
          <p:cNvPr id="15" name="Text Box 3"/>
          <p:cNvSpPr txBox="1">
            <a:spLocks noChangeArrowheads="1"/>
          </p:cNvSpPr>
          <p:nvPr/>
        </p:nvSpPr>
        <p:spPr bwMode="auto">
          <a:xfrm>
            <a:off x="2" y="836611"/>
            <a:ext cx="914399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600" b="1" dirty="0">
                <a:solidFill>
                  <a:srgbClr val="003F6E"/>
                </a:solidFill>
                <a:latin typeface="Times New Roman" pitchFamily="18" charset="0"/>
                <a:cs typeface="Times New Roman" pitchFamily="18" charset="0"/>
              </a:rPr>
              <a:t>Our final post-</a:t>
            </a:r>
            <a:r>
              <a:rPr lang="en-US" sz="2600" b="1" dirty="0" err="1">
                <a:solidFill>
                  <a:srgbClr val="003F6E"/>
                </a:solidFill>
                <a:latin typeface="Times New Roman" pitchFamily="18" charset="0"/>
                <a:cs typeface="Times New Roman" pitchFamily="18" charset="0"/>
              </a:rPr>
              <a:t>Bertalanffy</a:t>
            </a:r>
            <a:r>
              <a:rPr lang="en-US" sz="2600" b="1" dirty="0">
                <a:solidFill>
                  <a:srgbClr val="003F6E"/>
                </a:solidFill>
                <a:latin typeface="Times New Roman" pitchFamily="18" charset="0"/>
                <a:cs typeface="Times New Roman" pitchFamily="18" charset="0"/>
              </a:rPr>
              <a:t> </a:t>
            </a:r>
            <a:r>
              <a:rPr lang="en-US" sz="2600" b="1" dirty="0" err="1">
                <a:solidFill>
                  <a:srgbClr val="003F6E"/>
                </a:solidFill>
                <a:latin typeface="Times New Roman" pitchFamily="18" charset="0"/>
                <a:cs typeface="Times New Roman" pitchFamily="18" charset="0"/>
              </a:rPr>
              <a:t>Systemics</a:t>
            </a:r>
            <a:r>
              <a:rPr lang="en-US" sz="2600" b="1" dirty="0">
                <a:solidFill>
                  <a:srgbClr val="003F6E"/>
                </a:solidFill>
                <a:latin typeface="Times New Roman" pitchFamily="18" charset="0"/>
                <a:cs typeface="Times New Roman" pitchFamily="18" charset="0"/>
              </a:rPr>
              <a:t> </a:t>
            </a:r>
            <a:r>
              <a:rPr lang="en-US" sz="2600" b="1" dirty="0" smtClean="0">
                <a:solidFill>
                  <a:srgbClr val="003F6E"/>
                </a:solidFill>
                <a:latin typeface="Times New Roman" pitchFamily="18" charset="0"/>
                <a:cs typeface="Times New Roman" pitchFamily="18" charset="0"/>
              </a:rPr>
              <a:t>Framework</a:t>
            </a:r>
            <a:endParaRPr lang="it-IT" sz="2600" b="1" dirty="0">
              <a:solidFill>
                <a:srgbClr val="0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1608807"/>
            <a:ext cx="6626225"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4"/>
          <p:cNvSpPr txBox="1">
            <a:spLocks noChangeArrowheads="1"/>
          </p:cNvSpPr>
          <p:nvPr/>
        </p:nvSpPr>
        <p:spPr bwMode="auto">
          <a:xfrm>
            <a:off x="6744843" y="6237364"/>
            <a:ext cx="1998524" cy="23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(R.A. </a:t>
            </a:r>
            <a:r>
              <a:rPr lang="en-US" sz="1800" b="1" kern="0" dirty="0" err="1" smtClean="0">
                <a:solidFill>
                  <a:srgbClr val="000000"/>
                </a:solidFill>
                <a:latin typeface="Times New Roman" pitchFamily="18" charset="0"/>
                <a:cs typeface="Times New Roman" pitchFamily="18" charset="0"/>
              </a:rPr>
              <a:t>Fiorini</a:t>
            </a:r>
            <a:r>
              <a:rPr lang="en-US" sz="1800" b="1" kern="0" dirty="0" smtClean="0">
                <a:solidFill>
                  <a:srgbClr val="000000"/>
                </a:solidFill>
                <a:latin typeface="Times New Roman" pitchFamily="18" charset="0"/>
                <a:cs typeface="Times New Roman" pitchFamily="18" charset="0"/>
              </a:rPr>
              <a:t>, 2011)</a:t>
            </a:r>
            <a:endParaRPr lang="it-IT" sz="1800" kern="0" dirty="0" smtClean="0">
              <a:solidFill>
                <a:srgbClr val="000000"/>
              </a:solidFill>
            </a:endParaRPr>
          </a:p>
        </p:txBody>
      </p:sp>
      <p:sp>
        <p:nvSpPr>
          <p:cNvPr id="3" name="Rectangle 2"/>
          <p:cNvSpPr/>
          <p:nvPr/>
        </p:nvSpPr>
        <p:spPr bwMode="auto">
          <a:xfrm>
            <a:off x="1324574" y="4941168"/>
            <a:ext cx="6487785" cy="50405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(10)</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180789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ind.wav"/>
                                        </p:tgtEl>
                                      </p:cMediaNode>
                                    </p:audio>
                                  </p:sub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54</a:t>
            </a:fld>
            <a:endParaRPr lang="it-IT" smtClean="0">
              <a:latin typeface="Arial" pitchFamily="34" charset="0"/>
            </a:endParaRPr>
          </a:p>
        </p:txBody>
      </p:sp>
      <p:sp>
        <p:nvSpPr>
          <p:cNvPr id="10" name="Titolo 1"/>
          <p:cNvSpPr txBox="1">
            <a:spLocks/>
          </p:cNvSpPr>
          <p:nvPr/>
        </p:nvSpPr>
        <p:spPr bwMode="auto">
          <a:xfrm>
            <a:off x="0" y="856753"/>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2800" dirty="0" smtClean="0">
                <a:latin typeface="Times New Roman" panose="02020603050405020304" pitchFamily="18" charset="0"/>
                <a:cs typeface="Times New Roman" panose="02020603050405020304" pitchFamily="18" charset="0"/>
              </a:rPr>
              <a:t>A Five-Level post-</a:t>
            </a:r>
            <a:r>
              <a:rPr lang="en-US" sz="2800" dirty="0" err="1" smtClean="0">
                <a:latin typeface="Times New Roman" panose="02020603050405020304" pitchFamily="18" charset="0"/>
                <a:cs typeface="Times New Roman" panose="02020603050405020304" pitchFamily="18" charset="0"/>
              </a:rPr>
              <a:t>Bertalanffy</a:t>
            </a:r>
            <a:r>
              <a:rPr lang="en-US" sz="2800" dirty="0" smtClean="0">
                <a:latin typeface="Times New Roman" panose="02020603050405020304" pitchFamily="18" charset="0"/>
                <a:cs typeface="Times New Roman" panose="02020603050405020304" pitchFamily="18" charset="0"/>
              </a:rPr>
              <a:t> Cybernetics Framework</a:t>
            </a:r>
            <a:endParaRPr lang="en-US" sz="2800" kern="0" dirty="0" smtClean="0">
              <a:latin typeface="Times New Roman" panose="02020603050405020304" pitchFamily="18" charset="0"/>
              <a:cs typeface="Times New Roman" panose="02020603050405020304"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Segnaposto contenuto 2"/>
          <p:cNvSpPr>
            <a:spLocks noGrp="1"/>
          </p:cNvSpPr>
          <p:nvPr>
            <p:ph idx="1"/>
          </p:nvPr>
        </p:nvSpPr>
        <p:spPr>
          <a:xfrm>
            <a:off x="457200" y="1628800"/>
            <a:ext cx="8229600" cy="4874745"/>
          </a:xfrm>
        </p:spPr>
        <p:txBody>
          <a:bodyPr/>
          <a:lstStyle/>
          <a:p>
            <a:pPr eaLnBrk="1" hangingPunct="1">
              <a:spcBef>
                <a:spcPts val="300"/>
              </a:spcBef>
              <a:buFont typeface="Wingdings" panose="05000000000000000000" pitchFamily="2" charset="2"/>
              <a:buChar char="Ø"/>
              <a:defRPr/>
            </a:pPr>
            <a:r>
              <a:rPr lang="en-US" sz="1800" b="1" dirty="0" smtClean="0">
                <a:latin typeface="Times New Roman" panose="02020603050405020304" pitchFamily="18" charset="0"/>
                <a:cs typeface="Times New Roman" panose="02020603050405020304" pitchFamily="18" charset="0"/>
              </a:rPr>
              <a:t>ZERO (</a:t>
            </a:r>
            <a:r>
              <a:rPr lang="en-US" sz="1800" b="1" dirty="0" err="1" smtClean="0">
                <a:latin typeface="Times New Roman" panose="02020603050405020304" pitchFamily="18" charset="0"/>
                <a:cs typeface="Times New Roman" panose="02020603050405020304" pitchFamily="18" charset="0"/>
              </a:rPr>
              <a:t>Clausius</a:t>
            </a:r>
            <a:r>
              <a:rPr lang="en-US" sz="1800" b="1"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Ideal, closed system, </a:t>
            </a:r>
            <a:r>
              <a:rPr lang="en-US" sz="1800" b="1" dirty="0" smtClean="0">
                <a:latin typeface="Times New Roman" panose="02020603050405020304" pitchFamily="18" charset="0"/>
                <a:cs typeface="Times New Roman" panose="02020603050405020304" pitchFamily="18" charset="0"/>
              </a:rPr>
              <a:t>totally isolated open-loop system</a:t>
            </a:r>
            <a:r>
              <a:rPr lang="en-US" sz="1800" dirty="0" smtClean="0">
                <a:latin typeface="Times New Roman" panose="02020603050405020304" pitchFamily="18" charset="0"/>
                <a:cs typeface="Times New Roman" panose="02020603050405020304" pitchFamily="18" charset="0"/>
              </a:rPr>
              <a:t>.</a:t>
            </a:r>
          </a:p>
          <a:p>
            <a:pPr marL="0" indent="0" eaLnBrk="1" hangingPunct="1">
              <a:spcBef>
                <a:spcPts val="300"/>
              </a:spcBef>
              <a:defRPr/>
            </a:pPr>
            <a:endParaRPr lang="en-US" sz="1200" dirty="0" smtClean="0">
              <a:latin typeface="Times New Roman" panose="02020603050405020304" pitchFamily="18" charset="0"/>
              <a:cs typeface="Times New Roman" panose="02020603050405020304" pitchFamily="18" charset="0"/>
            </a:endParaRPr>
          </a:p>
          <a:p>
            <a:pPr algn="just" eaLnBrk="1" hangingPunct="1">
              <a:spcBef>
                <a:spcPts val="0"/>
              </a:spcBef>
              <a:buFont typeface="Wingdings" panose="05000000000000000000" pitchFamily="2" charset="2"/>
              <a:buChar char="Ø"/>
              <a:defRPr/>
            </a:pPr>
            <a:r>
              <a:rPr lang="en-US" sz="1800" b="1" dirty="0" smtClean="0">
                <a:latin typeface="Times New Roman" panose="02020603050405020304" pitchFamily="18" charset="0"/>
                <a:cs typeface="Times New Roman" panose="02020603050405020304" pitchFamily="18" charset="0"/>
              </a:rPr>
              <a:t>ONE </a:t>
            </a:r>
            <a:r>
              <a:rPr lang="en-US" sz="1800" b="1" dirty="0">
                <a:latin typeface="Times New Roman" panose="02020603050405020304" pitchFamily="18" charset="0"/>
                <a:cs typeface="Times New Roman" panose="02020603050405020304" pitchFamily="18" charset="0"/>
              </a:rPr>
              <a:t>(</a:t>
            </a:r>
            <a:r>
              <a:rPr lang="en-US" sz="1800" b="1" dirty="0" smtClean="0">
                <a:latin typeface="Times New Roman" panose="02020603050405020304" pitchFamily="18" charset="0"/>
                <a:cs typeface="Times New Roman" panose="02020603050405020304" pitchFamily="18" charset="0"/>
              </a:rPr>
              <a:t>Wiener):</a:t>
            </a:r>
            <a:r>
              <a:rPr lang="en-US" sz="180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Self-steering</a:t>
            </a:r>
            <a:r>
              <a:rPr lang="en-US" sz="1800" dirty="0" smtClean="0">
                <a:latin typeface="Times New Roman" panose="02020603050405020304" pitchFamily="18" charset="0"/>
                <a:cs typeface="Times New Roman" panose="02020603050405020304" pitchFamily="18" charset="0"/>
              </a:rPr>
              <a:t>" is assumed to be </a:t>
            </a:r>
            <a:r>
              <a:rPr lang="en-US" sz="1800" b="1" dirty="0" smtClean="0">
                <a:latin typeface="Times New Roman" panose="02020603050405020304" pitchFamily="18" charset="0"/>
                <a:cs typeface="Times New Roman" panose="02020603050405020304" pitchFamily="18" charset="0"/>
              </a:rPr>
              <a:t>isolated from the act of observation</a:t>
            </a:r>
            <a:r>
              <a:rPr lang="en-US" sz="1800" dirty="0" smtClean="0">
                <a:latin typeface="Times New Roman" panose="02020603050405020304" pitchFamily="18" charset="0"/>
                <a:cs typeface="Times New Roman" panose="02020603050405020304" pitchFamily="18" charset="0"/>
              </a:rPr>
              <a:t> and negative feedback functions as part of a mechanical process to maintain homeostasis.</a:t>
            </a:r>
          </a:p>
          <a:p>
            <a:pPr marL="0" indent="0" algn="just" eaLnBrk="1" hangingPunct="1">
              <a:spcBef>
                <a:spcPts val="0"/>
              </a:spcBef>
              <a:defRPr/>
            </a:pPr>
            <a:endParaRPr lang="en-US" sz="1200" dirty="0" smtClean="0">
              <a:latin typeface="Times New Roman" panose="02020603050405020304" pitchFamily="18" charset="0"/>
              <a:cs typeface="Times New Roman" panose="02020603050405020304" pitchFamily="18" charset="0"/>
            </a:endParaRPr>
          </a:p>
          <a:p>
            <a:pPr algn="just" eaLnBrk="1" hangingPunct="1">
              <a:spcBef>
                <a:spcPts val="0"/>
              </a:spcBef>
              <a:buFont typeface="Wingdings" panose="05000000000000000000" pitchFamily="2" charset="2"/>
              <a:buChar char="Ø"/>
              <a:defRPr/>
            </a:pPr>
            <a:r>
              <a:rPr lang="en-US" sz="1800" b="1" dirty="0" smtClean="0">
                <a:latin typeface="Times New Roman" panose="02020603050405020304" pitchFamily="18" charset="0"/>
                <a:cs typeface="Times New Roman" panose="02020603050405020304" pitchFamily="18" charset="0"/>
              </a:rPr>
              <a:t>TWO (von </a:t>
            </a:r>
            <a:r>
              <a:rPr lang="en-US" sz="1800" b="1" dirty="0" err="1" smtClean="0">
                <a:latin typeface="Times New Roman" panose="02020603050405020304" pitchFamily="18" charset="0"/>
                <a:cs typeface="Times New Roman" panose="02020603050405020304" pitchFamily="18" charset="0"/>
              </a:rPr>
              <a:t>Foerster</a:t>
            </a:r>
            <a:r>
              <a:rPr lang="en-US" sz="1800" b="1"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The process of "self-steering" is now understood </a:t>
            </a:r>
            <a:r>
              <a:rPr lang="en-US" sz="1800" b="1" dirty="0" smtClean="0">
                <a:latin typeface="Times New Roman" panose="02020603050405020304" pitchFamily="18" charset="0"/>
                <a:cs typeface="Times New Roman" panose="02020603050405020304" pitchFamily="18" charset="0"/>
              </a:rPr>
              <a:t>to be affected by observer/s</a:t>
            </a:r>
            <a:r>
              <a:rPr lang="en-US" sz="1800" dirty="0" smtClean="0">
                <a:latin typeface="Times New Roman" panose="02020603050405020304" pitchFamily="18" charset="0"/>
                <a:cs typeface="Times New Roman" panose="02020603050405020304" pitchFamily="18" charset="0"/>
              </a:rPr>
              <a:t>, but the related mathematical modeling is insufficiently complex to encourage new values emerge. Nevertheless, it is understood that </a:t>
            </a:r>
            <a:r>
              <a:rPr lang="en-US" sz="1800" b="1" dirty="0" smtClean="0">
                <a:latin typeface="Times New Roman" panose="02020603050405020304" pitchFamily="18" charset="0"/>
                <a:cs typeface="Times New Roman" panose="02020603050405020304" pitchFamily="18" charset="0"/>
              </a:rPr>
              <a:t>Positive and Negative Feedback can lead to morphogenesis intuitively</a:t>
            </a:r>
            <a:r>
              <a:rPr lang="en-US" sz="1800" dirty="0" smtClean="0">
                <a:latin typeface="Times New Roman" panose="02020603050405020304" pitchFamily="18" charset="0"/>
                <a:cs typeface="Times New Roman" panose="02020603050405020304" pitchFamily="18" charset="0"/>
              </a:rPr>
              <a:t>.</a:t>
            </a:r>
          </a:p>
          <a:p>
            <a:pPr marL="0" indent="0" algn="just" eaLnBrk="1" hangingPunct="1">
              <a:spcBef>
                <a:spcPts val="0"/>
              </a:spcBef>
              <a:defRPr/>
            </a:pPr>
            <a:endParaRPr lang="en-US" sz="1200" dirty="0" smtClean="0">
              <a:latin typeface="Times New Roman" panose="02020603050405020304" pitchFamily="18" charset="0"/>
              <a:cs typeface="Times New Roman" panose="02020603050405020304" pitchFamily="18" charset="0"/>
            </a:endParaRPr>
          </a:p>
          <a:p>
            <a:pPr algn="just" eaLnBrk="1" hangingPunct="1">
              <a:spcBef>
                <a:spcPts val="0"/>
              </a:spcBef>
              <a:buFont typeface="Wingdings" panose="05000000000000000000" pitchFamily="2" charset="2"/>
              <a:buChar char="Ø"/>
              <a:defRPr/>
            </a:pPr>
            <a:r>
              <a:rPr lang="en-US" sz="1800" b="1" dirty="0" smtClean="0">
                <a:latin typeface="Times New Roman" panose="02020603050405020304" pitchFamily="18" charset="0"/>
                <a:cs typeface="Times New Roman" panose="02020603050405020304" pitchFamily="18" charset="0"/>
              </a:rPr>
              <a:t>THREE (Bateson):</a:t>
            </a:r>
            <a:r>
              <a:rPr lang="en-US" sz="1800" dirty="0" smtClean="0">
                <a:latin typeface="Times New Roman" panose="02020603050405020304" pitchFamily="18" charset="0"/>
                <a:cs typeface="Times New Roman" panose="02020603050405020304" pitchFamily="18" charset="0"/>
              </a:rPr>
              <a:t> The process is understood as an interaction that can affect/be affected by </a:t>
            </a:r>
            <a:r>
              <a:rPr lang="en-US" sz="1800" b="1" dirty="0" smtClean="0">
                <a:latin typeface="Times New Roman" panose="02020603050405020304" pitchFamily="18" charset="0"/>
                <a:cs typeface="Times New Roman" panose="02020603050405020304" pitchFamily="18" charset="0"/>
              </a:rPr>
              <a:t>many observers</a:t>
            </a:r>
            <a:r>
              <a:rPr lang="en-US" sz="1800" dirty="0" smtClean="0">
                <a:latin typeface="Times New Roman" panose="02020603050405020304" pitchFamily="18" charset="0"/>
                <a:cs typeface="Times New Roman" panose="02020603050405020304" pitchFamily="18" charset="0"/>
              </a:rPr>
              <a:t>, but it does not address what this means for the "social" response-ability of the single participant observer. Articulated values emerge.</a:t>
            </a:r>
          </a:p>
          <a:p>
            <a:pPr marL="0" indent="0" algn="just" eaLnBrk="1" hangingPunct="1">
              <a:spcBef>
                <a:spcPts val="0"/>
              </a:spcBef>
              <a:defRPr/>
            </a:pPr>
            <a:endParaRPr lang="en-US" sz="1200" dirty="0" smtClean="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defRPr/>
            </a:pPr>
            <a:r>
              <a:rPr lang="en-US" sz="1800" b="1" dirty="0" smtClean="0">
                <a:latin typeface="Times New Roman" panose="02020603050405020304" pitchFamily="18" charset="0"/>
                <a:cs typeface="Times New Roman" panose="02020603050405020304" pitchFamily="18" charset="0"/>
              </a:rPr>
              <a:t>FOUR (Rosen):</a:t>
            </a:r>
            <a:r>
              <a:rPr lang="en-US" sz="1800" dirty="0" smtClean="0">
                <a:latin typeface="Times New Roman" panose="02020603050405020304" pitchFamily="18" charset="0"/>
                <a:cs typeface="Times New Roman" panose="02020603050405020304" pitchFamily="18" charset="0"/>
              </a:rPr>
              <a:t> Multiple realities emerge by the freedom of choice of the </a:t>
            </a:r>
            <a:r>
              <a:rPr lang="en-US" sz="1800" b="1" dirty="0" smtClean="0">
                <a:latin typeface="Times New Roman" panose="02020603050405020304" pitchFamily="18" charset="0"/>
                <a:cs typeface="Times New Roman" panose="02020603050405020304" pitchFamily="18" charset="0"/>
              </a:rPr>
              <a:t>creative observer </a:t>
            </a:r>
            <a:r>
              <a:rPr lang="en-US" sz="1800" dirty="0" smtClean="0">
                <a:latin typeface="Times New Roman" panose="02020603050405020304" pitchFamily="18" charset="0"/>
                <a:cs typeface="Times New Roman" panose="02020603050405020304" pitchFamily="18" charset="0"/>
              </a:rPr>
              <a:t>that determines the outcome for both the system and the observer. This puts demands on the </a:t>
            </a:r>
            <a:r>
              <a:rPr lang="en-US" sz="1800" b="1" dirty="0" smtClean="0">
                <a:latin typeface="Times New Roman" panose="02020603050405020304" pitchFamily="18" charset="0"/>
                <a:cs typeface="Times New Roman" panose="02020603050405020304" pitchFamily="18" charset="0"/>
              </a:rPr>
              <a:t>self-awareness </a:t>
            </a:r>
            <a:r>
              <a:rPr lang="en-US" sz="1800" dirty="0" smtClean="0">
                <a:latin typeface="Times New Roman" panose="02020603050405020304" pitchFamily="18" charset="0"/>
                <a:cs typeface="Times New Roman" panose="02020603050405020304" pitchFamily="18" charset="0"/>
              </a:rPr>
              <a:t>of the observer, and </a:t>
            </a:r>
            <a:r>
              <a:rPr lang="en-US" sz="1800" b="1" dirty="0" smtClean="0">
                <a:latin typeface="Times New Roman" panose="02020603050405020304" pitchFamily="18" charset="0"/>
                <a:cs typeface="Times New Roman" panose="02020603050405020304" pitchFamily="18" charset="0"/>
              </a:rPr>
              <a:t>response-ability for/in action</a:t>
            </a:r>
            <a:r>
              <a:rPr lang="en-US" sz="1800" dirty="0" smtClean="0">
                <a:latin typeface="Times New Roman" panose="02020603050405020304" pitchFamily="18" charset="0"/>
                <a:cs typeface="Times New Roman" panose="02020603050405020304" pitchFamily="18" charset="0"/>
              </a:rPr>
              <a:t>.</a:t>
            </a:r>
          </a:p>
        </p:txBody>
      </p:sp>
      <p:sp>
        <p:nvSpPr>
          <p:cNvPr id="8"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(11)</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20699413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55</a:t>
            </a:fld>
            <a:endParaRPr lang="it-IT" smtClean="0">
              <a:latin typeface="Arial" pitchFamily="34" charset="0"/>
            </a:endParaRPr>
          </a:p>
        </p:txBody>
      </p:sp>
      <p:sp>
        <p:nvSpPr>
          <p:cNvPr id="8" name="Text Box 5"/>
          <p:cNvSpPr txBox="1">
            <a:spLocks noChangeArrowheads="1"/>
          </p:cNvSpPr>
          <p:nvPr/>
        </p:nvSpPr>
        <p:spPr bwMode="auto">
          <a:xfrm>
            <a:off x="0" y="1772816"/>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0000"/>
                </a:solidFill>
                <a:latin typeface="Times New Roman" pitchFamily="18" charset="0"/>
              </a:rPr>
              <a:t>Value Knowledge Concept</a:t>
            </a:r>
          </a:p>
          <a:p>
            <a:pPr algn="ctr" eaLnBrk="1" hangingPunct="1"/>
            <a:r>
              <a:rPr lang="it-IT" sz="4800" b="1" dirty="0" smtClean="0">
                <a:solidFill>
                  <a:srgbClr val="000000"/>
                </a:solidFill>
                <a:latin typeface="Times New Roman" pitchFamily="18" charset="0"/>
              </a:rPr>
              <a:t> </a:t>
            </a:r>
            <a:r>
              <a:rPr lang="it-IT" sz="4800" dirty="0" smtClean="0">
                <a:solidFill>
                  <a:srgbClr val="000000"/>
                </a:solidFill>
                <a:latin typeface="Times New Roman" pitchFamily="18" charset="0"/>
              </a:rPr>
              <a:t>as </a:t>
            </a:r>
          </a:p>
          <a:p>
            <a:pPr algn="ctr" eaLnBrk="1" hangingPunct="1"/>
            <a:r>
              <a:rPr lang="it-IT" sz="4800" dirty="0" smtClean="0">
                <a:solidFill>
                  <a:srgbClr val="000000"/>
                </a:solidFill>
                <a:latin typeface="Times New Roman" pitchFamily="18" charset="0"/>
              </a:rPr>
              <a:t>Fundamental Attractor</a:t>
            </a:r>
          </a:p>
          <a:p>
            <a:pPr algn="ctr" eaLnBrk="1" hangingPunct="1"/>
            <a:r>
              <a:rPr lang="it-IT" sz="4800" dirty="0" smtClean="0">
                <a:solidFill>
                  <a:srgbClr val="000000"/>
                </a:solidFill>
                <a:latin typeface="Times New Roman" pitchFamily="18" charset="0"/>
              </a:rPr>
              <a:t> to</a:t>
            </a:r>
            <a:r>
              <a:rPr lang="it-IT" sz="4800" b="1" dirty="0" smtClean="0">
                <a:solidFill>
                  <a:srgbClr val="000000"/>
                </a:solidFill>
                <a:latin typeface="Times New Roman" pitchFamily="18" charset="0"/>
              </a:rPr>
              <a:t> </a:t>
            </a:r>
          </a:p>
          <a:p>
            <a:pPr algn="ctr" eaLnBrk="1" hangingPunct="1"/>
            <a:r>
              <a:rPr lang="it-IT" sz="4800" b="1" dirty="0" smtClean="0">
                <a:solidFill>
                  <a:srgbClr val="000000"/>
                </a:solidFill>
                <a:latin typeface="Times New Roman" pitchFamily="18" charset="0"/>
              </a:rPr>
              <a:t>Systemic Convergence</a:t>
            </a:r>
          </a:p>
          <a:p>
            <a:pPr algn="ctr" eaLnBrk="1" hangingPunct="1"/>
            <a:r>
              <a:rPr lang="it-IT" sz="4800" b="1" dirty="0" smtClean="0">
                <a:solidFill>
                  <a:srgbClr val="000000"/>
                </a:solidFill>
                <a:latin typeface="Times New Roman" pitchFamily="18" charset="0"/>
              </a:rPr>
              <a:t> to a Goal</a:t>
            </a:r>
            <a:r>
              <a:rPr lang="it-IT" sz="4800" dirty="0" smtClean="0">
                <a:solidFill>
                  <a:srgbClr val="000000"/>
                </a:solidFill>
                <a:latin typeface="Times New Roman" pitchFamily="18" charset="0"/>
              </a:rPr>
              <a:t>.</a:t>
            </a:r>
            <a:endParaRPr lang="it-IT" sz="48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ext Box 3"/>
          <p:cNvSpPr txBox="1">
            <a:spLocks noChangeArrowheads="1"/>
          </p:cNvSpPr>
          <p:nvPr/>
        </p:nvSpPr>
        <p:spPr bwMode="auto">
          <a:xfrm>
            <a:off x="304800" y="866691"/>
            <a:ext cx="861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4000" b="1" dirty="0" smtClean="0">
                <a:solidFill>
                  <a:srgbClr val="003F6E"/>
                </a:solidFill>
              </a:rPr>
              <a:t>The Value of Values</a:t>
            </a:r>
            <a:endParaRPr lang="it-IT" sz="4000" b="1" dirty="0">
              <a:solidFill>
                <a:srgbClr val="003F6E"/>
              </a:solidFill>
            </a:endParaRPr>
          </a:p>
        </p:txBody>
      </p:sp>
      <p:sp>
        <p:nvSpPr>
          <p:cNvPr id="12"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a:t>
            </a:r>
            <a:r>
              <a:rPr lang="it-IT" sz="3600" b="1" dirty="0" smtClean="0">
                <a:solidFill>
                  <a:srgbClr val="003F6E"/>
                </a:solidFill>
                <a:latin typeface="Times New Roman" pitchFamily="18" charset="0"/>
              </a:rPr>
              <a:t>12)</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2921925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56</a:t>
            </a:fld>
            <a:endParaRPr lang="it-IT" smtClean="0">
              <a:latin typeface="Arial" pitchFamily="34" charset="0"/>
            </a:endParaRPr>
          </a:p>
        </p:txBody>
      </p:sp>
      <p:sp>
        <p:nvSpPr>
          <p:cNvPr id="14" name="Text Box 3"/>
          <p:cNvSpPr txBox="1">
            <a:spLocks noChangeArrowheads="1"/>
          </p:cNvSpPr>
          <p:nvPr/>
        </p:nvSpPr>
        <p:spPr bwMode="auto">
          <a:xfrm>
            <a:off x="-18433" y="836612"/>
            <a:ext cx="91439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3200" b="1" dirty="0" smtClean="0">
                <a:solidFill>
                  <a:srgbClr val="003F6E"/>
                </a:solidFill>
              </a:rPr>
              <a:t>The Challenge of Transcultural Learning</a:t>
            </a:r>
            <a:endParaRPr lang="it-IT" sz="3200" b="1" dirty="0">
              <a:solidFill>
                <a:srgbClr val="003F6E"/>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4"/>
          <p:cNvSpPr txBox="1">
            <a:spLocks noChangeArrowheads="1"/>
          </p:cNvSpPr>
          <p:nvPr/>
        </p:nvSpPr>
        <p:spPr bwMode="auto">
          <a:xfrm>
            <a:off x="3059832" y="6093296"/>
            <a:ext cx="5112569"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a:solidFill>
                  <a:srgbClr val="000000"/>
                </a:solidFill>
                <a:latin typeface="Times New Roman" pitchFamily="18" charset="0"/>
                <a:cs typeface="Times New Roman" pitchFamily="18" charset="0"/>
              </a:rPr>
              <a:t>(</a:t>
            </a:r>
            <a:r>
              <a:rPr lang="en-US" sz="1800" b="1" kern="0" dirty="0" err="1">
                <a:solidFill>
                  <a:srgbClr val="000000"/>
                </a:solidFill>
                <a:latin typeface="Times New Roman" pitchFamily="18" charset="0"/>
                <a:cs typeface="Times New Roman" pitchFamily="18" charset="0"/>
              </a:rPr>
              <a:t>Inglehart</a:t>
            </a:r>
            <a:r>
              <a:rPr lang="en-US" sz="1800" b="1" kern="0" dirty="0">
                <a:solidFill>
                  <a:srgbClr val="000000"/>
                </a:solidFill>
                <a:latin typeface="Times New Roman" pitchFamily="18" charset="0"/>
                <a:cs typeface="Times New Roman" pitchFamily="18" charset="0"/>
              </a:rPr>
              <a:t>–</a:t>
            </a:r>
            <a:r>
              <a:rPr lang="en-US" sz="1800" b="1" kern="0" dirty="0" err="1">
                <a:solidFill>
                  <a:srgbClr val="000000"/>
                </a:solidFill>
                <a:latin typeface="Times New Roman" pitchFamily="18" charset="0"/>
                <a:cs typeface="Times New Roman" pitchFamily="18" charset="0"/>
              </a:rPr>
              <a:t>Welzel</a:t>
            </a:r>
            <a:r>
              <a:rPr lang="en-US" sz="1800" b="1" kern="0" dirty="0">
                <a:solidFill>
                  <a:srgbClr val="000000"/>
                </a:solidFill>
                <a:latin typeface="Times New Roman" pitchFamily="18" charset="0"/>
                <a:cs typeface="Times New Roman" pitchFamily="18" charset="0"/>
              </a:rPr>
              <a:t> cultural map of the world, </a:t>
            </a:r>
            <a:r>
              <a:rPr lang="en-US" sz="1800" b="1" kern="0" dirty="0" smtClean="0">
                <a:solidFill>
                  <a:srgbClr val="000000"/>
                </a:solidFill>
                <a:latin typeface="Times New Roman" pitchFamily="18" charset="0"/>
                <a:cs typeface="Times New Roman" pitchFamily="18" charset="0"/>
              </a:rPr>
              <a:t>2010)</a:t>
            </a:r>
            <a:endParaRPr lang="it-IT" sz="1800" kern="0" dirty="0" smtClean="0">
              <a:solidFill>
                <a:srgbClr val="00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370" y="1561615"/>
            <a:ext cx="5125260" cy="4501688"/>
          </a:xfrm>
          <a:prstGeom prst="rect">
            <a:avLst/>
          </a:prstGeom>
        </p:spPr>
      </p:pic>
      <p:sp>
        <p:nvSpPr>
          <p:cNvPr id="9"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a:t>
            </a:r>
            <a:r>
              <a:rPr lang="it-IT" sz="3600" b="1" dirty="0" smtClean="0">
                <a:solidFill>
                  <a:srgbClr val="003F6E"/>
                </a:solidFill>
                <a:latin typeface="Times New Roman" pitchFamily="18" charset="0"/>
              </a:rPr>
              <a:t>13)</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285651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57</a:t>
            </a:fld>
            <a:endParaRPr lang="it-IT" smtClean="0">
              <a:latin typeface="Arial" pitchFamily="34" charset="0"/>
            </a:endParaRPr>
          </a:p>
        </p:txBody>
      </p:sp>
      <p:sp>
        <p:nvSpPr>
          <p:cNvPr id="14" name="Text Box 3"/>
          <p:cNvSpPr txBox="1">
            <a:spLocks noChangeArrowheads="1"/>
          </p:cNvSpPr>
          <p:nvPr/>
        </p:nvSpPr>
        <p:spPr bwMode="auto">
          <a:xfrm>
            <a:off x="304800" y="866691"/>
            <a:ext cx="8610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4000" b="1" dirty="0" smtClean="0">
                <a:solidFill>
                  <a:srgbClr val="003F6E"/>
                </a:solidFill>
              </a:rPr>
              <a:t>Hartman Axiological Value Definition</a:t>
            </a:r>
          </a:p>
          <a:p>
            <a:pPr algn="ctr" eaLnBrk="1" hangingPunct="1"/>
            <a:r>
              <a:rPr lang="it-IT" sz="4000" b="1" dirty="0" smtClean="0">
                <a:solidFill>
                  <a:srgbClr val="003F6E"/>
                </a:solidFill>
              </a:rPr>
              <a:t>for a Generic Entity (TD Approach))</a:t>
            </a:r>
            <a:endParaRPr lang="it-IT" sz="4000" b="1" dirty="0">
              <a:solidFill>
                <a:srgbClr val="003F6E"/>
              </a:solidFill>
            </a:endParaRPr>
          </a:p>
        </p:txBody>
      </p:sp>
      <p:sp>
        <p:nvSpPr>
          <p:cNvPr id="3" name="Rectangle 2"/>
          <p:cNvSpPr/>
          <p:nvPr/>
        </p:nvSpPr>
        <p:spPr>
          <a:xfrm>
            <a:off x="89756" y="2492896"/>
            <a:ext cx="8964488" cy="3693319"/>
          </a:xfrm>
          <a:prstGeom prst="rect">
            <a:avLst/>
          </a:prstGeom>
        </p:spPr>
        <p:txBody>
          <a:bodyPr wrap="square">
            <a:spAutoFit/>
          </a:bodyPr>
          <a:lstStyle/>
          <a:p>
            <a:pPr eaLnBrk="1" hangingPunct="1"/>
            <a:r>
              <a:rPr lang="it-IT" sz="3600" b="1" dirty="0" smtClean="0">
                <a:solidFill>
                  <a:srgbClr val="000000"/>
                </a:solidFill>
                <a:latin typeface="Calibri" pitchFamily="34" charset="0"/>
              </a:rPr>
              <a:t>1	</a:t>
            </a:r>
            <a:r>
              <a:rPr lang="en-US" sz="3600" b="1" dirty="0">
                <a:solidFill>
                  <a:srgbClr val="000000"/>
                </a:solidFill>
                <a:latin typeface="Calibri" pitchFamily="34" charset="0"/>
              </a:rPr>
              <a:t>INTRINSIC VALUE (All the Properties</a:t>
            </a:r>
          </a:p>
          <a:p>
            <a:pPr eaLnBrk="1" hangingPunct="1"/>
            <a:r>
              <a:rPr lang="en-US" sz="3600" b="1" dirty="0">
                <a:solidFill>
                  <a:srgbClr val="000000"/>
                </a:solidFill>
                <a:latin typeface="Calibri" pitchFamily="34" charset="0"/>
              </a:rPr>
              <a:t>            contained in the Meaning of the Name</a:t>
            </a:r>
            <a:r>
              <a:rPr lang="en-US" sz="3600" b="1" dirty="0" smtClean="0">
                <a:solidFill>
                  <a:srgbClr val="000000"/>
                </a:solidFill>
                <a:latin typeface="Calibri" pitchFamily="34" charset="0"/>
              </a:rPr>
              <a:t>)</a:t>
            </a:r>
            <a:endParaRPr lang="it-IT" sz="3600" b="1" dirty="0" smtClean="0">
              <a:solidFill>
                <a:srgbClr val="000000"/>
              </a:solidFill>
              <a:latin typeface="Calibri" pitchFamily="34" charset="0"/>
            </a:endParaRPr>
          </a:p>
          <a:p>
            <a:pPr marL="742950" indent="-742950" eaLnBrk="1" hangingPunct="1">
              <a:buAutoNum type="arabicPlain"/>
            </a:pPr>
            <a:endParaRPr lang="it-IT" sz="3600" b="1" dirty="0" smtClean="0">
              <a:solidFill>
                <a:srgbClr val="000000"/>
              </a:solidFill>
              <a:latin typeface="Calibri" pitchFamily="34" charset="0"/>
            </a:endParaRPr>
          </a:p>
          <a:p>
            <a:pPr eaLnBrk="1" hangingPunct="1"/>
            <a:r>
              <a:rPr lang="it-IT" sz="3600" b="1" dirty="0" smtClean="0">
                <a:solidFill>
                  <a:srgbClr val="000000"/>
                </a:solidFill>
                <a:latin typeface="Calibri" pitchFamily="34" charset="0"/>
              </a:rPr>
              <a:t>2	EXTRINSIC VALUE (Name with a Meaning </a:t>
            </a:r>
          </a:p>
          <a:p>
            <a:pPr eaLnBrk="1" hangingPunct="1"/>
            <a:r>
              <a:rPr lang="it-IT" sz="3600" b="1" dirty="0" smtClean="0">
                <a:solidFill>
                  <a:srgbClr val="000000"/>
                </a:solidFill>
                <a:latin typeface="Calibri" pitchFamily="34" charset="0"/>
              </a:rPr>
              <a:t>                             defined by a Set of Properties)</a:t>
            </a:r>
          </a:p>
          <a:p>
            <a:pPr eaLnBrk="1" hangingPunct="1"/>
            <a:endParaRPr lang="it-IT" b="1" dirty="0" smtClean="0">
              <a:solidFill>
                <a:srgbClr val="000000"/>
              </a:solidFill>
              <a:latin typeface="Calibri" pitchFamily="34" charset="0"/>
            </a:endParaRPr>
          </a:p>
          <a:p>
            <a:pPr eaLnBrk="1" hangingPunct="1"/>
            <a:r>
              <a:rPr lang="it-IT" sz="3600" b="1" dirty="0" smtClean="0">
                <a:solidFill>
                  <a:srgbClr val="000000"/>
                </a:solidFill>
                <a:latin typeface="Calibri" pitchFamily="34" charset="0"/>
              </a:rPr>
              <a:t>3	</a:t>
            </a:r>
            <a:r>
              <a:rPr lang="it-IT" sz="3600" b="1" dirty="0">
                <a:solidFill>
                  <a:srgbClr val="000000"/>
                </a:solidFill>
                <a:latin typeface="Calibri" pitchFamily="34" charset="0"/>
              </a:rPr>
              <a:t>SYSTEMIC VALUE (Certain Name)</a:t>
            </a:r>
            <a:endParaRPr lang="it-IT" sz="3600" b="1" dirty="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a:t>
            </a:r>
            <a:r>
              <a:rPr lang="it-IT" sz="3600" b="1" dirty="0" smtClean="0">
                <a:solidFill>
                  <a:srgbClr val="003F6E"/>
                </a:solidFill>
                <a:latin typeface="Times New Roman" pitchFamily="18" charset="0"/>
              </a:rPr>
              <a:t>14)</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22427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58</a:t>
            </a:fld>
            <a:endParaRPr lang="it-IT" smtClean="0">
              <a:latin typeface="Arial" pitchFamily="34" charset="0"/>
            </a:endParaRPr>
          </a:p>
        </p:txBody>
      </p:sp>
      <p:sp>
        <p:nvSpPr>
          <p:cNvPr id="14" name="Text Box 3"/>
          <p:cNvSpPr txBox="1">
            <a:spLocks noChangeArrowheads="1"/>
          </p:cNvSpPr>
          <p:nvPr/>
        </p:nvSpPr>
        <p:spPr bwMode="auto">
          <a:xfrm>
            <a:off x="304800" y="866691"/>
            <a:ext cx="8610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4000" b="1" dirty="0" smtClean="0">
                <a:solidFill>
                  <a:srgbClr val="003F6E"/>
                </a:solidFill>
              </a:rPr>
              <a:t>Hartman Axiological Value Definition</a:t>
            </a:r>
          </a:p>
          <a:p>
            <a:pPr algn="ctr" eaLnBrk="1" hangingPunct="1"/>
            <a:endParaRPr lang="it-IT" sz="4000" b="1" dirty="0">
              <a:solidFill>
                <a:srgbClr val="003F6E"/>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graphicFrame>
        <p:nvGraphicFramePr>
          <p:cNvPr id="2" name="Table 1"/>
          <p:cNvGraphicFramePr>
            <a:graphicFrameLocks noGrp="1"/>
          </p:cNvGraphicFramePr>
          <p:nvPr>
            <p:extLst>
              <p:ext uri="{D42A27DB-BD31-4B8C-83A1-F6EECF244321}">
                <p14:modId xmlns:p14="http://schemas.microsoft.com/office/powerpoint/2010/main" val="869013126"/>
              </p:ext>
            </p:extLst>
          </p:nvPr>
        </p:nvGraphicFramePr>
        <p:xfrm>
          <a:off x="-1" y="1484263"/>
          <a:ext cx="9144002" cy="5120640"/>
        </p:xfrm>
        <a:graphic>
          <a:graphicData uri="http://schemas.openxmlformats.org/drawingml/2006/table">
            <a:tbl>
              <a:tblPr firstRow="1" bandRow="1">
                <a:tableStyleId>{5C22544A-7EE6-4342-B048-85BDC9FD1C3A}</a:tableStyleId>
              </a:tblPr>
              <a:tblGrid>
                <a:gridCol w="4572001"/>
                <a:gridCol w="4572001"/>
              </a:tblGrid>
              <a:tr h="362607">
                <a:tc>
                  <a:txBody>
                    <a:bodyPr/>
                    <a:lstStyle/>
                    <a:p>
                      <a:pPr algn="ctr"/>
                      <a:r>
                        <a:rPr lang="en-US" dirty="0" smtClean="0"/>
                        <a:t>OUTER UNIVERSE</a:t>
                      </a:r>
                      <a:endParaRPr lang="en-US" dirty="0"/>
                    </a:p>
                  </a:txBody>
                  <a:tcPr>
                    <a:solidFill>
                      <a:srgbClr val="003F6E"/>
                    </a:solidFill>
                  </a:tcPr>
                </a:tc>
                <a:tc>
                  <a:txBody>
                    <a:bodyPr/>
                    <a:lstStyle/>
                    <a:p>
                      <a:pPr algn="ctr"/>
                      <a:r>
                        <a:rPr lang="en-US" dirty="0" smtClean="0"/>
                        <a:t>INNER UNIVERSE - SELF</a:t>
                      </a:r>
                      <a:endParaRPr lang="en-US" dirty="0"/>
                    </a:p>
                  </a:txBody>
                  <a:tcPr>
                    <a:solidFill>
                      <a:srgbClr val="003F6E"/>
                    </a:solidFill>
                  </a:tcPr>
                </a:tc>
              </a:tr>
              <a:tr h="362607">
                <a:tc>
                  <a:txBody>
                    <a:bodyPr/>
                    <a:lstStyle/>
                    <a:p>
                      <a:endParaRPr lang="en-US" dirty="0"/>
                    </a:p>
                  </a:txBody>
                  <a:tcPr>
                    <a:solidFill>
                      <a:srgbClr val="0099FF"/>
                    </a:solidFill>
                  </a:tcPr>
                </a:tc>
                <a:tc>
                  <a:txBody>
                    <a:bodyPr/>
                    <a:lstStyle/>
                    <a:p>
                      <a:endParaRPr lang="en-US" dirty="0"/>
                    </a:p>
                  </a:txBody>
                  <a:tcPr>
                    <a:solidFill>
                      <a:srgbClr val="0099FF"/>
                    </a:solidFill>
                  </a:tcPr>
                </a:tc>
              </a:tr>
              <a:tr h="997168">
                <a:tc>
                  <a:txBody>
                    <a:bodyPr/>
                    <a:lstStyle/>
                    <a:p>
                      <a:r>
                        <a:rPr lang="en-US" b="1" dirty="0" smtClean="0"/>
                        <a:t>INTRINSIC, “Empathy” </a:t>
                      </a:r>
                    </a:p>
                    <a:p>
                      <a:r>
                        <a:rPr lang="en-US" sz="1400" dirty="0" smtClean="0"/>
                        <a:t>Other persons as unique individuals; the spiritual, irreplaceable worth of others; the value of a “thing” as it exists in itself.</a:t>
                      </a:r>
                      <a:endParaRPr lang="en-US" sz="1400" dirty="0"/>
                    </a:p>
                  </a:txBody>
                  <a:tcPr>
                    <a:noFill/>
                  </a:tcPr>
                </a:tc>
                <a:tc>
                  <a:txBody>
                    <a:bodyPr/>
                    <a:lstStyle/>
                    <a:p>
                      <a:r>
                        <a:rPr lang="en-US" b="1" dirty="0" smtClean="0"/>
                        <a:t>INTRINSIC, “Self Esteem”</a:t>
                      </a:r>
                    </a:p>
                    <a:p>
                      <a:r>
                        <a:rPr lang="en-US" sz="1400" dirty="0" smtClean="0"/>
                        <a:t>The self as infinitely valuable; the unique individuality of each person; the understanding of “who” one is; actual strengths and limitations.</a:t>
                      </a:r>
                      <a:endParaRPr lang="en-US" sz="1400" dirty="0"/>
                    </a:p>
                  </a:txBody>
                  <a:tcPr>
                    <a:noFill/>
                  </a:tcPr>
                </a:tc>
              </a:tr>
              <a:tr h="362607">
                <a:tc>
                  <a:txBody>
                    <a:bodyPr/>
                    <a:lstStyle/>
                    <a:p>
                      <a:endParaRPr lang="en-US" dirty="0"/>
                    </a:p>
                  </a:txBody>
                  <a:tcPr>
                    <a:solidFill>
                      <a:srgbClr val="0099FF"/>
                    </a:solidFill>
                  </a:tcPr>
                </a:tc>
                <a:tc>
                  <a:txBody>
                    <a:bodyPr/>
                    <a:lstStyle/>
                    <a:p>
                      <a:endParaRPr lang="en-US" dirty="0"/>
                    </a:p>
                  </a:txBody>
                  <a:tcPr>
                    <a:solidFill>
                      <a:srgbClr val="0099FF"/>
                    </a:solidFill>
                  </a:tcPr>
                </a:tc>
              </a:tr>
              <a:tr h="1420209">
                <a:tc>
                  <a:txBody>
                    <a:bodyPr/>
                    <a:lstStyle/>
                    <a:p>
                      <a:r>
                        <a:rPr lang="en-US" b="1" dirty="0" smtClean="0"/>
                        <a:t>EXTRINSIC, “Practical Judgment”</a:t>
                      </a:r>
                    </a:p>
                    <a:p>
                      <a:r>
                        <a:rPr lang="en-US" sz="1400" dirty="0" smtClean="0"/>
                        <a:t>Material value; things; classes or groups of things; other things as they serve useful roles or have functional value; comparison of things, people or situations; concrete, functional value in general, practical concrete organization.</a:t>
                      </a:r>
                      <a:endParaRPr lang="en-US" sz="1400" dirty="0"/>
                    </a:p>
                  </a:txBody>
                  <a:tcPr>
                    <a:noFill/>
                  </a:tcPr>
                </a:tc>
                <a:tc>
                  <a:txBody>
                    <a:bodyPr/>
                    <a:lstStyle/>
                    <a:p>
                      <a:r>
                        <a:rPr lang="en-US" b="1" dirty="0" smtClean="0"/>
                        <a:t>EXTRINSIC, “Role Awareness”</a:t>
                      </a:r>
                    </a:p>
                    <a:p>
                      <a:r>
                        <a:rPr lang="en-US" sz="1400" dirty="0" smtClean="0"/>
                        <a:t>“What” one is; the role function one plays; the sense of using time in a useful, functional way; career thinking; satisfaction or dissatisfaction with what one is doing in the world.</a:t>
                      </a:r>
                      <a:endParaRPr lang="en-US" sz="1400" dirty="0"/>
                    </a:p>
                  </a:txBody>
                  <a:tcPr>
                    <a:noFill/>
                  </a:tcPr>
                </a:tc>
              </a:tr>
              <a:tr h="362607">
                <a:tc>
                  <a:txBody>
                    <a:bodyPr/>
                    <a:lstStyle/>
                    <a:p>
                      <a:endParaRPr lang="en-US" dirty="0"/>
                    </a:p>
                  </a:txBody>
                  <a:tcPr>
                    <a:solidFill>
                      <a:srgbClr val="0099FF"/>
                    </a:solidFill>
                  </a:tcPr>
                </a:tc>
                <a:tc>
                  <a:txBody>
                    <a:bodyPr/>
                    <a:lstStyle/>
                    <a:p>
                      <a:endParaRPr lang="en-US" dirty="0"/>
                    </a:p>
                  </a:txBody>
                  <a:tcPr>
                    <a:solidFill>
                      <a:srgbClr val="0099FF"/>
                    </a:solidFill>
                  </a:tcPr>
                </a:tc>
              </a:tr>
              <a:tr h="1208689">
                <a:tc>
                  <a:txBody>
                    <a:bodyPr/>
                    <a:lstStyle/>
                    <a:p>
                      <a:r>
                        <a:rPr lang="en-US" b="1" dirty="0" smtClean="0"/>
                        <a:t>SYSTEMIC, “Systems Judgment”</a:t>
                      </a:r>
                    </a:p>
                    <a:p>
                      <a:r>
                        <a:rPr lang="en-US" sz="1400" dirty="0" smtClean="0"/>
                        <a:t>Analytical or structured thinking; structure, order or consistency in thinking; theoretical or conceptual organization and planning; valuing what “ought to be”; the rules.</a:t>
                      </a:r>
                      <a:endParaRPr lang="en-US" sz="1400" dirty="0"/>
                    </a:p>
                  </a:txBody>
                  <a:tcPr>
                    <a:noFill/>
                  </a:tcPr>
                </a:tc>
                <a:tc>
                  <a:txBody>
                    <a:bodyPr/>
                    <a:lstStyle/>
                    <a:p>
                      <a:r>
                        <a:rPr lang="en-US" b="1" dirty="0" smtClean="0"/>
                        <a:t>SYSTEMIC, “Self Direction”</a:t>
                      </a:r>
                    </a:p>
                    <a:p>
                      <a:r>
                        <a:rPr lang="en-US" sz="1400" dirty="0" smtClean="0"/>
                        <a:t>“Where” one is going or “ought” to be going; self direction; persistence; drive motivated from commitment to inner principles and goals; self concept; ideal self image.</a:t>
                      </a:r>
                      <a:endParaRPr lang="en-US" sz="1400" dirty="0"/>
                    </a:p>
                  </a:txBody>
                  <a:tcPr>
                    <a:noFill/>
                  </a:tcPr>
                </a:tc>
              </a:tr>
            </a:tbl>
          </a:graphicData>
        </a:graphic>
      </p:graphicFrame>
      <p:sp>
        <p:nvSpPr>
          <p:cNvPr id="9"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a:t>
            </a:r>
            <a:r>
              <a:rPr lang="it-IT" sz="3600" b="1" dirty="0" smtClean="0">
                <a:solidFill>
                  <a:srgbClr val="003F6E"/>
                </a:solidFill>
                <a:latin typeface="Times New Roman" pitchFamily="18" charset="0"/>
              </a:rPr>
              <a:t>15)</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3500651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59</a:t>
            </a:fld>
            <a:endParaRPr lang="it-IT" smtClean="0">
              <a:latin typeface="Arial" pitchFamily="34" charset="0"/>
            </a:endParaRPr>
          </a:p>
        </p:txBody>
      </p:sp>
      <p:sp>
        <p:nvSpPr>
          <p:cNvPr id="8" name="Text Box 5"/>
          <p:cNvSpPr txBox="1">
            <a:spLocks noChangeArrowheads="1"/>
          </p:cNvSpPr>
          <p:nvPr/>
        </p:nvSpPr>
        <p:spPr bwMode="auto">
          <a:xfrm>
            <a:off x="0" y="1689253"/>
            <a:ext cx="9144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dirty="0">
                <a:solidFill>
                  <a:srgbClr val="000000"/>
                </a:solidFill>
                <a:latin typeface="Times New Roman" pitchFamily="18" charset="0"/>
              </a:rPr>
              <a:t>Inner and Outer Universe </a:t>
            </a:r>
            <a:r>
              <a:rPr lang="en-US" sz="6000" b="1" dirty="0" err="1">
                <a:solidFill>
                  <a:srgbClr val="000000"/>
                </a:solidFill>
                <a:latin typeface="Times New Roman" pitchFamily="18" charset="0"/>
              </a:rPr>
              <a:t>Nondualistic</a:t>
            </a:r>
            <a:r>
              <a:rPr lang="en-US" sz="6000" b="1" dirty="0">
                <a:solidFill>
                  <a:srgbClr val="000000"/>
                </a:solidFill>
                <a:latin typeface="Times New Roman" pitchFamily="18" charset="0"/>
              </a:rPr>
              <a:t> </a:t>
            </a:r>
            <a:r>
              <a:rPr lang="en-US" sz="6000" b="1" dirty="0" smtClean="0">
                <a:solidFill>
                  <a:srgbClr val="000000"/>
                </a:solidFill>
                <a:latin typeface="Times New Roman" pitchFamily="18" charset="0"/>
              </a:rPr>
              <a:t>Learning</a:t>
            </a:r>
          </a:p>
          <a:p>
            <a:pPr algn="ctr" eaLnBrk="1" hangingPunct="1"/>
            <a:r>
              <a:rPr lang="en-US" sz="6000" b="1" dirty="0" smtClean="0">
                <a:solidFill>
                  <a:srgbClr val="000000"/>
                </a:solidFill>
                <a:latin typeface="Times New Roman" pitchFamily="18" charset="0"/>
              </a:rPr>
              <a:t>To </a:t>
            </a:r>
            <a:r>
              <a:rPr lang="it-IT" sz="6000" b="1" dirty="0" smtClean="0">
                <a:solidFill>
                  <a:srgbClr val="000000"/>
                </a:solidFill>
                <a:latin typeface="Times New Roman" pitchFamily="18" charset="0"/>
              </a:rPr>
              <a:t>Overcome </a:t>
            </a:r>
          </a:p>
          <a:p>
            <a:pPr algn="ctr" eaLnBrk="1" hangingPunct="1"/>
            <a:r>
              <a:rPr lang="it-IT" sz="6000" b="1" dirty="0" smtClean="0">
                <a:solidFill>
                  <a:srgbClr val="000000"/>
                </a:solidFill>
                <a:latin typeface="Times New Roman" pitchFamily="18" charset="0"/>
              </a:rPr>
              <a:t>Classic Cartesian Duality</a:t>
            </a:r>
          </a:p>
          <a:p>
            <a:pPr algn="ctr" eaLnBrk="1" hangingPunct="1"/>
            <a:endParaRPr lang="it-IT" sz="60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a:t>
            </a:r>
            <a:r>
              <a:rPr lang="it-IT" sz="3600" b="1" dirty="0" smtClean="0">
                <a:solidFill>
                  <a:srgbClr val="003F6E"/>
                </a:solidFill>
                <a:latin typeface="Times New Roman" pitchFamily="18" charset="0"/>
              </a:rPr>
              <a:t>16)</a:t>
            </a:r>
            <a:endParaRPr lang="it-IT" sz="3600" b="1" dirty="0">
              <a:solidFill>
                <a:srgbClr val="003F6E"/>
              </a:solidFill>
              <a:latin typeface="Times New Roman" pitchFamily="18" charset="0"/>
            </a:endParaRPr>
          </a:p>
        </p:txBody>
      </p:sp>
      <p:sp>
        <p:nvSpPr>
          <p:cNvPr id="10" name="Text Box 5"/>
          <p:cNvSpPr txBox="1">
            <a:spLocks noChangeArrowheads="1"/>
          </p:cNvSpPr>
          <p:nvPr/>
        </p:nvSpPr>
        <p:spPr bwMode="auto">
          <a:xfrm>
            <a:off x="539552" y="858256"/>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Nondualistic Learning</a:t>
            </a:r>
            <a:endParaRPr lang="it-IT" sz="4800" dirty="0">
              <a:solidFill>
                <a:srgbClr val="003F6E"/>
              </a:solidFill>
              <a:latin typeface="Times New Roman" pitchFamily="18" charset="0"/>
            </a:endParaRPr>
          </a:p>
        </p:txBody>
      </p:sp>
    </p:spTree>
    <p:extLst>
      <p:ext uri="{BB962C8B-B14F-4D97-AF65-F5344CB8AC3E}">
        <p14:creationId xmlns:p14="http://schemas.microsoft.com/office/powerpoint/2010/main" val="31220967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000" fill="hold"/>
                                        <p:tgtEl>
                                          <p:spTgt spid="10"/>
                                        </p:tgtEl>
                                        <p:attrNameLst>
                                          <p:attrName>ppt_w</p:attrName>
                                        </p:attrNameLst>
                                      </p:cBhvr>
                                      <p:tavLst>
                                        <p:tav tm="0">
                                          <p:val>
                                            <p:fltVal val="0"/>
                                          </p:val>
                                        </p:tav>
                                        <p:tav tm="100000">
                                          <p:val>
                                            <p:strVal val="#ppt_w"/>
                                          </p:val>
                                        </p:tav>
                                      </p:tavLst>
                                    </p:anim>
                                    <p:anim calcmode="lin" valueType="num">
                                      <p:cBhvr>
                                        <p:cTn id="14" dur="2000" fill="hold"/>
                                        <p:tgtEl>
                                          <p:spTgt spid="10"/>
                                        </p:tgtEl>
                                        <p:attrNameLst>
                                          <p:attrName>ppt_h</p:attrName>
                                        </p:attrNameLst>
                                      </p:cBhvr>
                                      <p:tavLst>
                                        <p:tav tm="0">
                                          <p:val>
                                            <p:fltVal val="0"/>
                                          </p:val>
                                        </p:tav>
                                        <p:tav tm="100000">
                                          <p:val>
                                            <p:strVal val="#ppt_h"/>
                                          </p:val>
                                        </p:tav>
                                      </p:tavLst>
                                    </p:anim>
                                    <p:animEffect transition="in" filter="fad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6</a:t>
            </a:fld>
            <a:endParaRPr lang="it-IT" smtClean="0">
              <a:latin typeface="Arial" pitchFamily="34" charset="0"/>
            </a:endParaRPr>
          </a:p>
        </p:txBody>
      </p:sp>
      <p:sp>
        <p:nvSpPr>
          <p:cNvPr id="8" name="TextBox 7"/>
          <p:cNvSpPr txBox="1"/>
          <p:nvPr/>
        </p:nvSpPr>
        <p:spPr>
          <a:xfrm>
            <a:off x="323528" y="980728"/>
            <a:ext cx="8208912" cy="1384995"/>
          </a:xfrm>
          <a:prstGeom prst="rect">
            <a:avLst/>
          </a:prstGeom>
          <a:noFill/>
        </p:spPr>
        <p:txBody>
          <a:bodyPr wrap="square" rtlCol="0">
            <a:spAutoFit/>
          </a:bodyPr>
          <a:lstStyle/>
          <a:p>
            <a:pPr marL="347472" indent="-347472" algn="just"/>
            <a:r>
              <a:rPr lang="en-US" sz="2000" b="1" dirty="0">
                <a:solidFill>
                  <a:srgbClr val="000000"/>
                </a:solidFill>
                <a:latin typeface="Times New Roman" panose="02020603050405020304" pitchFamily="18" charset="0"/>
                <a:cs typeface="Times New Roman" panose="02020603050405020304" pitchFamily="18" charset="0"/>
              </a:rPr>
              <a:t>Mankind’s</a:t>
            </a:r>
            <a:r>
              <a:rPr lang="en-US" sz="2000" dirty="0">
                <a:solidFill>
                  <a:srgbClr val="000000"/>
                </a:solidFill>
                <a:latin typeface="Times New Roman" panose="02020603050405020304" pitchFamily="18" charset="0"/>
                <a:cs typeface="Times New Roman" panose="02020603050405020304" pitchFamily="18" charset="0"/>
              </a:rPr>
              <a:t> best conceivable </a:t>
            </a:r>
            <a:r>
              <a:rPr lang="en-US" sz="2000" b="1" dirty="0">
                <a:solidFill>
                  <a:srgbClr val="000000"/>
                </a:solidFill>
                <a:latin typeface="Times New Roman" panose="02020603050405020304" pitchFamily="18" charset="0"/>
                <a:cs typeface="Times New Roman" panose="02020603050405020304" pitchFamily="18" charset="0"/>
              </a:rPr>
              <a:t>worldview</a:t>
            </a:r>
            <a:r>
              <a:rPr lang="en-US" sz="2000" dirty="0">
                <a:solidFill>
                  <a:srgbClr val="000000"/>
                </a:solidFill>
                <a:latin typeface="Times New Roman" panose="02020603050405020304" pitchFamily="18" charset="0"/>
                <a:cs typeface="Times New Roman" panose="02020603050405020304" pitchFamily="18" charset="0"/>
              </a:rPr>
              <a:t> is </a:t>
            </a:r>
            <a:r>
              <a:rPr lang="en-US" sz="2000" b="1" dirty="0">
                <a:solidFill>
                  <a:srgbClr val="000000"/>
                </a:solidFill>
                <a:latin typeface="Times New Roman" panose="02020603050405020304" pitchFamily="18" charset="0"/>
                <a:cs typeface="Times New Roman" panose="02020603050405020304" pitchFamily="18" charset="0"/>
              </a:rPr>
              <a:t>at most a partial picture of the real world</a:t>
            </a:r>
            <a:r>
              <a:rPr lang="en-US" sz="2000" dirty="0">
                <a:solidFill>
                  <a:srgbClr val="000000"/>
                </a:solidFill>
                <a:latin typeface="Times New Roman" panose="02020603050405020304" pitchFamily="18" charset="0"/>
                <a:cs typeface="Times New Roman" panose="02020603050405020304" pitchFamily="18" charset="0"/>
              </a:rPr>
              <a:t>, a picture, a representation centered on man. We inevitably see the universe from </a:t>
            </a:r>
            <a:r>
              <a:rPr lang="en-US" sz="2000" b="1" dirty="0">
                <a:solidFill>
                  <a:srgbClr val="000000"/>
                </a:solidFill>
                <a:latin typeface="Times New Roman" panose="02020603050405020304" pitchFamily="18" charset="0"/>
                <a:cs typeface="Times New Roman" panose="02020603050405020304" pitchFamily="18" charset="0"/>
              </a:rPr>
              <a:t>a human point of view</a:t>
            </a:r>
            <a:r>
              <a:rPr lang="en-US" sz="2000" dirty="0">
                <a:solidFill>
                  <a:srgbClr val="000000"/>
                </a:solidFill>
                <a:latin typeface="Times New Roman" panose="02020603050405020304" pitchFamily="18" charset="0"/>
                <a:cs typeface="Times New Roman" panose="02020603050405020304" pitchFamily="18" charset="0"/>
              </a:rPr>
              <a:t> and communicate in terms shaped by the exigencies of human </a:t>
            </a:r>
            <a:r>
              <a:rPr lang="en-US" sz="2000" dirty="0" smtClean="0">
                <a:solidFill>
                  <a:srgbClr val="000000"/>
                </a:solidFill>
                <a:latin typeface="Times New Roman" panose="02020603050405020304" pitchFamily="18" charset="0"/>
                <a:cs typeface="Times New Roman" panose="02020603050405020304" pitchFamily="18" charset="0"/>
              </a:rPr>
              <a:t>life in a natural uncertain environment.</a:t>
            </a:r>
            <a:r>
              <a:rPr lang="en-US" sz="2400" dirty="0" smtClean="0">
                <a:solidFill>
                  <a:srgbClr val="000000"/>
                </a:solidFill>
              </a:rPr>
              <a:t> </a:t>
            </a:r>
            <a:endParaRPr lang="it-IT" sz="2200" dirty="0">
              <a:solidFill>
                <a:srgbClr val="000000"/>
              </a:solidFill>
              <a:latin typeface="Times New Roman" pitchFamily="18" charset="0"/>
              <a:cs typeface="Times New Roman" pitchFamily="18" charset="0"/>
            </a:endParaRPr>
          </a:p>
        </p:txBody>
      </p:sp>
      <p:sp>
        <p:nvSpPr>
          <p:cNvPr id="9" name="TextBox 8"/>
          <p:cNvSpPr txBox="1"/>
          <p:nvPr/>
        </p:nvSpPr>
        <p:spPr>
          <a:xfrm>
            <a:off x="312423" y="2276872"/>
            <a:ext cx="8208912" cy="1015663"/>
          </a:xfrm>
          <a:prstGeom prst="rect">
            <a:avLst/>
          </a:prstGeom>
          <a:noFill/>
        </p:spPr>
        <p:txBody>
          <a:bodyPr wrap="square" rtlCol="0">
            <a:spAutoFit/>
          </a:bodyPr>
          <a:lstStyle/>
          <a:p>
            <a:pPr marL="347472" indent="-347472" algn="just"/>
            <a:r>
              <a:rPr lang="en-US" sz="2000" dirty="0">
                <a:solidFill>
                  <a:srgbClr val="000000"/>
                </a:solidFill>
                <a:latin typeface="Times New Roman" panose="02020603050405020304" pitchFamily="18" charset="0"/>
                <a:cs typeface="Times New Roman" panose="02020603050405020304" pitchFamily="18" charset="0"/>
              </a:rPr>
              <a:t>Although there are many sources of uncertainty, two basic areas of uncertainty that are fundamentally different from each other were recognized as traditional reference knowledge: </a:t>
            </a:r>
            <a:r>
              <a:rPr lang="en-US" sz="2000" b="1" dirty="0" smtClean="0">
                <a:solidFill>
                  <a:srgbClr val="000000"/>
                </a:solidFill>
                <a:latin typeface="Times New Roman" panose="02020603050405020304" pitchFamily="18" charset="0"/>
                <a:cs typeface="Times New Roman" panose="02020603050405020304" pitchFamily="18" charset="0"/>
              </a:rPr>
              <a:t>natural </a:t>
            </a:r>
            <a:r>
              <a:rPr lang="en-US" sz="2000" dirty="0">
                <a:solidFill>
                  <a:srgbClr val="000000"/>
                </a:solidFill>
                <a:latin typeface="Times New Roman" panose="02020603050405020304" pitchFamily="18" charset="0"/>
                <a:cs typeface="Times New Roman" panose="02020603050405020304" pitchFamily="18" charset="0"/>
              </a:rPr>
              <a:t>and</a:t>
            </a:r>
            <a:r>
              <a:rPr lang="en-US" sz="2000" b="1" dirty="0">
                <a:solidFill>
                  <a:srgbClr val="000000"/>
                </a:solidFill>
                <a:latin typeface="Times New Roman" panose="02020603050405020304" pitchFamily="18" charset="0"/>
                <a:cs typeface="Times New Roman" panose="02020603050405020304" pitchFamily="18" charset="0"/>
              </a:rPr>
              <a:t> epistemic uncertainty</a:t>
            </a:r>
            <a:r>
              <a:rPr lang="en-US" sz="2000" dirty="0">
                <a:solidFill>
                  <a:srgbClr val="000000"/>
                </a:solidFill>
                <a:latin typeface="Times New Roman" panose="02020603050405020304" pitchFamily="18" charset="0"/>
                <a:cs typeface="Times New Roman" panose="02020603050405020304" pitchFamily="18" charset="0"/>
              </a:rPr>
              <a:t>.</a:t>
            </a:r>
            <a:endParaRPr lang="it-IT" sz="2000" dirty="0">
              <a:solidFill>
                <a:srgbClr val="000000"/>
              </a:solidFill>
              <a:latin typeface="Times New Roman" pitchFamily="18" charset="0"/>
              <a:cs typeface="Times New Roman" pitchFamily="18" charset="0"/>
            </a:endParaRPr>
          </a:p>
        </p:txBody>
      </p:sp>
      <p:sp>
        <p:nvSpPr>
          <p:cNvPr id="10" name="Rectangle 4"/>
          <p:cNvSpPr>
            <a:spLocks noGrp="1" noChangeArrowheads="1"/>
          </p:cNvSpPr>
          <p:nvPr>
            <p:ph idx="1"/>
          </p:nvPr>
        </p:nvSpPr>
        <p:spPr>
          <a:xfrm>
            <a:off x="323528" y="3212976"/>
            <a:ext cx="8229600" cy="942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gn="just">
              <a:spcBef>
                <a:spcPts val="0"/>
              </a:spcBef>
            </a:pPr>
            <a:r>
              <a:rPr lang="en-US" b="1" dirty="0">
                <a:latin typeface="Times New Roman" panose="02020603050405020304" pitchFamily="18" charset="0"/>
                <a:cs typeface="Times New Roman" panose="02020603050405020304" pitchFamily="18" charset="0"/>
              </a:rPr>
              <a:t>Intrinsic randomness </a:t>
            </a:r>
            <a:r>
              <a:rPr lang="en-US" dirty="0">
                <a:latin typeface="Times New Roman" panose="02020603050405020304" pitchFamily="18" charset="0"/>
                <a:cs typeface="Times New Roman" panose="02020603050405020304" pitchFamily="18" charset="0"/>
              </a:rPr>
              <a:t>of a phenomenon (e.g. throwing a dice) or </a:t>
            </a:r>
            <a:r>
              <a:rPr lang="en-US" b="1" dirty="0">
                <a:latin typeface="Times New Roman" panose="02020603050405020304" pitchFamily="18" charset="0"/>
                <a:cs typeface="Times New Roman" panose="02020603050405020304" pitchFamily="18" charset="0"/>
              </a:rPr>
              <a:t>natural uncertainty</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cannot be reduced </a:t>
            </a:r>
            <a:r>
              <a:rPr lang="en-US" dirty="0">
                <a:latin typeface="Times New Roman" panose="02020603050405020304" pitchFamily="18" charset="0"/>
                <a:cs typeface="Times New Roman" panose="02020603050405020304" pitchFamily="18" charset="0"/>
              </a:rPr>
              <a:t>by the collection of additional data and it stems from variability of the underlying stochastic </a:t>
            </a:r>
            <a:r>
              <a:rPr lang="en-US" dirty="0" smtClean="0">
                <a:latin typeface="Times New Roman" panose="02020603050405020304" pitchFamily="18" charset="0"/>
                <a:cs typeface="Times New Roman" panose="02020603050405020304" pitchFamily="18" charset="0"/>
              </a:rPr>
              <a:t>process (if any).</a:t>
            </a:r>
            <a:endParaRPr lang="it-IT" dirty="0" smtClean="0">
              <a:solidFill>
                <a:srgbClr val="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12423" y="4149080"/>
            <a:ext cx="8208912" cy="1323439"/>
          </a:xfrm>
          <a:prstGeom prst="rect">
            <a:avLst/>
          </a:prstGeom>
          <a:noFill/>
        </p:spPr>
        <p:txBody>
          <a:bodyPr wrap="square" rtlCol="0">
            <a:spAutoFit/>
          </a:bodyPr>
          <a:lstStyle/>
          <a:p>
            <a:pPr marL="347472" indent="-347472" algn="just"/>
            <a:r>
              <a:rPr lang="en-US" sz="2000" dirty="0">
                <a:solidFill>
                  <a:srgbClr val="000000"/>
                </a:solidFill>
                <a:latin typeface="Times New Roman" panose="02020603050405020304" pitchFamily="18" charset="0"/>
                <a:cs typeface="Times New Roman" panose="02020603050405020304" pitchFamily="18" charset="0"/>
              </a:rPr>
              <a:t>Unlike natural uncertainty, </a:t>
            </a:r>
            <a:r>
              <a:rPr lang="en-US" sz="2000" b="1" dirty="0">
                <a:solidFill>
                  <a:srgbClr val="000000"/>
                </a:solidFill>
                <a:latin typeface="Times New Roman" panose="02020603050405020304" pitchFamily="18" charset="0"/>
                <a:cs typeface="Times New Roman" panose="02020603050405020304" pitchFamily="18" charset="0"/>
              </a:rPr>
              <a:t>epistemic uncertainty can be reduced</a:t>
            </a:r>
            <a:r>
              <a:rPr lang="en-US" sz="2000" dirty="0">
                <a:solidFill>
                  <a:srgbClr val="000000"/>
                </a:solidFill>
                <a:latin typeface="Times New Roman" panose="02020603050405020304" pitchFamily="18" charset="0"/>
                <a:cs typeface="Times New Roman" panose="02020603050405020304" pitchFamily="18" charset="0"/>
              </a:rPr>
              <a:t> by the collection of additional data. Statistical and applied probabilistic theory is the core of traditional scientific knowledge; it is </a:t>
            </a:r>
            <a:r>
              <a:rPr lang="en-US" sz="2000" b="1" dirty="0">
                <a:solidFill>
                  <a:srgbClr val="000000"/>
                </a:solidFill>
                <a:latin typeface="Times New Roman" panose="02020603050405020304" pitchFamily="18" charset="0"/>
                <a:cs typeface="Times New Roman" panose="02020603050405020304" pitchFamily="18" charset="0"/>
              </a:rPr>
              <a:t>the </a:t>
            </a:r>
            <a:r>
              <a:rPr lang="en-US" sz="2000" b="1" dirty="0" smtClean="0">
                <a:solidFill>
                  <a:srgbClr val="000000"/>
                </a:solidFill>
                <a:latin typeface="Times New Roman" panose="02020603050405020304" pitchFamily="18" charset="0"/>
                <a:cs typeface="Times New Roman" panose="02020603050405020304" pitchFamily="18" charset="0"/>
              </a:rPr>
              <a:t>logic </a:t>
            </a:r>
            <a:r>
              <a:rPr lang="en-US" sz="2000" b="1" dirty="0">
                <a:solidFill>
                  <a:srgbClr val="000000"/>
                </a:solidFill>
                <a:latin typeface="Times New Roman" panose="02020603050405020304" pitchFamily="18" charset="0"/>
                <a:cs typeface="Times New Roman" panose="02020603050405020304" pitchFamily="18" charset="0"/>
              </a:rPr>
              <a:t>of "Science </a:t>
            </a:r>
            <a:r>
              <a:rPr lang="en-US" sz="2000" b="1" dirty="0" smtClean="0">
                <a:solidFill>
                  <a:srgbClr val="000000"/>
                </a:solidFill>
                <a:latin typeface="Times New Roman" panose="02020603050405020304" pitchFamily="18" charset="0"/>
                <a:cs typeface="Times New Roman" panose="02020603050405020304" pitchFamily="18" charset="0"/>
              </a:rPr>
              <a:t>1.0"</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it is </a:t>
            </a:r>
            <a:r>
              <a:rPr lang="en-US" sz="2000" b="1" dirty="0">
                <a:solidFill>
                  <a:srgbClr val="000000"/>
                </a:solidFill>
                <a:latin typeface="Times New Roman" panose="02020603050405020304" pitchFamily="18" charset="0"/>
                <a:cs typeface="Times New Roman" panose="02020603050405020304" pitchFamily="18" charset="0"/>
              </a:rPr>
              <a:t>the traditional instrument of risk-taking</a:t>
            </a:r>
            <a:r>
              <a:rPr lang="en-US" sz="2000"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rPr>
              <a:t> </a:t>
            </a:r>
            <a:endParaRPr lang="it-IT" sz="2200" dirty="0">
              <a:solidFill>
                <a:srgbClr val="000000"/>
              </a:solidFill>
              <a:latin typeface="Times New Roman" pitchFamily="18" charset="0"/>
              <a:cs typeface="Times New Roman" pitchFamily="18" charset="0"/>
            </a:endParaRPr>
          </a:p>
        </p:txBody>
      </p:sp>
      <p:sp>
        <p:nvSpPr>
          <p:cNvPr id="12" name="TextBox 11"/>
          <p:cNvSpPr txBox="1"/>
          <p:nvPr/>
        </p:nvSpPr>
        <p:spPr>
          <a:xfrm>
            <a:off x="312423" y="5373216"/>
            <a:ext cx="8208912" cy="1046440"/>
          </a:xfrm>
          <a:prstGeom prst="rect">
            <a:avLst/>
          </a:prstGeom>
          <a:noFill/>
        </p:spPr>
        <p:txBody>
          <a:bodyPr wrap="square" rtlCol="0">
            <a:spAutoFit/>
          </a:bodyPr>
          <a:lstStyle/>
          <a:p>
            <a:pPr marL="347472" indent="-347472" algn="just"/>
            <a:r>
              <a:rPr lang="en-US" sz="2000" b="1" dirty="0">
                <a:solidFill>
                  <a:srgbClr val="000000"/>
                </a:solidFill>
                <a:latin typeface="Times New Roman" panose="02020603050405020304" pitchFamily="18" charset="0"/>
                <a:cs typeface="Times New Roman" panose="02020603050405020304" pitchFamily="18" charset="0"/>
              </a:rPr>
              <a:t>Main epistemic uncertainty sources</a:t>
            </a:r>
            <a:r>
              <a:rPr lang="en-US" sz="2000" dirty="0">
                <a:solidFill>
                  <a:srgbClr val="000000"/>
                </a:solidFill>
                <a:latin typeface="Times New Roman" panose="02020603050405020304" pitchFamily="18" charset="0"/>
                <a:cs typeface="Times New Roman" panose="02020603050405020304" pitchFamily="18" charset="0"/>
              </a:rPr>
              <a:t> can be referred to </a:t>
            </a:r>
            <a:r>
              <a:rPr lang="en-US" sz="2000" b="1" dirty="0">
                <a:solidFill>
                  <a:srgbClr val="000000"/>
                </a:solidFill>
                <a:latin typeface="Times New Roman" panose="02020603050405020304" pitchFamily="18" charset="0"/>
                <a:cs typeface="Times New Roman" panose="02020603050405020304" pitchFamily="18" charset="0"/>
              </a:rPr>
              <a:t>three core conceptual areas</a:t>
            </a:r>
            <a:r>
              <a:rPr lang="en-US" sz="2000"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a)</a:t>
            </a:r>
            <a:r>
              <a:rPr lang="en-US" sz="2000" dirty="0">
                <a:solidFill>
                  <a:srgbClr val="000000"/>
                </a:solidFill>
                <a:latin typeface="Times New Roman" panose="02020603050405020304" pitchFamily="18" charset="0"/>
                <a:cs typeface="Times New Roman" panose="02020603050405020304" pitchFamily="18" charset="0"/>
              </a:rPr>
              <a:t> Entropy Generation (</a:t>
            </a:r>
            <a:r>
              <a:rPr lang="en-US" sz="2000" dirty="0" err="1">
                <a:solidFill>
                  <a:srgbClr val="000000"/>
                </a:solidFill>
                <a:latin typeface="Times New Roman" panose="02020603050405020304" pitchFamily="18" charset="0"/>
                <a:cs typeface="Times New Roman" panose="02020603050405020304" pitchFamily="18" charset="0"/>
              </a:rPr>
              <a:t>Clausius</a:t>
            </a:r>
            <a:r>
              <a:rPr lang="en-US" sz="2000" dirty="0">
                <a:solidFill>
                  <a:srgbClr val="000000"/>
                </a:solidFill>
                <a:latin typeface="Times New Roman" panose="02020603050405020304" pitchFamily="18" charset="0"/>
                <a:cs typeface="Times New Roman" panose="02020603050405020304" pitchFamily="18" charset="0"/>
              </a:rPr>
              <a:t>-Boltzmann), </a:t>
            </a:r>
            <a:r>
              <a:rPr lang="en-US" sz="2000" b="1" dirty="0">
                <a:solidFill>
                  <a:srgbClr val="000000"/>
                </a:solidFill>
                <a:latin typeface="Times New Roman" panose="02020603050405020304" pitchFamily="18" charset="0"/>
                <a:cs typeface="Times New Roman" panose="02020603050405020304" pitchFamily="18" charset="0"/>
              </a:rPr>
              <a:t>b)</a:t>
            </a:r>
            <a:r>
              <a:rPr lang="en-US" sz="2000" dirty="0">
                <a:solidFill>
                  <a:srgbClr val="000000"/>
                </a:solidFill>
                <a:latin typeface="Times New Roman" panose="02020603050405020304" pitchFamily="18" charset="0"/>
                <a:cs typeface="Times New Roman" panose="02020603050405020304" pitchFamily="18" charset="0"/>
              </a:rPr>
              <a:t> Heisenberg Uncertainty Principle and </a:t>
            </a:r>
            <a:r>
              <a:rPr lang="en-US" sz="2000" b="1" dirty="0">
                <a:solidFill>
                  <a:srgbClr val="000000"/>
                </a:solidFill>
                <a:latin typeface="Times New Roman" panose="02020603050405020304" pitchFamily="18" charset="0"/>
                <a:cs typeface="Times New Roman" panose="02020603050405020304" pitchFamily="18" charset="0"/>
              </a:rPr>
              <a:t>c)</a:t>
            </a:r>
            <a:r>
              <a:rPr lang="en-US" sz="2000" dirty="0">
                <a:solidFill>
                  <a:srgbClr val="000000"/>
                </a:solidFill>
                <a:latin typeface="Times New Roman" panose="02020603050405020304" pitchFamily="18" charset="0"/>
                <a:cs typeface="Times New Roman" panose="02020603050405020304" pitchFamily="18" charset="0"/>
              </a:rPr>
              <a:t> Gödel Incompleteness Theorems</a:t>
            </a:r>
            <a:r>
              <a:rPr lang="en-US" sz="2000" dirty="0" smtClean="0">
                <a:solidFill>
                  <a:srgbClr val="000000"/>
                </a:solidFill>
                <a:latin typeface="Times New Roman" panose="02020603050405020304" pitchFamily="18" charset="0"/>
                <a:cs typeface="Times New Roman" panose="02020603050405020304" pitchFamily="18" charset="0"/>
              </a:rPr>
              <a:t>.</a:t>
            </a:r>
            <a:endParaRPr lang="it-IT" sz="22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5"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5782422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60</a:t>
            </a:fld>
            <a:endParaRPr lang="it-IT" smtClean="0">
              <a:latin typeface="Arial" pitchFamily="34" charset="0"/>
            </a:endParaRPr>
          </a:p>
        </p:txBody>
      </p:sp>
      <p:sp>
        <p:nvSpPr>
          <p:cNvPr id="8" name="Text Box 5"/>
          <p:cNvSpPr txBox="1">
            <a:spLocks noChangeArrowheads="1"/>
          </p:cNvSpPr>
          <p:nvPr/>
        </p:nvSpPr>
        <p:spPr bwMode="auto">
          <a:xfrm>
            <a:off x="0" y="1772816"/>
            <a:ext cx="91440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6600" b="1" dirty="0" smtClean="0">
                <a:solidFill>
                  <a:srgbClr val="000000"/>
                </a:solidFill>
                <a:latin typeface="Times New Roman" pitchFamily="18" charset="0"/>
              </a:rPr>
              <a:t>Symmathesy </a:t>
            </a:r>
            <a:r>
              <a:rPr lang="it-IT" sz="6600" b="1" dirty="0" smtClean="0">
                <a:solidFill>
                  <a:srgbClr val="000000"/>
                </a:solidFill>
                <a:latin typeface="Times New Roman" pitchFamily="18" charset="0"/>
              </a:rPr>
              <a:t>Theory</a:t>
            </a:r>
            <a:endParaRPr lang="it-IT" sz="6600" dirty="0" smtClean="0">
              <a:solidFill>
                <a:srgbClr val="000000"/>
              </a:solidFill>
              <a:latin typeface="Times New Roman" pitchFamily="18" charset="0"/>
            </a:endParaRPr>
          </a:p>
          <a:p>
            <a:pPr algn="ctr" eaLnBrk="1" hangingPunct="1"/>
            <a:r>
              <a:rPr lang="it-IT" sz="2800" dirty="0" smtClean="0">
                <a:solidFill>
                  <a:srgbClr val="000000"/>
                </a:solidFill>
                <a:latin typeface="Times New Roman" pitchFamily="18" charset="0"/>
              </a:rPr>
              <a:t>(</a:t>
            </a:r>
            <a:r>
              <a:rPr lang="en-US" sz="2800" dirty="0">
                <a:solidFill>
                  <a:srgbClr val="000000"/>
                </a:solidFill>
                <a:latin typeface="Times New Roman" pitchFamily="18" charset="0"/>
              </a:rPr>
              <a:t>Mutual Learning in Living </a:t>
            </a:r>
            <a:r>
              <a:rPr lang="en-US" sz="2800" dirty="0" smtClean="0">
                <a:solidFill>
                  <a:srgbClr val="000000"/>
                </a:solidFill>
                <a:latin typeface="Times New Roman" pitchFamily="18" charset="0"/>
              </a:rPr>
              <a:t>Systems, </a:t>
            </a:r>
            <a:r>
              <a:rPr lang="it-IT" sz="2800" dirty="0" smtClean="0">
                <a:solidFill>
                  <a:srgbClr val="000000"/>
                </a:solidFill>
                <a:latin typeface="Times New Roman" pitchFamily="18" charset="0"/>
              </a:rPr>
              <a:t>Nora Bateson, 2015)</a:t>
            </a:r>
            <a:endParaRPr lang="it-IT" sz="2800" dirty="0" smtClean="0">
              <a:solidFill>
                <a:srgbClr val="000000"/>
              </a:solidFill>
              <a:latin typeface="Times New Roman" pitchFamily="18" charset="0"/>
            </a:endParaRPr>
          </a:p>
          <a:p>
            <a:pPr algn="ctr" eaLnBrk="1" hangingPunct="1"/>
            <a:r>
              <a:rPr lang="it-IT" sz="7200" b="1" dirty="0" smtClean="0">
                <a:solidFill>
                  <a:srgbClr val="000000"/>
                </a:solidFill>
                <a:latin typeface="Times New Roman" pitchFamily="18" charset="0"/>
              </a:rPr>
              <a:t> </a:t>
            </a:r>
            <a:r>
              <a:rPr lang="it-IT" sz="7200" dirty="0" smtClean="0">
                <a:solidFill>
                  <a:srgbClr val="000000"/>
                </a:solidFill>
                <a:latin typeface="Times New Roman" pitchFamily="18" charset="0"/>
              </a:rPr>
              <a:t>vs. </a:t>
            </a:r>
          </a:p>
          <a:p>
            <a:pPr algn="ctr" eaLnBrk="1" hangingPunct="1"/>
            <a:r>
              <a:rPr lang="it-IT" sz="6600" b="1" dirty="0" smtClean="0">
                <a:solidFill>
                  <a:srgbClr val="000000"/>
                </a:solidFill>
                <a:latin typeface="Times New Roman" pitchFamily="18" charset="0"/>
              </a:rPr>
              <a:t>General Systems Theory</a:t>
            </a:r>
            <a:endParaRPr lang="it-IT" sz="6600" dirty="0" smtClean="0">
              <a:solidFill>
                <a:srgbClr val="000000"/>
              </a:solidFill>
              <a:latin typeface="Times New Roman" pitchFamily="18" charset="0"/>
            </a:endParaRPr>
          </a:p>
          <a:p>
            <a:pPr algn="ctr" eaLnBrk="1" hangingPunct="1"/>
            <a:r>
              <a:rPr lang="it-IT" sz="2800" dirty="0">
                <a:solidFill>
                  <a:srgbClr val="000000"/>
                </a:solidFill>
                <a:latin typeface="Times New Roman" pitchFamily="18" charset="0"/>
              </a:rPr>
              <a:t>(Karl Ludwig von </a:t>
            </a:r>
            <a:r>
              <a:rPr lang="it-IT" sz="2800" dirty="0" smtClean="0">
                <a:solidFill>
                  <a:srgbClr val="000000"/>
                </a:solidFill>
                <a:latin typeface="Times New Roman" pitchFamily="18" charset="0"/>
              </a:rPr>
              <a:t>Bertalanffy, 1934)</a:t>
            </a:r>
            <a:endParaRPr lang="it-IT" sz="28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Text Box 5"/>
          <p:cNvSpPr txBox="1">
            <a:spLocks noChangeArrowheads="1"/>
          </p:cNvSpPr>
          <p:nvPr/>
        </p:nvSpPr>
        <p:spPr bwMode="auto">
          <a:xfrm>
            <a:off x="539552" y="858256"/>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Nondualistic Learning</a:t>
            </a:r>
            <a:endParaRPr lang="it-IT" sz="4800" dirty="0">
              <a:solidFill>
                <a:srgbClr val="003F6E"/>
              </a:solidFill>
              <a:latin typeface="Times New Roman" pitchFamily="18" charset="0"/>
            </a:endParaRPr>
          </a:p>
        </p:txBody>
      </p:sp>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a:t>
            </a:r>
            <a:r>
              <a:rPr lang="it-IT" sz="3600" b="1" dirty="0" smtClean="0">
                <a:solidFill>
                  <a:srgbClr val="003F6E"/>
                </a:solidFill>
                <a:latin typeface="Times New Roman" pitchFamily="18" charset="0"/>
              </a:rPr>
              <a:t>17)</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36911894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61</a:t>
            </a:fld>
            <a:endParaRPr lang="it-IT" smtClean="0">
              <a:latin typeface="Arial" pitchFamily="34" charset="0"/>
            </a:endParaRPr>
          </a:p>
        </p:txBody>
      </p:sp>
      <p:sp>
        <p:nvSpPr>
          <p:cNvPr id="8" name="Text Box 5"/>
          <p:cNvSpPr txBox="1">
            <a:spLocks noChangeArrowheads="1"/>
          </p:cNvSpPr>
          <p:nvPr/>
        </p:nvSpPr>
        <p:spPr bwMode="auto">
          <a:xfrm>
            <a:off x="0" y="2012647"/>
            <a:ext cx="9144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7200" b="1" dirty="0">
                <a:solidFill>
                  <a:srgbClr val="000000"/>
                </a:solidFill>
                <a:latin typeface="Times New Roman" pitchFamily="18" charset="0"/>
              </a:rPr>
              <a:t>Nondualistic </a:t>
            </a:r>
            <a:r>
              <a:rPr lang="it-IT" sz="7200" b="1" dirty="0" smtClean="0">
                <a:solidFill>
                  <a:srgbClr val="000000"/>
                </a:solidFill>
                <a:latin typeface="Times New Roman" pitchFamily="18" charset="0"/>
              </a:rPr>
              <a:t>Learning</a:t>
            </a:r>
          </a:p>
          <a:p>
            <a:pPr algn="ctr" eaLnBrk="1" hangingPunct="1"/>
            <a:r>
              <a:rPr lang="it-IT" sz="7200" b="1" dirty="0" smtClean="0">
                <a:solidFill>
                  <a:srgbClr val="000000"/>
                </a:solidFill>
                <a:latin typeface="Times New Roman" pitchFamily="18" charset="0"/>
              </a:rPr>
              <a:t>as</a:t>
            </a:r>
          </a:p>
          <a:p>
            <a:pPr algn="ctr" eaLnBrk="1" hangingPunct="1"/>
            <a:r>
              <a:rPr lang="it-IT" sz="7200" b="1" dirty="0">
                <a:solidFill>
                  <a:srgbClr val="000000"/>
                </a:solidFill>
                <a:latin typeface="Times New Roman" pitchFamily="18" charset="0"/>
              </a:rPr>
              <a:t>Deep Learning </a:t>
            </a:r>
            <a:endParaRPr lang="it-IT" sz="7200" b="1" dirty="0" smtClean="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a:t>
            </a:r>
            <a:r>
              <a:rPr lang="it-IT" sz="3600" b="1" dirty="0" smtClean="0">
                <a:solidFill>
                  <a:srgbClr val="003F6E"/>
                </a:solidFill>
                <a:latin typeface="Times New Roman" pitchFamily="18" charset="0"/>
              </a:rPr>
              <a:t>18)</a:t>
            </a:r>
            <a:endParaRPr lang="it-IT" sz="3600" b="1" dirty="0">
              <a:solidFill>
                <a:srgbClr val="003F6E"/>
              </a:solidFill>
              <a:latin typeface="Times New Roman" pitchFamily="18" charset="0"/>
            </a:endParaRPr>
          </a:p>
        </p:txBody>
      </p:sp>
      <p:sp>
        <p:nvSpPr>
          <p:cNvPr id="10" name="Text Box 5"/>
          <p:cNvSpPr txBox="1">
            <a:spLocks noChangeArrowheads="1"/>
          </p:cNvSpPr>
          <p:nvPr/>
        </p:nvSpPr>
        <p:spPr bwMode="auto">
          <a:xfrm>
            <a:off x="539552" y="858256"/>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Nondualistic Learning</a:t>
            </a:r>
            <a:endParaRPr lang="it-IT" sz="4800" dirty="0">
              <a:solidFill>
                <a:srgbClr val="003F6E"/>
              </a:solidFill>
              <a:latin typeface="Times New Roman" pitchFamily="18" charset="0"/>
            </a:endParaRPr>
          </a:p>
        </p:txBody>
      </p:sp>
    </p:spTree>
    <p:extLst>
      <p:ext uri="{BB962C8B-B14F-4D97-AF65-F5344CB8AC3E}">
        <p14:creationId xmlns:p14="http://schemas.microsoft.com/office/powerpoint/2010/main" val="27565231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000" fill="hold"/>
                                        <p:tgtEl>
                                          <p:spTgt spid="10"/>
                                        </p:tgtEl>
                                        <p:attrNameLst>
                                          <p:attrName>ppt_w</p:attrName>
                                        </p:attrNameLst>
                                      </p:cBhvr>
                                      <p:tavLst>
                                        <p:tav tm="0">
                                          <p:val>
                                            <p:fltVal val="0"/>
                                          </p:val>
                                        </p:tav>
                                        <p:tav tm="100000">
                                          <p:val>
                                            <p:strVal val="#ppt_w"/>
                                          </p:val>
                                        </p:tav>
                                      </p:tavLst>
                                    </p:anim>
                                    <p:anim calcmode="lin" valueType="num">
                                      <p:cBhvr>
                                        <p:cTn id="14" dur="2000" fill="hold"/>
                                        <p:tgtEl>
                                          <p:spTgt spid="10"/>
                                        </p:tgtEl>
                                        <p:attrNameLst>
                                          <p:attrName>ppt_h</p:attrName>
                                        </p:attrNameLst>
                                      </p:cBhvr>
                                      <p:tavLst>
                                        <p:tav tm="0">
                                          <p:val>
                                            <p:fltVal val="0"/>
                                          </p:val>
                                        </p:tav>
                                        <p:tav tm="100000">
                                          <p:val>
                                            <p:strVal val="#ppt_h"/>
                                          </p:val>
                                        </p:tav>
                                      </p:tavLst>
                                    </p:anim>
                                    <p:animEffect transition="in" filter="fad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62</a:t>
            </a:fld>
            <a:endParaRPr lang="it-IT" smtClean="0">
              <a:latin typeface="Arial" pitchFamily="34" charset="0"/>
            </a:endParaRPr>
          </a:p>
        </p:txBody>
      </p:sp>
      <p:sp>
        <p:nvSpPr>
          <p:cNvPr id="8" name="Text Box 5"/>
          <p:cNvSpPr txBox="1">
            <a:spLocks noChangeArrowheads="1"/>
          </p:cNvSpPr>
          <p:nvPr/>
        </p:nvSpPr>
        <p:spPr bwMode="auto">
          <a:xfrm>
            <a:off x="-19681" y="836712"/>
            <a:ext cx="9144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7200" b="1" dirty="0" smtClean="0">
                <a:solidFill>
                  <a:srgbClr val="000000"/>
                </a:solidFill>
                <a:latin typeface="Times New Roman" pitchFamily="18" charset="0"/>
              </a:rPr>
              <a:t>The Ability to Learn </a:t>
            </a:r>
            <a:r>
              <a:rPr lang="it-IT" sz="6000" b="1" dirty="0" smtClean="0">
                <a:solidFill>
                  <a:srgbClr val="000000"/>
                </a:solidFill>
                <a:latin typeface="Times New Roman" pitchFamily="18" charset="0"/>
              </a:rPr>
              <a:t>and</a:t>
            </a:r>
            <a:r>
              <a:rPr lang="it-IT" sz="7200" b="1" dirty="0" smtClean="0">
                <a:solidFill>
                  <a:srgbClr val="000000"/>
                </a:solidFill>
                <a:latin typeface="Times New Roman" pitchFamily="18" charset="0"/>
              </a:rPr>
              <a:t> </a:t>
            </a:r>
          </a:p>
          <a:p>
            <a:pPr algn="ctr" eaLnBrk="1" hangingPunct="1"/>
            <a:r>
              <a:rPr lang="it-IT" sz="4800" b="1" dirty="0" smtClean="0">
                <a:solidFill>
                  <a:srgbClr val="000000"/>
                </a:solidFill>
                <a:latin typeface="Times New Roman" pitchFamily="18" charset="0"/>
              </a:rPr>
              <a:t>To Change Accordingly our Mind</a:t>
            </a:r>
            <a:r>
              <a:rPr lang="it-IT" sz="7200" b="1" dirty="0" smtClean="0">
                <a:solidFill>
                  <a:srgbClr val="000000"/>
                </a:solidFill>
                <a:latin typeface="Times New Roman" pitchFamily="18" charset="0"/>
              </a:rPr>
              <a:t> </a:t>
            </a:r>
          </a:p>
          <a:p>
            <a:pPr algn="ctr" eaLnBrk="1" hangingPunct="1"/>
            <a:r>
              <a:rPr lang="it-IT" sz="6000" b="1" dirty="0" smtClean="0">
                <a:solidFill>
                  <a:srgbClr val="000000"/>
                </a:solidFill>
                <a:latin typeface="Times New Roman" pitchFamily="18" charset="0"/>
              </a:rPr>
              <a:t>is intimately connected to</a:t>
            </a:r>
            <a:r>
              <a:rPr lang="it-IT" sz="7200" b="1" dirty="0" smtClean="0">
                <a:solidFill>
                  <a:srgbClr val="000000"/>
                </a:solidFill>
                <a:latin typeface="Times New Roman" pitchFamily="18" charset="0"/>
              </a:rPr>
              <a:t> </a:t>
            </a:r>
          </a:p>
          <a:p>
            <a:pPr algn="ctr" eaLnBrk="1" hangingPunct="1"/>
            <a:r>
              <a:rPr lang="it-IT" sz="7200" b="1" dirty="0" smtClean="0">
                <a:solidFill>
                  <a:srgbClr val="000000"/>
                </a:solidFill>
                <a:latin typeface="Times New Roman" pitchFamily="18" charset="0"/>
              </a:rPr>
              <a:t>Deep Thinking</a:t>
            </a: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a:t>
            </a:r>
            <a:r>
              <a:rPr lang="it-IT" sz="3600" b="1" dirty="0" smtClean="0">
                <a:solidFill>
                  <a:srgbClr val="003F6E"/>
                </a:solidFill>
                <a:latin typeface="Times New Roman" pitchFamily="18" charset="0"/>
              </a:rPr>
              <a:t>19)</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32866398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63</a:t>
            </a:fld>
            <a:endParaRPr lang="it-IT" smtClean="0">
              <a:latin typeface="Arial" pitchFamily="34" charset="0"/>
            </a:endParaRPr>
          </a:p>
        </p:txBody>
      </p:sp>
      <p:sp>
        <p:nvSpPr>
          <p:cNvPr id="8" name="Text Box 5"/>
          <p:cNvSpPr txBox="1">
            <a:spLocks noChangeArrowheads="1"/>
          </p:cNvSpPr>
          <p:nvPr/>
        </p:nvSpPr>
        <p:spPr bwMode="auto">
          <a:xfrm>
            <a:off x="0" y="1484784"/>
            <a:ext cx="9144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5400" b="1" dirty="0" smtClean="0">
                <a:solidFill>
                  <a:srgbClr val="000000"/>
                </a:solidFill>
                <a:latin typeface="Times New Roman" pitchFamily="18" charset="0"/>
              </a:rPr>
              <a:t>Deep Thinking and Creativity</a:t>
            </a:r>
            <a:r>
              <a:rPr lang="it-IT" sz="7200" b="1" dirty="0" smtClean="0">
                <a:solidFill>
                  <a:srgbClr val="000000"/>
                </a:solidFill>
                <a:latin typeface="Times New Roman" pitchFamily="18" charset="0"/>
              </a:rPr>
              <a:t> </a:t>
            </a:r>
          </a:p>
          <a:p>
            <a:pPr algn="ctr" eaLnBrk="1" hangingPunct="1"/>
            <a:r>
              <a:rPr lang="it-IT" sz="7200" b="1" dirty="0" smtClean="0">
                <a:solidFill>
                  <a:srgbClr val="000000"/>
                </a:solidFill>
                <a:latin typeface="Times New Roman" pitchFamily="18" charset="0"/>
              </a:rPr>
              <a:t>are the Essence of Human Mind</a:t>
            </a:r>
            <a:endParaRPr lang="it-IT" sz="6000" b="1" dirty="0" smtClean="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a:t>
            </a:r>
            <a:r>
              <a:rPr lang="it-IT" sz="3600" b="1" dirty="0" smtClean="0">
                <a:solidFill>
                  <a:srgbClr val="003F6E"/>
                </a:solidFill>
                <a:latin typeface="Times New Roman" pitchFamily="18" charset="0"/>
              </a:rPr>
              <a:t>(20)</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14545675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64</a:t>
            </a:fld>
            <a:endParaRPr lang="it-IT" smtClean="0">
              <a:latin typeface="Arial" pitchFamily="34" charset="0"/>
            </a:endParaRPr>
          </a:p>
        </p:txBody>
      </p:sp>
      <p:sp>
        <p:nvSpPr>
          <p:cNvPr id="8" name="Text Box 5"/>
          <p:cNvSpPr txBox="1">
            <a:spLocks noChangeArrowheads="1"/>
          </p:cNvSpPr>
          <p:nvPr/>
        </p:nvSpPr>
        <p:spPr bwMode="auto">
          <a:xfrm>
            <a:off x="0" y="1484784"/>
            <a:ext cx="914400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6600" b="1" dirty="0" smtClean="0">
                <a:solidFill>
                  <a:srgbClr val="000000"/>
                </a:solidFill>
                <a:latin typeface="Times New Roman" pitchFamily="18" charset="0"/>
              </a:rPr>
              <a:t>Human Mind</a:t>
            </a:r>
            <a:r>
              <a:rPr lang="it-IT" sz="2800" b="1" dirty="0" smtClean="0">
                <a:solidFill>
                  <a:srgbClr val="000000"/>
                </a:solidFill>
                <a:latin typeface="Times New Roman" pitchFamily="18" charset="0"/>
              </a:rPr>
              <a:t> </a:t>
            </a:r>
          </a:p>
          <a:p>
            <a:pPr algn="ctr" eaLnBrk="1" hangingPunct="1"/>
            <a:r>
              <a:rPr lang="it-IT" sz="7200" b="1" dirty="0" smtClean="0">
                <a:solidFill>
                  <a:srgbClr val="000000"/>
                </a:solidFill>
                <a:latin typeface="Times New Roman" pitchFamily="18" charset="0"/>
              </a:rPr>
              <a:t>can be Augmented </a:t>
            </a:r>
          </a:p>
          <a:p>
            <a:pPr algn="ctr" eaLnBrk="1" hangingPunct="1"/>
            <a:r>
              <a:rPr lang="it-IT" sz="7200" b="1" dirty="0" smtClean="0">
                <a:solidFill>
                  <a:srgbClr val="000000"/>
                </a:solidFill>
                <a:latin typeface="Times New Roman" pitchFamily="18" charset="0"/>
              </a:rPr>
              <a:t>only, not Substituted </a:t>
            </a:r>
          </a:p>
          <a:p>
            <a:pPr algn="ctr" eaLnBrk="1" hangingPunct="1"/>
            <a:r>
              <a:rPr lang="it-IT" sz="7200" b="1" dirty="0" smtClean="0">
                <a:solidFill>
                  <a:srgbClr val="000000"/>
                </a:solidFill>
                <a:latin typeface="Times New Roman" pitchFamily="18" charset="0"/>
              </a:rPr>
              <a:t>by Machines</a:t>
            </a:r>
            <a:endParaRPr lang="it-IT" sz="20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a:t>
            </a:r>
            <a:r>
              <a:rPr lang="it-IT" sz="3600" b="1" dirty="0" smtClean="0">
                <a:solidFill>
                  <a:srgbClr val="003F6E"/>
                </a:solidFill>
                <a:latin typeface="Times New Roman" pitchFamily="18" charset="0"/>
              </a:rPr>
              <a:t>21)</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745590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9964" y="845574"/>
            <a:ext cx="4084072" cy="5768190"/>
          </a:xfrm>
          <a:prstGeom prst="rect">
            <a:avLst/>
          </a:prstGeom>
        </p:spPr>
      </p:pic>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a:t>
            </a:r>
            <a:r>
              <a:rPr lang="it-IT" sz="3600" b="1" dirty="0" smtClean="0">
                <a:solidFill>
                  <a:srgbClr val="003F6E"/>
                </a:solidFill>
                <a:latin typeface="Times New Roman" pitchFamily="18" charset="0"/>
              </a:rPr>
              <a:t>22)</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37528250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66</a:t>
            </a:fld>
            <a:endParaRPr lang="it-IT" smtClean="0">
              <a:latin typeface="Arial" pitchFamily="34" charset="0"/>
            </a:endParaRPr>
          </a:p>
        </p:txBody>
      </p:sp>
      <p:sp>
        <p:nvSpPr>
          <p:cNvPr id="15" name="Text Box 3"/>
          <p:cNvSpPr txBox="1">
            <a:spLocks noChangeArrowheads="1"/>
          </p:cNvSpPr>
          <p:nvPr/>
        </p:nvSpPr>
        <p:spPr bwMode="auto">
          <a:xfrm>
            <a:off x="0" y="836612"/>
            <a:ext cx="91439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000" b="1" dirty="0" smtClean="0">
                <a:solidFill>
                  <a:srgbClr val="003F6E"/>
                </a:solidFill>
                <a:latin typeface="Times New Roman" pitchFamily="18" charset="0"/>
                <a:cs typeface="Times New Roman" pitchFamily="18" charset="0"/>
              </a:rPr>
              <a:t>Neuralizer Work In Progress</a:t>
            </a:r>
            <a:r>
              <a:rPr lang="it-IT" sz="2800" b="1" dirty="0" smtClean="0">
                <a:solidFill>
                  <a:srgbClr val="000000"/>
                </a:solidFill>
                <a:latin typeface="Times New Roman" pitchFamily="18" charset="0"/>
                <a:cs typeface="Times New Roman" pitchFamily="18" charset="0"/>
              </a:rPr>
              <a:t>  </a:t>
            </a:r>
            <a:endParaRPr lang="it-IT" sz="2800" b="1" dirty="0">
              <a:solidFill>
                <a:srgbClr val="000000"/>
              </a:solidFill>
              <a:latin typeface="Times New Roman" pitchFamily="18" charset="0"/>
              <a:cs typeface="Times New Roman"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63625"/>
            <a:ext cx="9144000" cy="5133473"/>
          </a:xfrm>
          <a:prstGeom prst="rect">
            <a:avLst/>
          </a:prstGeom>
        </p:spPr>
      </p:pic>
      <p:sp>
        <p:nvSpPr>
          <p:cNvPr id="8"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3. Deep Learning Approach (</a:t>
            </a:r>
            <a:r>
              <a:rPr lang="it-IT" sz="3600" b="1" dirty="0" smtClean="0">
                <a:solidFill>
                  <a:srgbClr val="003F6E"/>
                </a:solidFill>
                <a:latin typeface="Times New Roman" pitchFamily="18" charset="0"/>
              </a:rPr>
              <a:t>23)</a:t>
            </a:r>
            <a:endParaRPr lang="it-IT" sz="3600" b="1" dirty="0">
              <a:solidFill>
                <a:srgbClr val="003F6E"/>
              </a:solidFill>
              <a:latin typeface="Times New Roman" pitchFamily="18" charset="0"/>
            </a:endParaRPr>
          </a:p>
        </p:txBody>
      </p:sp>
    </p:spTree>
    <p:extLst>
      <p:ext uri="{BB962C8B-B14F-4D97-AF65-F5344CB8AC3E}">
        <p14:creationId xmlns:p14="http://schemas.microsoft.com/office/powerpoint/2010/main" val="35251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36711"/>
            <a:ext cx="9143999" cy="5768192"/>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321096C-42E0-4FD3-80F9-E743BF744095}" type="slidenum">
              <a:rPr lang="it-IT" smtClean="0">
                <a:latin typeface="Arial" pitchFamily="34" charset="0"/>
              </a:rPr>
              <a:pPr eaLnBrk="1" hangingPunct="1">
                <a:spcBef>
                  <a:spcPct val="0"/>
                </a:spcBef>
                <a:defRPr/>
              </a:pPr>
              <a:t>67</a:t>
            </a:fld>
            <a:endParaRPr lang="it-IT" smtClean="0">
              <a:latin typeface="Arial" pitchFamily="34" charset="0"/>
            </a:endParaRPr>
          </a:p>
        </p:txBody>
      </p:sp>
      <p:sp>
        <p:nvSpPr>
          <p:cNvPr id="17" name="Segnaposto contenuto 2"/>
          <p:cNvSpPr>
            <a:spLocks noGrp="1"/>
          </p:cNvSpPr>
          <p:nvPr>
            <p:ph idx="1"/>
          </p:nvPr>
        </p:nvSpPr>
        <p:spPr>
          <a:xfrm>
            <a:off x="0" y="3140968"/>
            <a:ext cx="9144000" cy="1368425"/>
          </a:xfrm>
        </p:spPr>
        <p:txBody>
          <a:bodyPr/>
          <a:lstStyle/>
          <a:p>
            <a:pPr algn="ctr">
              <a:defRPr/>
            </a:pPr>
            <a:r>
              <a:rPr lang="it-IT" sz="8800" b="1" dirty="0" smtClean="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rPr>
              <a:t>Your A t t e n t i o n</a:t>
            </a:r>
            <a:endParaRPr lang="it-IT" sz="8800" b="1" dirty="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endParaRPr>
          </a:p>
        </p:txBody>
      </p:sp>
      <p:pic>
        <p:nvPicPr>
          <p:cNvPr id="70662" name="Picture 6" descr="C:\Marco\Presentazione Tesi\LineeI.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823236"/>
            <a:ext cx="85566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egnaposto contenuto 2"/>
          <p:cNvSpPr txBox="1">
            <a:spLocks/>
          </p:cNvSpPr>
          <p:nvPr/>
        </p:nvSpPr>
        <p:spPr bwMode="auto">
          <a:xfrm>
            <a:off x="1259632" y="1556792"/>
            <a:ext cx="701804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defRPr/>
            </a:pPr>
            <a:r>
              <a:rPr lang="it-IT" sz="8800" b="1" dirty="0" smtClean="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rPr>
              <a:t>Thank You for</a:t>
            </a:r>
            <a:endParaRPr lang="it-IT" sz="8800" b="1" dirty="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endParaRPr>
          </a:p>
        </p:txBody>
      </p:sp>
      <p:pic>
        <p:nvPicPr>
          <p:cNvPr id="3" name="Picture 2"/>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730652" y="2823236"/>
            <a:ext cx="857250" cy="838200"/>
          </a:xfrm>
          <a:prstGeom prst="rect">
            <a:avLst/>
          </a:prstGeom>
        </p:spPr>
      </p:pic>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Rectangle 2"/>
          <p:cNvSpPr txBox="1">
            <a:spLocks noChangeArrowheads="1"/>
          </p:cNvSpPr>
          <p:nvPr/>
        </p:nvSpPr>
        <p:spPr bwMode="auto">
          <a:xfrm>
            <a:off x="611560" y="44624"/>
            <a:ext cx="727280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rgbClr val="003F6E"/>
                </a:solidFill>
                <a:latin typeface="Times New Roman" pitchFamily="18" charset="0"/>
              </a:rPr>
              <a:t>Deep Learning</a:t>
            </a:r>
          </a:p>
          <a:p>
            <a:pPr algn="ctr" eaLnBrk="1" hangingPunct="1"/>
            <a:r>
              <a:rPr lang="en-US" sz="2800" b="1" dirty="0">
                <a:solidFill>
                  <a:srgbClr val="003F6E"/>
                </a:solidFill>
                <a:latin typeface="Times New Roman" pitchFamily="18" charset="0"/>
              </a:rPr>
              <a:t>Implications for Education</a:t>
            </a:r>
            <a:endParaRPr lang="it-IT" sz="2800" b="1" dirty="0">
              <a:solidFill>
                <a:srgbClr val="003F6E"/>
              </a:solidFill>
              <a:latin typeface="Times New Roman" pitchFamily="18" charset="0"/>
            </a:endParaRPr>
          </a:p>
        </p:txBody>
      </p:sp>
    </p:spTree>
    <p:extLst>
      <p:ext uri="{BB962C8B-B14F-4D97-AF65-F5344CB8AC3E}">
        <p14:creationId xmlns:p14="http://schemas.microsoft.com/office/powerpoint/2010/main" val="2187449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7</a:t>
            </a:fld>
            <a:endParaRPr lang="it-IT" smtClean="0">
              <a:latin typeface="Arial" pitchFamily="34" charset="0"/>
            </a:endParaRPr>
          </a:p>
        </p:txBody>
      </p:sp>
      <p:sp>
        <p:nvSpPr>
          <p:cNvPr id="14" name="Segnaposto contenuto 2"/>
          <p:cNvSpPr>
            <a:spLocks noGrp="1"/>
          </p:cNvSpPr>
          <p:nvPr>
            <p:ph idx="1"/>
          </p:nvPr>
        </p:nvSpPr>
        <p:spPr>
          <a:xfrm>
            <a:off x="467544" y="1196752"/>
            <a:ext cx="8218488" cy="5112568"/>
          </a:xfrm>
        </p:spPr>
        <p:txBody>
          <a:bodyPr/>
          <a:lstStyle/>
          <a:p>
            <a:pPr lvl="0" algn="just" eaLnBrk="1" hangingPunct="1">
              <a:buFont typeface="Arial" panose="020B0604020202020204" pitchFamily="34" charset="0"/>
              <a:buChar char="•"/>
            </a:pPr>
            <a:r>
              <a:rPr lang="en-US" altLang="en-US" b="1" kern="1200" dirty="0">
                <a:solidFill>
                  <a:prstClr val="black"/>
                </a:solidFill>
                <a:latin typeface="Times New Roman" panose="02020603050405020304" pitchFamily="18" charset="0"/>
                <a:cs typeface="Times New Roman" panose="02020603050405020304" pitchFamily="18" charset="0"/>
              </a:rPr>
              <a:t>Entropy </a:t>
            </a:r>
            <a:r>
              <a:rPr lang="en-US" altLang="en-US" b="1" kern="1200" dirty="0" smtClean="0">
                <a:solidFill>
                  <a:prstClr val="black"/>
                </a:solidFill>
                <a:latin typeface="Times New Roman" panose="02020603050405020304" pitchFamily="18" charset="0"/>
                <a:cs typeface="Times New Roman" panose="02020603050405020304" pitchFamily="18" charset="0"/>
              </a:rPr>
              <a:t>Generation (</a:t>
            </a:r>
            <a:r>
              <a:rPr lang="en-US" altLang="en-US" b="1" kern="1200" dirty="0" err="1" smtClean="0">
                <a:solidFill>
                  <a:prstClr val="black"/>
                </a:solidFill>
                <a:latin typeface="Times New Roman" panose="02020603050405020304" pitchFamily="18" charset="0"/>
                <a:cs typeface="Times New Roman" panose="02020603050405020304" pitchFamily="18" charset="0"/>
              </a:rPr>
              <a:t>Clausius</a:t>
            </a:r>
            <a:r>
              <a:rPr lang="en-US" altLang="en-US" b="1" kern="1200" dirty="0" smtClean="0">
                <a:solidFill>
                  <a:prstClr val="black"/>
                </a:solidFill>
                <a:latin typeface="Times New Roman" panose="02020603050405020304" pitchFamily="18" charset="0"/>
                <a:cs typeface="Times New Roman" panose="02020603050405020304" pitchFamily="18" charset="0"/>
              </a:rPr>
              <a:t>-Boltzmann):</a:t>
            </a:r>
            <a:r>
              <a:rPr lang="en-US" altLang="en-US" kern="1200" dirty="0" smtClean="0">
                <a:solidFill>
                  <a:prstClr val="black"/>
                </a:solidFill>
                <a:latin typeface="Times New Roman" panose="02020603050405020304" pitchFamily="18" charset="0"/>
                <a:cs typeface="Times New Roman" panose="02020603050405020304" pitchFamily="18" charset="0"/>
              </a:rPr>
              <a:t> </a:t>
            </a:r>
            <a:r>
              <a:rPr lang="en-US" altLang="en-US" sz="1400" kern="1200" dirty="0">
                <a:solidFill>
                  <a:prstClr val="black"/>
                </a:solidFill>
                <a:latin typeface="Times New Roman" panose="02020603050405020304" pitchFamily="18" charset="0"/>
                <a:cs typeface="Times New Roman" panose="02020603050405020304" pitchFamily="18" charset="0"/>
              </a:rPr>
              <a:t>The term entropy was coined in </a:t>
            </a:r>
            <a:r>
              <a:rPr lang="en-US" altLang="en-US" sz="1400" b="1" kern="1200" dirty="0">
                <a:solidFill>
                  <a:prstClr val="black"/>
                </a:solidFill>
                <a:latin typeface="Times New Roman" panose="02020603050405020304" pitchFamily="18" charset="0"/>
                <a:cs typeface="Times New Roman" panose="02020603050405020304" pitchFamily="18" charset="0"/>
              </a:rPr>
              <a:t>1865 </a:t>
            </a:r>
            <a:r>
              <a:rPr lang="en-US" altLang="en-US" sz="1400" kern="1200" dirty="0">
                <a:solidFill>
                  <a:prstClr val="black"/>
                </a:solidFill>
                <a:latin typeface="Times New Roman" panose="02020603050405020304" pitchFamily="18" charset="0"/>
                <a:cs typeface="Times New Roman" panose="02020603050405020304" pitchFamily="18" charset="0"/>
              </a:rPr>
              <a:t>by </a:t>
            </a:r>
            <a:r>
              <a:rPr lang="en-US" altLang="en-US" sz="1400" b="1" kern="1200" dirty="0">
                <a:solidFill>
                  <a:prstClr val="black"/>
                </a:solidFill>
                <a:latin typeface="Times New Roman" panose="02020603050405020304" pitchFamily="18" charset="0"/>
                <a:cs typeface="Times New Roman" panose="02020603050405020304" pitchFamily="18" charset="0"/>
              </a:rPr>
              <a:t>Rudolf </a:t>
            </a:r>
            <a:r>
              <a:rPr lang="en-US" altLang="en-US" sz="1400" b="1" kern="1200" dirty="0" err="1">
                <a:solidFill>
                  <a:prstClr val="black"/>
                </a:solidFill>
                <a:latin typeface="Times New Roman" panose="02020603050405020304" pitchFamily="18" charset="0"/>
                <a:cs typeface="Times New Roman" panose="02020603050405020304" pitchFamily="18" charset="0"/>
              </a:rPr>
              <a:t>Clausius</a:t>
            </a:r>
            <a:r>
              <a:rPr lang="en-US" altLang="en-US" sz="1400" kern="1200" dirty="0">
                <a:solidFill>
                  <a:prstClr val="black"/>
                </a:solidFill>
                <a:latin typeface="Times New Roman" panose="02020603050405020304" pitchFamily="18" charset="0"/>
                <a:cs typeface="Times New Roman" panose="02020603050405020304" pitchFamily="18" charset="0"/>
              </a:rPr>
              <a:t> based on the Greek "</a:t>
            </a:r>
            <a:r>
              <a:rPr lang="en-US" altLang="en-US" sz="1400" kern="1200" dirty="0" err="1">
                <a:solidFill>
                  <a:prstClr val="black"/>
                </a:solidFill>
                <a:latin typeface="Times New Roman" panose="02020603050405020304" pitchFamily="18" charset="0"/>
                <a:cs typeface="Times New Roman" panose="02020603050405020304" pitchFamily="18" charset="0"/>
              </a:rPr>
              <a:t>εντρο</a:t>
            </a:r>
            <a:r>
              <a:rPr lang="en-US" altLang="en-US" sz="1400" kern="1200" dirty="0">
                <a:solidFill>
                  <a:prstClr val="black"/>
                </a:solidFill>
                <a:latin typeface="Times New Roman" panose="02020603050405020304" pitchFamily="18" charset="0"/>
                <a:cs typeface="Times New Roman" panose="02020603050405020304" pitchFamily="18" charset="0"/>
              </a:rPr>
              <a:t>πία" (entropía), meaning "turning toward." There are two physical related definitions of entropy: the thermodynamic definition (Clausius, in the 1850s) and the statistical mechanics definition (Boltzmann, in the 1870s). In </a:t>
            </a:r>
            <a:r>
              <a:rPr lang="en-US" altLang="en-US" sz="1400" b="1" kern="1200" dirty="0">
                <a:solidFill>
                  <a:prstClr val="black"/>
                </a:solidFill>
                <a:latin typeface="Times New Roman" panose="02020603050405020304" pitchFamily="18" charset="0"/>
                <a:cs typeface="Times New Roman" panose="02020603050405020304" pitchFamily="18" charset="0"/>
              </a:rPr>
              <a:t>Quantum Statistical Mechanics</a:t>
            </a:r>
            <a:r>
              <a:rPr lang="en-US" altLang="en-US" sz="1400" kern="1200" dirty="0">
                <a:solidFill>
                  <a:prstClr val="black"/>
                </a:solidFill>
                <a:latin typeface="Times New Roman" panose="02020603050405020304" pitchFamily="18" charset="0"/>
                <a:cs typeface="Times New Roman" panose="02020603050405020304" pitchFamily="18" charset="0"/>
              </a:rPr>
              <a:t> (QSM), the concept of entropy was developed by Hungarian-American mathematician and polymath </a:t>
            </a:r>
            <a:r>
              <a:rPr lang="en-US" altLang="en-US" sz="1400" b="1" kern="1200" dirty="0">
                <a:solidFill>
                  <a:prstClr val="black"/>
                </a:solidFill>
                <a:latin typeface="Times New Roman" panose="02020603050405020304" pitchFamily="18" charset="0"/>
                <a:cs typeface="Times New Roman" panose="02020603050405020304" pitchFamily="18" charset="0"/>
              </a:rPr>
              <a:t>John von Neumann</a:t>
            </a:r>
            <a:r>
              <a:rPr lang="en-US" altLang="en-US" sz="1400" kern="1200" dirty="0">
                <a:solidFill>
                  <a:prstClr val="black"/>
                </a:solidFill>
                <a:latin typeface="Times New Roman" panose="02020603050405020304" pitchFamily="18" charset="0"/>
                <a:cs typeface="Times New Roman" panose="02020603050405020304" pitchFamily="18" charset="0"/>
              </a:rPr>
              <a:t> (1903–1957) and is generally referred to as "von Neumann entropy". In</a:t>
            </a:r>
            <a:r>
              <a:rPr lang="en-US" altLang="en-US" sz="1400" b="1" kern="1200" dirty="0">
                <a:solidFill>
                  <a:prstClr val="black"/>
                </a:solidFill>
                <a:latin typeface="Times New Roman" panose="02020603050405020304" pitchFamily="18" charset="0"/>
                <a:cs typeface="Times New Roman" panose="02020603050405020304" pitchFamily="18" charset="0"/>
              </a:rPr>
              <a:t> classic Information Theory</a:t>
            </a:r>
            <a:r>
              <a:rPr lang="en-US" altLang="en-US" sz="1400" kern="1200" dirty="0">
                <a:solidFill>
                  <a:prstClr val="black"/>
                </a:solidFill>
                <a:latin typeface="Times New Roman" panose="02020603050405020304" pitchFamily="18" charset="0"/>
                <a:cs typeface="Times New Roman" panose="02020603050405020304" pitchFamily="18" charset="0"/>
              </a:rPr>
              <a:t>, entropy is the measure of the amount of information that is missing before message reception and is sometimes referred to as "Shannon entropy." </a:t>
            </a:r>
            <a:r>
              <a:rPr lang="en-US" sz="1400" dirty="0">
                <a:latin typeface="Times New Roman" pitchFamily="18" charset="0"/>
                <a:cs typeface="Times New Roman" pitchFamily="18" charset="0"/>
              </a:rPr>
              <a:t>The concept was introduced by Claude E. Shannon in his </a:t>
            </a:r>
            <a:r>
              <a:rPr lang="en-US" sz="1400" b="1" dirty="0">
                <a:latin typeface="Times New Roman" pitchFamily="18" charset="0"/>
                <a:cs typeface="Times New Roman" pitchFamily="18" charset="0"/>
              </a:rPr>
              <a:t>1948</a:t>
            </a:r>
            <a:r>
              <a:rPr lang="en-US" sz="1400" dirty="0">
                <a:latin typeface="Times New Roman" pitchFamily="18" charset="0"/>
                <a:cs typeface="Times New Roman" pitchFamily="18" charset="0"/>
              </a:rPr>
              <a:t> paper "A Mathematical Theory of Communication". </a:t>
            </a:r>
            <a:r>
              <a:rPr lang="en-US" altLang="en-US" sz="1400" kern="1200" dirty="0" smtClean="0">
                <a:solidFill>
                  <a:prstClr val="black"/>
                </a:solidFill>
                <a:latin typeface="Times New Roman" panose="02020603050405020304" pitchFamily="18" charset="0"/>
                <a:cs typeface="Times New Roman" panose="02020603050405020304" pitchFamily="18" charset="0"/>
              </a:rPr>
              <a:t>The </a:t>
            </a:r>
            <a:r>
              <a:rPr lang="en-US" altLang="en-US" sz="1400" kern="1200" dirty="0">
                <a:solidFill>
                  <a:prstClr val="black"/>
                </a:solidFill>
                <a:latin typeface="Times New Roman" panose="02020603050405020304" pitchFamily="18" charset="0"/>
                <a:cs typeface="Times New Roman" panose="02020603050405020304" pitchFamily="18" charset="0"/>
              </a:rPr>
              <a:t>link between thermodynamic and information entropy was developed in a series of  papers by American physicist Edwin Thompson </a:t>
            </a:r>
            <a:r>
              <a:rPr lang="en-US" altLang="en-US" sz="1400" kern="1200" dirty="0" err="1">
                <a:solidFill>
                  <a:prstClr val="black"/>
                </a:solidFill>
                <a:latin typeface="Times New Roman" panose="02020603050405020304" pitchFamily="18" charset="0"/>
                <a:cs typeface="Times New Roman" panose="02020603050405020304" pitchFamily="18" charset="0"/>
              </a:rPr>
              <a:t>Jaynes</a:t>
            </a:r>
            <a:r>
              <a:rPr lang="en-US" altLang="en-US" sz="1400" kern="1200" dirty="0">
                <a:solidFill>
                  <a:prstClr val="black"/>
                </a:solidFill>
                <a:latin typeface="Times New Roman" panose="02020603050405020304" pitchFamily="18" charset="0"/>
                <a:cs typeface="Times New Roman" panose="02020603050405020304" pitchFamily="18" charset="0"/>
              </a:rPr>
              <a:t> (1922–1998), beginning in 1957</a:t>
            </a:r>
            <a:r>
              <a:rPr lang="en-US" altLang="en-US" sz="1400" kern="1200" dirty="0" smtClean="0">
                <a:solidFill>
                  <a:prstClr val="black"/>
                </a:solidFill>
                <a:latin typeface="Times New Roman" panose="02020603050405020304" pitchFamily="18" charset="0"/>
                <a:cs typeface="Times New Roman" panose="02020603050405020304" pitchFamily="18" charset="0"/>
              </a:rPr>
              <a:t>.</a:t>
            </a:r>
          </a:p>
          <a:p>
            <a:pPr marL="0" lvl="0" indent="0" algn="just" eaLnBrk="1" hangingPunct="1"/>
            <a:endParaRPr lang="en-US" altLang="en-US" sz="1400" kern="1200" dirty="0">
              <a:solidFill>
                <a:prstClr val="black"/>
              </a:solidFill>
              <a:latin typeface="Times New Roman" panose="02020603050405020304" pitchFamily="18" charset="0"/>
              <a:cs typeface="Times New Roman" panose="02020603050405020304" pitchFamily="18" charset="0"/>
            </a:endParaRPr>
          </a:p>
          <a:p>
            <a:pPr lvl="0" algn="just" eaLnBrk="1" hangingPunct="1">
              <a:buFont typeface="Arial" panose="020B0604020202020204" pitchFamily="34" charset="0"/>
              <a:buChar char="•"/>
            </a:pPr>
            <a:r>
              <a:rPr lang="en-US" altLang="en-US" b="1" kern="1200" dirty="0">
                <a:solidFill>
                  <a:prstClr val="black"/>
                </a:solidFill>
                <a:latin typeface="Times New Roman" panose="02020603050405020304" pitchFamily="18" charset="0"/>
                <a:cs typeface="Times New Roman" panose="02020603050405020304" pitchFamily="18" charset="0"/>
              </a:rPr>
              <a:t>Heisenberg Uncertainty Principle:</a:t>
            </a:r>
            <a:r>
              <a:rPr lang="en-US" altLang="en-US" kern="1200" dirty="0">
                <a:solidFill>
                  <a:prstClr val="black"/>
                </a:solidFill>
                <a:latin typeface="Times New Roman" panose="02020603050405020304" pitchFamily="18" charset="0"/>
                <a:cs typeface="Times New Roman" panose="02020603050405020304" pitchFamily="18" charset="0"/>
              </a:rPr>
              <a:t> </a:t>
            </a:r>
            <a:r>
              <a:rPr lang="en-US" altLang="en-US" sz="1400" kern="1200" dirty="0">
                <a:solidFill>
                  <a:prstClr val="black"/>
                </a:solidFill>
                <a:latin typeface="Times New Roman" panose="02020603050405020304" pitchFamily="18" charset="0"/>
                <a:cs typeface="Times New Roman" panose="02020603050405020304" pitchFamily="18" charset="0"/>
              </a:rPr>
              <a:t>The more precisely the position of some particle is determined, the less precisely its momentum can be known, and vice-versa.(Elion et al., 1994) The original heuristic argument that such a limit should exist was given by German theoretical physicist </a:t>
            </a:r>
            <a:r>
              <a:rPr lang="en-US" altLang="en-US" sz="1400" b="1" kern="1200" dirty="0">
                <a:solidFill>
                  <a:prstClr val="black"/>
                </a:solidFill>
                <a:latin typeface="Times New Roman" panose="02020603050405020304" pitchFamily="18" charset="0"/>
                <a:cs typeface="Times New Roman" panose="02020603050405020304" pitchFamily="18" charset="0"/>
              </a:rPr>
              <a:t>Werner Karl Heisenberg</a:t>
            </a:r>
            <a:r>
              <a:rPr lang="en-US" altLang="en-US" sz="1400" kern="1200" dirty="0">
                <a:solidFill>
                  <a:prstClr val="black"/>
                </a:solidFill>
                <a:latin typeface="Times New Roman" panose="02020603050405020304" pitchFamily="18" charset="0"/>
                <a:cs typeface="Times New Roman" panose="02020603050405020304" pitchFamily="18" charset="0"/>
              </a:rPr>
              <a:t> (1901–1976) in </a:t>
            </a:r>
            <a:r>
              <a:rPr lang="en-US" altLang="en-US" sz="1400" b="1" kern="1200" dirty="0">
                <a:solidFill>
                  <a:prstClr val="black"/>
                </a:solidFill>
                <a:latin typeface="Times New Roman" panose="02020603050405020304" pitchFamily="18" charset="0"/>
                <a:cs typeface="Times New Roman" panose="02020603050405020304" pitchFamily="18" charset="0"/>
              </a:rPr>
              <a:t>1927</a:t>
            </a:r>
            <a:r>
              <a:rPr lang="en-US" altLang="en-US" sz="1400" kern="1200" dirty="0">
                <a:solidFill>
                  <a:prstClr val="black"/>
                </a:solidFill>
                <a:latin typeface="Times New Roman" panose="02020603050405020304" pitchFamily="18" charset="0"/>
                <a:cs typeface="Times New Roman" panose="02020603050405020304" pitchFamily="18" charset="0"/>
              </a:rPr>
              <a:t>, after whom it is sometimes named, as the "Heisenberg principle</a:t>
            </a:r>
            <a:r>
              <a:rPr lang="en-US" altLang="en-US" sz="1400" kern="1200" dirty="0" smtClean="0">
                <a:solidFill>
                  <a:prstClr val="black"/>
                </a:solidFill>
                <a:latin typeface="Times New Roman" panose="02020603050405020304" pitchFamily="18" charset="0"/>
                <a:cs typeface="Times New Roman" panose="02020603050405020304" pitchFamily="18" charset="0"/>
              </a:rPr>
              <a:t>."</a:t>
            </a:r>
            <a:endParaRPr lang="en-US" altLang="en-US" sz="1200" kern="1200" dirty="0" smtClean="0">
              <a:solidFill>
                <a:prstClr val="black"/>
              </a:solidFill>
              <a:latin typeface="Times New Roman" panose="02020603050405020304" pitchFamily="18" charset="0"/>
              <a:cs typeface="Times New Roman" panose="02020603050405020304" pitchFamily="18" charset="0"/>
            </a:endParaRPr>
          </a:p>
          <a:p>
            <a:pPr lvl="0" algn="just" eaLnBrk="1" hangingPunct="1">
              <a:buFont typeface="Arial" panose="020B0604020202020204" pitchFamily="34" charset="0"/>
              <a:buChar char="•"/>
            </a:pPr>
            <a:endParaRPr lang="en-US" altLang="en-US" sz="1200" kern="1200" dirty="0">
              <a:solidFill>
                <a:prstClr val="black"/>
              </a:solidFill>
              <a:latin typeface="Times New Roman" panose="02020603050405020304" pitchFamily="18" charset="0"/>
              <a:cs typeface="Times New Roman" panose="02020603050405020304" pitchFamily="18" charset="0"/>
            </a:endParaRPr>
          </a:p>
          <a:p>
            <a:pPr lvl="0" algn="just" eaLnBrk="1" hangingPunct="1">
              <a:buFont typeface="Arial" panose="020B0604020202020204" pitchFamily="34" charset="0"/>
              <a:buChar char="•"/>
            </a:pPr>
            <a:r>
              <a:rPr lang="en-US" altLang="en-US" b="1" kern="1200" dirty="0">
                <a:solidFill>
                  <a:prstClr val="black"/>
                </a:solidFill>
                <a:latin typeface="Times New Roman" panose="02020603050405020304" pitchFamily="18" charset="0"/>
                <a:cs typeface="Times New Roman" panose="02020603050405020304" pitchFamily="18" charset="0"/>
              </a:rPr>
              <a:t>Gödel Incompleteness Theorems:</a:t>
            </a:r>
            <a:r>
              <a:rPr lang="en-US" altLang="en-US" kern="1200" dirty="0">
                <a:solidFill>
                  <a:prstClr val="black"/>
                </a:solidFill>
                <a:latin typeface="Times New Roman" panose="02020603050405020304" pitchFamily="18" charset="0"/>
                <a:cs typeface="Times New Roman" panose="02020603050405020304" pitchFamily="18" charset="0"/>
              </a:rPr>
              <a:t> </a:t>
            </a:r>
            <a:r>
              <a:rPr lang="en-US" altLang="en-US" sz="1400" kern="1200" dirty="0">
                <a:solidFill>
                  <a:prstClr val="black"/>
                </a:solidFill>
                <a:latin typeface="Times New Roman" panose="02020603050405020304" pitchFamily="18" charset="0"/>
                <a:cs typeface="Times New Roman" panose="02020603050405020304" pitchFamily="18" charset="0"/>
              </a:rPr>
              <a:t>Gödel's incompleteness theorems are two theorems of mathematical logic that establish inherent limitations of all but the most trivial axiomatic systems capable of doing arithmetic. The theorems, proven by Austrian American logician, mathematician, and philosopher </a:t>
            </a:r>
            <a:r>
              <a:rPr lang="en-US" altLang="en-US" sz="1400" b="1" kern="1200" dirty="0">
                <a:solidFill>
                  <a:prstClr val="black"/>
                </a:solidFill>
                <a:latin typeface="Times New Roman" panose="02020603050405020304" pitchFamily="18" charset="0"/>
                <a:cs typeface="Times New Roman" panose="02020603050405020304" pitchFamily="18" charset="0"/>
              </a:rPr>
              <a:t>Kurt Friedrich Gödel</a:t>
            </a:r>
            <a:r>
              <a:rPr lang="en-US" altLang="en-US" sz="1400" kern="1200" dirty="0">
                <a:solidFill>
                  <a:prstClr val="black"/>
                </a:solidFill>
                <a:latin typeface="Times New Roman" panose="02020603050405020304" pitchFamily="18" charset="0"/>
                <a:cs typeface="Times New Roman" panose="02020603050405020304" pitchFamily="18" charset="0"/>
              </a:rPr>
              <a:t> (1906–1978) in </a:t>
            </a:r>
            <a:r>
              <a:rPr lang="en-US" altLang="en-US" sz="1400" b="1" kern="1200" dirty="0">
                <a:solidFill>
                  <a:prstClr val="black"/>
                </a:solidFill>
                <a:latin typeface="Times New Roman" panose="02020603050405020304" pitchFamily="18" charset="0"/>
                <a:cs typeface="Times New Roman" panose="02020603050405020304" pitchFamily="18" charset="0"/>
              </a:rPr>
              <a:t>1931</a:t>
            </a:r>
            <a:r>
              <a:rPr lang="en-US" altLang="en-US" sz="1400" kern="1200" dirty="0">
                <a:solidFill>
                  <a:prstClr val="black"/>
                </a:solidFill>
                <a:latin typeface="Times New Roman" panose="02020603050405020304" pitchFamily="18" charset="0"/>
                <a:cs typeface="Times New Roman" panose="02020603050405020304" pitchFamily="18" charset="0"/>
              </a:rPr>
              <a:t>, are important both in mathematical logic and in the philosophy of mathematics. They prove </a:t>
            </a:r>
            <a:r>
              <a:rPr lang="en-US" altLang="en-US" sz="1400" b="1" kern="1200" dirty="0">
                <a:solidFill>
                  <a:prstClr val="black"/>
                </a:solidFill>
                <a:latin typeface="Times New Roman" panose="02020603050405020304" pitchFamily="18" charset="0"/>
                <a:cs typeface="Times New Roman" panose="02020603050405020304" pitchFamily="18" charset="0"/>
              </a:rPr>
              <a:t>the open logic approach of Mathematics</a:t>
            </a:r>
            <a:r>
              <a:rPr lang="en-US" altLang="en-US" sz="1400" kern="1200" dirty="0">
                <a:solidFill>
                  <a:prstClr val="black"/>
                </a:solidFill>
                <a:latin typeface="Times New Roman" panose="02020603050405020304" pitchFamily="18" charset="0"/>
                <a:cs typeface="Times New Roman" panose="02020603050405020304" pitchFamily="18" charset="0"/>
              </a:rPr>
              <a:t>.</a:t>
            </a:r>
            <a:r>
              <a:rPr lang="it-IT" altLang="en-US" sz="1400" kern="1200" dirty="0">
                <a:solidFill>
                  <a:prstClr val="black"/>
                </a:solidFill>
                <a:latin typeface="Times New Roman" panose="02020603050405020304" pitchFamily="18" charset="0"/>
                <a:cs typeface="Times New Roman" panose="02020603050405020304" pitchFamily="18" charset="0"/>
              </a:rPr>
              <a:t> (Licata, </a:t>
            </a:r>
            <a:r>
              <a:rPr lang="it-IT" altLang="en-US" sz="1400" kern="1200" dirty="0" smtClean="0">
                <a:solidFill>
                  <a:prstClr val="black"/>
                </a:solidFill>
                <a:latin typeface="Times New Roman" panose="02020603050405020304" pitchFamily="18" charset="0"/>
                <a:cs typeface="Times New Roman" panose="02020603050405020304" pitchFamily="18" charset="0"/>
              </a:rPr>
              <a:t>2008)</a:t>
            </a:r>
            <a:endParaRPr lang="en-US" dirty="0" smtClean="0">
              <a:latin typeface="Times New Roman" panose="02020603050405020304" pitchFamily="18" charset="0"/>
              <a:cs typeface="Times New Roman" panose="02020603050405020304" pitchFamily="18" charset="0"/>
            </a:endParaRPr>
          </a:p>
        </p:txBody>
      </p:sp>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478433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8</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3" name="Text Box 3"/>
          <p:cNvSpPr txBox="1">
            <a:spLocks noChangeArrowheads="1"/>
          </p:cNvSpPr>
          <p:nvPr/>
        </p:nvSpPr>
        <p:spPr bwMode="auto">
          <a:xfrm>
            <a:off x="1" y="836712"/>
            <a:ext cx="91439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b="1" dirty="0" smtClean="0">
                <a:solidFill>
                  <a:srgbClr val="003F6E"/>
                </a:solidFill>
                <a:latin typeface="Times New Roman" pitchFamily="18" charset="0"/>
                <a:cs typeface="Times New Roman" pitchFamily="18" charset="0"/>
              </a:rPr>
              <a:t>Fundamentalist vs. </a:t>
            </a:r>
            <a:r>
              <a:rPr lang="en-US" sz="4000" b="1" dirty="0" err="1" smtClean="0">
                <a:solidFill>
                  <a:srgbClr val="003F6E"/>
                </a:solidFill>
                <a:latin typeface="Times New Roman" pitchFamily="18" charset="0"/>
                <a:cs typeface="Times New Roman" pitchFamily="18" charset="0"/>
              </a:rPr>
              <a:t>Evolutive</a:t>
            </a:r>
            <a:r>
              <a:rPr lang="en-US" sz="4000" b="1" dirty="0" smtClean="0">
                <a:solidFill>
                  <a:srgbClr val="003F6E"/>
                </a:solidFill>
                <a:latin typeface="Times New Roman" pitchFamily="18" charset="0"/>
                <a:cs typeface="Times New Roman" pitchFamily="18" charset="0"/>
              </a:rPr>
              <a:t> Mindset</a:t>
            </a:r>
            <a:endParaRPr lang="it-IT" sz="4000" b="1" dirty="0">
              <a:solidFill>
                <a:srgbClr val="003F6E"/>
              </a:solidFill>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287" y="1469186"/>
            <a:ext cx="3964329" cy="5128797"/>
          </a:xfrm>
          <a:prstGeom prst="rect">
            <a:avLst/>
          </a:prstGeom>
        </p:spPr>
      </p:pic>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051281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9</a:t>
            </a:fld>
            <a:endParaRPr lang="it-IT" smtClean="0">
              <a:latin typeface="Arial" pitchFamily="34" charset="0"/>
            </a:endParaRPr>
          </a:p>
        </p:txBody>
      </p:sp>
      <p:sp>
        <p:nvSpPr>
          <p:cNvPr id="8" name="Text Box 5"/>
          <p:cNvSpPr txBox="1">
            <a:spLocks noChangeArrowheads="1"/>
          </p:cNvSpPr>
          <p:nvPr/>
        </p:nvSpPr>
        <p:spPr bwMode="auto">
          <a:xfrm>
            <a:off x="0" y="980728"/>
            <a:ext cx="9144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6000" b="1" dirty="0" smtClean="0">
                <a:solidFill>
                  <a:srgbClr val="000000"/>
                </a:solidFill>
                <a:latin typeface="Times New Roman" pitchFamily="18" charset="0"/>
              </a:rPr>
              <a:t>Human Ability to Change</a:t>
            </a:r>
            <a:r>
              <a:rPr lang="it-IT" sz="7200" b="1" dirty="0" smtClean="0">
                <a:solidFill>
                  <a:srgbClr val="000000"/>
                </a:solidFill>
                <a:latin typeface="Times New Roman" pitchFamily="18" charset="0"/>
              </a:rPr>
              <a:t> </a:t>
            </a:r>
            <a:r>
              <a:rPr lang="it-IT" sz="6000" b="1" dirty="0" smtClean="0">
                <a:solidFill>
                  <a:srgbClr val="000000"/>
                </a:solidFill>
                <a:latin typeface="Times New Roman" pitchFamily="18" charset="0"/>
              </a:rPr>
              <a:t>in the Light of Experience</a:t>
            </a:r>
            <a:r>
              <a:rPr lang="it-IT" sz="7200" b="1" dirty="0" smtClean="0">
                <a:solidFill>
                  <a:srgbClr val="000000"/>
                </a:solidFill>
                <a:latin typeface="Times New Roman" pitchFamily="18" charset="0"/>
              </a:rPr>
              <a:t> is called </a:t>
            </a:r>
          </a:p>
          <a:p>
            <a:pPr algn="ctr" eaLnBrk="1" hangingPunct="1"/>
            <a:r>
              <a:rPr lang="it-IT" sz="9600" b="1" dirty="0" smtClean="0">
                <a:solidFill>
                  <a:srgbClr val="000000"/>
                </a:solidFill>
                <a:latin typeface="Times New Roman" pitchFamily="18" charset="0"/>
              </a:rPr>
              <a:t>Plasticity</a:t>
            </a:r>
            <a:r>
              <a:rPr lang="it-IT" sz="7200" b="1" dirty="0" smtClean="0">
                <a:solidFill>
                  <a:srgbClr val="000000"/>
                </a:solidFill>
                <a:latin typeface="Times New Roman" pitchFamily="18" charset="0"/>
              </a:rPr>
              <a:t> </a:t>
            </a: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9373676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19027</TotalTime>
  <Words>4994</Words>
  <Application>Microsoft Office PowerPoint</Application>
  <PresentationFormat>On-screen Show (4:3)</PresentationFormat>
  <Paragraphs>643</Paragraphs>
  <Slides>67</Slides>
  <Notes>65</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Struttura predefinita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Ontological Uncertainty</vt:lpstr>
      <vt:lpstr>Statistics Can Fool You, Unfortunately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Ontological Uncertainty Management (OUM)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Giulia</dc:creator>
  <cp:lastModifiedBy>user1</cp:lastModifiedBy>
  <cp:revision>5117</cp:revision>
  <cp:lastPrinted>2014-05-21T17:09:52Z</cp:lastPrinted>
  <dcterms:created xsi:type="dcterms:W3CDTF">2009-02-20T09:52:32Z</dcterms:created>
  <dcterms:modified xsi:type="dcterms:W3CDTF">2016-04-28T16:26:52Z</dcterms:modified>
</cp:coreProperties>
</file>