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010" r:id="rId2"/>
    <p:sldId id="967" r:id="rId3"/>
    <p:sldId id="968" r:id="rId4"/>
    <p:sldId id="969" r:id="rId5"/>
    <p:sldId id="970" r:id="rId6"/>
    <p:sldId id="971" r:id="rId7"/>
  </p:sldIdLst>
  <p:sldSz cx="9144000" cy="5143500" type="screen16x9"/>
  <p:notesSz cx="6858000" cy="9144000"/>
  <p:defaultTextStyle>
    <a:defPPr>
      <a:defRPr lang="sv-S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760" userDrawn="1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7F7F7F"/>
    <a:srgbClr val="00FF00"/>
    <a:srgbClr val="008000"/>
    <a:srgbClr val="33CC33"/>
    <a:srgbClr val="993300"/>
    <a:srgbClr val="800000"/>
    <a:srgbClr val="000000"/>
    <a:srgbClr val="000066"/>
    <a:srgbClr val="00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3281" autoAdjust="0"/>
    <p:restoredTop sz="80546" autoAdjust="0"/>
  </p:normalViewPr>
  <p:slideViewPr>
    <p:cSldViewPr snapToObjects="1">
      <p:cViewPr varScale="1">
        <p:scale>
          <a:sx n="112" d="100"/>
          <a:sy n="112" d="100"/>
        </p:scale>
        <p:origin x="408" y="84"/>
      </p:cViewPr>
      <p:guideLst>
        <p:guide pos="5760"/>
        <p:guide orient="horz" pos="1620"/>
      </p:guideLst>
    </p:cSldViewPr>
  </p:slideViewPr>
  <p:outlineViewPr>
    <p:cViewPr>
      <p:scale>
        <a:sx n="33" d="100"/>
        <a:sy n="33" d="100"/>
      </p:scale>
      <p:origin x="0" y="-14082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5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4F30260-0210-419C-BC54-AA1D18ED9DC0}" type="datetime1">
              <a:rPr lang="sv-SE"/>
              <a:pPr>
                <a:defRPr/>
              </a:pPr>
              <a:t>2016-04-23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F8A2843-4E12-43BC-B35F-1CBAA1F4AE8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63258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7BF9C93-4EA7-4978-8BB4-51274F5F4B08}" type="datetime1">
              <a:rPr lang="sv-SE"/>
              <a:pPr>
                <a:defRPr/>
              </a:pPr>
              <a:t>2016-04-23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S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v-SE" noProof="0"/>
              <a:t>Click to edit Master text styles</a:t>
            </a:r>
          </a:p>
          <a:p>
            <a:pPr lvl="1"/>
            <a:r>
              <a:rPr lang="sv-SE" noProof="0"/>
              <a:t>Second level</a:t>
            </a:r>
          </a:p>
          <a:p>
            <a:pPr lvl="2"/>
            <a:r>
              <a:rPr lang="sv-SE" noProof="0"/>
              <a:t>Third level</a:t>
            </a:r>
          </a:p>
          <a:p>
            <a:pPr lvl="3"/>
            <a:r>
              <a:rPr lang="sv-SE" noProof="0"/>
              <a:t>Fourth level</a:t>
            </a:r>
          </a:p>
          <a:p>
            <a:pPr lvl="4"/>
            <a:r>
              <a:rPr lang="sv-SE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3EA2C04-6C36-4837-BBEB-3040D24E2DC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64379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111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111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111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111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EA2C04-6C36-4837-BBEB-3040D24E2DCF}" type="slidenum">
              <a:rPr lang="sv-SE" smtClean="0"/>
              <a:pPr>
                <a:defRPr/>
              </a:pPr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6206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EA2C04-6C36-4837-BBEB-3040D24E2DCF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771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EA2C04-6C36-4837-BBEB-3040D24E2DCF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702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EA2C04-6C36-4837-BBEB-3040D24E2DCF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2416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EA2C04-6C36-4837-BBEB-3040D24E2DCF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482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Metaphor is for most people a device of the Poetic</a:t>
            </a:r>
          </a:p>
          <a:p>
            <a:r>
              <a:rPr lang="en-GB" dirty="0"/>
              <a:t>imagination and the rhetorical flourish-a matter of</a:t>
            </a:r>
          </a:p>
          <a:p>
            <a:r>
              <a:rPr lang="en-GB" dirty="0"/>
              <a:t>extraordinary rather than ordinary language. Moreover,</a:t>
            </a:r>
          </a:p>
          <a:p>
            <a:r>
              <a:rPr lang="en-GB" dirty="0"/>
              <a:t>metaphor is typically viewed as characteristic of language</a:t>
            </a:r>
          </a:p>
          <a:p>
            <a:r>
              <a:rPr lang="en-GB" dirty="0"/>
              <a:t>alone, a matter of words rather than thought or action. For</a:t>
            </a:r>
          </a:p>
          <a:p>
            <a:r>
              <a:rPr lang="en-GB" dirty="0"/>
              <a:t>this reason, most people think they can get along perfectly</a:t>
            </a:r>
          </a:p>
          <a:p>
            <a:r>
              <a:rPr lang="en-GB" dirty="0"/>
              <a:t>well without metaphor. we have found, on the contrary, that</a:t>
            </a:r>
          </a:p>
          <a:p>
            <a:r>
              <a:rPr lang="en-GB" dirty="0"/>
              <a:t>metaphor is pervasive in </a:t>
            </a:r>
            <a:r>
              <a:rPr lang="en-GB" dirty="0" err="1"/>
              <a:t>evervday</a:t>
            </a:r>
            <a:r>
              <a:rPr lang="en-GB" dirty="0"/>
              <a:t> life, not just in language</a:t>
            </a:r>
          </a:p>
          <a:p>
            <a:r>
              <a:rPr lang="en-GB" dirty="0"/>
              <a:t>but in thought and action. </a:t>
            </a:r>
          </a:p>
          <a:p>
            <a:endParaRPr lang="en-GB" dirty="0"/>
          </a:p>
          <a:p>
            <a:r>
              <a:rPr lang="en-GB" dirty="0"/>
              <a:t>Our ordinary conceptual system,</a:t>
            </a:r>
          </a:p>
          <a:p>
            <a:r>
              <a:rPr lang="en-GB" dirty="0"/>
              <a:t>in terms of which we both think and act, is fundamentally</a:t>
            </a:r>
          </a:p>
          <a:p>
            <a:r>
              <a:rPr lang="en-GB" dirty="0"/>
              <a:t>metaphorical in nature.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EA2C04-6C36-4837-BBEB-3040D24E2DCF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9377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3299" y="0"/>
            <a:ext cx="9144000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prstClr val="white"/>
              </a:solidFill>
              <a:latin typeface="Calibri" pitchFamily="34" charset="0"/>
              <a:ea typeface="Geneva" pitchFamily="-105" charset="-128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 dirty="0">
                <a:solidFill>
                  <a:prstClr val="black"/>
                </a:solidFill>
                <a:latin typeface="Arial" pitchFamily="34" charset="0"/>
              </a:rPr>
              <a:t>© 2012 Planetaire AB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3888" y="771550"/>
            <a:ext cx="5073954" cy="2232248"/>
          </a:xfrm>
        </p:spPr>
        <p:txBody>
          <a:bodyPr/>
          <a:lstStyle>
            <a:lvl1pPr algn="ctr">
              <a:defRPr sz="4800" cap="all" baseline="0">
                <a:solidFill>
                  <a:schemeClr val="bg1">
                    <a:lumMod val="95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094062"/>
            <a:ext cx="8242306" cy="989856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5" descr="PLANETAIRE_logotyp_negativ_frilagd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78229" y="53355"/>
            <a:ext cx="930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8460432" y="5020022"/>
            <a:ext cx="360040" cy="123478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8820472" y="5020022"/>
            <a:ext cx="326827" cy="12347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 userDrawn="1"/>
        </p:nvSpPr>
        <p:spPr>
          <a:xfrm>
            <a:off x="8781676" y="4929758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29758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 rot="16200000">
            <a:off x="8325691" y="3970663"/>
            <a:ext cx="161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sv-SE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©copyrights Planetaie AB 2015</a:t>
            </a:r>
          </a:p>
          <a:p>
            <a:endParaRPr lang="sv-SE" sz="800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/>
          <a:srcRect b="1314"/>
          <a:stretch/>
        </p:blipFill>
        <p:spPr>
          <a:xfrm>
            <a:off x="-12154" y="-20759"/>
            <a:ext cx="2997596" cy="303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69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-11805" y="0"/>
            <a:ext cx="9159103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schemeClr val="bg1"/>
              </a:solidFill>
              <a:latin typeface="Calibri" pitchFamily="34" charset="0"/>
              <a:ea typeface="Geneva" pitchFamily="-105" charset="-128"/>
              <a:cs typeface="+mn-cs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 dirty="0">
                <a:latin typeface="Arial" pitchFamily="34" charset="0"/>
              </a:rPr>
              <a:t>© 2012 Planetaire AB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06404"/>
            <a:ext cx="8014053" cy="476250"/>
          </a:xfrm>
        </p:spPr>
        <p:txBody>
          <a:bodyPr/>
          <a:lstStyle>
            <a:lvl1pPr>
              <a:defRPr sz="3600" b="0" cap="all" baseline="0">
                <a:solidFill>
                  <a:schemeClr val="bg1">
                    <a:lumMod val="85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059582"/>
            <a:ext cx="7522226" cy="3798168"/>
          </a:xfrm>
        </p:spPr>
        <p:txBody>
          <a:bodyPr/>
          <a:lstStyle>
            <a:lvl1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  <a:lvl2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2pPr>
            <a:lvl3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3pPr>
            <a:lvl4pPr>
              <a:defRPr sz="1800"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5" descr="PLANETAIRE_logotyp_negativ_frilagd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78229" y="53355"/>
            <a:ext cx="930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8460432" y="5020022"/>
            <a:ext cx="360040" cy="123478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8820472" y="5020022"/>
            <a:ext cx="326827" cy="12347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 userDrawn="1"/>
        </p:nvSpPr>
        <p:spPr>
          <a:xfrm>
            <a:off x="8781676" y="4929758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29758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 rot="16200000">
            <a:off x="8325691" y="3970663"/>
            <a:ext cx="161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©copyrights Planetaie AB 2015</a:t>
            </a:r>
          </a:p>
          <a:p>
            <a:endParaRPr lang="sv-SE" sz="800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/>
          <a:srcRect b="707"/>
          <a:stretch/>
        </p:blipFill>
        <p:spPr>
          <a:xfrm>
            <a:off x="86515" y="10197"/>
            <a:ext cx="720588" cy="735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-26408" y="0"/>
            <a:ext cx="9170407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schemeClr val="bg1"/>
              </a:solidFill>
              <a:latin typeface="Calibri" pitchFamily="34" charset="0"/>
              <a:ea typeface="Geneva" pitchFamily="-105" charset="-128"/>
              <a:cs typeface="+mn-cs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 dirty="0">
                <a:latin typeface="Arial" pitchFamily="34" charset="0"/>
              </a:rPr>
              <a:t>© 2012 Planetaire 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05755"/>
            <a:ext cx="7594234" cy="4670251"/>
          </a:xfrm>
        </p:spPr>
        <p:txBody>
          <a:bodyPr/>
          <a:lstStyle>
            <a:lvl1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1pPr>
            <a:lvl2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2pPr>
            <a:lvl3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3pPr>
            <a:lvl4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4pPr>
            <a:lvl5pPr>
              <a:defRPr sz="3200">
                <a:solidFill>
                  <a:schemeClr val="bg1">
                    <a:lumMod val="8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5" descr="PLANETAIRE_logotyp_negativ_frilagd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78229" y="53355"/>
            <a:ext cx="930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Action Button: Forward or Next 16">
            <a:hlinkClick r:id="" action="ppaction://hlinkshowjump?jump=nextslide" highlightClick="1"/>
          </p:cNvPr>
          <p:cNvSpPr/>
          <p:nvPr userDrawn="1"/>
        </p:nvSpPr>
        <p:spPr>
          <a:xfrm>
            <a:off x="8781676" y="4948014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48014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 rot="16200000">
            <a:off x="8325691" y="3970663"/>
            <a:ext cx="161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©copyrights Planetaie AB 2015</a:t>
            </a:r>
          </a:p>
          <a:p>
            <a:endParaRPr lang="sv-SE" sz="80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/>
          <a:srcRect b="707"/>
          <a:stretch/>
        </p:blipFill>
        <p:spPr>
          <a:xfrm>
            <a:off x="29587" y="14759"/>
            <a:ext cx="720588" cy="73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8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>
                <a:latin typeface="Arial" pitchFamily="34" charset="0"/>
              </a:rPr>
              <a:t>© 2010 Planetaire AB</a:t>
            </a:r>
          </a:p>
        </p:txBody>
      </p:sp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8460432" y="5020022"/>
            <a:ext cx="360040" cy="123478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8820472" y="5020022"/>
            <a:ext cx="326827" cy="12347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-1" y="0"/>
            <a:ext cx="9147299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schemeClr val="bg1"/>
              </a:solidFill>
              <a:latin typeface="Calibri" pitchFamily="34" charset="0"/>
              <a:ea typeface="Geneva" pitchFamily="-105" charset="-128"/>
              <a:cs typeface="+mn-cs"/>
            </a:endParaRPr>
          </a:p>
        </p:txBody>
      </p:sp>
      <p:sp>
        <p:nvSpPr>
          <p:cNvPr id="14" name="Action Button: Forward or Next 13">
            <a:hlinkClick r:id="" action="ppaction://hlinkshowjump?jump=nextslide" highlightClick="1"/>
          </p:cNvPr>
          <p:cNvSpPr/>
          <p:nvPr userDrawn="1"/>
        </p:nvSpPr>
        <p:spPr>
          <a:xfrm>
            <a:off x="8781676" y="4948014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Action Button: Back or Previous 14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48014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/>
          <a:srcRect b="707"/>
          <a:stretch/>
        </p:blipFill>
        <p:spPr>
          <a:xfrm>
            <a:off x="89367" y="10197"/>
            <a:ext cx="720588" cy="735133"/>
          </a:xfrm>
          <a:prstGeom prst="rect">
            <a:avLst/>
          </a:prstGeom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971600" y="206404"/>
            <a:ext cx="8014053" cy="476250"/>
          </a:xfrm>
        </p:spPr>
        <p:txBody>
          <a:bodyPr/>
          <a:lstStyle>
            <a:lvl1pPr>
              <a:defRPr sz="3600" b="0" cap="all" baseline="0">
                <a:solidFill>
                  <a:schemeClr val="bg1">
                    <a:lumMod val="85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3299" y="0"/>
            <a:ext cx="9144000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prstClr val="white"/>
              </a:solidFill>
              <a:latin typeface="Calibri" pitchFamily="34" charset="0"/>
              <a:ea typeface="Geneva" pitchFamily="-105" charset="-128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 dirty="0">
                <a:solidFill>
                  <a:prstClr val="black"/>
                </a:solidFill>
                <a:latin typeface="Arial" pitchFamily="34" charset="0"/>
              </a:rPr>
              <a:t>© 2012 Planetaire 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7596" y="915566"/>
            <a:ext cx="5640246" cy="4014192"/>
          </a:xfrm>
        </p:spPr>
        <p:txBody>
          <a:bodyPr anchor="b"/>
          <a:lstStyle>
            <a:lvl1pPr marL="533400" indent="-533400" algn="l">
              <a:buFont typeface="Arial" pitchFamily="34" charset="0"/>
              <a:buChar char="•"/>
              <a:defRPr sz="32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5" descr="PLANETAIRE_logotyp_negativ_frilagd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78229" y="53355"/>
            <a:ext cx="930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8460432" y="5020022"/>
            <a:ext cx="360040" cy="123478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8820472" y="5020022"/>
            <a:ext cx="326827" cy="12347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 userDrawn="1"/>
        </p:nvSpPr>
        <p:spPr>
          <a:xfrm>
            <a:off x="8781676" y="4929758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29758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 rot="16200000">
            <a:off x="8325691" y="3970663"/>
            <a:ext cx="161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sv-SE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©copyrights Planetaie AB 2015</a:t>
            </a:r>
          </a:p>
          <a:p>
            <a:endParaRPr lang="sv-SE" sz="800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2643758"/>
            <a:ext cx="1800200" cy="2286000"/>
          </a:xfrm>
        </p:spPr>
        <p:txBody>
          <a:bodyPr anchor="t"/>
          <a:lstStyle>
            <a:lvl1pPr algn="ctr">
              <a:defRPr sz="15000" b="1" cap="all" baseline="0">
                <a:solidFill>
                  <a:srgbClr val="0070C0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120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3299" y="0"/>
            <a:ext cx="9144000" cy="5143500"/>
          </a:xfrm>
          <a:prstGeom prst="rect">
            <a:avLst/>
          </a:prstGeom>
          <a:solidFill>
            <a:schemeClr val="tx1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sv-SE">
              <a:solidFill>
                <a:prstClr val="white"/>
              </a:solidFill>
              <a:latin typeface="Calibri" pitchFamily="34" charset="0"/>
              <a:ea typeface="Geneva" pitchFamily="-105" charset="-128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 rot="16200000">
            <a:off x="8416925" y="4457700"/>
            <a:ext cx="1212850" cy="184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600" dirty="0">
                <a:solidFill>
                  <a:prstClr val="black"/>
                </a:solidFill>
                <a:latin typeface="Arial" pitchFamily="34" charset="0"/>
              </a:rPr>
              <a:t>© 2012 Planetaire 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7596" y="915566"/>
            <a:ext cx="5640246" cy="4014192"/>
          </a:xfrm>
        </p:spPr>
        <p:txBody>
          <a:bodyPr anchor="b"/>
          <a:lstStyle>
            <a:lvl1pPr marL="533400" indent="-533400" algn="l">
              <a:buFont typeface="Arial" pitchFamily="34" charset="0"/>
              <a:buChar char="•"/>
              <a:defRPr sz="32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5" descr="PLANETAIRE_logotyp_negativ_frilagd.eps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78229" y="53355"/>
            <a:ext cx="9302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8460432" y="5020022"/>
            <a:ext cx="360040" cy="123478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8820472" y="5020022"/>
            <a:ext cx="326827" cy="123478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/>
          <p:nvPr userDrawn="1"/>
        </p:nvSpPr>
        <p:spPr>
          <a:xfrm>
            <a:off x="8781676" y="4929758"/>
            <a:ext cx="326828" cy="162272"/>
          </a:xfrm>
          <a:prstGeom prst="actionButtonForwardNext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8" name="Action Button: Back or Previous 17">
            <a:hlinkClick r:id="" action="ppaction://hlinkshowjump?jump=previousslide" highlightClick="1"/>
          </p:cNvPr>
          <p:cNvSpPr/>
          <p:nvPr userDrawn="1"/>
        </p:nvSpPr>
        <p:spPr>
          <a:xfrm>
            <a:off x="8457132" y="4929758"/>
            <a:ext cx="324544" cy="162272"/>
          </a:xfrm>
          <a:prstGeom prst="actionButtonBackPrevious">
            <a:avLst/>
          </a:prstGeom>
          <a:solidFill>
            <a:schemeClr val="tx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2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 rot="16200000">
            <a:off x="8325691" y="3970663"/>
            <a:ext cx="161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sv-SE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©copyrights Planetaie AB 2015</a:t>
            </a:r>
          </a:p>
          <a:p>
            <a:endParaRPr lang="sv-SE" sz="800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/>
          <a:srcRect b="1314"/>
          <a:stretch/>
        </p:blipFill>
        <p:spPr>
          <a:xfrm>
            <a:off x="0" y="0"/>
            <a:ext cx="2997596" cy="30393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2643758"/>
            <a:ext cx="1800200" cy="2286000"/>
          </a:xfrm>
        </p:spPr>
        <p:txBody>
          <a:bodyPr anchor="t"/>
          <a:lstStyle>
            <a:lvl1pPr algn="ctr">
              <a:defRPr sz="15000" b="1" cap="all" baseline="0">
                <a:solidFill>
                  <a:srgbClr val="0070C0"/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669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70038" y="1200150"/>
            <a:ext cx="67818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70038" y="2114550"/>
            <a:ext cx="67818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8" r:id="rId1"/>
    <p:sldLayoutId id="2147484756" r:id="rId2"/>
    <p:sldLayoutId id="2147484759" r:id="rId3"/>
    <p:sldLayoutId id="2147484754" r:id="rId4"/>
    <p:sldLayoutId id="2147484761" r:id="rId5"/>
    <p:sldLayoutId id="2147484760" r:id="rId6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Georgia"/>
          <a:ea typeface="Geneva" pitchFamily="-65" charset="-128"/>
          <a:cs typeface="Georgi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-65" charset="0"/>
          <a:ea typeface="Geneva" pitchFamily="-65" charset="-128"/>
          <a:cs typeface="Georgia" pitchFamily="-65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-65" charset="0"/>
          <a:ea typeface="Geneva" pitchFamily="-65" charset="-128"/>
          <a:cs typeface="Georgia" pitchFamily="-65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-65" charset="0"/>
          <a:ea typeface="Geneva" pitchFamily="-65" charset="-128"/>
          <a:cs typeface="Georgia" pitchFamily="-65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-65" charset="0"/>
          <a:ea typeface="Geneva" pitchFamily="-65" charset="-128"/>
          <a:cs typeface="Georgia" pitchFamily="-65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orgia" pitchFamily="-65" charset="0"/>
          <a:ea typeface="Geneva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orgia" pitchFamily="-65" charset="0"/>
          <a:ea typeface="Geneva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orgia" pitchFamily="-65" charset="0"/>
          <a:ea typeface="Geneva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eorgia" pitchFamily="-65" charset="0"/>
          <a:ea typeface="Geneva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Geneva" pitchFamily="-65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Geneva" pitchFamily="-65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Geneva" pitchFamily="-65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Geneva" pitchFamily="-65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Geneva" pitchFamily="-65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METAPHOR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6478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The </a:t>
            </a:r>
            <a:r>
              <a:rPr lang="sv-SE" i="1" dirty="0"/>
              <a:t>gun </a:t>
            </a:r>
            <a:r>
              <a:rPr lang="sv-SE" dirty="0"/>
              <a:t>we hired wanted fifty grand</a:t>
            </a:r>
          </a:p>
          <a:p>
            <a:r>
              <a:rPr lang="sv-SE" dirty="0"/>
              <a:t>The </a:t>
            </a:r>
            <a:r>
              <a:rPr lang="sv-SE" i="1" dirty="0"/>
              <a:t>buses</a:t>
            </a:r>
            <a:r>
              <a:rPr lang="sv-SE" dirty="0"/>
              <a:t> are on strike</a:t>
            </a:r>
          </a:p>
          <a:p>
            <a:r>
              <a:rPr lang="sv-SE" i="1" dirty="0"/>
              <a:t>Nixon</a:t>
            </a:r>
            <a:r>
              <a:rPr lang="sv-SE" dirty="0"/>
              <a:t> bombed Hanoi</a:t>
            </a:r>
          </a:p>
          <a:p>
            <a:r>
              <a:rPr lang="sv-SE" i="1" dirty="0"/>
              <a:t>Napoleon</a:t>
            </a:r>
            <a:r>
              <a:rPr lang="sv-SE" dirty="0"/>
              <a:t> lost Waterloo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541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You’ll never get the </a:t>
            </a:r>
            <a:r>
              <a:rPr lang="sv-SE" i="1" dirty="0"/>
              <a:t>university</a:t>
            </a:r>
            <a:r>
              <a:rPr lang="sv-SE" dirty="0"/>
              <a:t> to agree to that</a:t>
            </a:r>
          </a:p>
          <a:p>
            <a:r>
              <a:rPr lang="sv-SE" dirty="0"/>
              <a:t>The </a:t>
            </a:r>
            <a:r>
              <a:rPr lang="sv-SE" i="1" dirty="0"/>
              <a:t>Senate</a:t>
            </a:r>
            <a:r>
              <a:rPr lang="sv-SE" dirty="0"/>
              <a:t> thinks aboortion is immoral</a:t>
            </a:r>
          </a:p>
          <a:p>
            <a:r>
              <a:rPr lang="sv-SE" dirty="0"/>
              <a:t>The </a:t>
            </a:r>
            <a:r>
              <a:rPr lang="sv-SE" i="1" dirty="0"/>
              <a:t>White House </a:t>
            </a:r>
            <a:r>
              <a:rPr lang="sv-SE" dirty="0"/>
              <a:t>isn’t saying anything</a:t>
            </a:r>
          </a:p>
          <a:p>
            <a:r>
              <a:rPr lang="sv-SE" i="1" dirty="0"/>
              <a:t>Paris</a:t>
            </a:r>
            <a:r>
              <a:rPr lang="sv-SE" dirty="0"/>
              <a:t> is introducing longer skirts this season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6116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IDEAS ARE PEOPLE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The theory of relativity </a:t>
            </a:r>
            <a:r>
              <a:rPr lang="sv-SE" i="1" dirty="0"/>
              <a:t>gave birth </a:t>
            </a:r>
            <a:r>
              <a:rPr lang="sv-SE" dirty="0"/>
              <a:t>to an enormnous number of ideas in physics. </a:t>
            </a:r>
          </a:p>
          <a:p>
            <a:r>
              <a:rPr lang="sv-SE" dirty="0"/>
              <a:t>He is the </a:t>
            </a:r>
            <a:r>
              <a:rPr lang="sv-SE" i="1" dirty="0"/>
              <a:t>father</a:t>
            </a:r>
            <a:r>
              <a:rPr lang="sv-SE" dirty="0"/>
              <a:t> of modern </a:t>
            </a:r>
            <a:r>
              <a:rPr lang="sv-SE" dirty="0" err="1"/>
              <a:t>biology</a:t>
            </a:r>
            <a:r>
              <a:rPr lang="sv-SE" dirty="0"/>
              <a:t>. </a:t>
            </a:r>
          </a:p>
          <a:p>
            <a:r>
              <a:rPr lang="sv-SE" dirty="0"/>
              <a:t>Whose </a:t>
            </a:r>
            <a:r>
              <a:rPr lang="sv-SE" i="1" dirty="0"/>
              <a:t>brainchild</a:t>
            </a:r>
            <a:r>
              <a:rPr lang="sv-SE" dirty="0"/>
              <a:t> was that? </a:t>
            </a:r>
          </a:p>
          <a:p>
            <a:r>
              <a:rPr lang="sv-SE" dirty="0"/>
              <a:t>Cognitive psychology is still in its </a:t>
            </a:r>
            <a:r>
              <a:rPr lang="sv-SE" i="1" dirty="0"/>
              <a:t>infancy</a:t>
            </a:r>
            <a:r>
              <a:rPr lang="sv-S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9391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IDEAS ARE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563" y="1059582"/>
            <a:ext cx="7522226" cy="3798168"/>
          </a:xfrm>
        </p:spPr>
        <p:txBody>
          <a:bodyPr/>
          <a:lstStyle/>
          <a:p>
            <a:r>
              <a:rPr lang="sv-SE" dirty="0"/>
              <a:t>He </a:t>
            </a:r>
            <a:r>
              <a:rPr lang="sv-SE" i="1" dirty="0"/>
              <a:t>ran out</a:t>
            </a:r>
            <a:r>
              <a:rPr lang="sv-SE" dirty="0"/>
              <a:t> of ideas. </a:t>
            </a:r>
          </a:p>
          <a:p>
            <a:r>
              <a:rPr lang="sv-SE" dirty="0"/>
              <a:t>Don’t </a:t>
            </a:r>
            <a:r>
              <a:rPr lang="sv-SE" i="1" dirty="0"/>
              <a:t>waste</a:t>
            </a:r>
            <a:r>
              <a:rPr lang="sv-SE" dirty="0"/>
              <a:t> your thoughts on that. </a:t>
            </a:r>
          </a:p>
          <a:p>
            <a:r>
              <a:rPr lang="sv-SE" dirty="0"/>
              <a:t>Let’s </a:t>
            </a:r>
            <a:r>
              <a:rPr lang="sv-SE" i="1" dirty="0"/>
              <a:t>pool</a:t>
            </a:r>
            <a:r>
              <a:rPr lang="sv-SE" dirty="0"/>
              <a:t> our ideas. </a:t>
            </a:r>
          </a:p>
          <a:p>
            <a:r>
              <a:rPr lang="sv-SE" dirty="0"/>
              <a:t>He’s a </a:t>
            </a:r>
            <a:r>
              <a:rPr lang="sv-SE" i="1" dirty="0"/>
              <a:t>resourceful</a:t>
            </a:r>
            <a:r>
              <a:rPr lang="sv-SE" dirty="0"/>
              <a:t> man.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414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Our ordinary conceptual system, in terms of which we both think and act, is   fundamentally metaphorical in nature.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(Metaphors we live by - </a:t>
            </a:r>
            <a:r>
              <a:rPr lang="en-GB" sz="2400" dirty="0" err="1">
                <a:solidFill>
                  <a:schemeClr val="bg1">
                    <a:lumMod val="50000"/>
                  </a:schemeClr>
                </a:solidFill>
              </a:rPr>
              <a:t>Lakoff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 and Johnson)</a:t>
            </a:r>
            <a:endParaRPr lang="sv-SE" sz="2400" dirty="0">
              <a:solidFill>
                <a:schemeClr val="bg1">
                  <a:lumMod val="50000"/>
                </a:schemeClr>
              </a:solidFill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0213778"/>
      </p:ext>
    </p:extLst>
  </p:cSld>
  <p:clrMapOvr>
    <a:masterClrMapping/>
  </p:clrMapOvr>
</p:sld>
</file>

<file path=ppt/theme/theme1.xml><?xml version="1.0" encoding="utf-8"?>
<a:theme xmlns:a="http://schemas.openxmlformats.org/drawingml/2006/main" name="PLT with standard benefi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75000"/>
          </a:schemeClr>
        </a:solidFill>
        <a:ln w="19050"/>
      </a:spPr>
      <a:bodyPr rtlCol="0" anchor="ctr"/>
      <a:lstStyle>
        <a:defPPr algn="ctr">
          <a:defRPr sz="1200"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27472</TotalTime>
  <Words>260</Words>
  <Application>Microsoft Office PowerPoint</Application>
  <PresentationFormat>On-screen Show (16:9)</PresentationFormat>
  <Paragraphs>44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Geneva</vt:lpstr>
      <vt:lpstr>Georgia</vt:lpstr>
      <vt:lpstr>PLT with standard benefits</vt:lpstr>
      <vt:lpstr>METAPHOR EXAMPLES</vt:lpstr>
      <vt:lpstr>EXAMPLES</vt:lpstr>
      <vt:lpstr>EXAMPLES</vt:lpstr>
      <vt:lpstr>IDEAS ARE PEOPLE</vt:lpstr>
      <vt:lpstr>IDEAS ARE 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 Hytten</dc:creator>
  <cp:lastModifiedBy>Mario Hytten</cp:lastModifiedBy>
  <cp:revision>1846</cp:revision>
  <dcterms:created xsi:type="dcterms:W3CDTF">2011-03-20T22:34:54Z</dcterms:created>
  <dcterms:modified xsi:type="dcterms:W3CDTF">2016-04-23T19:18:23Z</dcterms:modified>
</cp:coreProperties>
</file>