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1006" r:id="rId2"/>
    <p:sldId id="900" r:id="rId3"/>
    <p:sldId id="994" r:id="rId4"/>
    <p:sldId id="951" r:id="rId5"/>
    <p:sldId id="901" r:id="rId6"/>
    <p:sldId id="902" r:id="rId7"/>
    <p:sldId id="915" r:id="rId8"/>
    <p:sldId id="916" r:id="rId9"/>
    <p:sldId id="988" r:id="rId10"/>
    <p:sldId id="992" r:id="rId11"/>
    <p:sldId id="989" r:id="rId12"/>
    <p:sldId id="1005" r:id="rId13"/>
    <p:sldId id="913" r:id="rId14"/>
    <p:sldId id="881" r:id="rId15"/>
    <p:sldId id="899" r:id="rId16"/>
    <p:sldId id="879" r:id="rId17"/>
    <p:sldId id="880" r:id="rId18"/>
    <p:sldId id="1009" r:id="rId19"/>
    <p:sldId id="932" r:id="rId20"/>
    <p:sldId id="937" r:id="rId21"/>
    <p:sldId id="943" r:id="rId22"/>
    <p:sldId id="938" r:id="rId23"/>
    <p:sldId id="942" r:id="rId24"/>
    <p:sldId id="884" r:id="rId25"/>
    <p:sldId id="972" r:id="rId26"/>
    <p:sldId id="973" r:id="rId27"/>
    <p:sldId id="974" r:id="rId28"/>
    <p:sldId id="975" r:id="rId29"/>
    <p:sldId id="976" r:id="rId30"/>
    <p:sldId id="977" r:id="rId31"/>
    <p:sldId id="888" r:id="rId32"/>
  </p:sldIdLst>
  <p:sldSz cx="9144000" cy="5143500" type="screen16x9"/>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Geneva" pitchFamily="-65" charset="-128"/>
        <a:cs typeface="+mn-cs"/>
      </a:defRPr>
    </a:lvl1pPr>
    <a:lvl2pPr marL="457200" algn="l" defTabSz="457200" rtl="0" fontAlgn="base">
      <a:spcBef>
        <a:spcPct val="0"/>
      </a:spcBef>
      <a:spcAft>
        <a:spcPct val="0"/>
      </a:spcAft>
      <a:defRPr kern="1200">
        <a:solidFill>
          <a:schemeClr val="tx1"/>
        </a:solidFill>
        <a:latin typeface="Arial" charset="0"/>
        <a:ea typeface="Geneva" pitchFamily="-65" charset="-128"/>
        <a:cs typeface="+mn-cs"/>
      </a:defRPr>
    </a:lvl2pPr>
    <a:lvl3pPr marL="914400" algn="l" defTabSz="457200" rtl="0" fontAlgn="base">
      <a:spcBef>
        <a:spcPct val="0"/>
      </a:spcBef>
      <a:spcAft>
        <a:spcPct val="0"/>
      </a:spcAft>
      <a:defRPr kern="1200">
        <a:solidFill>
          <a:schemeClr val="tx1"/>
        </a:solidFill>
        <a:latin typeface="Arial" charset="0"/>
        <a:ea typeface="Geneva" pitchFamily="-65" charset="-128"/>
        <a:cs typeface="+mn-cs"/>
      </a:defRPr>
    </a:lvl3pPr>
    <a:lvl4pPr marL="1371600" algn="l" defTabSz="457200" rtl="0" fontAlgn="base">
      <a:spcBef>
        <a:spcPct val="0"/>
      </a:spcBef>
      <a:spcAft>
        <a:spcPct val="0"/>
      </a:spcAft>
      <a:defRPr kern="1200">
        <a:solidFill>
          <a:schemeClr val="tx1"/>
        </a:solidFill>
        <a:latin typeface="Arial" charset="0"/>
        <a:ea typeface="Geneva" pitchFamily="-65" charset="-128"/>
        <a:cs typeface="+mn-cs"/>
      </a:defRPr>
    </a:lvl4pPr>
    <a:lvl5pPr marL="1828800" algn="l" defTabSz="457200" rtl="0" fontAlgn="base">
      <a:spcBef>
        <a:spcPct val="0"/>
      </a:spcBef>
      <a:spcAft>
        <a:spcPct val="0"/>
      </a:spcAft>
      <a:defRPr kern="1200">
        <a:solidFill>
          <a:schemeClr val="tx1"/>
        </a:solidFill>
        <a:latin typeface="Arial" charset="0"/>
        <a:ea typeface="Geneva" pitchFamily="-65" charset="-128"/>
        <a:cs typeface="+mn-cs"/>
      </a:defRPr>
    </a:lvl5pPr>
    <a:lvl6pPr marL="2286000" algn="l" defTabSz="914400" rtl="0" eaLnBrk="1" latinLnBrk="0" hangingPunct="1">
      <a:defRPr kern="1200">
        <a:solidFill>
          <a:schemeClr val="tx1"/>
        </a:solidFill>
        <a:latin typeface="Arial" charset="0"/>
        <a:ea typeface="Geneva" pitchFamily="-65" charset="-128"/>
        <a:cs typeface="+mn-cs"/>
      </a:defRPr>
    </a:lvl6pPr>
    <a:lvl7pPr marL="2743200" algn="l" defTabSz="914400" rtl="0" eaLnBrk="1" latinLnBrk="0" hangingPunct="1">
      <a:defRPr kern="1200">
        <a:solidFill>
          <a:schemeClr val="tx1"/>
        </a:solidFill>
        <a:latin typeface="Arial" charset="0"/>
        <a:ea typeface="Geneva" pitchFamily="-65" charset="-128"/>
        <a:cs typeface="+mn-cs"/>
      </a:defRPr>
    </a:lvl7pPr>
    <a:lvl8pPr marL="3200400" algn="l" defTabSz="914400" rtl="0" eaLnBrk="1" latinLnBrk="0" hangingPunct="1">
      <a:defRPr kern="1200">
        <a:solidFill>
          <a:schemeClr val="tx1"/>
        </a:solidFill>
        <a:latin typeface="Arial" charset="0"/>
        <a:ea typeface="Geneva" pitchFamily="-65" charset="-128"/>
        <a:cs typeface="+mn-cs"/>
      </a:defRPr>
    </a:lvl8pPr>
    <a:lvl9pPr marL="3657600" algn="l" defTabSz="914400" rtl="0" eaLnBrk="1" latinLnBrk="0" hangingPunct="1">
      <a:defRPr kern="1200">
        <a:solidFill>
          <a:schemeClr val="tx1"/>
        </a:solidFill>
        <a:latin typeface="Arial" charset="0"/>
        <a:ea typeface="Geneva" pitchFamily="-65" charset="-128"/>
        <a:cs typeface="+mn-cs"/>
      </a:defRPr>
    </a:lvl9pPr>
  </p:defaultTextStyle>
  <p:extLst>
    <p:ext uri="{EFAFB233-063F-42B5-8137-9DF3F51BA10A}">
      <p15:sldGuideLst xmlns:p15="http://schemas.microsoft.com/office/powerpoint/2012/main">
        <p15:guide id="2" pos="576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F7F7F"/>
    <a:srgbClr val="00FF00"/>
    <a:srgbClr val="008000"/>
    <a:srgbClr val="33CC33"/>
    <a:srgbClr val="993300"/>
    <a:srgbClr val="800000"/>
    <a:srgbClr val="000000"/>
    <a:srgbClr val="000066"/>
    <a:srgbClr val="00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80546" autoAdjust="0"/>
  </p:normalViewPr>
  <p:slideViewPr>
    <p:cSldViewPr snapToObjects="1">
      <p:cViewPr varScale="1">
        <p:scale>
          <a:sx n="112" d="100"/>
          <a:sy n="112" d="100"/>
        </p:scale>
        <p:origin x="408" y="78"/>
      </p:cViewPr>
      <p:guideLst>
        <p:guide pos="5760"/>
        <p:guide orient="horz" pos="1620"/>
      </p:guideLst>
    </p:cSldViewPr>
  </p:slideViewPr>
  <p:outlineViewPr>
    <p:cViewPr>
      <p:scale>
        <a:sx n="33" d="100"/>
        <a:sy n="33" d="100"/>
      </p:scale>
      <p:origin x="0" y="-14082"/>
    </p:cViewPr>
  </p:outlineViewPr>
  <p:notesTextViewPr>
    <p:cViewPr>
      <p:scale>
        <a:sx n="75" d="100"/>
        <a:sy n="75" d="100"/>
      </p:scale>
      <p:origin x="0" y="0"/>
    </p:cViewPr>
  </p:notesTextViewPr>
  <p:sorterViewPr>
    <p:cViewPr varScale="1">
      <p:scale>
        <a:sx n="100" d="100"/>
        <a:sy n="100" d="100"/>
      </p:scale>
      <p:origin x="0" y="-3344"/>
    </p:cViewPr>
  </p:sorterViewPr>
  <p:notesViewPr>
    <p:cSldViewPr snapToObjects="1">
      <p:cViewPr varScale="1">
        <p:scale>
          <a:sx n="83" d="100"/>
          <a:sy n="83" d="100"/>
        </p:scale>
        <p:origin x="-25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4F30260-0210-419C-BC54-AA1D18ED9DC0}" type="datetime1">
              <a:rPr lang="sv-SE"/>
              <a:pPr>
                <a:defRPr/>
              </a:pPr>
              <a:t>2016-04-23</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F8A2843-4E12-43BC-B35F-1CBAA1F4AE8C}" type="slidenum">
              <a:rPr lang="sv-SE"/>
              <a:pPr>
                <a:defRPr/>
              </a:pPr>
              <a:t>‹#›</a:t>
            </a:fld>
            <a:endParaRPr lang="sv-SE"/>
          </a:p>
        </p:txBody>
      </p:sp>
    </p:spTree>
    <p:extLst>
      <p:ext uri="{BB962C8B-B14F-4D97-AF65-F5344CB8AC3E}">
        <p14:creationId xmlns:p14="http://schemas.microsoft.com/office/powerpoint/2010/main" val="136632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sv-SE"/>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7BF9C93-4EA7-4978-8BB4-51274F5F4B08}" type="datetime1">
              <a:rPr lang="sv-SE"/>
              <a:pPr>
                <a:defRPr/>
              </a:pPr>
              <a:t>2016-04-23</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3EA2C04-6C36-4837-BBEB-3040D24E2DCF}" type="slidenum">
              <a:rPr lang="sv-SE"/>
              <a:pPr>
                <a:defRPr/>
              </a:pPr>
              <a:t>‹#›</a:t>
            </a:fld>
            <a:endParaRPr lang="sv-SE"/>
          </a:p>
        </p:txBody>
      </p:sp>
    </p:spTree>
    <p:extLst>
      <p:ext uri="{BB962C8B-B14F-4D97-AF65-F5344CB8AC3E}">
        <p14:creationId xmlns:p14="http://schemas.microsoft.com/office/powerpoint/2010/main" val="23564379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2pPr>
    <a:lvl3pPr marL="9144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3pPr>
    <a:lvl4pPr marL="13716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4pPr>
    <a:lvl5pPr marL="1828800"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The limitations I am going to talk about are of the same nature of those that we are addressing in this course, but at a lower level of complexity</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I will I will be using examples that relate to the public at large in order to  illustrate some fundamental limitations in the way we understand and utilize the human mind and the mental processes on which knowledge is based.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mn-lt"/>
              <a:ea typeface="Geneva" pitchFamily="-65" charset="-128"/>
              <a:cs typeface="Geneva" pitchFamily="-65"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a:t>
            </a:fld>
            <a:endParaRPr lang="sv-SE"/>
          </a:p>
        </p:txBody>
      </p:sp>
    </p:spTree>
    <p:extLst>
      <p:ext uri="{BB962C8B-B14F-4D97-AF65-F5344CB8AC3E}">
        <p14:creationId xmlns:p14="http://schemas.microsoft.com/office/powerpoint/2010/main" val="275538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1" dirty="0">
              <a:effectLst/>
            </a:endParaRPr>
          </a:p>
          <a:p>
            <a:r>
              <a:rPr lang="en-GB" sz="1200" kern="1200" dirty="0" err="1">
                <a:solidFill>
                  <a:schemeClr val="tx1"/>
                </a:solidFill>
                <a:effectLst/>
                <a:latin typeface="+mn-lt"/>
                <a:ea typeface="Geneva" pitchFamily="-65" charset="-128"/>
                <a:cs typeface="Geneva" pitchFamily="-65" charset="-128"/>
              </a:rPr>
              <a:t>Laran</a:t>
            </a:r>
            <a:r>
              <a:rPr lang="en-GB" sz="1200" kern="1200" dirty="0">
                <a:solidFill>
                  <a:schemeClr val="tx1"/>
                </a:solidFill>
                <a:effectLst/>
                <a:latin typeface="+mn-lt"/>
                <a:ea typeface="Geneva" pitchFamily="-65" charset="-128"/>
                <a:cs typeface="Geneva" pitchFamily="-65" charset="-128"/>
              </a:rPr>
              <a:t>, 2011) ‘Five experiments demonstrate that brands cause priming effects (i.e., behavioural effects consistent with those implied by the brand), whereas slogans cause reverse priming effects (i.e., </a:t>
            </a:r>
            <a:r>
              <a:rPr lang="en-GB" sz="1200" kern="1200" dirty="0" err="1">
                <a:solidFill>
                  <a:schemeClr val="tx1"/>
                </a:solidFill>
                <a:effectLst/>
                <a:latin typeface="+mn-lt"/>
                <a:ea typeface="Geneva" pitchFamily="-65" charset="-128"/>
                <a:cs typeface="Geneva" pitchFamily="-65" charset="-128"/>
              </a:rPr>
              <a:t>behavioral</a:t>
            </a:r>
            <a:r>
              <a:rPr lang="en-GB" sz="1200" kern="1200" dirty="0">
                <a:solidFill>
                  <a:schemeClr val="tx1"/>
                </a:solidFill>
                <a:effectLst/>
                <a:latin typeface="+mn-lt"/>
                <a:ea typeface="Geneva" pitchFamily="-65" charset="-128"/>
                <a:cs typeface="Geneva" pitchFamily="-65" charset="-128"/>
              </a:rPr>
              <a:t> effects opposite to those implied by the slogan). […]</a:t>
            </a:r>
            <a:br>
              <a:rPr lang="en-GB" dirty="0"/>
            </a:br>
            <a:endParaRPr lang="en-GB" dirty="0"/>
          </a:p>
          <a:p>
            <a:r>
              <a:rPr lang="en-GB" sz="1200" kern="1200" dirty="0">
                <a:solidFill>
                  <a:schemeClr val="tx1"/>
                </a:solidFill>
                <a:effectLst/>
                <a:latin typeface="+mn-lt"/>
                <a:ea typeface="Geneva" pitchFamily="-65" charset="-128"/>
                <a:cs typeface="Geneva" pitchFamily="-65" charset="-128"/>
              </a:rPr>
              <a:t>‘We suggest that priming effects are reversed when consumers perceive a marketing tactic as a source of persuasion. […]</a:t>
            </a:r>
            <a:endParaRPr lang="en-GB" dirty="0"/>
          </a:p>
          <a:p>
            <a:r>
              <a:rPr lang="en-GB" sz="1200" kern="1200" dirty="0">
                <a:solidFill>
                  <a:schemeClr val="tx1"/>
                </a:solidFill>
                <a:effectLst/>
                <a:latin typeface="+mn-lt"/>
                <a:ea typeface="Geneva" pitchFamily="-65" charset="-128"/>
                <a:cs typeface="Geneva" pitchFamily="-65" charset="-128"/>
              </a:rPr>
              <a:t>While virtually all marketing stimuli are persuasion tactics, consumers might perceive certain marketing stimuli, but not others, as persuasion tactics. […]</a:t>
            </a:r>
            <a:endParaRPr lang="en-GB" dirty="0"/>
          </a:p>
          <a:p>
            <a:r>
              <a:rPr lang="en-GB" sz="1200" kern="1200" dirty="0">
                <a:solidFill>
                  <a:schemeClr val="tx1"/>
                </a:solidFill>
                <a:effectLst/>
                <a:latin typeface="+mn-lt"/>
                <a:ea typeface="Geneva" pitchFamily="-65" charset="-128"/>
                <a:cs typeface="Geneva" pitchFamily="-65" charset="-128"/>
              </a:rPr>
              <a:t>Because slogans have a more transparent purpose than brands do, consumers should be more likely to perceive slogans as persuasion tactics compared to brands. […]</a:t>
            </a:r>
            <a:endParaRPr lang="en-GB" dirty="0"/>
          </a:p>
          <a:p>
            <a:r>
              <a:rPr lang="en-GB" sz="1200" kern="1200" dirty="0">
                <a:solidFill>
                  <a:schemeClr val="tx1"/>
                </a:solidFill>
                <a:effectLst/>
                <a:latin typeface="+mn-lt"/>
                <a:ea typeface="Geneva" pitchFamily="-65" charset="-128"/>
                <a:cs typeface="Geneva" pitchFamily="-65" charset="-128"/>
              </a:rPr>
              <a:t>[Our study] provides unequivocal evidence that slogans elicit correction without any conscious intervention.’</a:t>
            </a:r>
          </a:p>
          <a:p>
            <a:endParaRPr lang="en-GB" sz="1200" kern="1200" dirty="0">
              <a:solidFill>
                <a:schemeClr val="tx1"/>
              </a:solidFill>
              <a:effectLst/>
              <a:latin typeface="+mn-lt"/>
              <a:ea typeface="Geneva" pitchFamily="-65" charset="-128"/>
            </a:endParaRPr>
          </a:p>
          <a:p>
            <a:r>
              <a:rPr lang="en-GB" sz="1200" kern="1200" dirty="0">
                <a:solidFill>
                  <a:schemeClr val="tx1"/>
                </a:solidFill>
                <a:effectLst/>
                <a:latin typeface="+mn-lt"/>
                <a:ea typeface="Geneva" pitchFamily="-65" charset="-128"/>
              </a:rPr>
              <a:t>= could this in fact indicate a natural resistance to any</a:t>
            </a:r>
            <a:r>
              <a:rPr lang="en-GB" sz="1200" kern="1200" baseline="0" dirty="0">
                <a:solidFill>
                  <a:schemeClr val="tx1"/>
                </a:solidFill>
                <a:effectLst/>
                <a:latin typeface="+mn-lt"/>
                <a:ea typeface="Geneva" pitchFamily="-65" charset="-128"/>
              </a:rPr>
              <a:t> message that is formulated in a patronising or biased way? </a:t>
            </a:r>
          </a:p>
          <a:p>
            <a:endParaRPr lang="en-GB" sz="1200" kern="1200" baseline="0" dirty="0">
              <a:solidFill>
                <a:schemeClr val="tx1"/>
              </a:solidFill>
              <a:effectLst/>
              <a:latin typeface="+mn-lt"/>
              <a:ea typeface="Geneva" pitchFamily="-65" charset="-128"/>
            </a:endParaRPr>
          </a:p>
          <a:p>
            <a:r>
              <a:rPr lang="en-GB" sz="1200" kern="1200" baseline="0" dirty="0">
                <a:solidFill>
                  <a:schemeClr val="tx1"/>
                </a:solidFill>
                <a:effectLst/>
                <a:latin typeface="+mn-lt"/>
                <a:ea typeface="Geneva" pitchFamily="-65" charset="-128"/>
              </a:rPr>
              <a:t>This would explain the disproportional efficiency of </a:t>
            </a:r>
            <a:r>
              <a:rPr lang="en-GB" sz="1200" kern="1200" baseline="0" dirty="0" err="1">
                <a:solidFill>
                  <a:schemeClr val="tx1"/>
                </a:solidFill>
                <a:effectLst/>
                <a:latin typeface="+mn-lt"/>
                <a:ea typeface="Geneva" pitchFamily="-65" charset="-128"/>
              </a:rPr>
              <a:t>Humor</a:t>
            </a:r>
            <a:r>
              <a:rPr lang="en-GB" sz="1200" kern="1200" baseline="0" dirty="0">
                <a:solidFill>
                  <a:schemeClr val="tx1"/>
                </a:solidFill>
                <a:effectLst/>
                <a:latin typeface="+mn-lt"/>
                <a:ea typeface="Geneva" pitchFamily="-65" charset="-128"/>
              </a:rPr>
              <a:t>, which is the art of conveying your idea indirectly, by wrapping it into an incoherent narrative.  </a:t>
            </a:r>
            <a:endParaRPr lang="en-GB" sz="1200" kern="1200" dirty="0">
              <a:solidFill>
                <a:schemeClr val="tx1"/>
              </a:solidFill>
              <a:effectLst/>
              <a:latin typeface="+mn-lt"/>
              <a:ea typeface="Geneva" pitchFamily="-65" charset="-128"/>
            </a:endParaRPr>
          </a:p>
          <a:p>
            <a:endParaRPr lang="en-GB"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10</a:t>
            </a:fld>
            <a:endParaRPr lang="sv-SE"/>
          </a:p>
        </p:txBody>
      </p:sp>
    </p:spTree>
    <p:extLst>
      <p:ext uri="{BB962C8B-B14F-4D97-AF65-F5344CB8AC3E}">
        <p14:creationId xmlns:p14="http://schemas.microsoft.com/office/powerpoint/2010/main" val="28832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13</a:t>
            </a:fld>
            <a:endParaRPr lang="sv-SE"/>
          </a:p>
        </p:txBody>
      </p:sp>
    </p:spTree>
    <p:extLst>
      <p:ext uri="{BB962C8B-B14F-4D97-AF65-F5344CB8AC3E}">
        <p14:creationId xmlns:p14="http://schemas.microsoft.com/office/powerpoint/2010/main" val="217881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The frames are in the synapses of our brains physically present in the form of neural circuitry. </a:t>
            </a:r>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14</a:t>
            </a:fld>
            <a:endParaRPr lang="sv-SE"/>
          </a:p>
        </p:txBody>
      </p:sp>
    </p:spTree>
    <p:extLst>
      <p:ext uri="{BB962C8B-B14F-4D97-AF65-F5344CB8AC3E}">
        <p14:creationId xmlns:p14="http://schemas.microsoft.com/office/powerpoint/2010/main" val="415029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v-SE" sz="1200" dirty="0">
                <a:solidFill>
                  <a:schemeClr val="bg1"/>
                </a:solidFill>
              </a:rPr>
              <a:t>Author</a:t>
            </a:r>
            <a:r>
              <a:rPr lang="sv-SE" sz="1200" baseline="0" dirty="0">
                <a:solidFill>
                  <a:schemeClr val="bg1"/>
                </a:solidFill>
              </a:rPr>
              <a:t> of Language Intelligence</a:t>
            </a:r>
          </a:p>
          <a:p>
            <a:pPr algn="l"/>
            <a:endParaRPr lang="sv-SE" sz="1200" baseline="0" dirty="0">
              <a:solidFill>
                <a:schemeClr val="bg1"/>
              </a:solidFill>
            </a:endParaRPr>
          </a:p>
          <a:p>
            <a:endParaRPr lang="en-GB" sz="1200" kern="1200" dirty="0">
              <a:solidFill>
                <a:schemeClr val="tx1"/>
              </a:solidFill>
              <a:effectLst/>
              <a:latin typeface="+mn-lt"/>
              <a:ea typeface="Geneva" pitchFamily="-65" charset="-128"/>
              <a:cs typeface="Geneva" pitchFamily="-65" charset="-128"/>
            </a:endParaRPr>
          </a:p>
          <a:p>
            <a:endParaRPr lang="en-GB" sz="1200" kern="1200" dirty="0">
              <a:solidFill>
                <a:schemeClr val="tx1"/>
              </a:solidFill>
              <a:effectLst/>
              <a:latin typeface="+mn-lt"/>
              <a:ea typeface="Geneva" pitchFamily="-65" charset="-128"/>
              <a:cs typeface="Geneva" pitchFamily="-65" charset="-128"/>
            </a:endParaRPr>
          </a:p>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15</a:t>
            </a:fld>
            <a:endParaRPr lang="sv-SE"/>
          </a:p>
        </p:txBody>
      </p:sp>
    </p:spTree>
    <p:extLst>
      <p:ext uri="{BB962C8B-B14F-4D97-AF65-F5344CB8AC3E}">
        <p14:creationId xmlns:p14="http://schemas.microsoft.com/office/powerpoint/2010/main" val="144937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Geneva" pitchFamily="-65" charset="-128"/>
                <a:cs typeface="Geneva" pitchFamily="-65" charset="-128"/>
              </a:rPr>
              <a:t>“If the facts don’t fit the theory, change the facts.”</a:t>
            </a:r>
          </a:p>
          <a:p>
            <a:r>
              <a:rPr lang="en-GB" sz="1200" kern="1200" dirty="0">
                <a:solidFill>
                  <a:schemeClr val="tx1"/>
                </a:solidFill>
                <a:effectLst/>
                <a:latin typeface="+mn-lt"/>
                <a:ea typeface="Geneva" pitchFamily="-65" charset="-128"/>
                <a:cs typeface="Geneva" pitchFamily="-65" charset="-128"/>
              </a:rPr>
              <a:t>Albert Einstein</a:t>
            </a:r>
          </a:p>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16</a:t>
            </a:fld>
            <a:endParaRPr lang="sv-SE"/>
          </a:p>
        </p:txBody>
      </p:sp>
    </p:spTree>
    <p:extLst>
      <p:ext uri="{BB962C8B-B14F-4D97-AF65-F5344CB8AC3E}">
        <p14:creationId xmlns:p14="http://schemas.microsoft.com/office/powerpoint/2010/main" val="303105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Geneva" pitchFamily="-65" charset="-128"/>
              <a:cs typeface="Geneva" pitchFamily="-65" charset="-128"/>
            </a:endParaRPr>
          </a:p>
          <a:p>
            <a:endParaRPr lang="sv-SE" baseline="0"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17</a:t>
            </a:fld>
            <a:endParaRPr lang="sv-SE"/>
          </a:p>
        </p:txBody>
      </p:sp>
    </p:spTree>
    <p:extLst>
      <p:ext uri="{BB962C8B-B14F-4D97-AF65-F5344CB8AC3E}">
        <p14:creationId xmlns:p14="http://schemas.microsoft.com/office/powerpoint/2010/main" val="365636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sz="1200" kern="1200" dirty="0">
              <a:solidFill>
                <a:schemeClr val="tx1"/>
              </a:solidFill>
              <a:effectLst/>
              <a:latin typeface="+mn-lt"/>
              <a:ea typeface="Geneva" pitchFamily="-65" charset="-128"/>
              <a:cs typeface="Geneva" pitchFamily="-65" charset="-128"/>
            </a:endParaRPr>
          </a:p>
          <a:p>
            <a:endParaRPr lang="sv-SE" baseline="0"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18</a:t>
            </a:fld>
            <a:endParaRPr lang="sv-SE"/>
          </a:p>
        </p:txBody>
      </p:sp>
    </p:spTree>
    <p:extLst>
      <p:ext uri="{BB962C8B-B14F-4D97-AF65-F5344CB8AC3E}">
        <p14:creationId xmlns:p14="http://schemas.microsoft.com/office/powerpoint/2010/main" val="123445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19</a:t>
            </a:fld>
            <a:endParaRPr lang="sv-SE"/>
          </a:p>
        </p:txBody>
      </p:sp>
    </p:spTree>
    <p:extLst>
      <p:ext uri="{BB962C8B-B14F-4D97-AF65-F5344CB8AC3E}">
        <p14:creationId xmlns:p14="http://schemas.microsoft.com/office/powerpoint/2010/main" val="422016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20</a:t>
            </a:fld>
            <a:endParaRPr lang="sv-SE"/>
          </a:p>
        </p:txBody>
      </p:sp>
    </p:spTree>
    <p:extLst>
      <p:ext uri="{BB962C8B-B14F-4D97-AF65-F5344CB8AC3E}">
        <p14:creationId xmlns:p14="http://schemas.microsoft.com/office/powerpoint/2010/main" val="99128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21</a:t>
            </a:fld>
            <a:endParaRPr lang="sv-SE"/>
          </a:p>
        </p:txBody>
      </p:sp>
    </p:spTree>
    <p:extLst>
      <p:ext uri="{BB962C8B-B14F-4D97-AF65-F5344CB8AC3E}">
        <p14:creationId xmlns:p14="http://schemas.microsoft.com/office/powerpoint/2010/main" val="366636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a:t>
            </a:fld>
            <a:endParaRPr lang="sv-SE"/>
          </a:p>
        </p:txBody>
      </p:sp>
    </p:spTree>
    <p:extLst>
      <p:ext uri="{BB962C8B-B14F-4D97-AF65-F5344CB8AC3E}">
        <p14:creationId xmlns:p14="http://schemas.microsoft.com/office/powerpoint/2010/main" val="63206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effectLst/>
              </a:rPr>
              <a:t>‘affect’ stands for emotional response.</a:t>
            </a:r>
          </a:p>
          <a:p>
            <a:endParaRPr lang="en-GB" b="1" dirty="0">
              <a:effectLst/>
            </a:endParaRPr>
          </a:p>
          <a:p>
            <a:r>
              <a:rPr lang="en-GB" dirty="0">
                <a:effectLst/>
              </a:rPr>
              <a:t>Swedish Professor </a:t>
            </a:r>
            <a:r>
              <a:rPr lang="en-GB" dirty="0" err="1">
                <a:effectLst/>
              </a:rPr>
              <a:t>Arvid</a:t>
            </a:r>
            <a:r>
              <a:rPr lang="en-GB" dirty="0">
                <a:effectLst/>
              </a:rPr>
              <a:t> </a:t>
            </a:r>
            <a:r>
              <a:rPr lang="en-GB" dirty="0" err="1">
                <a:effectLst/>
              </a:rPr>
              <a:t>Carlsson</a:t>
            </a:r>
            <a:r>
              <a:rPr lang="en-GB" dirty="0">
                <a:effectLst/>
              </a:rPr>
              <a:t> (Nobel Prize in Physiology or Medicine 2000, for demonstrating dopamine’s role as a neurotransmitter) confirmed to the author:</a:t>
            </a:r>
            <a:br>
              <a:rPr lang="en-GB" dirty="0"/>
            </a:br>
            <a:r>
              <a:rPr lang="en-GB" sz="1200" kern="1200" dirty="0">
                <a:solidFill>
                  <a:schemeClr val="tx1"/>
                </a:solidFill>
                <a:effectLst/>
                <a:latin typeface="+mn-lt"/>
                <a:ea typeface="Geneva" pitchFamily="-65" charset="-128"/>
                <a:cs typeface="Geneva" pitchFamily="-65" charset="-128"/>
              </a:rPr>
              <a:t>‘There is no doubt that an exciting sports event will trigger the release of dopamine. Thus the individual’s reward system will be involved, cause emotional arousal and amplify the response to stimuli of various kinds.’</a:t>
            </a:r>
            <a:endParaRPr lang="en-GB" dirty="0"/>
          </a:p>
          <a:p>
            <a:endParaRPr lang="sv-SE" dirty="0"/>
          </a:p>
          <a:p>
            <a:r>
              <a:rPr lang="sv-SE" b="1" dirty="0">
                <a:effectLst/>
              </a:rPr>
              <a:t>Halo effect: </a:t>
            </a:r>
            <a:r>
              <a:rPr lang="en-GB" dirty="0">
                <a:effectLst/>
              </a:rPr>
              <a:t>An attractive person may also be perceived to be honest.</a:t>
            </a:r>
          </a:p>
          <a:p>
            <a:endParaRPr lang="en-GB" dirty="0">
              <a:effectLst/>
            </a:endParaRPr>
          </a:p>
          <a:p>
            <a:r>
              <a:rPr lang="en-GB" b="1" dirty="0">
                <a:effectLst/>
              </a:rPr>
              <a:t>Availability cascade:</a:t>
            </a:r>
            <a:r>
              <a:rPr lang="en-GB" dirty="0">
                <a:effectLst/>
              </a:rPr>
              <a:t> a self-reinforcing process in which a collective belief gains more and more plausibility through its increasing repetition in public discourse</a:t>
            </a:r>
          </a:p>
          <a:p>
            <a:endParaRPr lang="en-GB" dirty="0">
              <a:effectLst/>
            </a:endParaRPr>
          </a:p>
          <a:p>
            <a:endParaRPr lang="en-GB" dirty="0">
              <a:effectLst/>
            </a:endParaRPr>
          </a:p>
          <a:p>
            <a:r>
              <a:rPr lang="en-GB" b="1" dirty="0">
                <a:effectLst/>
              </a:rPr>
              <a:t>Attribute substitution: </a:t>
            </a:r>
            <a:r>
              <a:rPr lang="en-GB" dirty="0">
                <a:effectLst/>
              </a:rPr>
              <a:t>underlies a number of cognitive biases and perceptual illusions. It occurs when an individual faces a complex question, and chooses to substitute it with a related but easier question that can he can answer on gut feeling, without realizing that a substitution has taken place:</a:t>
            </a:r>
          </a:p>
          <a:p>
            <a:r>
              <a:rPr lang="en-GB" dirty="0">
                <a:effectLst/>
              </a:rPr>
              <a:t>How far will this woman go in politics? &gt; Does she look like a winner? </a:t>
            </a:r>
          </a:p>
          <a:p>
            <a:endParaRPr lang="en-GB" dirty="0">
              <a:effectLst/>
            </a:endParaRPr>
          </a:p>
          <a:p>
            <a:r>
              <a:rPr lang="en-GB" dirty="0">
                <a:effectLst/>
              </a:rPr>
              <a:t>Framing heuristic and Priming effect &gt;&gt;&gt;&gt; see next pages</a:t>
            </a:r>
          </a:p>
          <a:p>
            <a:endParaRPr lang="sv-SE" b="1"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24</a:t>
            </a:fld>
            <a:endParaRPr lang="sv-SE"/>
          </a:p>
        </p:txBody>
      </p:sp>
    </p:spTree>
    <p:extLst>
      <p:ext uri="{BB962C8B-B14F-4D97-AF65-F5344CB8AC3E}">
        <p14:creationId xmlns:p14="http://schemas.microsoft.com/office/powerpoint/2010/main" val="288834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26</a:t>
            </a:fld>
            <a:endParaRPr lang="sv-SE"/>
          </a:p>
        </p:txBody>
      </p:sp>
    </p:spTree>
    <p:extLst>
      <p:ext uri="{BB962C8B-B14F-4D97-AF65-F5344CB8AC3E}">
        <p14:creationId xmlns:p14="http://schemas.microsoft.com/office/powerpoint/2010/main" val="343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3</a:t>
            </a:fld>
            <a:endParaRPr lang="sv-SE"/>
          </a:p>
        </p:txBody>
      </p:sp>
    </p:spTree>
    <p:extLst>
      <p:ext uri="{BB962C8B-B14F-4D97-AF65-F5344CB8AC3E}">
        <p14:creationId xmlns:p14="http://schemas.microsoft.com/office/powerpoint/2010/main" val="263819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The limitations I am going to talk about are of the same nature of those that we are addressing in this course, but at a lower level of complexity</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Geneva" pitchFamily="-65" charset="-128"/>
                <a:cs typeface="Geneva" pitchFamily="-65" charset="-128"/>
              </a:rPr>
              <a:t>I will I will be using examples that relate to the public at large in order to  illustrate some fundamental limitations in the way we understand and utilize the human mind and the mental processes on which knowledge is based.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mn-lt"/>
              <a:ea typeface="Geneva" pitchFamily="-65" charset="-128"/>
              <a:cs typeface="Geneva" pitchFamily="-65"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4</a:t>
            </a:fld>
            <a:endParaRPr lang="sv-SE"/>
          </a:p>
        </p:txBody>
      </p:sp>
    </p:spTree>
    <p:extLst>
      <p:ext uri="{BB962C8B-B14F-4D97-AF65-F5344CB8AC3E}">
        <p14:creationId xmlns:p14="http://schemas.microsoft.com/office/powerpoint/2010/main" val="76021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Geneva" pitchFamily="-65" charset="-128"/>
                <a:cs typeface="Geneva" pitchFamily="-65" charset="-128"/>
              </a:rPr>
              <a:t>I also avail myself of examples of skilled actors in the commercial world </a:t>
            </a:r>
          </a:p>
          <a:p>
            <a:r>
              <a:rPr lang="en-US" sz="1200" kern="1200" dirty="0">
                <a:solidFill>
                  <a:schemeClr val="tx1"/>
                </a:solidFill>
                <a:effectLst/>
                <a:latin typeface="+mn-lt"/>
                <a:ea typeface="Geneva" pitchFamily="-65" charset="-128"/>
                <a:cs typeface="Geneva" pitchFamily="-65" charset="-128"/>
              </a:rPr>
              <a:t>….who have significantly evolved the techniques they use to interact with consumers, creating behavior change on a scale that social institutions could only dream of. </a:t>
            </a: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5</a:t>
            </a:fld>
            <a:endParaRPr lang="sv-SE"/>
          </a:p>
        </p:txBody>
      </p:sp>
    </p:spTree>
    <p:extLst>
      <p:ext uri="{BB962C8B-B14F-4D97-AF65-F5344CB8AC3E}">
        <p14:creationId xmlns:p14="http://schemas.microsoft.com/office/powerpoint/2010/main" val="415262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a:t>
            </a:r>
            <a:r>
              <a:rPr lang="sv-SE" dirty="0" err="1"/>
              <a:t>am</a:t>
            </a:r>
            <a:r>
              <a:rPr lang="sv-SE" dirty="0"/>
              <a:t> </a:t>
            </a:r>
            <a:r>
              <a:rPr lang="sv-SE" dirty="0" err="1"/>
              <a:t>covering</a:t>
            </a:r>
            <a:r>
              <a:rPr lang="sv-SE" dirty="0"/>
              <a:t> </a:t>
            </a:r>
            <a:r>
              <a:rPr lang="sv-SE" dirty="0" err="1"/>
              <a:t>these</a:t>
            </a:r>
            <a:r>
              <a:rPr lang="sv-SE" dirty="0"/>
              <a:t> </a:t>
            </a:r>
            <a:r>
              <a:rPr lang="sv-SE" dirty="0" err="1"/>
              <a:t>subjects</a:t>
            </a:r>
            <a:r>
              <a:rPr lang="sv-SE" dirty="0"/>
              <a:t> in </a:t>
            </a:r>
            <a:r>
              <a:rPr lang="sv-SE" dirty="0" err="1"/>
              <a:t>more</a:t>
            </a:r>
            <a:r>
              <a:rPr lang="sv-SE" dirty="0"/>
              <a:t> </a:t>
            </a:r>
            <a:r>
              <a:rPr lang="sv-SE" dirty="0" err="1"/>
              <a:t>detail</a:t>
            </a:r>
            <a:r>
              <a:rPr lang="sv-SE" dirty="0"/>
              <a:t> in my </a:t>
            </a:r>
            <a:r>
              <a:rPr lang="sv-SE" dirty="0" err="1"/>
              <a:t>white</a:t>
            </a:r>
            <a:r>
              <a:rPr lang="sv-SE" dirty="0"/>
              <a:t> </a:t>
            </a:r>
            <a:r>
              <a:rPr lang="sv-SE" dirty="0" err="1"/>
              <a:t>book</a:t>
            </a:r>
            <a:r>
              <a:rPr lang="sv-SE" dirty="0"/>
              <a:t>, </a:t>
            </a:r>
            <a:r>
              <a:rPr lang="sv-SE" dirty="0" err="1"/>
              <a:t>published</a:t>
            </a:r>
            <a:r>
              <a:rPr lang="sv-SE" dirty="0"/>
              <a:t> on the internet</a:t>
            </a:r>
          </a:p>
          <a:p>
            <a:r>
              <a:rPr lang="sv-SE" dirty="0" err="1"/>
              <a:t>Today</a:t>
            </a:r>
            <a:r>
              <a:rPr lang="sv-SE" dirty="0"/>
              <a:t> I </a:t>
            </a:r>
            <a:r>
              <a:rPr lang="sv-SE" dirty="0" err="1"/>
              <a:t>will</a:t>
            </a:r>
            <a:r>
              <a:rPr lang="sv-SE" dirty="0"/>
              <a:t> </a:t>
            </a:r>
            <a:r>
              <a:rPr lang="sv-SE" dirty="0" err="1"/>
              <a:t>summarise</a:t>
            </a:r>
            <a:r>
              <a:rPr lang="sv-SE" dirty="0"/>
              <a:t> </a:t>
            </a:r>
            <a:r>
              <a:rPr lang="sv-SE" dirty="0" err="1"/>
              <a:t>them</a:t>
            </a:r>
            <a:r>
              <a:rPr lang="sv-SE" baseline="0" dirty="0"/>
              <a:t> BUT NOT EXPLAIN THEM IN DETAIL</a:t>
            </a:r>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6</a:t>
            </a:fld>
            <a:endParaRPr lang="sv-SE"/>
          </a:p>
        </p:txBody>
      </p:sp>
    </p:spTree>
    <p:extLst>
      <p:ext uri="{BB962C8B-B14F-4D97-AF65-F5344CB8AC3E}">
        <p14:creationId xmlns:p14="http://schemas.microsoft.com/office/powerpoint/2010/main" val="279192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Persuasion</a:t>
            </a:r>
            <a:r>
              <a:rPr lang="sv-SE" dirty="0"/>
              <a:t> </a:t>
            </a:r>
            <a:r>
              <a:rPr lang="sv-SE" dirty="0" err="1"/>
              <a:t>advertising</a:t>
            </a:r>
            <a:endParaRPr lang="sv-SE" dirty="0"/>
          </a:p>
          <a:p>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7</a:t>
            </a:fld>
            <a:endParaRPr lang="sv-SE"/>
          </a:p>
        </p:txBody>
      </p:sp>
    </p:spTree>
    <p:extLst>
      <p:ext uri="{BB962C8B-B14F-4D97-AF65-F5344CB8AC3E}">
        <p14:creationId xmlns:p14="http://schemas.microsoft.com/office/powerpoint/2010/main" val="329066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a:spcBef>
                <a:spcPct val="0"/>
              </a:spcBef>
            </a:pPr>
            <a:r>
              <a:rPr lang="sv-SE" dirty="0">
                <a:ea typeface="Geneva"/>
                <a:cs typeface="Geneva"/>
              </a:rPr>
              <a:t>DOESEN’T IT REMIND YOU OF THIS? </a:t>
            </a:r>
          </a:p>
        </p:txBody>
      </p:sp>
      <p:sp>
        <p:nvSpPr>
          <p:cNvPr id="31748" name="Slide Number Placeholder 3"/>
          <p:cNvSpPr>
            <a:spLocks noGrp="1"/>
          </p:cNvSpPr>
          <p:nvPr>
            <p:ph type="sldNum" sz="quarter" idx="5"/>
          </p:nvPr>
        </p:nvSpPr>
        <p:spPr bwMode="auto">
          <a:noFill/>
          <a:ln>
            <a:miter lim="800000"/>
            <a:headEnd/>
            <a:tailEnd/>
          </a:ln>
        </p:spPr>
        <p:txBody>
          <a:bodyPr/>
          <a:lstStyle/>
          <a:p>
            <a:fld id="{FDBC2391-6A0C-4E5B-A827-79364E917FFF}" type="slidenum">
              <a:rPr lang="en-GB" smtClean="0">
                <a:ea typeface="Geneva"/>
                <a:cs typeface="Geneva"/>
              </a:rPr>
              <a:pPr/>
              <a:t>8</a:t>
            </a:fld>
            <a:endParaRPr lang="en-GB">
              <a:ea typeface="Geneva"/>
              <a:cs typeface="Geneva"/>
            </a:endParaRPr>
          </a:p>
        </p:txBody>
      </p:sp>
    </p:spTree>
    <p:extLst>
      <p:ext uri="{BB962C8B-B14F-4D97-AF65-F5344CB8AC3E}">
        <p14:creationId xmlns:p14="http://schemas.microsoft.com/office/powerpoint/2010/main" val="77903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3EA2C04-6C36-4837-BBEB-3040D24E2DCF}" type="slidenum">
              <a:rPr lang="sv-SE" smtClean="0"/>
              <a:pPr>
                <a:defRPr/>
              </a:pPr>
              <a:t>9</a:t>
            </a:fld>
            <a:endParaRPr lang="sv-SE"/>
          </a:p>
        </p:txBody>
      </p:sp>
    </p:spTree>
    <p:extLst>
      <p:ext uri="{BB962C8B-B14F-4D97-AF65-F5344CB8AC3E}">
        <p14:creationId xmlns:p14="http://schemas.microsoft.com/office/powerpoint/2010/main" val="1499003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2" name="Title 1"/>
          <p:cNvSpPr>
            <a:spLocks noGrp="1"/>
          </p:cNvSpPr>
          <p:nvPr>
            <p:ph type="title"/>
          </p:nvPr>
        </p:nvSpPr>
        <p:spPr>
          <a:xfrm>
            <a:off x="3563888" y="771550"/>
            <a:ext cx="5073954" cy="2232248"/>
          </a:xfrm>
        </p:spPr>
        <p:txBody>
          <a:bodyPr/>
          <a:lstStyle>
            <a:lvl1pPr algn="ctr">
              <a:defRPr sz="4800" cap="all" baseline="0">
                <a:solidFill>
                  <a:schemeClr val="bg1">
                    <a:lumMod val="95000"/>
                  </a:schemeClr>
                </a:solidFill>
                <a:effectLst/>
                <a:latin typeface="+mj-lt"/>
              </a:defRPr>
            </a:lvl1pPr>
          </a:lstStyle>
          <a:p>
            <a:r>
              <a:rPr lang="en-US" dirty="0"/>
              <a:t>Click to edit Master title style</a:t>
            </a:r>
            <a:endParaRPr lang="sv-SE" dirty="0"/>
          </a:p>
        </p:txBody>
      </p:sp>
      <p:sp>
        <p:nvSpPr>
          <p:cNvPr id="3" name="Content Placeholder 2"/>
          <p:cNvSpPr>
            <a:spLocks noGrp="1"/>
          </p:cNvSpPr>
          <p:nvPr>
            <p:ph idx="1"/>
          </p:nvPr>
        </p:nvSpPr>
        <p:spPr>
          <a:xfrm>
            <a:off x="395536" y="3094062"/>
            <a:ext cx="8242306" cy="989856"/>
          </a:xfrm>
        </p:spPr>
        <p:txBody>
          <a:bodyPr/>
          <a:lstStyle>
            <a:lvl1pPr marL="0" indent="0" algn="ctr">
              <a:buNone/>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pic>
        <p:nvPicPr>
          <p:cNvPr id="4" name="Picture 3"/>
          <p:cNvPicPr>
            <a:picLocks noChangeAspect="1"/>
          </p:cNvPicPr>
          <p:nvPr userDrawn="1"/>
        </p:nvPicPr>
        <p:blipFill rotWithShape="1">
          <a:blip r:embed="rId3"/>
          <a:srcRect b="1314"/>
          <a:stretch/>
        </p:blipFill>
        <p:spPr>
          <a:xfrm>
            <a:off x="-12154" y="-20759"/>
            <a:ext cx="2997596" cy="3039390"/>
          </a:xfrm>
          <a:prstGeom prst="rect">
            <a:avLst/>
          </a:prstGeom>
        </p:spPr>
      </p:pic>
    </p:spTree>
    <p:extLst>
      <p:ext uri="{BB962C8B-B14F-4D97-AF65-F5344CB8AC3E}">
        <p14:creationId xmlns:p14="http://schemas.microsoft.com/office/powerpoint/2010/main" val="156669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1805" y="0"/>
            <a:ext cx="9159103"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latin typeface="Arial" pitchFamily="34" charset="0"/>
              </a:rPr>
              <a:t>© 2012 Planetaire AB</a:t>
            </a:r>
          </a:p>
        </p:txBody>
      </p:sp>
      <p:sp>
        <p:nvSpPr>
          <p:cNvPr id="2" name="Title 1"/>
          <p:cNvSpPr>
            <a:spLocks noGrp="1"/>
          </p:cNvSpPr>
          <p:nvPr>
            <p:ph type="title"/>
          </p:nvPr>
        </p:nvSpPr>
        <p:spPr>
          <a:xfrm>
            <a:off x="971600" y="206404"/>
            <a:ext cx="8014053" cy="476250"/>
          </a:xfrm>
        </p:spPr>
        <p:txBody>
          <a:bodyPr/>
          <a:lstStyle>
            <a:lvl1pPr>
              <a:defRPr sz="3600" b="0" cap="all" baseline="0">
                <a:solidFill>
                  <a:schemeClr val="bg1">
                    <a:lumMod val="85000"/>
                  </a:schemeClr>
                </a:solidFill>
                <a:effectLst/>
                <a:latin typeface="+mj-lt"/>
              </a:defRPr>
            </a:lvl1pPr>
          </a:lstStyle>
          <a:p>
            <a:r>
              <a:rPr lang="en-US" dirty="0"/>
              <a:t>Click to edit Master title style</a:t>
            </a:r>
            <a:endParaRPr lang="sv-SE" dirty="0"/>
          </a:p>
        </p:txBody>
      </p:sp>
      <p:sp>
        <p:nvSpPr>
          <p:cNvPr id="3" name="Content Placeholder 2"/>
          <p:cNvSpPr>
            <a:spLocks noGrp="1"/>
          </p:cNvSpPr>
          <p:nvPr>
            <p:ph idx="1"/>
          </p:nvPr>
        </p:nvSpPr>
        <p:spPr>
          <a:xfrm>
            <a:off x="971600" y="1059582"/>
            <a:ext cx="7522226" cy="3798168"/>
          </a:xfrm>
        </p:spPr>
        <p:txBody>
          <a:bodyPr/>
          <a:lstStyle>
            <a:lvl1pPr>
              <a:defRPr sz="3200">
                <a:solidFill>
                  <a:schemeClr val="bg1">
                    <a:lumMod val="85000"/>
                  </a:schemeClr>
                </a:solidFill>
                <a:latin typeface="+mn-lt"/>
              </a:defRPr>
            </a:lvl1pPr>
            <a:lvl2pPr>
              <a:defRPr sz="3200">
                <a:solidFill>
                  <a:schemeClr val="bg1">
                    <a:lumMod val="85000"/>
                  </a:schemeClr>
                </a:solidFill>
                <a:latin typeface="+mn-lt"/>
              </a:defRPr>
            </a:lvl2pPr>
            <a:lvl3pPr>
              <a:defRPr sz="3200">
                <a:solidFill>
                  <a:schemeClr val="bg1">
                    <a:lumMod val="85000"/>
                  </a:schemeClr>
                </a:solidFill>
                <a:latin typeface="+mn-lt"/>
              </a:defRPr>
            </a:lvl3pPr>
            <a:lvl4pPr>
              <a:defRPr sz="1800">
                <a:solidFill>
                  <a:schemeClr val="bg1">
                    <a:lumMod val="85000"/>
                  </a:schemeClr>
                </a:solidFill>
              </a:defRPr>
            </a:lvl4pPr>
            <a:lvl5pPr>
              <a:defRPr sz="1800">
                <a:solidFill>
                  <a:schemeClr val="bg1">
                    <a:lumMod val="8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sv-SE" sz="800" dirty="0">
                <a:solidFill>
                  <a:schemeClr val="tx1">
                    <a:lumMod val="75000"/>
                    <a:lumOff val="25000"/>
                  </a:schemeClr>
                </a:solidFill>
              </a:rPr>
              <a:t>©copyrights Planetaie AB 2015</a:t>
            </a:r>
          </a:p>
          <a:p>
            <a:endParaRPr lang="sv-SE" sz="800" dirty="0"/>
          </a:p>
        </p:txBody>
      </p:sp>
      <p:pic>
        <p:nvPicPr>
          <p:cNvPr id="4" name="Picture 3"/>
          <p:cNvPicPr>
            <a:picLocks noChangeAspect="1"/>
          </p:cNvPicPr>
          <p:nvPr userDrawn="1"/>
        </p:nvPicPr>
        <p:blipFill rotWithShape="1">
          <a:blip r:embed="rId3"/>
          <a:srcRect b="707"/>
          <a:stretch/>
        </p:blipFill>
        <p:spPr>
          <a:xfrm>
            <a:off x="86515" y="10197"/>
            <a:ext cx="720588" cy="7351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6408" y="0"/>
            <a:ext cx="9170407"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latin typeface="Arial" pitchFamily="34" charset="0"/>
              </a:rPr>
              <a:t>© 2012 Planetaire AB</a:t>
            </a:r>
          </a:p>
        </p:txBody>
      </p:sp>
      <p:sp>
        <p:nvSpPr>
          <p:cNvPr id="3" name="Content Placeholder 2"/>
          <p:cNvSpPr>
            <a:spLocks noGrp="1"/>
          </p:cNvSpPr>
          <p:nvPr>
            <p:ph idx="1"/>
          </p:nvPr>
        </p:nvSpPr>
        <p:spPr>
          <a:xfrm>
            <a:off x="1043608" y="205755"/>
            <a:ext cx="7594234" cy="4670251"/>
          </a:xfrm>
        </p:spPr>
        <p:txBody>
          <a:bodyPr/>
          <a:lstStyle>
            <a:lvl1pPr>
              <a:defRPr sz="3200">
                <a:solidFill>
                  <a:schemeClr val="bg1">
                    <a:lumMod val="85000"/>
                  </a:schemeClr>
                </a:solidFill>
                <a:latin typeface="+mn-lt"/>
              </a:defRPr>
            </a:lvl1pPr>
            <a:lvl2pPr>
              <a:defRPr sz="3200">
                <a:solidFill>
                  <a:schemeClr val="bg1">
                    <a:lumMod val="85000"/>
                  </a:schemeClr>
                </a:solidFill>
                <a:latin typeface="+mn-lt"/>
              </a:defRPr>
            </a:lvl2pPr>
            <a:lvl3pPr>
              <a:defRPr sz="3200">
                <a:solidFill>
                  <a:schemeClr val="bg1">
                    <a:lumMod val="85000"/>
                  </a:schemeClr>
                </a:solidFill>
                <a:latin typeface="+mn-lt"/>
              </a:defRPr>
            </a:lvl3pPr>
            <a:lvl4pPr>
              <a:defRPr sz="3200">
                <a:solidFill>
                  <a:schemeClr val="bg1">
                    <a:lumMod val="85000"/>
                  </a:schemeClr>
                </a:solidFill>
                <a:latin typeface="+mn-lt"/>
              </a:defRPr>
            </a:lvl4pPr>
            <a:lvl5pPr>
              <a:defRPr sz="3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17" name="Action Button: Forward or Next 16">
            <a:hlinkClick r:id="" action="ppaction://hlinkshowjump?jump=nextslide" highlightClick="1"/>
          </p:cNvPr>
          <p:cNvSpPr/>
          <p:nvPr userDrawn="1"/>
        </p:nvSpPr>
        <p:spPr>
          <a:xfrm>
            <a:off x="8781676" y="4948014"/>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8" name="Action Button: Back or Previous 17">
            <a:hlinkClick r:id="" action="ppaction://hlinkshowjump?jump=previousslide" highlightClick="1"/>
          </p:cNvPr>
          <p:cNvSpPr/>
          <p:nvPr userDrawn="1"/>
        </p:nvSpPr>
        <p:spPr>
          <a:xfrm>
            <a:off x="8457132" y="4948014"/>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sv-SE" sz="800" dirty="0">
                <a:solidFill>
                  <a:schemeClr val="tx1">
                    <a:lumMod val="75000"/>
                    <a:lumOff val="25000"/>
                  </a:schemeClr>
                </a:solidFill>
              </a:rPr>
              <a:t>©copyrights Planetaie AB 2015</a:t>
            </a:r>
          </a:p>
          <a:p>
            <a:endParaRPr lang="sv-SE" sz="800" dirty="0"/>
          </a:p>
        </p:txBody>
      </p:sp>
      <p:pic>
        <p:nvPicPr>
          <p:cNvPr id="11" name="Picture 10"/>
          <p:cNvPicPr>
            <a:picLocks noChangeAspect="1"/>
          </p:cNvPicPr>
          <p:nvPr userDrawn="1"/>
        </p:nvPicPr>
        <p:blipFill rotWithShape="1">
          <a:blip r:embed="rId3"/>
          <a:srcRect b="707"/>
          <a:stretch/>
        </p:blipFill>
        <p:spPr>
          <a:xfrm>
            <a:off x="29587" y="14759"/>
            <a:ext cx="720588" cy="735133"/>
          </a:xfrm>
          <a:prstGeom prst="rect">
            <a:avLst/>
          </a:prstGeom>
        </p:spPr>
      </p:pic>
    </p:spTree>
    <p:extLst>
      <p:ext uri="{BB962C8B-B14F-4D97-AF65-F5344CB8AC3E}">
        <p14:creationId xmlns:p14="http://schemas.microsoft.com/office/powerpoint/2010/main" val="351048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TextBox 4"/>
          <p:cNvSpPr txBox="1"/>
          <p:nvPr userDrawn="1"/>
        </p:nvSpPr>
        <p:spPr>
          <a:xfrm rot="16200000">
            <a:off x="8416925" y="4457700"/>
            <a:ext cx="1212850" cy="184150"/>
          </a:xfrm>
          <a:prstGeom prst="rect">
            <a:avLst/>
          </a:prstGeom>
          <a:noFill/>
        </p:spPr>
        <p:txBody>
          <a:bodyPr>
            <a:spAutoFit/>
          </a:bodyPr>
          <a:lstStyle/>
          <a:p>
            <a:pPr>
              <a:defRPr/>
            </a:pPr>
            <a:r>
              <a:rPr lang="sv-SE" sz="600">
                <a:latin typeface="Arial" pitchFamily="34" charset="0"/>
              </a:rPr>
              <a:t>© 2010 Planetaire AB</a:t>
            </a:r>
          </a:p>
        </p:txBody>
      </p:sp>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10"/>
          <p:cNvSpPr>
            <a:spLocks noChangeArrowheads="1"/>
          </p:cNvSpPr>
          <p:nvPr userDrawn="1"/>
        </p:nvSpPr>
        <p:spPr bwMode="auto">
          <a:xfrm>
            <a:off x="-1" y="0"/>
            <a:ext cx="9147299"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schemeClr val="bg1"/>
              </a:solidFill>
              <a:latin typeface="Calibri" pitchFamily="34" charset="0"/>
              <a:ea typeface="Geneva" pitchFamily="-105" charset="-128"/>
              <a:cs typeface="+mn-cs"/>
            </a:endParaRPr>
          </a:p>
        </p:txBody>
      </p:sp>
      <p:sp>
        <p:nvSpPr>
          <p:cNvPr id="14" name="Action Button: Forward or Next 13">
            <a:hlinkClick r:id="" action="ppaction://hlinkshowjump?jump=nextslide" highlightClick="1"/>
          </p:cNvPr>
          <p:cNvSpPr/>
          <p:nvPr userDrawn="1"/>
        </p:nvSpPr>
        <p:spPr>
          <a:xfrm>
            <a:off x="8781676" y="4948014"/>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5" name="Action Button: Back or Previous 14">
            <a:hlinkClick r:id="" action="ppaction://hlinkshowjump?jump=previousslide" highlightClick="1"/>
          </p:cNvPr>
          <p:cNvSpPr/>
          <p:nvPr userDrawn="1"/>
        </p:nvSpPr>
        <p:spPr>
          <a:xfrm>
            <a:off x="8457132" y="4948014"/>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pic>
        <p:nvPicPr>
          <p:cNvPr id="16" name="Picture 15"/>
          <p:cNvPicPr>
            <a:picLocks noChangeAspect="1"/>
          </p:cNvPicPr>
          <p:nvPr userDrawn="1"/>
        </p:nvPicPr>
        <p:blipFill rotWithShape="1">
          <a:blip r:embed="rId2"/>
          <a:srcRect b="707"/>
          <a:stretch/>
        </p:blipFill>
        <p:spPr>
          <a:xfrm>
            <a:off x="89367" y="10197"/>
            <a:ext cx="720588" cy="735133"/>
          </a:xfrm>
          <a:prstGeom prst="rect">
            <a:avLst/>
          </a:prstGeom>
        </p:spPr>
      </p:pic>
      <p:sp>
        <p:nvSpPr>
          <p:cNvPr id="17" name="Title 1"/>
          <p:cNvSpPr>
            <a:spLocks noGrp="1"/>
          </p:cNvSpPr>
          <p:nvPr>
            <p:ph type="title"/>
          </p:nvPr>
        </p:nvSpPr>
        <p:spPr>
          <a:xfrm>
            <a:off x="971600" y="206404"/>
            <a:ext cx="8014053" cy="476250"/>
          </a:xfrm>
        </p:spPr>
        <p:txBody>
          <a:bodyPr/>
          <a:lstStyle>
            <a:lvl1pPr>
              <a:defRPr sz="3600" b="0" cap="all" baseline="0">
                <a:solidFill>
                  <a:schemeClr val="bg1">
                    <a:lumMod val="85000"/>
                  </a:schemeClr>
                </a:solidFill>
                <a:effectLst/>
                <a:latin typeface="+mj-lt"/>
              </a:defRPr>
            </a:lvl1pPr>
          </a:lstStyle>
          <a:p>
            <a:r>
              <a:rPr lang="en-US" dirty="0"/>
              <a:t>Click to edit Master title style</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3" name="Content Placeholder 2"/>
          <p:cNvSpPr>
            <a:spLocks noGrp="1"/>
          </p:cNvSpPr>
          <p:nvPr>
            <p:ph idx="1"/>
          </p:nvPr>
        </p:nvSpPr>
        <p:spPr>
          <a:xfrm>
            <a:off x="2997596" y="915566"/>
            <a:ext cx="5640246" cy="4014192"/>
          </a:xfrm>
        </p:spPr>
        <p:txBody>
          <a:bodyPr anchor="b"/>
          <a:lstStyle>
            <a:lvl1pPr marL="533400" indent="-533400" algn="l">
              <a:buFont typeface="Arial" pitchFamily="34" charset="0"/>
              <a:buChar char="•"/>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sp>
        <p:nvSpPr>
          <p:cNvPr id="2" name="Title 1"/>
          <p:cNvSpPr>
            <a:spLocks noGrp="1"/>
          </p:cNvSpPr>
          <p:nvPr>
            <p:ph type="title" hasCustomPrompt="1"/>
          </p:nvPr>
        </p:nvSpPr>
        <p:spPr>
          <a:xfrm>
            <a:off x="539552" y="2643758"/>
            <a:ext cx="1800200" cy="2286000"/>
          </a:xfrm>
        </p:spPr>
        <p:txBody>
          <a:bodyPr anchor="t"/>
          <a:lstStyle>
            <a:lvl1pPr algn="ctr">
              <a:defRPr sz="15000" b="1" cap="all" baseline="0">
                <a:solidFill>
                  <a:srgbClr val="0070C0"/>
                </a:solidFill>
                <a:effectLst/>
                <a:latin typeface="+mj-lt"/>
              </a:defRPr>
            </a:lvl1pPr>
          </a:lstStyle>
          <a:p>
            <a:r>
              <a:rPr lang="en-US" dirty="0"/>
              <a:t>e</a:t>
            </a:r>
            <a:endParaRPr lang="sv-SE" dirty="0"/>
          </a:p>
        </p:txBody>
      </p:sp>
    </p:spTree>
    <p:extLst>
      <p:ext uri="{BB962C8B-B14F-4D97-AF65-F5344CB8AC3E}">
        <p14:creationId xmlns:p14="http://schemas.microsoft.com/office/powerpoint/2010/main" val="146120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299" y="0"/>
            <a:ext cx="9144000" cy="5143500"/>
          </a:xfrm>
          <a:prstGeom prst="rect">
            <a:avLst/>
          </a:prstGeom>
          <a:solidFill>
            <a:schemeClr val="tx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sv-SE">
              <a:solidFill>
                <a:prstClr val="white"/>
              </a:solidFill>
              <a:latin typeface="Calibri" pitchFamily="34" charset="0"/>
              <a:ea typeface="Geneva" pitchFamily="-105" charset="-128"/>
            </a:endParaRPr>
          </a:p>
        </p:txBody>
      </p:sp>
      <p:sp>
        <p:nvSpPr>
          <p:cNvPr id="6" name="TextBox 5"/>
          <p:cNvSpPr txBox="1"/>
          <p:nvPr userDrawn="1"/>
        </p:nvSpPr>
        <p:spPr>
          <a:xfrm rot="16200000">
            <a:off x="8416925" y="4457700"/>
            <a:ext cx="1212850" cy="184150"/>
          </a:xfrm>
          <a:prstGeom prst="rect">
            <a:avLst/>
          </a:prstGeom>
          <a:noFill/>
        </p:spPr>
        <p:txBody>
          <a:bodyPr>
            <a:spAutoFit/>
          </a:bodyPr>
          <a:lstStyle/>
          <a:p>
            <a:pPr>
              <a:defRPr/>
            </a:pPr>
            <a:r>
              <a:rPr lang="sv-SE" sz="600" dirty="0">
                <a:solidFill>
                  <a:prstClr val="black"/>
                </a:solidFill>
                <a:latin typeface="Arial" pitchFamily="34" charset="0"/>
              </a:rPr>
              <a:t>© 2012 Planetaire AB</a:t>
            </a:r>
          </a:p>
        </p:txBody>
      </p:sp>
      <p:sp>
        <p:nvSpPr>
          <p:cNvPr id="3" name="Content Placeholder 2"/>
          <p:cNvSpPr>
            <a:spLocks noGrp="1"/>
          </p:cNvSpPr>
          <p:nvPr>
            <p:ph idx="1"/>
          </p:nvPr>
        </p:nvSpPr>
        <p:spPr>
          <a:xfrm>
            <a:off x="2997596" y="915566"/>
            <a:ext cx="5640246" cy="4014192"/>
          </a:xfrm>
        </p:spPr>
        <p:txBody>
          <a:bodyPr anchor="b"/>
          <a:lstStyle>
            <a:lvl1pPr marL="533400" indent="-533400" algn="l">
              <a:buFont typeface="Arial" pitchFamily="34" charset="0"/>
              <a:buChar char="•"/>
              <a:defRPr sz="3200">
                <a:solidFill>
                  <a:schemeClr val="bg1">
                    <a:lumMod val="95000"/>
                  </a:schemeClr>
                </a:solidFill>
                <a:latin typeface="+mn-lt"/>
              </a:defRPr>
            </a:lvl1pPr>
            <a:lvl2pPr>
              <a:defRPr sz="1800">
                <a:solidFill>
                  <a:schemeClr val="bg1">
                    <a:lumMod val="95000"/>
                  </a:schemeClr>
                </a:solidFill>
              </a:defRPr>
            </a:lvl2pPr>
            <a:lvl3pPr>
              <a:defRPr sz="18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stStyle>
          <a:p>
            <a:pPr lvl="0"/>
            <a:r>
              <a:rPr lang="en-US" dirty="0"/>
              <a:t>Click to edit Master text styles</a:t>
            </a:r>
          </a:p>
        </p:txBody>
      </p:sp>
      <p:pic>
        <p:nvPicPr>
          <p:cNvPr id="8" name="Picture 5" descr="PLANETAIRE_logotyp_negativ_frilagd.eps"/>
          <p:cNvPicPr>
            <a:picLocks noChangeAspect="1"/>
          </p:cNvPicPr>
          <p:nvPr userDrawn="1"/>
        </p:nvPicPr>
        <p:blipFill>
          <a:blip r:embed="rId2"/>
          <a:srcRect/>
          <a:stretch>
            <a:fillRect/>
          </a:stretch>
        </p:blipFill>
        <p:spPr bwMode="auto">
          <a:xfrm>
            <a:off x="8178229" y="53355"/>
            <a:ext cx="930275" cy="152400"/>
          </a:xfrm>
          <a:prstGeom prst="rect">
            <a:avLst/>
          </a:prstGeom>
          <a:noFill/>
          <a:ln w="9525">
            <a:noFill/>
            <a:miter lim="800000"/>
            <a:headEnd/>
            <a:tailEnd/>
          </a:ln>
        </p:spPr>
      </p:pic>
      <p:sp>
        <p:nvSpPr>
          <p:cNvPr id="9" name="Action Button: Back or Previous 8">
            <a:hlinkClick r:id="" action="ppaction://hlinkshowjump?jump=previousslide" highlightClick="1"/>
          </p:cNvPr>
          <p:cNvSpPr/>
          <p:nvPr userDrawn="1"/>
        </p:nvSpPr>
        <p:spPr>
          <a:xfrm>
            <a:off x="8460432" y="5020022"/>
            <a:ext cx="360040" cy="12347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0" name="Action Button: Forward or Next 9">
            <a:hlinkClick r:id="" action="ppaction://hlinkshowjump?jump=nextslide" highlightClick="1"/>
          </p:cNvPr>
          <p:cNvSpPr/>
          <p:nvPr userDrawn="1"/>
        </p:nvSpPr>
        <p:spPr>
          <a:xfrm>
            <a:off x="8820472" y="5020022"/>
            <a:ext cx="326827" cy="12347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17" name="Action Button: Forward or Next 16">
            <a:hlinkClick r:id="" action="ppaction://hlinkshowjump?jump=nextslide" highlightClick="1"/>
          </p:cNvPr>
          <p:cNvSpPr/>
          <p:nvPr userDrawn="1"/>
        </p:nvSpPr>
        <p:spPr>
          <a:xfrm>
            <a:off x="8781676" y="4929758"/>
            <a:ext cx="326828" cy="162272"/>
          </a:xfrm>
          <a:prstGeom prst="actionButtonForwardNext">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8" name="Action Button: Back or Previous 17">
            <a:hlinkClick r:id="" action="ppaction://hlinkshowjump?jump=previousslide" highlightClick="1"/>
          </p:cNvPr>
          <p:cNvSpPr/>
          <p:nvPr userDrawn="1"/>
        </p:nvSpPr>
        <p:spPr>
          <a:xfrm>
            <a:off x="8457132" y="4929758"/>
            <a:ext cx="324544" cy="162272"/>
          </a:xfrm>
          <a:prstGeom prst="actionButtonBackPrevious">
            <a:avLst/>
          </a:prstGeom>
          <a:solidFill>
            <a:schemeClr val="tx1"/>
          </a:solidFill>
          <a:ln w="63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prstClr val="white">
                  <a:lumMod val="85000"/>
                </a:prstClr>
              </a:solidFill>
            </a:endParaRPr>
          </a:p>
        </p:txBody>
      </p:sp>
      <p:sp>
        <p:nvSpPr>
          <p:cNvPr id="19" name="TextBox 18"/>
          <p:cNvSpPr txBox="1"/>
          <p:nvPr userDrawn="1"/>
        </p:nvSpPr>
        <p:spPr>
          <a:xfrm rot="16200000">
            <a:off x="8325691" y="3970663"/>
            <a:ext cx="1616148" cy="338554"/>
          </a:xfrm>
          <a:prstGeom prst="rect">
            <a:avLst/>
          </a:prstGeom>
          <a:noFill/>
        </p:spPr>
        <p:txBody>
          <a:bodyPr wrap="square" rtlCol="0">
            <a:spAutoFit/>
          </a:bodyPr>
          <a:lstStyle/>
          <a:p>
            <a:pPr>
              <a:defRPr/>
            </a:pPr>
            <a:r>
              <a:rPr lang="sv-SE" sz="800" dirty="0">
                <a:solidFill>
                  <a:prstClr val="black">
                    <a:lumMod val="75000"/>
                    <a:lumOff val="25000"/>
                  </a:prstClr>
                </a:solidFill>
              </a:rPr>
              <a:t>©copyrights Planetaie AB 2015</a:t>
            </a:r>
          </a:p>
          <a:p>
            <a:endParaRPr lang="sv-SE" sz="800" dirty="0">
              <a:solidFill>
                <a:prstClr val="black"/>
              </a:solidFill>
            </a:endParaRPr>
          </a:p>
        </p:txBody>
      </p:sp>
      <p:pic>
        <p:nvPicPr>
          <p:cNvPr id="4" name="Picture 3"/>
          <p:cNvPicPr>
            <a:picLocks noChangeAspect="1"/>
          </p:cNvPicPr>
          <p:nvPr userDrawn="1"/>
        </p:nvPicPr>
        <p:blipFill rotWithShape="1">
          <a:blip r:embed="rId3"/>
          <a:srcRect b="1314"/>
          <a:stretch/>
        </p:blipFill>
        <p:spPr>
          <a:xfrm>
            <a:off x="0" y="0"/>
            <a:ext cx="2997596" cy="3039390"/>
          </a:xfrm>
          <a:prstGeom prst="rect">
            <a:avLst/>
          </a:prstGeom>
        </p:spPr>
      </p:pic>
      <p:sp>
        <p:nvSpPr>
          <p:cNvPr id="2" name="Title 1"/>
          <p:cNvSpPr>
            <a:spLocks noGrp="1"/>
          </p:cNvSpPr>
          <p:nvPr>
            <p:ph type="title" hasCustomPrompt="1"/>
          </p:nvPr>
        </p:nvSpPr>
        <p:spPr>
          <a:xfrm>
            <a:off x="539552" y="2643758"/>
            <a:ext cx="1800200" cy="2286000"/>
          </a:xfrm>
        </p:spPr>
        <p:txBody>
          <a:bodyPr anchor="t"/>
          <a:lstStyle>
            <a:lvl1pPr algn="ctr">
              <a:defRPr sz="15000" b="1" cap="all" baseline="0">
                <a:solidFill>
                  <a:srgbClr val="0070C0"/>
                </a:solidFill>
                <a:effectLst/>
                <a:latin typeface="+mj-lt"/>
              </a:defRPr>
            </a:lvl1pPr>
          </a:lstStyle>
          <a:p>
            <a:r>
              <a:rPr lang="en-US" dirty="0"/>
              <a:t>e</a:t>
            </a:r>
            <a:endParaRPr lang="sv-SE" dirty="0"/>
          </a:p>
        </p:txBody>
      </p:sp>
    </p:spTree>
    <p:extLst>
      <p:ext uri="{BB962C8B-B14F-4D97-AF65-F5344CB8AC3E}">
        <p14:creationId xmlns:p14="http://schemas.microsoft.com/office/powerpoint/2010/main" val="156669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TextBox 5"/>
          <p:cNvSpPr txBox="1"/>
          <p:nvPr userDrawn="1"/>
        </p:nvSpPr>
        <p:spPr>
          <a:xfrm rot="16200000">
            <a:off x="8482012" y="4238229"/>
            <a:ext cx="1212850" cy="184150"/>
          </a:xfrm>
          <a:prstGeom prst="rect">
            <a:avLst/>
          </a:prstGeom>
          <a:noFill/>
        </p:spPr>
        <p:txBody>
          <a:bodyPr>
            <a:spAutoFit/>
          </a:bodyPr>
          <a:lstStyle/>
          <a:p>
            <a:pPr>
              <a:defRPr/>
            </a:pPr>
            <a:r>
              <a:rPr lang="sv-SE" sz="600" dirty="0">
                <a:latin typeface="Arial" pitchFamily="34" charset="0"/>
              </a:rPr>
              <a:t>© 2014 Planetaire AB</a:t>
            </a:r>
          </a:p>
        </p:txBody>
      </p:sp>
      <p:sp>
        <p:nvSpPr>
          <p:cNvPr id="2" name="Title 1"/>
          <p:cNvSpPr>
            <a:spLocks noGrp="1"/>
          </p:cNvSpPr>
          <p:nvPr>
            <p:ph type="title"/>
          </p:nvPr>
        </p:nvSpPr>
        <p:spPr>
          <a:xfrm>
            <a:off x="755576" y="339502"/>
            <a:ext cx="7272808" cy="484634"/>
          </a:xfrm>
          <a:solidFill>
            <a:srgbClr val="C00000"/>
          </a:solidFill>
          <a:scene3d>
            <a:camera prst="orthographicFront"/>
            <a:lightRig rig="threePt" dir="t"/>
          </a:scene3d>
          <a:sp3d>
            <a:bevelT/>
          </a:sp3d>
        </p:spPr>
        <p:txBody>
          <a:bodyPr anchor="ctr"/>
          <a:lstStyle>
            <a:lvl1pPr marL="180975" indent="0" algn="l">
              <a:defRPr sz="2400">
                <a:solidFill>
                  <a:schemeClr val="bg1"/>
                </a:solidFill>
                <a:effectLst>
                  <a:outerShdw blurRad="38100" dist="38100" dir="2700000" algn="tl">
                    <a:srgbClr val="000000">
                      <a:alpha val="43137"/>
                    </a:srgbClr>
                  </a:outerShdw>
                </a:effectLst>
                <a:latin typeface="+mn-lt"/>
              </a:defRPr>
            </a:lvl1pPr>
          </a:lstStyle>
          <a:p>
            <a:r>
              <a:rPr lang="sv-SE" dirty="0"/>
              <a:t>Click to edit Master title style</a:t>
            </a:r>
          </a:p>
        </p:txBody>
      </p:sp>
      <p:sp>
        <p:nvSpPr>
          <p:cNvPr id="3" name="Content Placeholder 2"/>
          <p:cNvSpPr>
            <a:spLocks noGrp="1"/>
          </p:cNvSpPr>
          <p:nvPr>
            <p:ph idx="1"/>
          </p:nvPr>
        </p:nvSpPr>
        <p:spPr>
          <a:xfrm>
            <a:off x="899592" y="1137200"/>
            <a:ext cx="7013663" cy="3720550"/>
          </a:xfrm>
        </p:spPr>
        <p:txBody>
          <a:bodyPr/>
          <a:lstStyle>
            <a:lvl1pP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7" name="Action Button: Forward or Next 6">
            <a:hlinkClick r:id="" action="ppaction://hlinkshowjump?jump=nextslide" highlightClick="1"/>
          </p:cNvPr>
          <p:cNvSpPr/>
          <p:nvPr userDrawn="1"/>
        </p:nvSpPr>
        <p:spPr>
          <a:xfrm>
            <a:off x="8676456" y="4936733"/>
            <a:ext cx="504056" cy="206766"/>
          </a:xfrm>
          <a:prstGeom prst="actionButtonForwardNex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Action Button: Back or Previous 7">
            <a:hlinkClick r:id="" action="ppaction://hlinkshowjump?jump=previousslide" highlightClick="1"/>
          </p:cNvPr>
          <p:cNvSpPr/>
          <p:nvPr userDrawn="1"/>
        </p:nvSpPr>
        <p:spPr>
          <a:xfrm>
            <a:off x="8172400" y="4936731"/>
            <a:ext cx="504056" cy="206767"/>
          </a:xfrm>
          <a:prstGeom prst="actionButtonBackPrevious">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343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Box 5"/>
          <p:cNvSpPr txBox="1"/>
          <p:nvPr userDrawn="1"/>
        </p:nvSpPr>
        <p:spPr>
          <a:xfrm rot="16200000">
            <a:off x="8482012" y="4238229"/>
            <a:ext cx="1212850" cy="184150"/>
          </a:xfrm>
          <a:prstGeom prst="rect">
            <a:avLst/>
          </a:prstGeom>
          <a:noFill/>
        </p:spPr>
        <p:txBody>
          <a:bodyPr>
            <a:spAutoFit/>
          </a:bodyPr>
          <a:lstStyle/>
          <a:p>
            <a:pPr>
              <a:defRPr/>
            </a:pPr>
            <a:r>
              <a:rPr lang="sv-SE" sz="600" dirty="0">
                <a:latin typeface="Arial" pitchFamily="34" charset="0"/>
              </a:rPr>
              <a:t>© 2014 Planetaire AB</a:t>
            </a:r>
          </a:p>
        </p:txBody>
      </p:sp>
      <p:sp>
        <p:nvSpPr>
          <p:cNvPr id="2" name="Title 1"/>
          <p:cNvSpPr>
            <a:spLocks noGrp="1"/>
          </p:cNvSpPr>
          <p:nvPr>
            <p:ph type="title"/>
          </p:nvPr>
        </p:nvSpPr>
        <p:spPr>
          <a:xfrm>
            <a:off x="251520" y="263623"/>
            <a:ext cx="1884015" cy="484634"/>
          </a:xfrm>
          <a:solidFill>
            <a:srgbClr val="C00000"/>
          </a:solidFill>
          <a:scene3d>
            <a:camera prst="orthographicFront"/>
            <a:lightRig rig="threePt" dir="t"/>
          </a:scene3d>
          <a:sp3d>
            <a:bevelT/>
          </a:sp3d>
        </p:spPr>
        <p:txBody>
          <a:bodyPr anchor="ctr"/>
          <a:lstStyle>
            <a:lvl1pPr marL="180975" indent="0" algn="l">
              <a:defRPr sz="2400">
                <a:solidFill>
                  <a:schemeClr val="bg1"/>
                </a:solidFill>
                <a:effectLst>
                  <a:outerShdw blurRad="38100" dist="38100" dir="2700000" algn="tl">
                    <a:srgbClr val="000000">
                      <a:alpha val="43137"/>
                    </a:srgbClr>
                  </a:outerShdw>
                </a:effectLst>
                <a:latin typeface="+mn-lt"/>
              </a:defRPr>
            </a:lvl1pPr>
          </a:lstStyle>
          <a:p>
            <a:r>
              <a:rPr lang="sv-SE" dirty="0"/>
              <a:t>Click to edit Master title style</a:t>
            </a:r>
          </a:p>
        </p:txBody>
      </p:sp>
      <p:sp>
        <p:nvSpPr>
          <p:cNvPr id="3" name="Content Placeholder 2"/>
          <p:cNvSpPr>
            <a:spLocks noGrp="1"/>
          </p:cNvSpPr>
          <p:nvPr>
            <p:ph idx="1" hasCustomPrompt="1"/>
          </p:nvPr>
        </p:nvSpPr>
        <p:spPr>
          <a:xfrm>
            <a:off x="5724128" y="949301"/>
            <a:ext cx="3204356" cy="3987428"/>
          </a:xfrm>
        </p:spPr>
        <p:txBody>
          <a:bodyPr/>
          <a:lstStyle>
            <a:lvl1pPr marL="285750" indent="-285750">
              <a:buFont typeface="Arial" panose="020B0604020202020204" pitchFamily="34" charset="0"/>
              <a:buChar cha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err="1"/>
              <a:t>Click</a:t>
            </a:r>
            <a:r>
              <a:rPr lang="sv-SE" dirty="0"/>
              <a:t>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7" name="Action Button: Forward or Next 6">
            <a:hlinkClick r:id="" action="ppaction://hlinkshowjump?jump=nextslide" highlightClick="1"/>
          </p:cNvPr>
          <p:cNvSpPr/>
          <p:nvPr userDrawn="1"/>
        </p:nvSpPr>
        <p:spPr>
          <a:xfrm>
            <a:off x="8676456" y="4936733"/>
            <a:ext cx="504056" cy="206766"/>
          </a:xfrm>
          <a:prstGeom prst="actionButtonForwardNex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Action Button: Back or Previous 7">
            <a:hlinkClick r:id="" action="ppaction://hlinkshowjump?jump=previousslide" highlightClick="1"/>
          </p:cNvPr>
          <p:cNvSpPr/>
          <p:nvPr userDrawn="1"/>
        </p:nvSpPr>
        <p:spPr>
          <a:xfrm>
            <a:off x="8172400" y="4936731"/>
            <a:ext cx="504056" cy="206767"/>
          </a:xfrm>
          <a:prstGeom prst="actionButtonBackPrevious">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Content Placeholder 2"/>
          <p:cNvSpPr>
            <a:spLocks noGrp="1"/>
          </p:cNvSpPr>
          <p:nvPr>
            <p:ph idx="10"/>
          </p:nvPr>
        </p:nvSpPr>
        <p:spPr>
          <a:xfrm>
            <a:off x="2393758" y="949305"/>
            <a:ext cx="3204356" cy="3987428"/>
          </a:xfrm>
        </p:spPr>
        <p:txBody>
          <a:bodyPr/>
          <a:lstStyle>
            <a:lvl1pPr>
              <a:defRPr sz="1800">
                <a:solidFill>
                  <a:schemeClr val="tx1">
                    <a:lumMod val="75000"/>
                    <a:lumOff val="25000"/>
                  </a:schemeClr>
                </a:solidFill>
                <a:latin typeface="+mn-lt"/>
              </a:defRPr>
            </a:lvl1pPr>
            <a:lvl2pPr>
              <a:defRPr sz="1800">
                <a:solidFill>
                  <a:schemeClr val="tx1">
                    <a:lumMod val="75000"/>
                    <a:lumOff val="25000"/>
                  </a:schemeClr>
                </a:solidFill>
                <a:latin typeface="+mn-lt"/>
              </a:defRPr>
            </a:lvl2pPr>
            <a:lvl3pPr>
              <a:defRPr sz="1800">
                <a:solidFill>
                  <a:schemeClr val="tx1">
                    <a:lumMod val="75000"/>
                    <a:lumOff val="25000"/>
                  </a:schemeClr>
                </a:solidFill>
                <a:latin typeface="+mn-lt"/>
              </a:defRPr>
            </a:lvl3pPr>
            <a:lvl4pPr>
              <a:defRPr sz="1800">
                <a:solidFill>
                  <a:schemeClr val="tx1">
                    <a:lumMod val="75000"/>
                    <a:lumOff val="25000"/>
                  </a:schemeClr>
                </a:solidFill>
                <a:latin typeface="+mn-lt"/>
              </a:defRPr>
            </a:lvl4pPr>
            <a:lvl5pPr>
              <a:defRPr sz="1800">
                <a:solidFill>
                  <a:schemeClr val="tx1">
                    <a:lumMod val="75000"/>
                    <a:lumOff val="25000"/>
                  </a:schemeClr>
                </a:solidFill>
                <a:latin typeface="+mn-lt"/>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4" name="TextBox 3"/>
          <p:cNvSpPr txBox="1"/>
          <p:nvPr userDrawn="1"/>
        </p:nvSpPr>
        <p:spPr>
          <a:xfrm>
            <a:off x="899593" y="1031843"/>
            <a:ext cx="3272234" cy="369332"/>
          </a:xfrm>
          <a:prstGeom prst="rect">
            <a:avLst/>
          </a:prstGeom>
          <a:noFill/>
        </p:spPr>
        <p:txBody>
          <a:bodyPr wrap="square" rtlCol="0">
            <a:spAutoFit/>
          </a:bodyPr>
          <a:lstStyle/>
          <a:p>
            <a:endParaRPr lang="sv-SE" dirty="0"/>
          </a:p>
        </p:txBody>
      </p:sp>
      <p:sp>
        <p:nvSpPr>
          <p:cNvPr id="12" name="TextBox 11"/>
          <p:cNvSpPr txBox="1"/>
          <p:nvPr userDrawn="1"/>
        </p:nvSpPr>
        <p:spPr>
          <a:xfrm>
            <a:off x="2393758" y="378925"/>
            <a:ext cx="3204356" cy="369332"/>
          </a:xfrm>
          <a:prstGeom prst="rect">
            <a:avLst/>
          </a:prstGeom>
          <a:noFill/>
        </p:spPr>
        <p:txBody>
          <a:bodyPr wrap="square" rtlCol="0">
            <a:spAutoFit/>
          </a:bodyPr>
          <a:lstStyle/>
          <a:p>
            <a:endParaRPr lang="sv-SE" dirty="0"/>
          </a:p>
        </p:txBody>
      </p:sp>
      <p:sp>
        <p:nvSpPr>
          <p:cNvPr id="13" name="TextBox 12"/>
          <p:cNvSpPr txBox="1"/>
          <p:nvPr userDrawn="1"/>
        </p:nvSpPr>
        <p:spPr>
          <a:xfrm>
            <a:off x="5724128" y="387880"/>
            <a:ext cx="3204356" cy="369332"/>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405214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70038" y="1200150"/>
            <a:ext cx="6781800" cy="742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sv-SE"/>
          </a:p>
        </p:txBody>
      </p:sp>
      <p:sp>
        <p:nvSpPr>
          <p:cNvPr id="2051" name="Text Placeholder 2"/>
          <p:cNvSpPr>
            <a:spLocks noGrp="1"/>
          </p:cNvSpPr>
          <p:nvPr>
            <p:ph type="body" idx="1"/>
          </p:nvPr>
        </p:nvSpPr>
        <p:spPr bwMode="auto">
          <a:xfrm>
            <a:off x="1570038" y="2114550"/>
            <a:ext cx="6781800" cy="219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cSld>
  <p:clrMap bg1="lt1" tx1="dk1" bg2="lt2" tx2="dk2" accent1="accent1" accent2="accent2" accent3="accent3" accent4="accent4" accent5="accent5" accent6="accent6" hlink="hlink" folHlink="folHlink"/>
  <p:sldLayoutIdLst>
    <p:sldLayoutId id="2147484758" r:id="rId1"/>
    <p:sldLayoutId id="2147484756" r:id="rId2"/>
    <p:sldLayoutId id="2147484759" r:id="rId3"/>
    <p:sldLayoutId id="2147484754" r:id="rId4"/>
    <p:sldLayoutId id="2147484761" r:id="rId5"/>
    <p:sldLayoutId id="2147484760" r:id="rId6"/>
    <p:sldLayoutId id="2147484762" r:id="rId7"/>
    <p:sldLayoutId id="2147484763" r:id="rId8"/>
  </p:sldLayoutIdLst>
  <p:hf sldNum="0" hdr="0" ftr="0" dt="0"/>
  <p:txStyles>
    <p:titleStyle>
      <a:lvl1pPr algn="l" defTabSz="457200" rtl="0" eaLnBrk="1" fontAlgn="base" hangingPunct="1">
        <a:spcBef>
          <a:spcPct val="0"/>
        </a:spcBef>
        <a:spcAft>
          <a:spcPct val="0"/>
        </a:spcAft>
        <a:defRPr sz="2800" kern="1200">
          <a:solidFill>
            <a:schemeClr val="tx1"/>
          </a:solidFill>
          <a:latin typeface="Georgia"/>
          <a:ea typeface="Geneva" pitchFamily="-65" charset="-128"/>
          <a:cs typeface="Georgia"/>
        </a:defRPr>
      </a:lvl1pPr>
      <a:lvl2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2pPr>
      <a:lvl3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3pPr>
      <a:lvl4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4pPr>
      <a:lvl5pPr algn="l" defTabSz="457200" rtl="0" eaLnBrk="1" fontAlgn="base" hangingPunct="1">
        <a:spcBef>
          <a:spcPct val="0"/>
        </a:spcBef>
        <a:spcAft>
          <a:spcPct val="0"/>
        </a:spcAft>
        <a:defRPr sz="2800">
          <a:solidFill>
            <a:schemeClr val="tx1"/>
          </a:solidFill>
          <a:latin typeface="Georgia" pitchFamily="-65" charset="0"/>
          <a:ea typeface="Geneva" pitchFamily="-65" charset="-128"/>
          <a:cs typeface="Georgia" pitchFamily="-65" charset="0"/>
        </a:defRPr>
      </a:lvl5pPr>
      <a:lvl6pPr marL="4572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6pPr>
      <a:lvl7pPr marL="9144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7pPr>
      <a:lvl8pPr marL="13716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8pPr>
      <a:lvl9pPr marL="1828800" algn="l" defTabSz="457200" rtl="0" eaLnBrk="1" fontAlgn="base" hangingPunct="1">
        <a:spcBef>
          <a:spcPct val="0"/>
        </a:spcBef>
        <a:spcAft>
          <a:spcPct val="0"/>
        </a:spcAft>
        <a:defRPr sz="3200">
          <a:solidFill>
            <a:schemeClr val="tx1"/>
          </a:solidFill>
          <a:latin typeface="Georgia" pitchFamily="-65" charset="0"/>
          <a:ea typeface="Geneva" pitchFamily="-65"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Geneva"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20022"/>
            <a:ext cx="8014053" cy="476250"/>
          </a:xfrm>
        </p:spPr>
        <p:txBody>
          <a:bodyPr/>
          <a:lstStyle/>
          <a:p>
            <a:r>
              <a:rPr lang="en-GB" sz="6000" dirty="0"/>
              <a:t>The power of</a:t>
            </a:r>
            <a:br>
              <a:rPr lang="en-GB" sz="6000" b="1" dirty="0"/>
            </a:br>
            <a:r>
              <a:rPr lang="en-GB" sz="6000" b="1" dirty="0" err="1"/>
              <a:t>analogIES</a:t>
            </a:r>
            <a:r>
              <a:rPr lang="en-GB" sz="6000" b="1" dirty="0"/>
              <a:t>, </a:t>
            </a:r>
            <a:r>
              <a:rPr lang="en-GB" sz="6000" b="1" dirty="0" err="1"/>
              <a:t>metaphorS</a:t>
            </a:r>
            <a:r>
              <a:rPr lang="en-GB" sz="6000" b="1" dirty="0"/>
              <a:t> </a:t>
            </a:r>
            <a:br>
              <a:rPr lang="en-GB" sz="6000" b="1" dirty="0"/>
            </a:br>
            <a:r>
              <a:rPr lang="en-GB" b="1" dirty="0"/>
              <a:t>AND</a:t>
            </a:r>
            <a:r>
              <a:rPr lang="en-GB" sz="6000" b="1" dirty="0"/>
              <a:t> SYMBOLS</a:t>
            </a:r>
            <a:br>
              <a:rPr lang="en-GB" sz="6000" b="1" dirty="0"/>
            </a:br>
            <a:endParaRPr lang="en-US" sz="6000" dirty="0"/>
          </a:p>
        </p:txBody>
      </p:sp>
    </p:spTree>
    <p:extLst>
      <p:ext uri="{BB962C8B-B14F-4D97-AF65-F5344CB8AC3E}">
        <p14:creationId xmlns:p14="http://schemas.microsoft.com/office/powerpoint/2010/main" val="359486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Closure</a:t>
            </a:r>
            <a:r>
              <a:rPr lang="sv-SE" dirty="0"/>
              <a:t> </a:t>
            </a:r>
          </a:p>
        </p:txBody>
      </p:sp>
      <p:sp>
        <p:nvSpPr>
          <p:cNvPr id="3" name="Content Placeholder 2"/>
          <p:cNvSpPr>
            <a:spLocks noGrp="1"/>
          </p:cNvSpPr>
          <p:nvPr>
            <p:ph idx="1"/>
          </p:nvPr>
        </p:nvSpPr>
        <p:spPr/>
        <p:txBody>
          <a:bodyPr/>
          <a:lstStyle/>
          <a:p>
            <a:r>
              <a:rPr lang="sv-SE" dirty="0"/>
              <a:t>Sales </a:t>
            </a:r>
            <a:r>
              <a:rPr lang="sv-SE" dirty="0" err="1"/>
              <a:t>pitches</a:t>
            </a:r>
            <a:endParaRPr lang="sv-SE" dirty="0"/>
          </a:p>
          <a:p>
            <a:r>
              <a:rPr lang="sv-SE" dirty="0" err="1"/>
              <a:t>Advertising</a:t>
            </a:r>
            <a:r>
              <a:rPr lang="sv-SE" dirty="0"/>
              <a:t> </a:t>
            </a:r>
            <a:r>
              <a:rPr lang="sv-SE" dirty="0" err="1"/>
              <a:t>messages</a:t>
            </a:r>
            <a:endParaRPr lang="sv-SE" dirty="0"/>
          </a:p>
          <a:p>
            <a:r>
              <a:rPr lang="sv-SE" dirty="0"/>
              <a:t>Slogans</a:t>
            </a:r>
          </a:p>
          <a:p>
            <a:pPr marL="0" indent="0">
              <a:buNone/>
            </a:pPr>
            <a:r>
              <a:rPr lang="sv-SE" dirty="0"/>
              <a:t>All </a:t>
            </a:r>
            <a:r>
              <a:rPr lang="sv-SE" dirty="0" err="1"/>
              <a:t>elicit</a:t>
            </a:r>
            <a:r>
              <a:rPr lang="sv-SE" dirty="0"/>
              <a:t> ”</a:t>
            </a:r>
            <a:r>
              <a:rPr lang="sv-SE" dirty="0" err="1"/>
              <a:t>closure</a:t>
            </a:r>
            <a:r>
              <a:rPr lang="sv-SE" dirty="0"/>
              <a:t>”</a:t>
            </a:r>
          </a:p>
        </p:txBody>
      </p:sp>
    </p:spTree>
    <p:extLst>
      <p:ext uri="{BB962C8B-B14F-4D97-AF65-F5344CB8AC3E}">
        <p14:creationId xmlns:p14="http://schemas.microsoft.com/office/powerpoint/2010/main" val="174212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buNone/>
            </a:pPr>
            <a:endParaRPr lang="sv-SE" dirty="0"/>
          </a:p>
          <a:p>
            <a:pPr marL="0" indent="0">
              <a:buNone/>
            </a:pPr>
            <a:r>
              <a:rPr lang="sv-SE" dirty="0" err="1"/>
              <a:t>Zero</a:t>
            </a:r>
            <a:r>
              <a:rPr lang="sv-SE" dirty="0"/>
              <a:t> </a:t>
            </a:r>
            <a:r>
              <a:rPr lang="sv-SE" dirty="0" err="1"/>
              <a:t>resistance</a:t>
            </a:r>
            <a:r>
              <a:rPr lang="sv-SE" dirty="0"/>
              <a:t> to Brands</a:t>
            </a:r>
          </a:p>
          <a:p>
            <a:endParaRPr lang="sv-SE" dirty="0"/>
          </a:p>
        </p:txBody>
      </p:sp>
    </p:spTree>
    <p:extLst>
      <p:ext uri="{BB962C8B-B14F-4D97-AF65-F5344CB8AC3E}">
        <p14:creationId xmlns:p14="http://schemas.microsoft.com/office/powerpoint/2010/main" val="179740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a:p>
            <a:pPr marL="0" indent="0">
              <a:buNone/>
            </a:pPr>
            <a:r>
              <a:rPr lang="sv-SE" dirty="0"/>
              <a:t>Do NOT </a:t>
            </a:r>
            <a:r>
              <a:rPr lang="sv-SE" dirty="0" err="1"/>
              <a:t>seek</a:t>
            </a:r>
            <a:r>
              <a:rPr lang="sv-SE" dirty="0"/>
              <a:t> to </a:t>
            </a:r>
            <a:r>
              <a:rPr lang="sv-SE" dirty="0" err="1"/>
              <a:t>engage</a:t>
            </a:r>
            <a:r>
              <a:rPr lang="sv-SE" dirty="0"/>
              <a:t> System 2 </a:t>
            </a:r>
            <a:r>
              <a:rPr lang="sv-SE" dirty="0" err="1"/>
              <a:t>thinking</a:t>
            </a:r>
            <a:endParaRPr lang="sv-SE" dirty="0"/>
          </a:p>
        </p:txBody>
      </p:sp>
    </p:spTree>
    <p:extLst>
      <p:ext uri="{BB962C8B-B14F-4D97-AF65-F5344CB8AC3E}">
        <p14:creationId xmlns:p14="http://schemas.microsoft.com/office/powerpoint/2010/main" val="112022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NAS01\Planetaire\Assets\Research\Pictures\snowboard.jpg"/>
          <p:cNvPicPr>
            <a:picLocks noChangeAspect="1" noChangeArrowheads="1"/>
          </p:cNvPicPr>
          <p:nvPr/>
        </p:nvPicPr>
        <p:blipFill>
          <a:blip r:embed="rId3"/>
          <a:srcRect/>
          <a:stretch>
            <a:fillRect/>
          </a:stretch>
        </p:blipFill>
        <p:spPr bwMode="auto">
          <a:xfrm flipH="1">
            <a:off x="-40432" y="31610"/>
            <a:ext cx="9144000" cy="5143500"/>
          </a:xfrm>
          <a:prstGeom prst="rect">
            <a:avLst/>
          </a:prstGeom>
          <a:noFill/>
        </p:spPr>
      </p:pic>
      <p:sp>
        <p:nvSpPr>
          <p:cNvPr id="13" name="Action Button: Forward or Next 12">
            <a:hlinkClick r:id="" action="ppaction://hlinkshowjump?jump=nextslide" highlightClick="1"/>
          </p:cNvPr>
          <p:cNvSpPr/>
          <p:nvPr/>
        </p:nvSpPr>
        <p:spPr>
          <a:xfrm>
            <a:off x="8781676" y="4929758"/>
            <a:ext cx="326828" cy="162272"/>
          </a:xfrm>
          <a:prstGeom prst="actionButtonForwardNext">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15" name="Action Button: Back or Previous 14">
            <a:hlinkClick r:id="" action="ppaction://hlinkshowjump?jump=previousslide" highlightClick="1"/>
          </p:cNvPr>
          <p:cNvSpPr/>
          <p:nvPr/>
        </p:nvSpPr>
        <p:spPr>
          <a:xfrm>
            <a:off x="8457132" y="4929758"/>
            <a:ext cx="324544" cy="162272"/>
          </a:xfrm>
          <a:prstGeom prst="actionButtonBackPrevious">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6" name="Rectangle 5"/>
          <p:cNvSpPr/>
          <p:nvPr/>
        </p:nvSpPr>
        <p:spPr>
          <a:xfrm rot="16200000">
            <a:off x="8192708" y="4003232"/>
            <a:ext cx="1616148" cy="215444"/>
          </a:xfrm>
          <a:prstGeom prst="rect">
            <a:avLst/>
          </a:prstGeom>
        </p:spPr>
        <p:txBody>
          <a:bodyPr wrap="none">
            <a:spAutoFit/>
          </a:bodyPr>
          <a:lstStyle/>
          <a:p>
            <a:pPr algn="ctr"/>
            <a:r>
              <a:rPr lang="sv-SE" sz="800" dirty="0">
                <a:solidFill>
                  <a:schemeClr val="tx1">
                    <a:lumMod val="75000"/>
                    <a:lumOff val="25000"/>
                  </a:schemeClr>
                </a:solidFill>
              </a:rPr>
              <a:t>©copyrights Planetaie AB 2012</a:t>
            </a:r>
          </a:p>
        </p:txBody>
      </p:sp>
      <p:pic>
        <p:nvPicPr>
          <p:cNvPr id="7" name="Picture 3" descr="http://www.motocross.com/files/2012/02/red-bull-logo.jpg"/>
          <p:cNvPicPr>
            <a:picLocks noChangeAspect="1" noChangeArrowheads="1"/>
          </p:cNvPicPr>
          <p:nvPr/>
        </p:nvPicPr>
        <p:blipFill>
          <a:blip r:embed="rId4"/>
          <a:srcRect/>
          <a:stretch>
            <a:fillRect/>
          </a:stretch>
        </p:blipFill>
        <p:spPr bwMode="auto">
          <a:xfrm rot="857817">
            <a:off x="5723604" y="1699274"/>
            <a:ext cx="2449154" cy="1469284"/>
          </a:xfrm>
          <a:prstGeom prst="rect">
            <a:avLst/>
          </a:prstGeom>
          <a:noFill/>
        </p:spPr>
      </p:pic>
      <p:sp>
        <p:nvSpPr>
          <p:cNvPr id="2" name="Title 1"/>
          <p:cNvSpPr>
            <a:spLocks noGrp="1"/>
          </p:cNvSpPr>
          <p:nvPr>
            <p:ph type="title"/>
          </p:nvPr>
        </p:nvSpPr>
        <p:spPr/>
        <p:txBody>
          <a:bodyPr/>
          <a:lstStyle/>
          <a:p>
            <a:endParaRPr lang="sv-SE"/>
          </a:p>
        </p:txBody>
      </p:sp>
    </p:spTree>
    <p:extLst>
      <p:ext uri="{BB962C8B-B14F-4D97-AF65-F5344CB8AC3E}">
        <p14:creationId xmlns:p14="http://schemas.microsoft.com/office/powerpoint/2010/main" val="317596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971600" y="1347614"/>
            <a:ext cx="7522226" cy="3510136"/>
          </a:xfrm>
        </p:spPr>
        <p:txBody>
          <a:bodyPr/>
          <a:lstStyle/>
          <a:p>
            <a:pPr marL="0" indent="0" algn="ctr">
              <a:buNone/>
            </a:pPr>
            <a:r>
              <a:rPr lang="sv-SE" dirty="0"/>
              <a:t>One of the fundamental findings of cognitive science is that people think in terms of metaphors. </a:t>
            </a:r>
          </a:p>
          <a:p>
            <a:pPr marL="0" indent="0" algn="ctr">
              <a:buNone/>
            </a:pPr>
            <a:endParaRPr lang="sv-SE" dirty="0"/>
          </a:p>
          <a:p>
            <a:pPr marL="0" indent="0" algn="ctr">
              <a:buNone/>
            </a:pPr>
            <a:r>
              <a:rPr lang="sv-SE" sz="2400" dirty="0">
                <a:solidFill>
                  <a:schemeClr val="bg1">
                    <a:lumMod val="50000"/>
                  </a:schemeClr>
                </a:solidFill>
              </a:rPr>
              <a:t>(Lakoff, Don't think of an elephant, 2004)</a:t>
            </a:r>
          </a:p>
          <a:p>
            <a:endParaRPr lang="sv-SE" dirty="0"/>
          </a:p>
        </p:txBody>
      </p:sp>
    </p:spTree>
    <p:extLst>
      <p:ext uri="{BB962C8B-B14F-4D97-AF65-F5344CB8AC3E}">
        <p14:creationId xmlns:p14="http://schemas.microsoft.com/office/powerpoint/2010/main" val="326893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Oval Callout 2"/>
          <p:cNvSpPr/>
          <p:nvPr/>
        </p:nvSpPr>
        <p:spPr>
          <a:xfrm>
            <a:off x="134173" y="771550"/>
            <a:ext cx="4968552" cy="3600400"/>
          </a:xfrm>
          <a:prstGeom prst="wedgeEllipseCallout">
            <a:avLst>
              <a:gd name="adj1" fmla="val 64231"/>
              <a:gd name="adj2" fmla="val 12138"/>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If you cannot change the public's metaphors, then you cannot change how they perceive the facts</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15" y="1777233"/>
            <a:ext cx="4547636" cy="3366267"/>
          </a:xfrm>
          <a:prstGeom prst="rect">
            <a:avLst/>
          </a:prstGeom>
        </p:spPr>
      </p:pic>
      <p:sp>
        <p:nvSpPr>
          <p:cNvPr id="5" name="TextBox 4"/>
          <p:cNvSpPr txBox="1"/>
          <p:nvPr/>
        </p:nvSpPr>
        <p:spPr>
          <a:xfrm>
            <a:off x="539552" y="4506674"/>
            <a:ext cx="3890809" cy="369332"/>
          </a:xfrm>
          <a:prstGeom prst="rect">
            <a:avLst/>
          </a:prstGeom>
          <a:noFill/>
        </p:spPr>
        <p:txBody>
          <a:bodyPr wrap="none" rtlCol="0">
            <a:spAutoFit/>
          </a:bodyPr>
          <a:lstStyle/>
          <a:p>
            <a:r>
              <a:rPr lang="sv-SE" dirty="0">
                <a:solidFill>
                  <a:schemeClr val="bg1">
                    <a:lumMod val="50000"/>
                  </a:schemeClr>
                </a:solidFill>
              </a:rPr>
              <a:t>(Jo Romm – Language intelligence )</a:t>
            </a:r>
          </a:p>
        </p:txBody>
      </p:sp>
    </p:spTree>
    <p:extLst>
      <p:ext uri="{BB962C8B-B14F-4D97-AF65-F5344CB8AC3E}">
        <p14:creationId xmlns:p14="http://schemas.microsoft.com/office/powerpoint/2010/main" val="26546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algn="ctr"/>
            <a:r>
              <a:rPr lang="en-GB" dirty="0">
                <a:solidFill>
                  <a:schemeClr val="tx1"/>
                </a:solidFill>
                <a:cs typeface="Geneva" pitchFamily="-65" charset="-128"/>
              </a:rPr>
              <a:t>“</a:t>
            </a:r>
          </a:p>
          <a:p>
            <a:pPr marL="0" indent="0" algn="ctr">
              <a:buNone/>
            </a:pPr>
            <a:r>
              <a:rPr lang="en-GB" dirty="0">
                <a:cs typeface="Geneva" pitchFamily="-65" charset="-128"/>
              </a:rPr>
              <a:t>”When the facts don’t fit the frame, the facts get rejected, not the frame.”</a:t>
            </a:r>
          </a:p>
          <a:p>
            <a:pPr marL="0" indent="0" algn="ctr">
              <a:buNone/>
            </a:pPr>
            <a:endParaRPr lang="en-GB" dirty="0">
              <a:cs typeface="Geneva" pitchFamily="-65" charset="-128"/>
            </a:endParaRPr>
          </a:p>
          <a:p>
            <a:pPr marL="0" indent="0" algn="ctr">
              <a:buNone/>
            </a:pPr>
            <a:r>
              <a:rPr lang="en-GB" sz="2400" dirty="0">
                <a:solidFill>
                  <a:schemeClr val="bg1">
                    <a:lumMod val="50000"/>
                  </a:schemeClr>
                </a:solidFill>
                <a:cs typeface="Geneva" pitchFamily="-65" charset="-128"/>
              </a:rPr>
              <a:t>Susan Bale, The </a:t>
            </a:r>
            <a:r>
              <a:rPr lang="en-GB" sz="2400" dirty="0" err="1">
                <a:solidFill>
                  <a:schemeClr val="bg1">
                    <a:lumMod val="50000"/>
                  </a:schemeClr>
                </a:solidFill>
                <a:cs typeface="Geneva" pitchFamily="-65" charset="-128"/>
              </a:rPr>
              <a:t>FrameWorks</a:t>
            </a:r>
            <a:r>
              <a:rPr lang="en-GB" sz="2400" dirty="0">
                <a:solidFill>
                  <a:schemeClr val="bg1">
                    <a:lumMod val="50000"/>
                  </a:schemeClr>
                </a:solidFill>
                <a:cs typeface="Geneva" pitchFamily="-65" charset="-128"/>
              </a:rPr>
              <a:t> Institute</a:t>
            </a:r>
            <a:endParaRPr lang="sv-SE" sz="2400" dirty="0">
              <a:solidFill>
                <a:schemeClr val="bg1">
                  <a:lumMod val="50000"/>
                </a:schemeClr>
              </a:solidFill>
            </a:endParaRPr>
          </a:p>
          <a:p>
            <a:pPr marL="0" indent="0" algn="ctr">
              <a:buNone/>
            </a:pPr>
            <a:endParaRPr lang="en-GB" dirty="0">
              <a:cs typeface="Geneva" pitchFamily="-65" charset="-128"/>
            </a:endParaRPr>
          </a:p>
          <a:p>
            <a:endParaRPr lang="sv-SE" dirty="0"/>
          </a:p>
        </p:txBody>
      </p:sp>
    </p:spTree>
    <p:extLst>
      <p:ext uri="{BB962C8B-B14F-4D97-AF65-F5344CB8AC3E}">
        <p14:creationId xmlns:p14="http://schemas.microsoft.com/office/powerpoint/2010/main" val="139777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An </a:t>
            </a:r>
            <a:r>
              <a:rPr lang="sv-SE" dirty="0" err="1"/>
              <a:t>organic</a:t>
            </a:r>
            <a:r>
              <a:rPr lang="sv-SE" dirty="0"/>
              <a:t> process</a:t>
            </a:r>
          </a:p>
        </p:txBody>
      </p:sp>
      <p:sp>
        <p:nvSpPr>
          <p:cNvPr id="3" name="Content Placeholder 2"/>
          <p:cNvSpPr>
            <a:spLocks noGrp="1"/>
          </p:cNvSpPr>
          <p:nvPr>
            <p:ph idx="1"/>
          </p:nvPr>
        </p:nvSpPr>
        <p:spPr>
          <a:xfrm>
            <a:off x="971600" y="1059582"/>
            <a:ext cx="7632848" cy="3798168"/>
          </a:xfrm>
        </p:spPr>
        <p:txBody>
          <a:bodyPr/>
          <a:lstStyle/>
          <a:p>
            <a:pPr marL="0" indent="0">
              <a:buNone/>
            </a:pPr>
            <a:r>
              <a:rPr lang="sv-SE" dirty="0" err="1"/>
              <a:t>Metaphors</a:t>
            </a:r>
            <a:r>
              <a:rPr lang="sv-SE" dirty="0"/>
              <a:t> and </a:t>
            </a:r>
            <a:r>
              <a:rPr lang="sv-SE" dirty="0" err="1"/>
              <a:t>analogies</a:t>
            </a:r>
            <a:r>
              <a:rPr lang="sv-SE" dirty="0"/>
              <a:t> </a:t>
            </a:r>
            <a:r>
              <a:rPr lang="sv-SE" dirty="0" err="1"/>
              <a:t>are</a:t>
            </a:r>
            <a:r>
              <a:rPr lang="sv-SE" dirty="0"/>
              <a:t> </a:t>
            </a:r>
            <a:r>
              <a:rPr lang="sv-SE" dirty="0" err="1"/>
              <a:t>generated</a:t>
            </a:r>
            <a:r>
              <a:rPr lang="sv-SE" dirty="0"/>
              <a:t> </a:t>
            </a:r>
            <a:r>
              <a:rPr lang="sv-SE" dirty="0" err="1"/>
              <a:t>through</a:t>
            </a:r>
            <a:r>
              <a:rPr lang="sv-SE" dirty="0"/>
              <a:t> </a:t>
            </a:r>
            <a:r>
              <a:rPr lang="sv-SE" dirty="0" err="1"/>
              <a:t>storytelling</a:t>
            </a:r>
            <a:r>
              <a:rPr lang="sv-SE" dirty="0"/>
              <a:t>: </a:t>
            </a:r>
          </a:p>
          <a:p>
            <a:pPr>
              <a:buFontTx/>
              <a:buChar char="-"/>
            </a:pPr>
            <a:r>
              <a:rPr lang="sv-SE" dirty="0" err="1"/>
              <a:t>literature</a:t>
            </a:r>
            <a:endParaRPr lang="sv-SE" dirty="0"/>
          </a:p>
          <a:p>
            <a:pPr>
              <a:buFontTx/>
              <a:buChar char="-"/>
            </a:pPr>
            <a:r>
              <a:rPr lang="sv-SE" dirty="0" err="1"/>
              <a:t>entertainment</a:t>
            </a:r>
            <a:endParaRPr lang="sv-SE" dirty="0"/>
          </a:p>
          <a:p>
            <a:pPr>
              <a:buFontTx/>
              <a:buChar char="-"/>
            </a:pPr>
            <a:r>
              <a:rPr lang="sv-SE" dirty="0"/>
              <a:t>sports</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427870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a:xfrm>
            <a:off x="971600" y="1059582"/>
            <a:ext cx="7632848" cy="3798168"/>
          </a:xfrm>
        </p:spPr>
        <p:txBody>
          <a:bodyPr/>
          <a:lstStyle/>
          <a:p>
            <a:pPr marL="0" indent="0">
              <a:buNone/>
            </a:pPr>
            <a:r>
              <a:rPr lang="sv-SE" dirty="0"/>
              <a:t>Symbols </a:t>
            </a:r>
            <a:r>
              <a:rPr lang="sv-SE" dirty="0" err="1"/>
              <a:t>are</a:t>
            </a:r>
            <a:r>
              <a:rPr lang="sv-SE" dirty="0"/>
              <a:t> </a:t>
            </a:r>
            <a:r>
              <a:rPr lang="sv-SE" dirty="0" err="1"/>
              <a:t>replaced</a:t>
            </a:r>
            <a:r>
              <a:rPr lang="sv-SE" dirty="0"/>
              <a:t> by brands, </a:t>
            </a:r>
            <a:r>
              <a:rPr lang="sv-SE" dirty="0" err="1"/>
              <a:t>therefore</a:t>
            </a:r>
            <a:r>
              <a:rPr lang="sv-SE" dirty="0"/>
              <a:t> brands </a:t>
            </a:r>
            <a:r>
              <a:rPr lang="sv-SE" dirty="0" err="1"/>
              <a:t>are</a:t>
            </a:r>
            <a:r>
              <a:rPr lang="sv-SE" dirty="0"/>
              <a:t> </a:t>
            </a:r>
            <a:r>
              <a:rPr lang="sv-SE" dirty="0" err="1"/>
              <a:t>perceived</a:t>
            </a:r>
            <a:r>
              <a:rPr lang="sv-SE" dirty="0"/>
              <a:t> as </a:t>
            </a:r>
            <a:r>
              <a:rPr lang="sv-SE" dirty="0" err="1"/>
              <a:t>innocuous</a:t>
            </a:r>
            <a:r>
              <a:rPr lang="sv-SE" dirty="0"/>
              <a:t>.  </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22591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lgn="ctr">
              <a:buNone/>
            </a:pPr>
            <a:r>
              <a:rPr lang="sv-SE" dirty="0" err="1"/>
              <a:t>Analogies</a:t>
            </a:r>
            <a:r>
              <a:rPr lang="sv-SE" dirty="0"/>
              <a:t>, </a:t>
            </a:r>
            <a:r>
              <a:rPr lang="sv-SE" dirty="0" err="1"/>
              <a:t>metaphors</a:t>
            </a:r>
            <a:r>
              <a:rPr lang="sv-SE" dirty="0"/>
              <a:t>, symbols, </a:t>
            </a:r>
          </a:p>
          <a:p>
            <a:pPr marL="0" indent="0" algn="ctr">
              <a:buNone/>
            </a:pPr>
            <a:r>
              <a:rPr lang="sv-SE" dirty="0" err="1"/>
              <a:t>are</a:t>
            </a:r>
            <a:r>
              <a:rPr lang="sv-SE" dirty="0"/>
              <a:t> triggers for </a:t>
            </a:r>
          </a:p>
          <a:p>
            <a:pPr marL="0" indent="0" algn="ctr">
              <a:buNone/>
            </a:pPr>
            <a:r>
              <a:rPr lang="sv-SE" sz="5400" b="1" dirty="0"/>
              <a:t>HEURISTICS</a:t>
            </a:r>
          </a:p>
        </p:txBody>
      </p:sp>
    </p:spTree>
    <p:extLst>
      <p:ext uri="{BB962C8B-B14F-4D97-AF65-F5344CB8AC3E}">
        <p14:creationId xmlns:p14="http://schemas.microsoft.com/office/powerpoint/2010/main" val="319965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142" y="24959"/>
            <a:ext cx="3519362" cy="5134128"/>
          </a:xfrm>
          <a:prstGeom prst="rect">
            <a:avLst/>
          </a:prstGeom>
        </p:spPr>
      </p:pic>
      <p:sp>
        <p:nvSpPr>
          <p:cNvPr id="2" name="Title 1"/>
          <p:cNvSpPr>
            <a:spLocks noGrp="1"/>
          </p:cNvSpPr>
          <p:nvPr>
            <p:ph type="title"/>
          </p:nvPr>
        </p:nvSpPr>
        <p:spPr/>
        <p:txBody>
          <a:bodyPr/>
          <a:lstStyle/>
          <a:p>
            <a:r>
              <a:rPr lang="sv-SE" dirty="0">
                <a:latin typeface="+mj-lt"/>
              </a:rPr>
              <a:t>MARIO HYTTEN</a:t>
            </a:r>
          </a:p>
        </p:txBody>
      </p:sp>
      <p:sp>
        <p:nvSpPr>
          <p:cNvPr id="3" name="Content Placeholder 2"/>
          <p:cNvSpPr>
            <a:spLocks noGrp="1"/>
          </p:cNvSpPr>
          <p:nvPr>
            <p:ph idx="1"/>
          </p:nvPr>
        </p:nvSpPr>
        <p:spPr>
          <a:xfrm>
            <a:off x="251520" y="889058"/>
            <a:ext cx="6192688" cy="3968692"/>
          </a:xfrm>
        </p:spPr>
        <p:txBody>
          <a:bodyPr/>
          <a:lstStyle/>
          <a:p>
            <a:r>
              <a:rPr lang="sv-SE" dirty="0"/>
              <a:t>Swedish</a:t>
            </a:r>
          </a:p>
          <a:p>
            <a:r>
              <a:rPr lang="sv-SE" dirty="0"/>
              <a:t>CEO, </a:t>
            </a:r>
            <a:r>
              <a:rPr lang="sv-SE" dirty="0" err="1"/>
              <a:t>Planetaire</a:t>
            </a:r>
            <a:r>
              <a:rPr lang="sv-SE" dirty="0"/>
              <a:t> AB, Sweden</a:t>
            </a:r>
          </a:p>
          <a:p>
            <a:r>
              <a:rPr lang="sv-SE" dirty="0"/>
              <a:t>35 years of communication through sports </a:t>
            </a:r>
          </a:p>
          <a:p>
            <a:pPr>
              <a:buNone/>
            </a:pPr>
            <a:endParaRPr lang="sv-SE" dirty="0"/>
          </a:p>
          <a:p>
            <a:pPr>
              <a:buNone/>
            </a:pPr>
            <a:r>
              <a:rPr lang="sv-SE" dirty="0"/>
              <a:t>	</a:t>
            </a:r>
          </a:p>
        </p:txBody>
      </p:sp>
      <p:sp>
        <p:nvSpPr>
          <p:cNvPr id="8" name="Action Button: Forward or Next 7">
            <a:hlinkClick r:id="" action="ppaction://hlinkshowjump?jump=nextslide" highlightClick="1"/>
          </p:cNvPr>
          <p:cNvSpPr/>
          <p:nvPr/>
        </p:nvSpPr>
        <p:spPr>
          <a:xfrm>
            <a:off x="8712968" y="4857750"/>
            <a:ext cx="326828" cy="162272"/>
          </a:xfrm>
          <a:prstGeom prst="actionButtonForwardNext">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
        <p:nvSpPr>
          <p:cNvPr id="9" name="Action Button: Back or Previous 8">
            <a:hlinkClick r:id="" action="ppaction://hlinkshowjump?jump=previousslide" highlightClick="1"/>
          </p:cNvPr>
          <p:cNvSpPr/>
          <p:nvPr/>
        </p:nvSpPr>
        <p:spPr>
          <a:xfrm>
            <a:off x="8388424" y="4857750"/>
            <a:ext cx="324544" cy="162272"/>
          </a:xfrm>
          <a:prstGeom prst="actionButtonBackPrevious">
            <a:avLst/>
          </a:prstGeom>
          <a:solidFill>
            <a:schemeClr val="tx1"/>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bg1">
                  <a:lumMod val="85000"/>
                </a:schemeClr>
              </a:solidFill>
            </a:endParaRPr>
          </a:p>
        </p:txBody>
      </p:sp>
    </p:spTree>
    <p:extLst>
      <p:ext uri="{BB962C8B-B14F-4D97-AF65-F5344CB8AC3E}">
        <p14:creationId xmlns:p14="http://schemas.microsoft.com/office/powerpoint/2010/main" val="226768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5" name="Oval 194"/>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5" name="TextBox 4"/>
          <p:cNvSpPr txBox="1"/>
          <p:nvPr/>
        </p:nvSpPr>
        <p:spPr>
          <a:xfrm>
            <a:off x="3673487" y="3088430"/>
            <a:ext cx="1512168" cy="276999"/>
          </a:xfrm>
          <a:prstGeom prst="rect">
            <a:avLst/>
          </a:prstGeom>
          <a:noFill/>
        </p:spPr>
        <p:txBody>
          <a:bodyPr wrap="square" rtlCol="0">
            <a:spAutoFit/>
          </a:bodyPr>
          <a:lstStyle/>
          <a:p>
            <a:r>
              <a:rPr lang="sv-SE" sz="1200" dirty="0">
                <a:solidFill>
                  <a:srgbClr val="FF0000"/>
                </a:solidFill>
              </a:rPr>
              <a:t>a committed belief</a:t>
            </a:r>
          </a:p>
        </p:txBody>
      </p:sp>
      <p:sp>
        <p:nvSpPr>
          <p:cNvPr id="6" name="TextBox 5"/>
          <p:cNvSpPr txBox="1"/>
          <p:nvPr/>
        </p:nvSpPr>
        <p:spPr>
          <a:xfrm>
            <a:off x="3387644" y="2067694"/>
            <a:ext cx="1798012" cy="276999"/>
          </a:xfrm>
          <a:prstGeom prst="rect">
            <a:avLst/>
          </a:prstGeom>
          <a:noFill/>
        </p:spPr>
        <p:txBody>
          <a:bodyPr wrap="square" rtlCol="0">
            <a:spAutoFit/>
          </a:bodyPr>
          <a:lstStyle/>
          <a:p>
            <a:r>
              <a:rPr lang="sv-SE" sz="1200" dirty="0">
                <a:solidFill>
                  <a:schemeClr val="tx2"/>
                </a:solidFill>
              </a:rPr>
              <a:t>Sum of your knowledge</a:t>
            </a:r>
          </a:p>
        </p:txBody>
      </p:sp>
    </p:spTree>
    <p:extLst>
      <p:ext uri="{BB962C8B-B14F-4D97-AF65-F5344CB8AC3E}">
        <p14:creationId xmlns:p14="http://schemas.microsoft.com/office/powerpoint/2010/main" val="12257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grpId="3"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4"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par>
                          <p:cTn id="22" fill="hold">
                            <p:stCondLst>
                              <p:cond delay="1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2000"/>
                            </p:stCondLst>
                            <p:childTnLst>
                              <p:par>
                                <p:cTn id="29" presetID="1" presetClass="entr" presetSubtype="0" fill="hold" grpId="3"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2000"/>
                            </p:stCondLst>
                            <p:childTnLst>
                              <p:par>
                                <p:cTn id="32" presetID="26" presetClass="emph" presetSubtype="0" repeatCount="5000" fill="hold" grpId="1"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par>
                          <p:cTn id="35" fill="hold">
                            <p:stCondLst>
                              <p:cond delay="4500"/>
                            </p:stCondLst>
                            <p:childTnLst>
                              <p:par>
                                <p:cTn id="36" presetID="26" presetClass="emph" presetSubtype="0" fill="hold" grpId="2" nodeType="afterEffect">
                                  <p:stCondLst>
                                    <p:cond delay="0"/>
                                  </p:stCondLst>
                                  <p:childTnLst>
                                    <p:animEffect transition="out" filter="fade">
                                      <p:cBhvr>
                                        <p:cTn id="37" dur="500" tmFilter="0, 0; .2, .5; .8, .5; 1, 0"/>
                                        <p:tgtEl>
                                          <p:spTgt spid="5"/>
                                        </p:tgtEl>
                                      </p:cBhvr>
                                    </p:animEffect>
                                    <p:animScale>
                                      <p:cBhvr>
                                        <p:cTn id="3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5" grpId="0"/>
      <p:bldP spid="5" grpId="1"/>
      <p:bldP spid="5" grpId="2"/>
      <p:bldP spid="5" grpId="3"/>
      <p:bldP spid="6" grpId="0"/>
      <p:bldP spid="6" grpId="3"/>
      <p:bldP spid="6"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7" name="TextBox 26"/>
          <p:cNvSpPr txBox="1"/>
          <p:nvPr/>
        </p:nvSpPr>
        <p:spPr>
          <a:xfrm>
            <a:off x="2673238" y="1973247"/>
            <a:ext cx="1512168" cy="276999"/>
          </a:xfrm>
          <a:prstGeom prst="rect">
            <a:avLst/>
          </a:prstGeom>
          <a:noFill/>
        </p:spPr>
        <p:txBody>
          <a:bodyPr wrap="square" rtlCol="0">
            <a:spAutoFit/>
          </a:bodyPr>
          <a:lstStyle/>
          <a:p>
            <a:r>
              <a:rPr lang="sv-SE" sz="1200" dirty="0">
                <a:solidFill>
                  <a:schemeClr val="bg1"/>
                </a:solidFill>
              </a:rPr>
              <a:t>Mental spaces</a:t>
            </a:r>
          </a:p>
        </p:txBody>
      </p:sp>
    </p:spTree>
    <p:extLst>
      <p:ext uri="{BB962C8B-B14F-4D97-AF65-F5344CB8AC3E}">
        <p14:creationId xmlns:p14="http://schemas.microsoft.com/office/powerpoint/2010/main" val="7491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cxnSp>
        <p:nvCxnSpPr>
          <p:cNvPr id="31" name="Curved Connector 30"/>
          <p:cNvCxnSpPr>
            <a:stCxn id="3" idx="3"/>
            <a:endCxn id="14" idx="1"/>
          </p:cNvCxnSpPr>
          <p:nvPr/>
        </p:nvCxnSpPr>
        <p:spPr>
          <a:xfrm rot="5400000" flipH="1" flipV="1">
            <a:off x="2850041" y="4090173"/>
            <a:ext cx="347551" cy="288889"/>
          </a:xfrm>
          <a:prstGeom prst="curvedConnector3">
            <a:avLst>
              <a:gd name="adj1" fmla="val 31925"/>
            </a:avLst>
          </a:prstGeom>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14" idx="3"/>
            <a:endCxn id="12" idx="1"/>
          </p:cNvCxnSpPr>
          <p:nvPr/>
        </p:nvCxnSpPr>
        <p:spPr>
          <a:xfrm rot="16200000" flipV="1">
            <a:off x="2788533" y="3545484"/>
            <a:ext cx="452522" cy="30693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5" idx="2"/>
            <a:endCxn id="12" idx="0"/>
          </p:cNvCxnSpPr>
          <p:nvPr/>
        </p:nvCxnSpPr>
        <p:spPr>
          <a:xfrm rot="10800000">
            <a:off x="3095446" y="3367330"/>
            <a:ext cx="577829" cy="43069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15" idx="0"/>
            <a:endCxn id="20" idx="1"/>
          </p:cNvCxnSpPr>
          <p:nvPr/>
        </p:nvCxnSpPr>
        <p:spPr>
          <a:xfrm flipV="1">
            <a:off x="3960173" y="3205516"/>
            <a:ext cx="1432039" cy="592504"/>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0" idx="3"/>
            <a:endCxn id="22" idx="1"/>
          </p:cNvCxnSpPr>
          <p:nvPr/>
        </p:nvCxnSpPr>
        <p:spPr>
          <a:xfrm rot="16200000" flipV="1">
            <a:off x="5006670" y="2666844"/>
            <a:ext cx="480790" cy="29029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22" idx="3"/>
            <a:endCxn id="7" idx="1"/>
          </p:cNvCxnSpPr>
          <p:nvPr/>
        </p:nvCxnSpPr>
        <p:spPr>
          <a:xfrm rot="16200000" flipV="1">
            <a:off x="4023605" y="1357656"/>
            <a:ext cx="998602" cy="1158022"/>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17" idx="3"/>
            <a:endCxn id="7" idx="0"/>
          </p:cNvCxnSpPr>
          <p:nvPr/>
        </p:nvCxnSpPr>
        <p:spPr>
          <a:xfrm rot="5400000" flipH="1" flipV="1">
            <a:off x="3598321" y="1305998"/>
            <a:ext cx="651003" cy="582266"/>
          </a:xfrm>
          <a:prstGeom prst="curvedConnector4">
            <a:avLst>
              <a:gd name="adj1" fmla="val 35365"/>
              <a:gd name="adj2" fmla="val 13926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7" idx="1"/>
            <a:endCxn id="13" idx="0"/>
          </p:cNvCxnSpPr>
          <p:nvPr/>
        </p:nvCxnSpPr>
        <p:spPr>
          <a:xfrm rot="16200000" flipH="1">
            <a:off x="3281029" y="2677097"/>
            <a:ext cx="931455" cy="228135"/>
          </a:xfrm>
          <a:prstGeom prst="curvedConnector4">
            <a:avLst>
              <a:gd name="adj1" fmla="val 46110"/>
              <a:gd name="adj2" fmla="val 216768"/>
            </a:avLst>
          </a:prstGeom>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13" idx="2"/>
            <a:endCxn id="11" idx="2"/>
          </p:cNvCxnSpPr>
          <p:nvPr/>
        </p:nvCxnSpPr>
        <p:spPr>
          <a:xfrm rot="10800000">
            <a:off x="3097315" y="2679763"/>
            <a:ext cx="476611" cy="577131"/>
          </a:xfrm>
          <a:prstGeom prst="curvedConnector3">
            <a:avLst>
              <a:gd name="adj1" fmla="val 148274"/>
            </a:avLst>
          </a:prstGeom>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1" idx="0"/>
            <a:endCxn id="16" idx="2"/>
          </p:cNvCxnSpPr>
          <p:nvPr/>
        </p:nvCxnSpPr>
        <p:spPr>
          <a:xfrm flipV="1">
            <a:off x="3571875" y="2559323"/>
            <a:ext cx="296490" cy="12043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6" idx="1"/>
            <a:endCxn id="16" idx="0"/>
          </p:cNvCxnSpPr>
          <p:nvPr/>
        </p:nvCxnSpPr>
        <p:spPr>
          <a:xfrm rot="16200000" flipV="1">
            <a:off x="4035107" y="2679480"/>
            <a:ext cx="331822" cy="91507"/>
          </a:xfrm>
          <a:prstGeom prst="curvedConnector2">
            <a:avLst/>
          </a:prstGeom>
        </p:spPr>
        <p:style>
          <a:lnRef idx="2">
            <a:schemeClr val="accent1"/>
          </a:lnRef>
          <a:fillRef idx="0">
            <a:schemeClr val="accent1"/>
          </a:fillRef>
          <a:effectRef idx="1">
            <a:schemeClr val="accent1"/>
          </a:effectRef>
          <a:fontRef idx="minor">
            <a:schemeClr val="tx1"/>
          </a:fontRef>
        </p:style>
      </p:cxnSp>
      <p:sp>
        <p:nvSpPr>
          <p:cNvPr id="152" name="Right Arrow 151"/>
          <p:cNvSpPr/>
          <p:nvPr/>
        </p:nvSpPr>
        <p:spPr>
          <a:xfrm rot="20493718">
            <a:off x="1570494" y="4274845"/>
            <a:ext cx="1348819" cy="713994"/>
          </a:xfrm>
          <a:prstGeom prst="rightArrow">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deliberate rational</a:t>
            </a:r>
          </a:p>
        </p:txBody>
      </p:sp>
    </p:spTree>
    <p:extLst>
      <p:ext uri="{BB962C8B-B14F-4D97-AF65-F5344CB8AC3E}">
        <p14:creationId xmlns:p14="http://schemas.microsoft.com/office/powerpoint/2010/main" val="9606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40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100"/>
                                        <p:tgtEl>
                                          <p:spTgt spid="3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down)">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up)">
                                      <p:cBhvr>
                                        <p:cTn id="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29" y="366780"/>
            <a:ext cx="8014053" cy="476250"/>
          </a:xfrm>
        </p:spPr>
        <p:txBody>
          <a:bodyPr/>
          <a:lstStyle/>
          <a:p>
            <a:endParaRPr lang="sv-SE"/>
          </a:p>
        </p:txBody>
      </p:sp>
      <p:sp>
        <p:nvSpPr>
          <p:cNvPr id="3" name="Oval 2"/>
          <p:cNvSpPr/>
          <p:nvPr/>
        </p:nvSpPr>
        <p:spPr>
          <a:xfrm>
            <a:off x="2267744" y="843558"/>
            <a:ext cx="4176464" cy="4176464"/>
          </a:xfrm>
          <a:prstGeom prst="ellipse">
            <a:avLst/>
          </a:prstGeom>
          <a:gradFill flip="none" rotWithShape="1">
            <a:gsLst>
              <a:gs pos="0">
                <a:schemeClr val="accent1">
                  <a:lumMod val="5000"/>
                  <a:lumOff val="95000"/>
                </a:schemeClr>
              </a:gs>
              <a:gs pos="20000">
                <a:schemeClr val="accent1">
                  <a:lumMod val="45000"/>
                  <a:lumOff val="55000"/>
                </a:schemeClr>
              </a:gs>
              <a:gs pos="57000">
                <a:schemeClr val="tx2">
                  <a:lumMod val="50000"/>
                </a:schemeClr>
              </a:gs>
              <a:gs pos="34000">
                <a:schemeClr val="accent1">
                  <a:lumMod val="30000"/>
                  <a:lumOff val="70000"/>
                </a:schemeClr>
              </a:gs>
            </a:gsLst>
            <a:path path="circle">
              <a:fillToRect l="50000" t="50000" r="50000" b="50000"/>
            </a:path>
            <a:tileRect/>
          </a:gra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4" name="Isosceles Triangle 3"/>
          <p:cNvSpPr/>
          <p:nvPr/>
        </p:nvSpPr>
        <p:spPr>
          <a:xfrm rot="16749089">
            <a:off x="4699208" y="2135259"/>
            <a:ext cx="1224136" cy="2029772"/>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5" name="Isosceles Triangle 4"/>
          <p:cNvSpPr/>
          <p:nvPr/>
        </p:nvSpPr>
        <p:spPr>
          <a:xfrm rot="12057970">
            <a:off x="4356996" y="913391"/>
            <a:ext cx="660070" cy="2112390"/>
          </a:xfrm>
          <a:prstGeom prst="triangle">
            <a:avLst/>
          </a:prstGeom>
          <a:solidFill>
            <a:schemeClr val="tx2">
              <a:lumMod val="75000"/>
            </a:scheme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7" name="Cloud 6"/>
          <p:cNvSpPr/>
          <p:nvPr/>
        </p:nvSpPr>
        <p:spPr>
          <a:xfrm>
            <a:off x="3672381" y="1105538"/>
            <a:ext cx="543027" cy="332182"/>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8" name="Cloud 7"/>
          <p:cNvSpPr/>
          <p:nvPr/>
        </p:nvSpPr>
        <p:spPr>
          <a:xfrm>
            <a:off x="3284240" y="150830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9" name="Cloud 8"/>
          <p:cNvSpPr/>
          <p:nvPr/>
        </p:nvSpPr>
        <p:spPr>
          <a:xfrm>
            <a:off x="4071392" y="1972693"/>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0" name="Cloud 9"/>
          <p:cNvSpPr/>
          <p:nvPr/>
        </p:nvSpPr>
        <p:spPr>
          <a:xfrm>
            <a:off x="2673238" y="20447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1" name="Cloud 10"/>
          <p:cNvSpPr/>
          <p:nvPr/>
        </p:nvSpPr>
        <p:spPr>
          <a:xfrm>
            <a:off x="3095836" y="2571750"/>
            <a:ext cx="476436" cy="216024"/>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2" name="Cloud 11"/>
          <p:cNvSpPr/>
          <p:nvPr/>
        </p:nvSpPr>
        <p:spPr>
          <a:xfrm>
            <a:off x="2626816" y="3261741"/>
            <a:ext cx="469020" cy="21117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3" name="Cloud 12"/>
          <p:cNvSpPr/>
          <p:nvPr/>
        </p:nvSpPr>
        <p:spPr>
          <a:xfrm>
            <a:off x="3573032" y="318488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4" name="Cloud 13"/>
          <p:cNvSpPr/>
          <p:nvPr/>
        </p:nvSpPr>
        <p:spPr>
          <a:xfrm>
            <a:off x="3024246" y="3916979"/>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5" name="Cloud 14"/>
          <p:cNvSpPr/>
          <p:nvPr/>
        </p:nvSpPr>
        <p:spPr>
          <a:xfrm>
            <a:off x="3672381" y="3726012"/>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6" name="Cloud 15"/>
          <p:cNvSpPr/>
          <p:nvPr/>
        </p:nvSpPr>
        <p:spPr>
          <a:xfrm>
            <a:off x="3867472" y="2487315"/>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7" name="Cloud 16"/>
          <p:cNvSpPr/>
          <p:nvPr/>
        </p:nvSpPr>
        <p:spPr>
          <a:xfrm>
            <a:off x="3366764" y="1898177"/>
            <a:ext cx="531849" cy="4277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8" name="Cloud 17"/>
          <p:cNvSpPr/>
          <p:nvPr/>
        </p:nvSpPr>
        <p:spPr>
          <a:xfrm>
            <a:off x="2573294" y="278777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19" name="Cloud 18"/>
          <p:cNvSpPr/>
          <p:nvPr/>
        </p:nvSpPr>
        <p:spPr>
          <a:xfrm>
            <a:off x="3354791" y="4438034"/>
            <a:ext cx="573325" cy="19380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0" name="Cloud 19"/>
          <p:cNvSpPr/>
          <p:nvPr/>
        </p:nvSpPr>
        <p:spPr>
          <a:xfrm>
            <a:off x="5173925" y="3043090"/>
            <a:ext cx="436574" cy="162599"/>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1" name="Cloud 20"/>
          <p:cNvSpPr/>
          <p:nvPr/>
        </p:nvSpPr>
        <p:spPr>
          <a:xfrm>
            <a:off x="5785243" y="3328901"/>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2" name="Cloud 21"/>
          <p:cNvSpPr/>
          <p:nvPr/>
        </p:nvSpPr>
        <p:spPr>
          <a:xfrm>
            <a:off x="4957901" y="2427734"/>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3" name="Cloud 22"/>
          <p:cNvSpPr/>
          <p:nvPr/>
        </p:nvSpPr>
        <p:spPr>
          <a:xfrm>
            <a:off x="5192371" y="1878429"/>
            <a:ext cx="555478" cy="249655"/>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4" name="Cloud 23"/>
          <p:cNvSpPr/>
          <p:nvPr/>
        </p:nvSpPr>
        <p:spPr>
          <a:xfrm>
            <a:off x="4699142" y="136428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5" name="Cloud 24"/>
          <p:cNvSpPr/>
          <p:nvPr/>
        </p:nvSpPr>
        <p:spPr>
          <a:xfrm>
            <a:off x="5847858" y="2283718"/>
            <a:ext cx="288032" cy="144016"/>
          </a:xfrm>
          <a:prstGeom prst="cloud">
            <a:avLst/>
          </a:prstGeom>
          <a:solidFill>
            <a:schemeClr val="tx2">
              <a:lumMod val="75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
        <p:nvSpPr>
          <p:cNvPr id="26" name="Oval 25"/>
          <p:cNvSpPr/>
          <p:nvPr/>
        </p:nvSpPr>
        <p:spPr>
          <a:xfrm>
            <a:off x="4215408" y="2859782"/>
            <a:ext cx="214163" cy="214163"/>
          </a:xfrm>
          <a:prstGeom prst="ellips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p>
        </p:txBody>
      </p:sp>
    </p:spTree>
    <p:extLst>
      <p:ext uri="{BB962C8B-B14F-4D97-AF65-F5344CB8AC3E}">
        <p14:creationId xmlns:p14="http://schemas.microsoft.com/office/powerpoint/2010/main" val="24479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35" y="206404"/>
            <a:ext cx="8014053" cy="476250"/>
          </a:xfrm>
        </p:spPr>
        <p:txBody>
          <a:bodyPr/>
          <a:lstStyle/>
          <a:p>
            <a:r>
              <a:rPr lang="en-GB" dirty="0"/>
              <a:t>heuristics</a:t>
            </a:r>
            <a:endParaRPr lang="sv-SE" dirty="0"/>
          </a:p>
        </p:txBody>
      </p:sp>
      <p:sp>
        <p:nvSpPr>
          <p:cNvPr id="3" name="Content Placeholder 2"/>
          <p:cNvSpPr>
            <a:spLocks noGrp="1"/>
          </p:cNvSpPr>
          <p:nvPr>
            <p:ph idx="1"/>
          </p:nvPr>
        </p:nvSpPr>
        <p:spPr/>
        <p:txBody>
          <a:bodyPr/>
          <a:lstStyle/>
          <a:p>
            <a:r>
              <a:rPr lang="en-GB" dirty="0"/>
              <a:t>Affect heuristic</a:t>
            </a:r>
          </a:p>
          <a:p>
            <a:r>
              <a:rPr lang="sv-SE" dirty="0"/>
              <a:t>Halo effect</a:t>
            </a:r>
            <a:endParaRPr lang="en-GB" dirty="0"/>
          </a:p>
          <a:p>
            <a:r>
              <a:rPr lang="en-GB" dirty="0"/>
              <a:t>Availability cascade</a:t>
            </a:r>
          </a:p>
          <a:p>
            <a:r>
              <a:rPr lang="en-GB" dirty="0"/>
              <a:t>Attribute substitution</a:t>
            </a:r>
          </a:p>
          <a:p>
            <a:r>
              <a:rPr lang="en-GB" dirty="0"/>
              <a:t>Framing heuristic</a:t>
            </a:r>
          </a:p>
          <a:p>
            <a:r>
              <a:rPr lang="en-GB" dirty="0"/>
              <a:t>Priming effect</a:t>
            </a:r>
            <a:endParaRPr lang="sv-SE" dirty="0"/>
          </a:p>
        </p:txBody>
      </p:sp>
    </p:spTree>
    <p:extLst>
      <p:ext uri="{BB962C8B-B14F-4D97-AF65-F5344CB8AC3E}">
        <p14:creationId xmlns:p14="http://schemas.microsoft.com/office/powerpoint/2010/main" val="90351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Communicating</a:t>
            </a:r>
            <a:r>
              <a:rPr lang="sv-SE" dirty="0"/>
              <a:t> </a:t>
            </a:r>
            <a:r>
              <a:rPr lang="sv-SE" dirty="0" err="1"/>
              <a:t>through</a:t>
            </a:r>
            <a:r>
              <a:rPr lang="sv-SE" dirty="0"/>
              <a:t> </a:t>
            </a:r>
            <a:r>
              <a:rPr lang="sv-SE" dirty="0" err="1"/>
              <a:t>heuristics</a:t>
            </a:r>
            <a:endParaRPr lang="sv-SE" dirty="0"/>
          </a:p>
        </p:txBody>
      </p:sp>
      <p:sp>
        <p:nvSpPr>
          <p:cNvPr id="3" name="Content Placeholder 2"/>
          <p:cNvSpPr>
            <a:spLocks noGrp="1"/>
          </p:cNvSpPr>
          <p:nvPr>
            <p:ph idx="1"/>
          </p:nvPr>
        </p:nvSpPr>
        <p:spPr/>
        <p:txBody>
          <a:bodyPr/>
          <a:lstStyle/>
          <a:p>
            <a:r>
              <a:rPr lang="sv-SE" dirty="0" err="1"/>
              <a:t>Explained</a:t>
            </a:r>
            <a:r>
              <a:rPr lang="sv-SE" dirty="0"/>
              <a:t> in INSTINCTIVELY SUSTAINABLE. </a:t>
            </a:r>
          </a:p>
          <a:p>
            <a:r>
              <a:rPr lang="sv-SE" dirty="0"/>
              <a:t>Rests on 5 </a:t>
            </a:r>
            <a:r>
              <a:rPr lang="sv-SE" dirty="0" err="1"/>
              <a:t>pillars</a:t>
            </a:r>
            <a:r>
              <a:rPr lang="sv-SE" dirty="0"/>
              <a:t>: </a:t>
            </a:r>
          </a:p>
          <a:p>
            <a:endParaRPr lang="sv-SE" dirty="0"/>
          </a:p>
          <a:p>
            <a:endParaRPr lang="sv-SE" dirty="0"/>
          </a:p>
        </p:txBody>
      </p:sp>
      <p:pic>
        <p:nvPicPr>
          <p:cNvPr id="5" name="Picture 4"/>
          <p:cNvPicPr>
            <a:picLocks noChangeAspect="1"/>
          </p:cNvPicPr>
          <p:nvPr/>
        </p:nvPicPr>
        <p:blipFill>
          <a:blip r:embed="rId2"/>
          <a:stretch>
            <a:fillRect/>
          </a:stretch>
        </p:blipFill>
        <p:spPr>
          <a:xfrm>
            <a:off x="2555776" y="2067694"/>
            <a:ext cx="4386333" cy="2960565"/>
          </a:xfrm>
          <a:prstGeom prst="rect">
            <a:avLst/>
          </a:prstGeom>
        </p:spPr>
      </p:pic>
    </p:spTree>
    <p:extLst>
      <p:ext uri="{BB962C8B-B14F-4D97-AF65-F5344CB8AC3E}">
        <p14:creationId xmlns:p14="http://schemas.microsoft.com/office/powerpoint/2010/main" val="40270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Affect</a:t>
            </a:r>
            <a:endParaRPr lang="sv-SE" dirty="0"/>
          </a:p>
        </p:txBody>
      </p:sp>
      <p:sp>
        <p:nvSpPr>
          <p:cNvPr id="3" name="Content Placeholder 2"/>
          <p:cNvSpPr>
            <a:spLocks noGrp="1"/>
          </p:cNvSpPr>
          <p:nvPr>
            <p:ph idx="1"/>
          </p:nvPr>
        </p:nvSpPr>
        <p:spPr>
          <a:xfrm>
            <a:off x="2393711" y="939126"/>
            <a:ext cx="3204356" cy="3987428"/>
          </a:xfrm>
        </p:spPr>
        <p:txBody>
          <a:bodyPr/>
          <a:lstStyle/>
          <a:p>
            <a:r>
              <a:rPr lang="sv-SE" dirty="0" err="1"/>
              <a:t>Persuasion</a:t>
            </a:r>
            <a:endParaRPr lang="sv-SE" dirty="0"/>
          </a:p>
          <a:p>
            <a:r>
              <a:rPr lang="sv-SE" dirty="0"/>
              <a:t>Copy or slogan</a:t>
            </a:r>
          </a:p>
          <a:p>
            <a:r>
              <a:rPr lang="sv-SE" dirty="0"/>
              <a:t>Negative </a:t>
            </a:r>
            <a:r>
              <a:rPr lang="sv-SE" dirty="0" err="1"/>
              <a:t>messages</a:t>
            </a:r>
            <a:endParaRPr lang="sv-SE" dirty="0"/>
          </a:p>
          <a:p>
            <a:r>
              <a:rPr lang="sv-SE" dirty="0" err="1"/>
              <a:t>Aim</a:t>
            </a:r>
            <a:r>
              <a:rPr lang="sv-SE" dirty="0"/>
              <a:t> for system 2 </a:t>
            </a:r>
            <a:r>
              <a:rPr lang="sv-SE" dirty="0" err="1"/>
              <a:t>thinking</a:t>
            </a:r>
            <a:endParaRPr lang="sv-SE" dirty="0"/>
          </a:p>
        </p:txBody>
      </p:sp>
      <p:sp>
        <p:nvSpPr>
          <p:cNvPr id="4" name="Content Placeholder 3"/>
          <p:cNvSpPr>
            <a:spLocks noGrp="1"/>
          </p:cNvSpPr>
          <p:nvPr>
            <p:ph idx="10"/>
          </p:nvPr>
        </p:nvSpPr>
        <p:spPr>
          <a:xfrm>
            <a:off x="5724128" y="949305"/>
            <a:ext cx="3204356" cy="3987428"/>
          </a:xfrm>
        </p:spPr>
        <p:txBody>
          <a:bodyPr/>
          <a:lstStyle/>
          <a:p>
            <a:r>
              <a:rPr lang="sv-SE" dirty="0"/>
              <a:t>Trigger </a:t>
            </a:r>
            <a:r>
              <a:rPr lang="sv-SE" dirty="0" err="1"/>
              <a:t>affect</a:t>
            </a:r>
            <a:endParaRPr lang="sv-SE" dirty="0"/>
          </a:p>
          <a:p>
            <a:r>
              <a:rPr lang="sv-SE" dirty="0" err="1"/>
              <a:t>Role</a:t>
            </a:r>
            <a:r>
              <a:rPr lang="sv-SE" dirty="0"/>
              <a:t> </a:t>
            </a:r>
            <a:r>
              <a:rPr lang="sv-SE" dirty="0" err="1"/>
              <a:t>models</a:t>
            </a:r>
            <a:r>
              <a:rPr lang="sv-SE" dirty="0"/>
              <a:t> </a:t>
            </a:r>
            <a:r>
              <a:rPr lang="sv-SE" dirty="0" err="1"/>
              <a:t>that</a:t>
            </a:r>
            <a:r>
              <a:rPr lang="sv-SE" dirty="0"/>
              <a:t> </a:t>
            </a:r>
            <a:r>
              <a:rPr lang="sv-SE" dirty="0" err="1"/>
              <a:t>lead</a:t>
            </a:r>
            <a:r>
              <a:rPr lang="sv-SE" dirty="0"/>
              <a:t> by </a:t>
            </a:r>
            <a:r>
              <a:rPr lang="sv-SE" dirty="0" err="1"/>
              <a:t>example</a:t>
            </a:r>
            <a:endParaRPr lang="sv-SE" dirty="0"/>
          </a:p>
          <a:p>
            <a:r>
              <a:rPr lang="sv-SE" dirty="0" err="1"/>
              <a:t>Storytelling</a:t>
            </a:r>
            <a:endParaRPr lang="sv-SE" dirty="0"/>
          </a:p>
          <a:p>
            <a:r>
              <a:rPr lang="sv-SE" dirty="0"/>
              <a:t>System 1 </a:t>
            </a:r>
            <a:r>
              <a:rPr lang="sv-SE" dirty="0" err="1"/>
              <a:t>thinking</a:t>
            </a:r>
            <a:endParaRPr lang="sv-SE" dirty="0"/>
          </a:p>
          <a:p>
            <a:endParaRPr lang="sv-SE" dirty="0"/>
          </a:p>
          <a:p>
            <a:endParaRPr lang="sv-SE" dirty="0"/>
          </a:p>
        </p:txBody>
      </p:sp>
      <p:sp>
        <p:nvSpPr>
          <p:cNvPr id="5" name="TextBox 4"/>
          <p:cNvSpPr txBox="1"/>
          <p:nvPr/>
        </p:nvSpPr>
        <p:spPr>
          <a:xfrm>
            <a:off x="2393711"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72412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3"/>
          <a:stretch>
            <a:fillRect/>
          </a:stretch>
        </p:blipFill>
        <p:spPr>
          <a:xfrm>
            <a:off x="475391" y="1779662"/>
            <a:ext cx="1436272" cy="1321258"/>
          </a:xfrm>
          <a:prstGeom prst="rect">
            <a:avLst/>
          </a:prstGeom>
        </p:spPr>
      </p:pic>
      <p:pic>
        <p:nvPicPr>
          <p:cNvPr id="9" name="Picture 8"/>
          <p:cNvPicPr>
            <a:picLocks noChangeAspect="1"/>
          </p:cNvPicPr>
          <p:nvPr/>
        </p:nvPicPr>
        <p:blipFill>
          <a:blip r:embed="rId4"/>
          <a:stretch>
            <a:fillRect/>
          </a:stretch>
        </p:blipFill>
        <p:spPr>
          <a:xfrm>
            <a:off x="332508" y="3755860"/>
            <a:ext cx="1722037" cy="1162293"/>
          </a:xfrm>
          <a:prstGeom prst="rect">
            <a:avLst/>
          </a:prstGeom>
        </p:spPr>
      </p:pic>
    </p:spTree>
    <p:extLst>
      <p:ext uri="{BB962C8B-B14F-4D97-AF65-F5344CB8AC3E}">
        <p14:creationId xmlns:p14="http://schemas.microsoft.com/office/powerpoint/2010/main" val="142977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Brand</a:t>
            </a:r>
          </a:p>
        </p:txBody>
      </p:sp>
      <p:sp>
        <p:nvSpPr>
          <p:cNvPr id="3" name="Content Placeholder 2"/>
          <p:cNvSpPr>
            <a:spLocks noGrp="1"/>
          </p:cNvSpPr>
          <p:nvPr>
            <p:ph idx="1"/>
          </p:nvPr>
        </p:nvSpPr>
        <p:spPr>
          <a:xfrm>
            <a:off x="2380348" y="949301"/>
            <a:ext cx="3204356" cy="3987428"/>
          </a:xfrm>
        </p:spPr>
        <p:txBody>
          <a:bodyPr/>
          <a:lstStyle/>
          <a:p>
            <a:r>
              <a:rPr lang="sv-SE" dirty="0"/>
              <a:t>Verbal </a:t>
            </a:r>
            <a:r>
              <a:rPr lang="sv-SE" dirty="0" err="1"/>
              <a:t>communications</a:t>
            </a:r>
            <a:endParaRPr lang="sv-SE" dirty="0"/>
          </a:p>
          <a:p>
            <a:r>
              <a:rPr lang="sv-SE" dirty="0" err="1"/>
              <a:t>Complex</a:t>
            </a:r>
            <a:r>
              <a:rPr lang="sv-SE" dirty="0"/>
              <a:t> </a:t>
            </a:r>
            <a:r>
              <a:rPr lang="sv-SE" dirty="0" err="1"/>
              <a:t>rationales</a:t>
            </a:r>
            <a:endParaRPr lang="sv-SE" dirty="0"/>
          </a:p>
          <a:p>
            <a:endParaRPr lang="sv-SE" dirty="0"/>
          </a:p>
        </p:txBody>
      </p:sp>
      <p:sp>
        <p:nvSpPr>
          <p:cNvPr id="4" name="Content Placeholder 3"/>
          <p:cNvSpPr>
            <a:spLocks noGrp="1"/>
          </p:cNvSpPr>
          <p:nvPr>
            <p:ph idx="10"/>
          </p:nvPr>
        </p:nvSpPr>
        <p:spPr>
          <a:xfrm>
            <a:off x="5676316" y="932323"/>
            <a:ext cx="3204356" cy="3987428"/>
          </a:xfrm>
        </p:spPr>
        <p:txBody>
          <a:bodyPr/>
          <a:lstStyle/>
          <a:p>
            <a:r>
              <a:rPr lang="sv-SE" dirty="0" err="1"/>
              <a:t>Metaphors</a:t>
            </a:r>
            <a:r>
              <a:rPr lang="sv-SE" dirty="0"/>
              <a:t>, </a:t>
            </a:r>
            <a:r>
              <a:rPr lang="sv-SE" dirty="0" err="1"/>
              <a:t>analogies</a:t>
            </a:r>
            <a:r>
              <a:rPr lang="sv-SE" dirty="0"/>
              <a:t>, symbols</a:t>
            </a:r>
          </a:p>
          <a:p>
            <a:r>
              <a:rPr lang="sv-SE" dirty="0" err="1"/>
              <a:t>Rely</a:t>
            </a:r>
            <a:r>
              <a:rPr lang="sv-SE" dirty="0"/>
              <a:t> on </a:t>
            </a:r>
            <a:r>
              <a:rPr lang="sv-SE" dirty="0" err="1"/>
              <a:t>heuristics</a:t>
            </a:r>
            <a:endParaRPr lang="sv-SE" dirty="0"/>
          </a:p>
          <a:p>
            <a:r>
              <a:rPr lang="sv-SE" dirty="0" err="1"/>
              <a:t>Enticing</a:t>
            </a:r>
            <a:r>
              <a:rPr lang="sv-SE" dirty="0"/>
              <a:t> </a:t>
            </a:r>
            <a:r>
              <a:rPr lang="sv-SE" dirty="0" err="1"/>
              <a:t>content</a:t>
            </a:r>
            <a:endParaRPr lang="sv-SE" dirty="0"/>
          </a:p>
          <a:p>
            <a:r>
              <a:rPr lang="sv-SE" dirty="0" err="1"/>
              <a:t>Allow</a:t>
            </a:r>
            <a:r>
              <a:rPr lang="sv-SE" dirty="0"/>
              <a:t> </a:t>
            </a:r>
            <a:r>
              <a:rPr lang="sv-SE" dirty="0" err="1"/>
              <a:t>commercial</a:t>
            </a:r>
            <a:r>
              <a:rPr lang="sv-SE" dirty="0"/>
              <a:t> brands to </a:t>
            </a:r>
            <a:r>
              <a:rPr lang="sv-SE" dirty="0" err="1"/>
              <a:t>symbolize</a:t>
            </a:r>
            <a:r>
              <a:rPr lang="sv-SE" dirty="0"/>
              <a:t> the </a:t>
            </a:r>
            <a:r>
              <a:rPr lang="sv-SE" dirty="0" err="1"/>
              <a:t>message</a:t>
            </a:r>
            <a:endParaRPr lang="sv-SE" dirty="0"/>
          </a:p>
        </p:txBody>
      </p:sp>
      <p:sp>
        <p:nvSpPr>
          <p:cNvPr id="5" name="TextBox 4"/>
          <p:cNvSpPr txBox="1"/>
          <p:nvPr/>
        </p:nvSpPr>
        <p:spPr>
          <a:xfrm>
            <a:off x="2393758"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676316"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683568" y="1563638"/>
            <a:ext cx="1083587" cy="1533276"/>
          </a:xfrm>
          <a:prstGeom prst="rect">
            <a:avLst/>
          </a:prstGeom>
        </p:spPr>
      </p:pic>
      <p:pic>
        <p:nvPicPr>
          <p:cNvPr id="10" name="Picture 9"/>
          <p:cNvPicPr>
            <a:picLocks noChangeAspect="1"/>
          </p:cNvPicPr>
          <p:nvPr/>
        </p:nvPicPr>
        <p:blipFill>
          <a:blip r:embed="rId3"/>
          <a:stretch>
            <a:fillRect/>
          </a:stretch>
        </p:blipFill>
        <p:spPr>
          <a:xfrm>
            <a:off x="332508" y="3755860"/>
            <a:ext cx="1722037" cy="1162293"/>
          </a:xfrm>
          <a:prstGeom prst="rect">
            <a:avLst/>
          </a:prstGeom>
        </p:spPr>
      </p:pic>
    </p:spTree>
    <p:extLst>
      <p:ext uri="{BB962C8B-B14F-4D97-AF65-F5344CB8AC3E}">
        <p14:creationId xmlns:p14="http://schemas.microsoft.com/office/powerpoint/2010/main" val="3272315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Perennify</a:t>
            </a:r>
            <a:endParaRPr lang="sv-SE" dirty="0"/>
          </a:p>
        </p:txBody>
      </p:sp>
      <p:sp>
        <p:nvSpPr>
          <p:cNvPr id="3" name="Content Placeholder 2"/>
          <p:cNvSpPr>
            <a:spLocks noGrp="1"/>
          </p:cNvSpPr>
          <p:nvPr>
            <p:ph idx="1"/>
          </p:nvPr>
        </p:nvSpPr>
        <p:spPr>
          <a:xfrm>
            <a:off x="2393758" y="949305"/>
            <a:ext cx="3204356" cy="3987428"/>
          </a:xfrm>
        </p:spPr>
        <p:txBody>
          <a:bodyPr/>
          <a:lstStyle/>
          <a:p>
            <a:r>
              <a:rPr lang="sv-SE" dirty="0" err="1"/>
              <a:t>One</a:t>
            </a:r>
            <a:r>
              <a:rPr lang="sv-SE" dirty="0"/>
              <a:t>-off events</a:t>
            </a:r>
          </a:p>
          <a:p>
            <a:r>
              <a:rPr lang="sv-SE" dirty="0" err="1"/>
              <a:t>Staged</a:t>
            </a:r>
            <a:r>
              <a:rPr lang="sv-SE" dirty="0"/>
              <a:t> or </a:t>
            </a:r>
            <a:r>
              <a:rPr lang="sv-SE" dirty="0" err="1"/>
              <a:t>scripted</a:t>
            </a:r>
            <a:r>
              <a:rPr lang="sv-SE" dirty="0"/>
              <a:t> events</a:t>
            </a:r>
          </a:p>
        </p:txBody>
      </p:sp>
      <p:sp>
        <p:nvSpPr>
          <p:cNvPr id="4" name="Content Placeholder 3"/>
          <p:cNvSpPr>
            <a:spLocks noGrp="1"/>
          </p:cNvSpPr>
          <p:nvPr>
            <p:ph idx="10"/>
          </p:nvPr>
        </p:nvSpPr>
        <p:spPr>
          <a:xfrm>
            <a:off x="5770368" y="949305"/>
            <a:ext cx="3204356" cy="3987428"/>
          </a:xfrm>
        </p:spPr>
        <p:txBody>
          <a:bodyPr/>
          <a:lstStyle/>
          <a:p>
            <a:r>
              <a:rPr lang="sv-SE" dirty="0" err="1"/>
              <a:t>Revolving</a:t>
            </a:r>
            <a:r>
              <a:rPr lang="sv-SE" dirty="0"/>
              <a:t> </a:t>
            </a:r>
            <a:r>
              <a:rPr lang="sv-SE" dirty="0" err="1"/>
              <a:t>calendar</a:t>
            </a:r>
            <a:endParaRPr lang="sv-SE" dirty="0"/>
          </a:p>
          <a:p>
            <a:r>
              <a:rPr lang="sv-SE" dirty="0" err="1"/>
              <a:t>Embrace</a:t>
            </a:r>
            <a:r>
              <a:rPr lang="sv-SE" dirty="0"/>
              <a:t> </a:t>
            </a:r>
            <a:r>
              <a:rPr lang="sv-SE" dirty="0" err="1"/>
              <a:t>competition</a:t>
            </a:r>
            <a:r>
              <a:rPr lang="sv-SE" dirty="0"/>
              <a:t> and </a:t>
            </a:r>
            <a:r>
              <a:rPr lang="sv-SE" dirty="0" err="1"/>
              <a:t>controversy</a:t>
            </a:r>
            <a:endParaRPr lang="sv-SE" dirty="0"/>
          </a:p>
          <a:p>
            <a:r>
              <a:rPr lang="sv-SE" dirty="0" err="1"/>
              <a:t>Authenticity</a:t>
            </a:r>
            <a:r>
              <a:rPr lang="sv-SE" dirty="0"/>
              <a:t>, </a:t>
            </a:r>
            <a:r>
              <a:rPr lang="sv-SE" dirty="0" err="1"/>
              <a:t>allow</a:t>
            </a:r>
            <a:r>
              <a:rPr lang="sv-SE" dirty="0"/>
              <a:t> the narrative to </a:t>
            </a:r>
            <a:r>
              <a:rPr lang="sv-SE" dirty="0" err="1"/>
              <a:t>take</a:t>
            </a:r>
            <a:r>
              <a:rPr lang="sv-SE" dirty="0"/>
              <a:t> on  </a:t>
            </a:r>
            <a:r>
              <a:rPr lang="sv-SE" dirty="0" err="1"/>
              <a:t>life</a:t>
            </a:r>
            <a:r>
              <a:rPr lang="sv-SE" dirty="0"/>
              <a:t> </a:t>
            </a:r>
            <a:r>
              <a:rPr lang="sv-SE" dirty="0" err="1"/>
              <a:t>of</a:t>
            </a:r>
            <a:r>
              <a:rPr lang="sv-SE" dirty="0"/>
              <a:t> </a:t>
            </a:r>
            <a:r>
              <a:rPr lang="sv-SE" dirty="0" err="1"/>
              <a:t>its</a:t>
            </a:r>
            <a:r>
              <a:rPr lang="sv-SE" dirty="0"/>
              <a:t> </a:t>
            </a:r>
            <a:r>
              <a:rPr lang="sv-SE" dirty="0" err="1"/>
              <a:t>own</a:t>
            </a:r>
            <a:endParaRPr lang="sv-SE" dirty="0"/>
          </a:p>
        </p:txBody>
      </p:sp>
      <p:sp>
        <p:nvSpPr>
          <p:cNvPr id="5" name="TextBox 4"/>
          <p:cNvSpPr txBox="1"/>
          <p:nvPr/>
        </p:nvSpPr>
        <p:spPr>
          <a:xfrm>
            <a:off x="2393758"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81413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454622" y="1563638"/>
            <a:ext cx="1292794" cy="1557014"/>
          </a:xfrm>
          <a:prstGeom prst="rect">
            <a:avLst/>
          </a:prstGeom>
        </p:spPr>
      </p:pic>
      <p:pic>
        <p:nvPicPr>
          <p:cNvPr id="9" name="Picture 8"/>
          <p:cNvPicPr>
            <a:picLocks noChangeAspect="1"/>
          </p:cNvPicPr>
          <p:nvPr/>
        </p:nvPicPr>
        <p:blipFill>
          <a:blip r:embed="rId3"/>
          <a:stretch>
            <a:fillRect/>
          </a:stretch>
        </p:blipFill>
        <p:spPr>
          <a:xfrm>
            <a:off x="332508" y="3755860"/>
            <a:ext cx="1722037" cy="1162293"/>
          </a:xfrm>
          <a:prstGeom prst="rect">
            <a:avLst/>
          </a:prstGeom>
        </p:spPr>
      </p:pic>
    </p:spTree>
    <p:extLst>
      <p:ext uri="{BB962C8B-B14F-4D97-AF65-F5344CB8AC3E}">
        <p14:creationId xmlns:p14="http://schemas.microsoft.com/office/powerpoint/2010/main" val="256409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Tribalize</a:t>
            </a:r>
            <a:endParaRPr lang="sv-SE" dirty="0"/>
          </a:p>
        </p:txBody>
      </p:sp>
      <p:sp>
        <p:nvSpPr>
          <p:cNvPr id="3" name="Content Placeholder 2"/>
          <p:cNvSpPr>
            <a:spLocks noGrp="1"/>
          </p:cNvSpPr>
          <p:nvPr>
            <p:ph idx="1"/>
          </p:nvPr>
        </p:nvSpPr>
        <p:spPr>
          <a:xfrm>
            <a:off x="2428338" y="987574"/>
            <a:ext cx="3204356" cy="3987428"/>
          </a:xfrm>
        </p:spPr>
        <p:txBody>
          <a:bodyPr/>
          <a:lstStyle/>
          <a:p>
            <a:r>
              <a:rPr lang="sv-SE" dirty="0" err="1"/>
              <a:t>Political</a:t>
            </a:r>
            <a:r>
              <a:rPr lang="sv-SE" dirty="0"/>
              <a:t> </a:t>
            </a:r>
            <a:r>
              <a:rPr lang="sv-SE" dirty="0" err="1"/>
              <a:t>tribes</a:t>
            </a:r>
            <a:r>
              <a:rPr lang="sv-SE" dirty="0"/>
              <a:t>	</a:t>
            </a:r>
          </a:p>
        </p:txBody>
      </p:sp>
      <p:sp>
        <p:nvSpPr>
          <p:cNvPr id="4" name="Content Placeholder 3"/>
          <p:cNvSpPr>
            <a:spLocks noGrp="1"/>
          </p:cNvSpPr>
          <p:nvPr>
            <p:ph idx="10"/>
          </p:nvPr>
        </p:nvSpPr>
        <p:spPr>
          <a:xfrm>
            <a:off x="5632694" y="987574"/>
            <a:ext cx="3204356" cy="3987428"/>
          </a:xfrm>
        </p:spPr>
        <p:txBody>
          <a:bodyPr/>
          <a:lstStyle/>
          <a:p>
            <a:r>
              <a:rPr lang="sv-SE" dirty="0" err="1"/>
              <a:t>Tribes</a:t>
            </a:r>
            <a:r>
              <a:rPr lang="sv-SE" dirty="0"/>
              <a:t> </a:t>
            </a:r>
            <a:r>
              <a:rPr lang="sv-SE" dirty="0" err="1"/>
              <a:t>based</a:t>
            </a:r>
            <a:r>
              <a:rPr lang="sv-SE" dirty="0"/>
              <a:t> on sports, teams, </a:t>
            </a:r>
            <a:r>
              <a:rPr lang="sv-SE" dirty="0" err="1"/>
              <a:t>nationalities</a:t>
            </a:r>
            <a:r>
              <a:rPr lang="sv-SE" dirty="0"/>
              <a:t>, sponsors</a:t>
            </a:r>
          </a:p>
          <a:p>
            <a:r>
              <a:rPr lang="sv-SE" dirty="0"/>
              <a:t>Self-</a:t>
            </a:r>
            <a:r>
              <a:rPr lang="sv-SE" dirty="0" err="1"/>
              <a:t>defined</a:t>
            </a:r>
            <a:r>
              <a:rPr lang="sv-SE" dirty="0"/>
              <a:t> </a:t>
            </a:r>
            <a:r>
              <a:rPr lang="sv-SE" dirty="0" err="1"/>
              <a:t>lifestyle</a:t>
            </a:r>
            <a:endParaRPr lang="sv-SE" dirty="0"/>
          </a:p>
        </p:txBody>
      </p:sp>
      <p:sp>
        <p:nvSpPr>
          <p:cNvPr id="5" name="TextBox 4"/>
          <p:cNvSpPr txBox="1"/>
          <p:nvPr/>
        </p:nvSpPr>
        <p:spPr>
          <a:xfrm>
            <a:off x="2411760"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632694"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7" name="Picture 6"/>
          <p:cNvPicPr>
            <a:picLocks noChangeAspect="1"/>
          </p:cNvPicPr>
          <p:nvPr/>
        </p:nvPicPr>
        <p:blipFill>
          <a:blip r:embed="rId2"/>
          <a:stretch>
            <a:fillRect/>
          </a:stretch>
        </p:blipFill>
        <p:spPr>
          <a:xfrm>
            <a:off x="467544" y="1635646"/>
            <a:ext cx="1512250" cy="1512250"/>
          </a:xfrm>
          <a:prstGeom prst="rect">
            <a:avLst/>
          </a:prstGeom>
        </p:spPr>
      </p:pic>
      <p:pic>
        <p:nvPicPr>
          <p:cNvPr id="9" name="Picture 8"/>
          <p:cNvPicPr>
            <a:picLocks noChangeAspect="1"/>
          </p:cNvPicPr>
          <p:nvPr/>
        </p:nvPicPr>
        <p:blipFill>
          <a:blip r:embed="rId3"/>
          <a:stretch>
            <a:fillRect/>
          </a:stretch>
        </p:blipFill>
        <p:spPr>
          <a:xfrm>
            <a:off x="332508" y="3755860"/>
            <a:ext cx="1722037" cy="1162293"/>
          </a:xfrm>
          <a:prstGeom prst="rect">
            <a:avLst/>
          </a:prstGeom>
        </p:spPr>
      </p:pic>
    </p:spTree>
    <p:extLst>
      <p:ext uri="{BB962C8B-B14F-4D97-AF65-F5344CB8AC3E}">
        <p14:creationId xmlns:p14="http://schemas.microsoft.com/office/powerpoint/2010/main" val="321674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a:xfrm>
            <a:off x="971600" y="1635646"/>
            <a:ext cx="7522226" cy="3222104"/>
          </a:xfrm>
        </p:spPr>
        <p:txBody>
          <a:bodyPr/>
          <a:lstStyle/>
          <a:p>
            <a:pPr marL="0" indent="0" algn="ctr">
              <a:buNone/>
            </a:pPr>
            <a:r>
              <a:rPr lang="en-US" dirty="0">
                <a:solidFill>
                  <a:schemeClr val="bg1"/>
                </a:solidFill>
                <a:cs typeface="Geneva" pitchFamily="-65" charset="-128"/>
              </a:rPr>
              <a:t>Human cognition consists of analogy, metaphor, and conceptual blending </a:t>
            </a:r>
          </a:p>
          <a:p>
            <a:pPr marL="0" indent="0" algn="ctr">
              <a:buNone/>
            </a:pPr>
            <a:endParaRPr lang="en-US" sz="2400" dirty="0">
              <a:solidFill>
                <a:schemeClr val="bg1">
                  <a:lumMod val="50000"/>
                </a:schemeClr>
              </a:solidFill>
            </a:endParaRPr>
          </a:p>
          <a:p>
            <a:pPr marL="0" indent="0" algn="ctr">
              <a:buNone/>
            </a:pPr>
            <a:r>
              <a:rPr lang="en-US" sz="2400" dirty="0">
                <a:solidFill>
                  <a:schemeClr val="bg1">
                    <a:lumMod val="50000"/>
                  </a:schemeClr>
                </a:solidFill>
                <a:cs typeface="Geneva" pitchFamily="-65" charset="-128"/>
              </a:rPr>
              <a:t>(Hofstadter; </a:t>
            </a:r>
            <a:r>
              <a:rPr lang="en-US" sz="2400" dirty="0" err="1">
                <a:solidFill>
                  <a:schemeClr val="bg1">
                    <a:lumMod val="50000"/>
                  </a:schemeClr>
                </a:solidFill>
                <a:cs typeface="Geneva" pitchFamily="-65" charset="-128"/>
              </a:rPr>
              <a:t>Lakoff</a:t>
            </a:r>
            <a:r>
              <a:rPr lang="en-US" sz="2400" dirty="0">
                <a:solidFill>
                  <a:schemeClr val="bg1">
                    <a:lumMod val="50000"/>
                  </a:schemeClr>
                </a:solidFill>
                <a:cs typeface="Geneva" pitchFamily="-65" charset="-128"/>
              </a:rPr>
              <a:t> and Johnson 1980, 1999; </a:t>
            </a:r>
          </a:p>
          <a:p>
            <a:pPr marL="0" indent="0" algn="ctr">
              <a:buNone/>
            </a:pPr>
            <a:r>
              <a:rPr lang="en-US" sz="2400" dirty="0" err="1">
                <a:solidFill>
                  <a:schemeClr val="bg1">
                    <a:lumMod val="50000"/>
                  </a:schemeClr>
                </a:solidFill>
                <a:cs typeface="Geneva" pitchFamily="-65" charset="-128"/>
              </a:rPr>
              <a:t>Fauconnier</a:t>
            </a:r>
            <a:r>
              <a:rPr lang="en-US" sz="2400" dirty="0">
                <a:solidFill>
                  <a:schemeClr val="bg1">
                    <a:lumMod val="50000"/>
                  </a:schemeClr>
                </a:solidFill>
                <a:cs typeface="Geneva" pitchFamily="-65" charset="-128"/>
              </a:rPr>
              <a:t> and Turner 2002)</a:t>
            </a:r>
          </a:p>
          <a:p>
            <a:pPr marL="0" indent="0" algn="ctr">
              <a:buNone/>
            </a:pPr>
            <a:endParaRPr lang="en-US" dirty="0">
              <a:solidFill>
                <a:schemeClr val="bg1"/>
              </a:solidFill>
            </a:endParaRPr>
          </a:p>
          <a:p>
            <a:pPr marL="0" indent="0" algn="ctr">
              <a:buNone/>
            </a:pPr>
            <a:endParaRPr lang="sv-SE" dirty="0">
              <a:solidFill>
                <a:schemeClr val="bg1"/>
              </a:solidFill>
            </a:endParaRPr>
          </a:p>
        </p:txBody>
      </p:sp>
    </p:spTree>
    <p:extLst>
      <p:ext uri="{BB962C8B-B14F-4D97-AF65-F5344CB8AC3E}">
        <p14:creationId xmlns:p14="http://schemas.microsoft.com/office/powerpoint/2010/main" val="307698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Immunize</a:t>
            </a:r>
            <a:endParaRPr lang="sv-SE" dirty="0"/>
          </a:p>
        </p:txBody>
      </p:sp>
      <p:sp>
        <p:nvSpPr>
          <p:cNvPr id="3" name="Content Placeholder 2"/>
          <p:cNvSpPr>
            <a:spLocks noGrp="1"/>
          </p:cNvSpPr>
          <p:nvPr>
            <p:ph idx="1"/>
          </p:nvPr>
        </p:nvSpPr>
        <p:spPr>
          <a:xfrm>
            <a:off x="2374380" y="990641"/>
            <a:ext cx="3204356" cy="3987428"/>
          </a:xfrm>
        </p:spPr>
        <p:txBody>
          <a:bodyPr/>
          <a:lstStyle/>
          <a:p>
            <a:r>
              <a:rPr lang="sv-SE" dirty="0" err="1"/>
              <a:t>Greenwashing</a:t>
            </a:r>
            <a:endParaRPr lang="sv-SE" dirty="0"/>
          </a:p>
        </p:txBody>
      </p:sp>
      <p:sp>
        <p:nvSpPr>
          <p:cNvPr id="4" name="Content Placeholder 3"/>
          <p:cNvSpPr>
            <a:spLocks noGrp="1"/>
          </p:cNvSpPr>
          <p:nvPr>
            <p:ph idx="10"/>
          </p:nvPr>
        </p:nvSpPr>
        <p:spPr>
          <a:xfrm>
            <a:off x="5706776" y="990641"/>
            <a:ext cx="3204356" cy="3987428"/>
          </a:xfrm>
        </p:spPr>
        <p:txBody>
          <a:bodyPr/>
          <a:lstStyle/>
          <a:p>
            <a:r>
              <a:rPr lang="sv-SE" dirty="0" err="1"/>
              <a:t>Ringfence</a:t>
            </a:r>
            <a:r>
              <a:rPr lang="sv-SE" dirty="0"/>
              <a:t> to brands </a:t>
            </a:r>
            <a:r>
              <a:rPr lang="sv-SE" dirty="0" err="1"/>
              <a:t>with</a:t>
            </a:r>
            <a:r>
              <a:rPr lang="sv-SE" dirty="0"/>
              <a:t> proven </a:t>
            </a:r>
            <a:r>
              <a:rPr lang="sv-SE" dirty="0" err="1"/>
              <a:t>sustainability</a:t>
            </a:r>
            <a:r>
              <a:rPr lang="sv-SE" dirty="0"/>
              <a:t> </a:t>
            </a:r>
            <a:r>
              <a:rPr lang="sv-SE" dirty="0" err="1"/>
              <a:t>credentials</a:t>
            </a:r>
            <a:endParaRPr lang="sv-SE" dirty="0"/>
          </a:p>
          <a:p>
            <a:r>
              <a:rPr lang="sv-SE" dirty="0"/>
              <a:t>Halo-</a:t>
            </a:r>
            <a:r>
              <a:rPr lang="sv-SE" dirty="0" err="1"/>
              <a:t>effect</a:t>
            </a:r>
            <a:endParaRPr lang="sv-SE" dirty="0"/>
          </a:p>
          <a:p>
            <a:r>
              <a:rPr lang="sv-SE" dirty="0"/>
              <a:t>Self-</a:t>
            </a:r>
            <a:r>
              <a:rPr lang="sv-SE" dirty="0" err="1"/>
              <a:t>policing</a:t>
            </a:r>
            <a:endParaRPr lang="sv-SE" dirty="0"/>
          </a:p>
        </p:txBody>
      </p:sp>
      <p:sp>
        <p:nvSpPr>
          <p:cNvPr id="5" name="TextBox 4"/>
          <p:cNvSpPr txBox="1"/>
          <p:nvPr/>
        </p:nvSpPr>
        <p:spPr>
          <a:xfrm>
            <a:off x="2377111" y="378925"/>
            <a:ext cx="3024335" cy="369332"/>
          </a:xfrm>
          <a:prstGeom prst="rect">
            <a:avLst/>
          </a:prstGeom>
          <a:solidFill>
            <a:srgbClr val="C00000"/>
          </a:solidFill>
        </p:spPr>
        <p:txBody>
          <a:bodyPr wrap="square" rtlCol="0">
            <a:spAutoFit/>
          </a:bodyPr>
          <a:lstStyle/>
          <a:p>
            <a:r>
              <a:rPr lang="sv-SE" dirty="0" err="1">
                <a:solidFill>
                  <a:schemeClr val="bg1"/>
                </a:solidFill>
              </a:rPr>
              <a:t>Avoid</a:t>
            </a:r>
            <a:endParaRPr lang="sv-SE" dirty="0">
              <a:solidFill>
                <a:schemeClr val="bg1"/>
              </a:solidFill>
            </a:endParaRPr>
          </a:p>
        </p:txBody>
      </p:sp>
      <p:sp>
        <p:nvSpPr>
          <p:cNvPr id="6" name="TextBox 5"/>
          <p:cNvSpPr txBox="1"/>
          <p:nvPr/>
        </p:nvSpPr>
        <p:spPr>
          <a:xfrm>
            <a:off x="5724128" y="378925"/>
            <a:ext cx="3024335" cy="369332"/>
          </a:xfrm>
          <a:prstGeom prst="rect">
            <a:avLst/>
          </a:prstGeom>
          <a:solidFill>
            <a:srgbClr val="C00000"/>
          </a:solidFill>
        </p:spPr>
        <p:txBody>
          <a:bodyPr wrap="square" rtlCol="0">
            <a:spAutoFit/>
          </a:bodyPr>
          <a:lstStyle/>
          <a:p>
            <a:r>
              <a:rPr lang="sv-SE" dirty="0" err="1">
                <a:solidFill>
                  <a:schemeClr val="bg1"/>
                </a:solidFill>
              </a:rPr>
              <a:t>Use</a:t>
            </a:r>
            <a:r>
              <a:rPr lang="sv-SE" dirty="0">
                <a:solidFill>
                  <a:schemeClr val="bg1"/>
                </a:solidFill>
              </a:rPr>
              <a:t> </a:t>
            </a:r>
            <a:r>
              <a:rPr lang="sv-SE" dirty="0" err="1">
                <a:solidFill>
                  <a:schemeClr val="bg1"/>
                </a:solidFill>
              </a:rPr>
              <a:t>exclusively</a:t>
            </a:r>
            <a:endParaRPr lang="sv-SE" dirty="0">
              <a:solidFill>
                <a:schemeClr val="bg1"/>
              </a:solidFill>
            </a:endParaRPr>
          </a:p>
        </p:txBody>
      </p:sp>
      <p:pic>
        <p:nvPicPr>
          <p:cNvPr id="8" name="Picture 7"/>
          <p:cNvPicPr>
            <a:picLocks noChangeAspect="1"/>
          </p:cNvPicPr>
          <p:nvPr/>
        </p:nvPicPr>
        <p:blipFill>
          <a:blip r:embed="rId2"/>
          <a:stretch>
            <a:fillRect/>
          </a:stretch>
        </p:blipFill>
        <p:spPr>
          <a:xfrm>
            <a:off x="171272" y="1563638"/>
            <a:ext cx="2230511" cy="1784409"/>
          </a:xfrm>
          <a:prstGeom prst="rect">
            <a:avLst/>
          </a:prstGeom>
        </p:spPr>
      </p:pic>
      <p:pic>
        <p:nvPicPr>
          <p:cNvPr id="10" name="Picture 9"/>
          <p:cNvPicPr>
            <a:picLocks noChangeAspect="1"/>
          </p:cNvPicPr>
          <p:nvPr/>
        </p:nvPicPr>
        <p:blipFill>
          <a:blip r:embed="rId3"/>
          <a:stretch>
            <a:fillRect/>
          </a:stretch>
        </p:blipFill>
        <p:spPr>
          <a:xfrm>
            <a:off x="332508" y="3755860"/>
            <a:ext cx="1722037" cy="1162293"/>
          </a:xfrm>
          <a:prstGeom prst="rect">
            <a:avLst/>
          </a:prstGeom>
        </p:spPr>
      </p:pic>
    </p:spTree>
    <p:extLst>
      <p:ext uri="{BB962C8B-B14F-4D97-AF65-F5344CB8AC3E}">
        <p14:creationId xmlns:p14="http://schemas.microsoft.com/office/powerpoint/2010/main" val="179715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sv-SE" dirty="0"/>
          </a:p>
          <a:p>
            <a:pPr marL="0" indent="0">
              <a:buNone/>
            </a:pPr>
            <a:endParaRPr lang="sv-SE" dirty="0"/>
          </a:p>
          <a:p>
            <a:pPr marL="0" indent="0" algn="ctr">
              <a:buNone/>
            </a:pPr>
            <a:r>
              <a:rPr lang="sv-SE" dirty="0"/>
              <a:t>ends</a:t>
            </a:r>
          </a:p>
        </p:txBody>
      </p:sp>
    </p:spTree>
    <p:extLst>
      <p:ext uri="{BB962C8B-B14F-4D97-AF65-F5344CB8AC3E}">
        <p14:creationId xmlns:p14="http://schemas.microsoft.com/office/powerpoint/2010/main" val="391519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88899"/>
            <a:ext cx="8014053" cy="476250"/>
          </a:xfrm>
        </p:spPr>
        <p:txBody>
          <a:bodyPr/>
          <a:lstStyle/>
          <a:p>
            <a:r>
              <a:rPr lang="en-GB" sz="6000" dirty="0"/>
              <a:t>The power of</a:t>
            </a:r>
            <a:br>
              <a:rPr lang="en-GB" sz="6000" b="1" dirty="0"/>
            </a:br>
            <a:r>
              <a:rPr lang="en-GB" sz="6000" b="1" dirty="0" err="1"/>
              <a:t>analogIES</a:t>
            </a:r>
            <a:r>
              <a:rPr lang="en-GB" sz="6000" b="1" dirty="0"/>
              <a:t>, </a:t>
            </a:r>
            <a:r>
              <a:rPr lang="en-GB" sz="6000" b="1" dirty="0" err="1"/>
              <a:t>metaphorS</a:t>
            </a:r>
            <a:r>
              <a:rPr lang="en-GB" sz="6000" b="1" dirty="0"/>
              <a:t> </a:t>
            </a:r>
            <a:br>
              <a:rPr lang="en-GB" sz="6000" b="1" dirty="0"/>
            </a:br>
            <a:r>
              <a:rPr lang="en-GB" b="1" dirty="0"/>
              <a:t>AND</a:t>
            </a:r>
            <a:r>
              <a:rPr lang="en-GB" sz="6000" b="1" dirty="0"/>
              <a:t> SYMBOLS</a:t>
            </a:r>
            <a:br>
              <a:rPr lang="en-GB" sz="6000" b="1" dirty="0"/>
            </a:br>
            <a:endParaRPr lang="en-US" sz="6000" dirty="0"/>
          </a:p>
        </p:txBody>
      </p:sp>
    </p:spTree>
    <p:extLst>
      <p:ext uri="{BB962C8B-B14F-4D97-AF65-F5344CB8AC3E}">
        <p14:creationId xmlns:p14="http://schemas.microsoft.com/office/powerpoint/2010/main" val="7378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Table </a:t>
            </a:r>
            <a:r>
              <a:rPr lang="sv-SE" dirty="0" err="1"/>
              <a:t>of</a:t>
            </a:r>
            <a:r>
              <a:rPr lang="sv-SE" dirty="0"/>
              <a:t> </a:t>
            </a:r>
            <a:r>
              <a:rPr lang="sv-SE" dirty="0" err="1"/>
              <a:t>content</a:t>
            </a:r>
            <a:endParaRPr lang="en-US" dirty="0"/>
          </a:p>
        </p:txBody>
      </p:sp>
      <p:sp>
        <p:nvSpPr>
          <p:cNvPr id="3" name="Content Placeholder 2"/>
          <p:cNvSpPr>
            <a:spLocks noGrp="1"/>
          </p:cNvSpPr>
          <p:nvPr>
            <p:ph idx="1"/>
          </p:nvPr>
        </p:nvSpPr>
        <p:spPr>
          <a:xfrm>
            <a:off x="971599" y="1059582"/>
            <a:ext cx="8014053" cy="3798168"/>
          </a:xfrm>
        </p:spPr>
        <p:txBody>
          <a:bodyPr/>
          <a:lstStyle/>
          <a:p>
            <a:pPr marL="800100" lvl="1" indent="-342900">
              <a:buFont typeface="+mj-lt"/>
              <a:buAutoNum type="arabicPeriod"/>
            </a:pPr>
            <a:r>
              <a:rPr lang="sv-SE" dirty="0" err="1"/>
              <a:t>Metaphors</a:t>
            </a:r>
            <a:r>
              <a:rPr lang="sv-SE" dirty="0"/>
              <a:t>, </a:t>
            </a:r>
            <a:r>
              <a:rPr lang="sv-SE" dirty="0" err="1"/>
              <a:t>Analogies</a:t>
            </a:r>
            <a:r>
              <a:rPr lang="sv-SE" dirty="0"/>
              <a:t>, Symbols</a:t>
            </a:r>
          </a:p>
          <a:p>
            <a:pPr marL="800100" lvl="1" indent="-342900">
              <a:buFont typeface="+mj-lt"/>
              <a:buAutoNum type="arabicPeriod"/>
            </a:pPr>
            <a:r>
              <a:rPr lang="sv-SE" dirty="0" err="1"/>
              <a:t>Heuristics</a:t>
            </a:r>
            <a:endParaRPr lang="sv-SE" dirty="0"/>
          </a:p>
          <a:p>
            <a:pPr marL="800100" lvl="1" indent="-342900">
              <a:buFont typeface="+mj-lt"/>
              <a:buAutoNum type="arabicPeriod"/>
            </a:pPr>
            <a:r>
              <a:rPr lang="sv-SE" dirty="0" err="1"/>
              <a:t>Instinctively</a:t>
            </a:r>
            <a:r>
              <a:rPr lang="sv-SE" dirty="0"/>
              <a:t> </a:t>
            </a:r>
            <a:r>
              <a:rPr lang="sv-SE" dirty="0" err="1"/>
              <a:t>Sustainable</a:t>
            </a:r>
            <a:endParaRPr lang="sv-SE" dirty="0"/>
          </a:p>
          <a:p>
            <a:pPr marL="800100" lvl="1" indent="-342900">
              <a:buFont typeface="+mj-lt"/>
              <a:buAutoNum type="arabicPeriod"/>
            </a:pPr>
            <a:endParaRPr lang="sv-SE" dirty="0"/>
          </a:p>
          <a:p>
            <a:pPr marL="800100" lvl="1" indent="-342900">
              <a:buFont typeface="+mj-lt"/>
              <a:buAutoNum type="arabicPeriod"/>
            </a:pPr>
            <a:endParaRPr lang="sv-SE" dirty="0"/>
          </a:p>
          <a:p>
            <a:pPr marL="800100" lvl="1" indent="-342900">
              <a:buFont typeface="+mj-lt"/>
              <a:buAutoNum type="arabicPeriod"/>
            </a:pPr>
            <a:endParaRPr lang="sv-SE" dirty="0"/>
          </a:p>
          <a:p>
            <a:pPr marL="457200" lvl="1" indent="0">
              <a:buNone/>
            </a:pPr>
            <a:endParaRPr lang="sv-SE" dirty="0"/>
          </a:p>
          <a:p>
            <a:pPr marL="457200" lvl="1" indent="0">
              <a:buNone/>
            </a:pPr>
            <a:endParaRPr lang="sv-SE" dirty="0"/>
          </a:p>
          <a:p>
            <a:pPr marL="457200" lvl="1" indent="0">
              <a:buNone/>
            </a:pPr>
            <a:endParaRPr lang="sv-SE" dirty="0"/>
          </a:p>
          <a:p>
            <a:pPr marL="457200" lvl="1" indent="0">
              <a:buNone/>
            </a:pPr>
            <a:endParaRPr lang="en-US" dirty="0"/>
          </a:p>
        </p:txBody>
      </p:sp>
    </p:spTree>
    <p:extLst>
      <p:ext uri="{BB962C8B-B14F-4D97-AF65-F5344CB8AC3E}">
        <p14:creationId xmlns:p14="http://schemas.microsoft.com/office/powerpoint/2010/main" val="2720172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4083918"/>
            <a:ext cx="7882266" cy="576064"/>
          </a:xfrm>
        </p:spPr>
        <p:txBody>
          <a:bodyPr/>
          <a:lstStyle/>
          <a:p>
            <a:pPr marL="0" indent="0" algn="ctr">
              <a:buNone/>
            </a:pPr>
            <a:r>
              <a:rPr lang="sv-SE" sz="4800" dirty="0"/>
              <a:t>www.mariohytten.com</a:t>
            </a:r>
            <a:endParaRPr lang="en-US" sz="4800" dirty="0"/>
          </a:p>
        </p:txBody>
      </p:sp>
      <p:pic>
        <p:nvPicPr>
          <p:cNvPr id="3" name="Picture 2"/>
          <p:cNvPicPr>
            <a:picLocks noChangeAspect="1"/>
          </p:cNvPicPr>
          <p:nvPr/>
        </p:nvPicPr>
        <p:blipFill>
          <a:blip r:embed="rId3"/>
          <a:stretch>
            <a:fillRect/>
          </a:stretch>
        </p:blipFill>
        <p:spPr>
          <a:xfrm>
            <a:off x="2339752" y="293908"/>
            <a:ext cx="5210522" cy="3764153"/>
          </a:xfrm>
          <a:prstGeom prst="rect">
            <a:avLst/>
          </a:prstGeom>
          <a:ln w="28575">
            <a:solidFill>
              <a:schemeClr val="bg1"/>
            </a:solidFill>
          </a:ln>
        </p:spPr>
      </p:pic>
      <p:sp>
        <p:nvSpPr>
          <p:cNvPr id="4" name="Rectangle 3"/>
          <p:cNvSpPr/>
          <p:nvPr/>
        </p:nvSpPr>
        <p:spPr>
          <a:xfrm>
            <a:off x="0" y="0"/>
            <a:ext cx="1115616" cy="1059582"/>
          </a:xfrm>
          <a:prstGeom prst="rect">
            <a:avLst/>
          </a:prstGeom>
          <a:solidFill>
            <a:schemeClr val="tx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317511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Persuasion</a:t>
            </a:r>
            <a:r>
              <a:rPr lang="sv-SE" dirty="0"/>
              <a:t> </a:t>
            </a:r>
            <a:r>
              <a:rPr lang="sv-SE" dirty="0" err="1"/>
              <a:t>adverttising</a:t>
            </a:r>
            <a:endParaRPr lang="en-US" dirty="0"/>
          </a:p>
        </p:txBody>
      </p:sp>
      <p:pic>
        <p:nvPicPr>
          <p:cNvPr id="4098" name="Picture 2" descr="http://static.wixstatic.com/media/d9c7d9_35ab784f9160465c89b4e5f0ef008a5e.jpg_srb_p_790_1062_75_22_0.50_1.20_0.00_jpg_s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845" y="682132"/>
            <a:ext cx="3337139" cy="44819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wixstatic.com/media/d9c7d9_aeaafd0740744b0a920c91e11678c7c4.jpg_srb_p_600_640_75_22_0.50_1.20_0.00_jpg_s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057" y="681144"/>
            <a:ext cx="3011279" cy="448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1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n 7 september 2009 (7).jpg"/>
          <p:cNvPicPr>
            <a:picLocks noChangeAspect="1"/>
          </p:cNvPicPr>
          <p:nvPr/>
        </p:nvPicPr>
        <p:blipFill>
          <a:blip r:embed="rId3"/>
          <a:srcRect l="6863" t="23" r="5637" b="28102"/>
          <a:stretch>
            <a:fillRect/>
          </a:stretch>
        </p:blipFill>
        <p:spPr bwMode="auto">
          <a:xfrm>
            <a:off x="797440" y="-29465"/>
            <a:ext cx="4073011" cy="5175694"/>
          </a:xfrm>
          <a:prstGeom prst="rect">
            <a:avLst/>
          </a:prstGeom>
          <a:noFill/>
          <a:ln w="9525">
            <a:noFill/>
            <a:miter lim="800000"/>
            <a:headEnd/>
            <a:tailEnd/>
          </a:ln>
        </p:spPr>
      </p:pic>
      <p:pic>
        <p:nvPicPr>
          <p:cNvPr id="16387" name="Picture 3" descr="den 7 september 2009 (8).jpg"/>
          <p:cNvPicPr>
            <a:picLocks noChangeAspect="1"/>
          </p:cNvPicPr>
          <p:nvPr/>
        </p:nvPicPr>
        <p:blipFill>
          <a:blip r:embed="rId4"/>
          <a:srcRect l="4761" r="4308" b="27083"/>
          <a:stretch>
            <a:fillRect/>
          </a:stretch>
        </p:blipFill>
        <p:spPr bwMode="auto">
          <a:xfrm>
            <a:off x="4643438" y="-29465"/>
            <a:ext cx="3889002" cy="5193503"/>
          </a:xfrm>
          <a:prstGeom prst="rect">
            <a:avLst/>
          </a:prstGeom>
          <a:noFill/>
          <a:ln w="9525">
            <a:noFill/>
            <a:miter lim="800000"/>
            <a:headEnd/>
            <a:tailEnd/>
          </a:ln>
        </p:spPr>
      </p:pic>
    </p:spTree>
    <p:extLst>
      <p:ext uri="{BB962C8B-B14F-4D97-AF65-F5344CB8AC3E}">
        <p14:creationId xmlns:p14="http://schemas.microsoft.com/office/powerpoint/2010/main" val="183038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60165" y="4070031"/>
            <a:ext cx="41414110" cy="648072"/>
          </a:xfrm>
        </p:spPr>
        <p:txBody>
          <a:bodyPr/>
          <a:lstStyle/>
          <a:p>
            <a:pPr marL="0" indent="0">
              <a:buNone/>
            </a:pPr>
            <a:r>
              <a:rPr lang="en-GB" dirty="0"/>
              <a:t>educating consumers about environmental issues, ethical consumerism, sustainable transport, combating exotic diseases, saving energy, combating the destruction of the ozone layer, managing water </a:t>
            </a:r>
            <a:r>
              <a:rPr lang="en-GB" dirty="0" err="1"/>
              <a:t>resources,recycling</a:t>
            </a:r>
            <a:r>
              <a:rPr lang="en-GB" dirty="0"/>
              <a:t>, internal production processes</a:t>
            </a:r>
            <a:endParaRPr lang="en-US" dirty="0"/>
          </a:p>
          <a:p>
            <a:endParaRPr lang="en-US" dirty="0"/>
          </a:p>
        </p:txBody>
      </p:sp>
      <p:pic>
        <p:nvPicPr>
          <p:cNvPr id="3" name="Picture 2"/>
          <p:cNvPicPr>
            <a:picLocks noChangeAspect="1"/>
          </p:cNvPicPr>
          <p:nvPr/>
        </p:nvPicPr>
        <p:blipFill>
          <a:blip r:embed="rId3"/>
          <a:stretch>
            <a:fillRect/>
          </a:stretch>
        </p:blipFill>
        <p:spPr>
          <a:xfrm>
            <a:off x="-39376" y="1"/>
            <a:ext cx="9138370" cy="4070030"/>
          </a:xfrm>
          <a:prstGeom prst="rect">
            <a:avLst/>
          </a:prstGeom>
        </p:spPr>
      </p:pic>
    </p:spTree>
    <p:extLst>
      <p:ext uri="{BB962C8B-B14F-4D97-AF65-F5344CB8AC3E}">
        <p14:creationId xmlns:p14="http://schemas.microsoft.com/office/powerpoint/2010/main" val="33897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PLT with standard benefi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w="19050"/>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27473</TotalTime>
  <Words>745</Words>
  <Application>Microsoft Office PowerPoint</Application>
  <PresentationFormat>On-screen Show (16:9)</PresentationFormat>
  <Paragraphs>179</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Geneva</vt:lpstr>
      <vt:lpstr>Georgia</vt:lpstr>
      <vt:lpstr>PLT with standard benefits</vt:lpstr>
      <vt:lpstr>The power of analogIES, metaphorS  AND SYMBOLS </vt:lpstr>
      <vt:lpstr>MARIO HYTTEN</vt:lpstr>
      <vt:lpstr>PowerPoint Presentation</vt:lpstr>
      <vt:lpstr>The power of analogIES, metaphorS  AND SYMBOLS </vt:lpstr>
      <vt:lpstr>Table of content</vt:lpstr>
      <vt:lpstr>PowerPoint Presentation</vt:lpstr>
      <vt:lpstr>Persuasion adverttising</vt:lpstr>
      <vt:lpstr>PowerPoint Presentation</vt:lpstr>
      <vt:lpstr>PowerPoint Presentation</vt:lpstr>
      <vt:lpstr>Closure </vt:lpstr>
      <vt:lpstr>PowerPoint Presentation</vt:lpstr>
      <vt:lpstr>PowerPoint Presentation</vt:lpstr>
      <vt:lpstr>PowerPoint Presentation</vt:lpstr>
      <vt:lpstr>PowerPoint Presentation</vt:lpstr>
      <vt:lpstr>PowerPoint Presentation</vt:lpstr>
      <vt:lpstr>PowerPoint Presentation</vt:lpstr>
      <vt:lpstr>An organic process</vt:lpstr>
      <vt:lpstr>PowerPoint Presentation</vt:lpstr>
      <vt:lpstr>PowerPoint Presentation</vt:lpstr>
      <vt:lpstr>PowerPoint Presentation</vt:lpstr>
      <vt:lpstr>PowerPoint Presentation</vt:lpstr>
      <vt:lpstr>PowerPoint Presentation</vt:lpstr>
      <vt:lpstr>PowerPoint Presentation</vt:lpstr>
      <vt:lpstr>heuristics</vt:lpstr>
      <vt:lpstr>Communicating through heuristics</vt:lpstr>
      <vt:lpstr>Affect</vt:lpstr>
      <vt:lpstr>Brand</vt:lpstr>
      <vt:lpstr>Perennify</vt:lpstr>
      <vt:lpstr>Tribalize</vt:lpstr>
      <vt:lpstr>Immunize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Hytten</dc:creator>
  <cp:lastModifiedBy>Mario Hytten</cp:lastModifiedBy>
  <cp:revision>1847</cp:revision>
  <dcterms:created xsi:type="dcterms:W3CDTF">2011-03-20T22:34:54Z</dcterms:created>
  <dcterms:modified xsi:type="dcterms:W3CDTF">2016-04-23T19:39:06Z</dcterms:modified>
</cp:coreProperties>
</file>