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4232" r:id="rId2"/>
  </p:sldMasterIdLst>
  <p:notesMasterIdLst>
    <p:notesMasterId r:id="rId98"/>
  </p:notesMasterIdLst>
  <p:handoutMasterIdLst>
    <p:handoutMasterId r:id="rId99"/>
  </p:handoutMasterIdLst>
  <p:sldIdLst>
    <p:sldId id="1055" r:id="rId3"/>
    <p:sldId id="725" r:id="rId4"/>
    <p:sldId id="690" r:id="rId5"/>
    <p:sldId id="837" r:id="rId6"/>
    <p:sldId id="544" r:id="rId7"/>
    <p:sldId id="919" r:id="rId8"/>
    <p:sldId id="920" r:id="rId9"/>
    <p:sldId id="921" r:id="rId10"/>
    <p:sldId id="912" r:id="rId11"/>
    <p:sldId id="913" r:id="rId12"/>
    <p:sldId id="900" r:id="rId13"/>
    <p:sldId id="1068" r:id="rId14"/>
    <p:sldId id="818" r:id="rId15"/>
    <p:sldId id="819" r:id="rId16"/>
    <p:sldId id="901" r:id="rId17"/>
    <p:sldId id="1026" r:id="rId18"/>
    <p:sldId id="1027" r:id="rId19"/>
    <p:sldId id="732" r:id="rId20"/>
    <p:sldId id="1028" r:id="rId21"/>
    <p:sldId id="733" r:id="rId22"/>
    <p:sldId id="838" r:id="rId23"/>
    <p:sldId id="723" r:id="rId24"/>
    <p:sldId id="1054" r:id="rId25"/>
    <p:sldId id="1003" r:id="rId26"/>
    <p:sldId id="995" r:id="rId27"/>
    <p:sldId id="1004" r:id="rId28"/>
    <p:sldId id="1005" r:id="rId29"/>
    <p:sldId id="996" r:id="rId30"/>
    <p:sldId id="1006" r:id="rId31"/>
    <p:sldId id="994" r:id="rId32"/>
    <p:sldId id="1039" r:id="rId33"/>
    <p:sldId id="935" r:id="rId34"/>
    <p:sldId id="1041" r:id="rId35"/>
    <p:sldId id="1040" r:id="rId36"/>
    <p:sldId id="1053" r:id="rId37"/>
    <p:sldId id="990" r:id="rId38"/>
    <p:sldId id="839" r:id="rId39"/>
    <p:sldId id="1029" r:id="rId40"/>
    <p:sldId id="1064" r:id="rId41"/>
    <p:sldId id="1065" r:id="rId42"/>
    <p:sldId id="1066" r:id="rId43"/>
    <p:sldId id="1062" r:id="rId44"/>
    <p:sldId id="1088" r:id="rId45"/>
    <p:sldId id="1063" r:id="rId46"/>
    <p:sldId id="849" r:id="rId47"/>
    <p:sldId id="857" r:id="rId48"/>
    <p:sldId id="858" r:id="rId49"/>
    <p:sldId id="734" r:id="rId50"/>
    <p:sldId id="735" r:id="rId51"/>
    <p:sldId id="853" r:id="rId52"/>
    <p:sldId id="855" r:id="rId53"/>
    <p:sldId id="982" r:id="rId54"/>
    <p:sldId id="983" r:id="rId55"/>
    <p:sldId id="1085" r:id="rId56"/>
    <p:sldId id="1089" r:id="rId57"/>
    <p:sldId id="840" r:id="rId58"/>
    <p:sldId id="1081" r:id="rId59"/>
    <p:sldId id="859" r:id="rId60"/>
    <p:sldId id="759" r:id="rId61"/>
    <p:sldId id="864" r:id="rId62"/>
    <p:sldId id="1090" r:id="rId63"/>
    <p:sldId id="979" r:id="rId64"/>
    <p:sldId id="980" r:id="rId65"/>
    <p:sldId id="1069" r:id="rId66"/>
    <p:sldId id="1071" r:id="rId67"/>
    <p:sldId id="770" r:id="rId68"/>
    <p:sldId id="811" r:id="rId69"/>
    <p:sldId id="771" r:id="rId70"/>
    <p:sldId id="813" r:id="rId71"/>
    <p:sldId id="772" r:id="rId72"/>
    <p:sldId id="812" r:id="rId73"/>
    <p:sldId id="814" r:id="rId74"/>
    <p:sldId id="877" r:id="rId75"/>
    <p:sldId id="878" r:id="rId76"/>
    <p:sldId id="879" r:id="rId77"/>
    <p:sldId id="876" r:id="rId78"/>
    <p:sldId id="867" r:id="rId79"/>
    <p:sldId id="911" r:id="rId80"/>
    <p:sldId id="898" r:id="rId81"/>
    <p:sldId id="1083" r:id="rId82"/>
    <p:sldId id="1037" r:id="rId83"/>
    <p:sldId id="1038" r:id="rId84"/>
    <p:sldId id="936" r:id="rId85"/>
    <p:sldId id="1002" r:id="rId86"/>
    <p:sldId id="1072" r:id="rId87"/>
    <p:sldId id="1082" r:id="rId88"/>
    <p:sldId id="1087" r:id="rId89"/>
    <p:sldId id="1073" r:id="rId90"/>
    <p:sldId id="1084" r:id="rId91"/>
    <p:sldId id="1086" r:id="rId92"/>
    <p:sldId id="806" r:id="rId93"/>
    <p:sldId id="662" r:id="rId94"/>
    <p:sldId id="903" r:id="rId95"/>
    <p:sldId id="908" r:id="rId96"/>
    <p:sldId id="664" r:id="rId97"/>
  </p:sldIdLst>
  <p:sldSz cx="9144000" cy="6858000" type="screen4x3"/>
  <p:notesSz cx="7010400" cy="9296400"/>
  <p:defaultTextStyle>
    <a:defPPr>
      <a:defRPr lang="it-IT"/>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6E"/>
    <a:srgbClr val="003F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6092" autoAdjust="0"/>
    <p:restoredTop sz="96583" autoAdjust="0"/>
  </p:normalViewPr>
  <p:slideViewPr>
    <p:cSldViewPr>
      <p:cViewPr varScale="1">
        <p:scale>
          <a:sx n="69" d="100"/>
          <a:sy n="69" d="100"/>
        </p:scale>
        <p:origin x="-1796" y="-80"/>
      </p:cViewPr>
      <p:guideLst>
        <p:guide orient="horz" pos="2160"/>
        <p:guide pos="2880"/>
      </p:guideLst>
    </p:cSldViewPr>
  </p:slideViewPr>
  <p:outlineViewPr>
    <p:cViewPr>
      <p:scale>
        <a:sx n="33" d="100"/>
        <a:sy n="33" d="100"/>
      </p:scale>
      <p:origin x="0" y="600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4" d="100"/>
          <a:sy n="94" d="100"/>
        </p:scale>
        <p:origin x="-3750" y="-114"/>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23CD1F66-F504-41B1-8C2E-E2867AC00B2F}" type="datetimeFigureOut">
              <a:rPr lang="en-US" smtClean="0"/>
              <a:pPr/>
              <a:t>4/13/2016</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9F7A07FA-E4BC-4470-8D56-6DD3ED75F3DD}" type="slidenum">
              <a:rPr lang="en-US" smtClean="0"/>
              <a:pPr/>
              <a:t>‹#›</a:t>
            </a:fld>
            <a:endParaRPr lang="en-US"/>
          </a:p>
        </p:txBody>
      </p:sp>
    </p:spTree>
    <p:extLst>
      <p:ext uri="{BB962C8B-B14F-4D97-AF65-F5344CB8AC3E}">
        <p14:creationId xmlns:p14="http://schemas.microsoft.com/office/powerpoint/2010/main" xmlns="" val="1958153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bwMode="auto">
          <a:xfrm>
            <a:off x="2"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defRPr>
            </a:lvl1pPr>
          </a:lstStyle>
          <a:p>
            <a:pPr>
              <a:defRPr/>
            </a:pPr>
            <a:endParaRPr lang="en-US"/>
          </a:p>
        </p:txBody>
      </p:sp>
      <p:sp>
        <p:nvSpPr>
          <p:cNvPr id="3" name="Segnaposto data 2"/>
          <p:cNvSpPr>
            <a:spLocks noGrp="1"/>
          </p:cNvSpPr>
          <p:nvPr>
            <p:ph type="dt" idx="1"/>
          </p:nvPr>
        </p:nvSpPr>
        <p:spPr bwMode="auto">
          <a:xfrm>
            <a:off x="3970339"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defRPr>
            </a:lvl1pPr>
          </a:lstStyle>
          <a:p>
            <a:pPr>
              <a:defRPr/>
            </a:pPr>
            <a:fld id="{0E78EE43-0102-45A3-9506-8F7A18A78358}" type="datetimeFigureOut">
              <a:rPr lang="it-IT"/>
              <a:pPr>
                <a:defRPr/>
              </a:pPr>
              <a:t>13/04/2016</a:t>
            </a:fld>
            <a:endParaRPr lang="it-IT"/>
          </a:p>
        </p:txBody>
      </p:sp>
      <p:sp>
        <p:nvSpPr>
          <p:cNvPr id="4" name="Segnaposto immagine diapositiva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bwMode="auto">
          <a:xfrm>
            <a:off x="701676"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bwMode="auto">
          <a:xfrm>
            <a:off x="2"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defRPr>
            </a:lvl1pPr>
          </a:lstStyle>
          <a:p>
            <a:pPr>
              <a:defRPr/>
            </a:pPr>
            <a:endParaRPr lang="en-US"/>
          </a:p>
        </p:txBody>
      </p:sp>
      <p:sp>
        <p:nvSpPr>
          <p:cNvPr id="7" name="Segnaposto numero diapositiva 6"/>
          <p:cNvSpPr>
            <a:spLocks noGrp="1"/>
          </p:cNvSpPr>
          <p:nvPr>
            <p:ph type="sldNum" sz="quarter" idx="5"/>
          </p:nvPr>
        </p:nvSpPr>
        <p:spPr bwMode="auto">
          <a:xfrm>
            <a:off x="3970339"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defRPr>
            </a:lvl1pPr>
          </a:lstStyle>
          <a:p>
            <a:pPr>
              <a:defRPr/>
            </a:pPr>
            <a:fld id="{5EA20E56-4F08-4DA7-8193-44009C272AC6}" type="slidenum">
              <a:rPr lang="it-IT"/>
              <a:pPr>
                <a:defRPr/>
              </a:pPr>
              <a:t>‹#›</a:t>
            </a:fld>
            <a:endParaRPr lang="it-IT"/>
          </a:p>
        </p:txBody>
      </p:sp>
    </p:spTree>
    <p:extLst>
      <p:ext uri="{BB962C8B-B14F-4D97-AF65-F5344CB8AC3E}">
        <p14:creationId xmlns:p14="http://schemas.microsoft.com/office/powerpoint/2010/main" xmlns="" val="1071010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7F473A3-4D67-4C57-A17C-8725C9EDDE88}" type="slidenum">
              <a:rPr lang="it-IT" smtClean="0">
                <a:solidFill>
                  <a:prstClr val="black"/>
                </a:solidFill>
                <a:latin typeface="Calibri" pitchFamily="34" charset="0"/>
              </a:rPr>
              <a:pPr eaLnBrk="1" hangingPunct="1"/>
              <a:t>1</a:t>
            </a:fld>
            <a:endParaRPr lang="it-IT" smtClean="0">
              <a:solidFill>
                <a:prstClr val="black"/>
              </a:solidFill>
              <a:latin typeface="Calibri" pitchFamily="34" charset="0"/>
            </a:endParaRPr>
          </a:p>
        </p:txBody>
      </p:sp>
      <p:sp>
        <p:nvSpPr>
          <p:cNvPr id="72707" name="Rectangle 2"/>
          <p:cNvSpPr>
            <a:spLocks noGrp="1" noRot="1" noChangeAspect="1" noChangeArrowheads="1" noTextEdit="1"/>
          </p:cNvSpPr>
          <p:nvPr>
            <p:ph type="sldImg"/>
          </p:nvPr>
        </p:nvSpPr>
        <p:spPr bwMode="auto">
          <a:xfrm>
            <a:off x="963613" y="752475"/>
            <a:ext cx="5021262" cy="37655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8" name="Rectangle 3"/>
          <p:cNvSpPr>
            <a:spLocks noGrp="1" noChangeArrowheads="1"/>
          </p:cNvSpPr>
          <p:nvPr>
            <p:ph type="body" idx="1"/>
          </p:nvPr>
        </p:nvSpPr>
        <p:spPr>
          <a:xfrm>
            <a:off x="927100" y="4765676"/>
            <a:ext cx="5094289" cy="45196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2709"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10</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latin typeface="Calibri" pitchFamily="34" charset="0"/>
              </a:rPr>
              <a:pPr eaLnBrk="1" hangingPunct="1"/>
              <a:t>11</a:t>
            </a:fld>
            <a:endParaRPr lang="it-IT" smtClean="0">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latin typeface="Calibri" pitchFamily="34" charset="0"/>
              </a:rPr>
              <a:pPr eaLnBrk="1" hangingPunct="1"/>
              <a:t>12</a:t>
            </a:fld>
            <a:endParaRPr lang="it-IT" smtClean="0">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13668"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93A163F-C2BC-4ECD-BC6D-F189C0C7B2B3}" type="slidenum">
              <a:rPr lang="it-IT" smtClean="0">
                <a:latin typeface="Calibri" pitchFamily="34" charset="0"/>
              </a:rPr>
              <a:pPr eaLnBrk="1" hangingPunct="1"/>
              <a:t>13</a:t>
            </a:fld>
            <a:endParaRPr lang="it-IT" smtClean="0">
              <a:latin typeface="Calibri" pitchFamily="34" charset="0"/>
            </a:endParaRPr>
          </a:p>
        </p:txBody>
      </p:sp>
      <p:sp>
        <p:nvSpPr>
          <p:cNvPr id="113669"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1469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B0CD6AA-4B1B-4694-93A5-A5A79471B77C}" type="slidenum">
              <a:rPr lang="it-IT" smtClean="0">
                <a:latin typeface="Calibri" pitchFamily="34" charset="0"/>
              </a:rPr>
              <a:pPr eaLnBrk="1" hangingPunct="1"/>
              <a:t>14</a:t>
            </a:fld>
            <a:endParaRPr lang="it-IT" smtClean="0">
              <a:latin typeface="Calibri" pitchFamily="34" charset="0"/>
            </a:endParaRPr>
          </a:p>
        </p:txBody>
      </p:sp>
      <p:sp>
        <p:nvSpPr>
          <p:cNvPr id="11469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13668"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93A163F-C2BC-4ECD-BC6D-F189C0C7B2B3}" type="slidenum">
              <a:rPr lang="it-IT" smtClean="0">
                <a:latin typeface="Calibri" pitchFamily="34" charset="0"/>
              </a:rPr>
              <a:pPr eaLnBrk="1" hangingPunct="1"/>
              <a:t>15</a:t>
            </a:fld>
            <a:endParaRPr lang="it-IT" smtClean="0">
              <a:latin typeface="Calibri" pitchFamily="34" charset="0"/>
            </a:endParaRPr>
          </a:p>
        </p:txBody>
      </p:sp>
      <p:sp>
        <p:nvSpPr>
          <p:cNvPr id="113669"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16</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17</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18</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19</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2</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20</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88068"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1E4A94-E7C8-444E-8D47-2002379F6418}" type="slidenum">
              <a:rPr lang="it-IT" smtClean="0">
                <a:latin typeface="Calibri" pitchFamily="34" charset="0"/>
              </a:rPr>
              <a:pPr eaLnBrk="1" hangingPunct="1"/>
              <a:t>21</a:t>
            </a:fld>
            <a:endParaRPr lang="it-IT" smtClean="0">
              <a:latin typeface="Calibri" pitchFamily="34" charset="0"/>
            </a:endParaRPr>
          </a:p>
        </p:txBody>
      </p:sp>
      <p:sp>
        <p:nvSpPr>
          <p:cNvPr id="88069"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44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044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203BEE5-25C5-4D44-A16A-5D784F6D436A}" type="slidenum">
              <a:rPr lang="it-IT" smtClean="0">
                <a:latin typeface="Calibri" pitchFamily="34" charset="0"/>
              </a:rPr>
              <a:pPr eaLnBrk="1" hangingPunct="1"/>
              <a:t>22</a:t>
            </a:fld>
            <a:endParaRPr lang="it-IT" smtClean="0">
              <a:latin typeface="Calibri" pitchFamily="34" charset="0"/>
            </a:endParaRPr>
          </a:p>
        </p:txBody>
      </p:sp>
      <p:sp>
        <p:nvSpPr>
          <p:cNvPr id="1044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23</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24</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25</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26</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27</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28</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29</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3</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30</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31</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32</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33</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34</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35</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dirty="0"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36</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latin typeface="Calibri" pitchFamily="34" charset="0"/>
              </a:rPr>
              <a:pPr eaLnBrk="1" hangingPunct="1"/>
              <a:t>37</a:t>
            </a:fld>
            <a:endParaRPr lang="it-IT" smtClean="0">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38</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latin typeface="Calibri" pitchFamily="34" charset="0"/>
              </a:rPr>
              <a:pPr eaLnBrk="1" hangingPunct="1"/>
              <a:t>39</a:t>
            </a:fld>
            <a:endParaRPr lang="it-IT" smtClean="0">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373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622925B-1D1A-4507-A465-709E4C9CA587}" type="slidenum">
              <a:rPr lang="it-IT" smtClean="0">
                <a:latin typeface="Calibri" pitchFamily="34" charset="0"/>
              </a:rPr>
              <a:pPr eaLnBrk="1" hangingPunct="1"/>
              <a:t>4</a:t>
            </a:fld>
            <a:endParaRPr lang="it-IT" smtClean="0">
              <a:latin typeface="Calibri" pitchFamily="34" charset="0"/>
            </a:endParaRPr>
          </a:p>
        </p:txBody>
      </p:sp>
      <p:sp>
        <p:nvSpPr>
          <p:cNvPr id="7373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latin typeface="Calibri" pitchFamily="34" charset="0"/>
              </a:rPr>
              <a:pPr eaLnBrk="1" hangingPunct="1"/>
              <a:t>40</a:t>
            </a:fld>
            <a:endParaRPr lang="it-IT" smtClean="0">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latin typeface="Calibri" pitchFamily="34" charset="0"/>
              </a:rPr>
              <a:pPr eaLnBrk="1" hangingPunct="1"/>
              <a:t>41</a:t>
            </a:fld>
            <a:endParaRPr lang="it-IT" smtClean="0">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dirty="0"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42</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solidFill>
                  <a:prstClr val="black"/>
                </a:solidFill>
                <a:latin typeface="Calibri" pitchFamily="34" charset="0"/>
              </a:rPr>
              <a:pPr eaLnBrk="1" hangingPunct="1"/>
              <a:t>43</a:t>
            </a:fld>
            <a:endParaRPr lang="it-IT" smtClean="0">
              <a:solidFill>
                <a:prstClr val="black"/>
              </a:solidFill>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88068"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1E4A94-E7C8-444E-8D47-2002379F6418}" type="slidenum">
              <a:rPr lang="it-IT" smtClean="0">
                <a:latin typeface="Calibri" pitchFamily="34" charset="0"/>
              </a:rPr>
              <a:pPr eaLnBrk="1" hangingPunct="1"/>
              <a:t>44</a:t>
            </a:fld>
            <a:endParaRPr lang="it-IT" smtClean="0">
              <a:latin typeface="Calibri" pitchFamily="34" charset="0"/>
            </a:endParaRPr>
          </a:p>
        </p:txBody>
      </p:sp>
      <p:sp>
        <p:nvSpPr>
          <p:cNvPr id="88069"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88068"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1E4A94-E7C8-444E-8D47-2002379F6418}" type="slidenum">
              <a:rPr lang="it-IT" smtClean="0">
                <a:solidFill>
                  <a:prstClr val="black"/>
                </a:solidFill>
                <a:latin typeface="Calibri" pitchFamily="34" charset="0"/>
              </a:rPr>
              <a:pPr eaLnBrk="1" hangingPunct="1"/>
              <a:t>45</a:t>
            </a:fld>
            <a:endParaRPr lang="it-IT" smtClean="0">
              <a:solidFill>
                <a:prstClr val="black"/>
              </a:solidFill>
              <a:latin typeface="Calibri" pitchFamily="34" charset="0"/>
            </a:endParaRPr>
          </a:p>
        </p:txBody>
      </p:sp>
      <p:sp>
        <p:nvSpPr>
          <p:cNvPr id="88069"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latin typeface="Calibri" pitchFamily="34" charset="0"/>
              </a:rPr>
              <a:pPr eaLnBrk="1" hangingPunct="1"/>
              <a:t>46</a:t>
            </a:fld>
            <a:endParaRPr lang="it-IT" smtClean="0">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latin typeface="Calibri" pitchFamily="34" charset="0"/>
              </a:rPr>
              <a:pPr eaLnBrk="1" hangingPunct="1"/>
              <a:t>47</a:t>
            </a:fld>
            <a:endParaRPr lang="it-IT" smtClean="0">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48</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dirty="0"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49</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5</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50</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51</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52</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53</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54</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55</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latin typeface="Calibri" pitchFamily="34" charset="0"/>
              </a:rPr>
              <a:pPr eaLnBrk="1" hangingPunct="1"/>
              <a:t>56</a:t>
            </a:fld>
            <a:endParaRPr lang="it-IT" smtClean="0">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57</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58</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97284"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E74DC43-2A27-43CA-BCBC-B69CEF39BD27}" type="slidenum">
              <a:rPr lang="it-IT" smtClean="0">
                <a:solidFill>
                  <a:prstClr val="black"/>
                </a:solidFill>
                <a:latin typeface="Calibri" pitchFamily="34" charset="0"/>
              </a:rPr>
              <a:pPr eaLnBrk="1" hangingPunct="1"/>
              <a:t>59</a:t>
            </a:fld>
            <a:endParaRPr lang="it-IT" smtClean="0">
              <a:solidFill>
                <a:prstClr val="black"/>
              </a:solidFill>
              <a:latin typeface="Calibri" pitchFamily="34" charset="0"/>
            </a:endParaRPr>
          </a:p>
        </p:txBody>
      </p:sp>
      <p:sp>
        <p:nvSpPr>
          <p:cNvPr id="97285"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6</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10596"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F5DE84A-A034-42F6-82B1-BCE57CE691A3}" type="slidenum">
              <a:rPr lang="it-IT" smtClean="0">
                <a:latin typeface="Calibri" pitchFamily="34" charset="0"/>
              </a:rPr>
              <a:pPr eaLnBrk="1" hangingPunct="1"/>
              <a:t>60</a:t>
            </a:fld>
            <a:endParaRPr lang="it-IT" smtClean="0">
              <a:latin typeface="Calibri" pitchFamily="34" charset="0"/>
            </a:endParaRPr>
          </a:p>
        </p:txBody>
      </p:sp>
      <p:sp>
        <p:nvSpPr>
          <p:cNvPr id="110597"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dirty="0"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61</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88068"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1E4A94-E7C8-444E-8D47-2002379F6418}" type="slidenum">
              <a:rPr lang="it-IT" smtClean="0">
                <a:latin typeface="Calibri" pitchFamily="34" charset="0"/>
              </a:rPr>
              <a:pPr eaLnBrk="1" hangingPunct="1"/>
              <a:t>62</a:t>
            </a:fld>
            <a:endParaRPr lang="it-IT" smtClean="0">
              <a:latin typeface="Calibri" pitchFamily="34" charset="0"/>
            </a:endParaRPr>
          </a:p>
        </p:txBody>
      </p:sp>
      <p:sp>
        <p:nvSpPr>
          <p:cNvPr id="88069"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88068"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1E4A94-E7C8-444E-8D47-2002379F6418}" type="slidenum">
              <a:rPr lang="it-IT" smtClean="0">
                <a:latin typeface="Calibri" pitchFamily="34" charset="0"/>
              </a:rPr>
              <a:pPr eaLnBrk="1" hangingPunct="1"/>
              <a:t>63</a:t>
            </a:fld>
            <a:endParaRPr lang="it-IT" smtClean="0">
              <a:latin typeface="Calibri" pitchFamily="34" charset="0"/>
            </a:endParaRPr>
          </a:p>
        </p:txBody>
      </p:sp>
      <p:sp>
        <p:nvSpPr>
          <p:cNvPr id="88069"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13668"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93A163F-C2BC-4ECD-BC6D-F189C0C7B2B3}" type="slidenum">
              <a:rPr lang="it-IT" smtClean="0">
                <a:latin typeface="Calibri" pitchFamily="34" charset="0"/>
              </a:rPr>
              <a:pPr eaLnBrk="1" hangingPunct="1"/>
              <a:t>64</a:t>
            </a:fld>
            <a:endParaRPr lang="it-IT" smtClean="0">
              <a:latin typeface="Calibri" pitchFamily="34" charset="0"/>
            </a:endParaRPr>
          </a:p>
        </p:txBody>
      </p:sp>
      <p:sp>
        <p:nvSpPr>
          <p:cNvPr id="113669"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1162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61756BE-C73B-4273-B17D-D998DC21125E}" type="slidenum">
              <a:rPr lang="it-IT" smtClean="0">
                <a:latin typeface="Calibri" pitchFamily="34" charset="0"/>
              </a:rPr>
              <a:pPr eaLnBrk="1" hangingPunct="1"/>
              <a:t>65</a:t>
            </a:fld>
            <a:endParaRPr lang="it-IT" smtClean="0">
              <a:latin typeface="Calibri" pitchFamily="34" charset="0"/>
            </a:endParaRPr>
          </a:p>
        </p:txBody>
      </p:sp>
      <p:sp>
        <p:nvSpPr>
          <p:cNvPr id="111621"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66</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latin typeface="Calibri" pitchFamily="34" charset="0"/>
              </a:rPr>
              <a:pPr eaLnBrk="1" hangingPunct="1"/>
              <a:t>67</a:t>
            </a:fld>
            <a:endParaRPr lang="it-IT" smtClean="0">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68</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7"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08548"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1CFF4CD-BE66-427A-9BBC-797D15FB25CF}" type="slidenum">
              <a:rPr lang="it-IT" smtClean="0">
                <a:latin typeface="Calibri" pitchFamily="34" charset="0"/>
              </a:rPr>
              <a:pPr eaLnBrk="1" hangingPunct="1"/>
              <a:t>69</a:t>
            </a:fld>
            <a:endParaRPr lang="it-IT" smtClean="0">
              <a:latin typeface="Calibri" pitchFamily="34" charset="0"/>
            </a:endParaRPr>
          </a:p>
        </p:txBody>
      </p:sp>
      <p:sp>
        <p:nvSpPr>
          <p:cNvPr id="108549"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7</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70</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07524"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71E99F2-82DC-458F-9420-5A98F0AC8629}" type="slidenum">
              <a:rPr lang="it-IT" smtClean="0">
                <a:latin typeface="Calibri" pitchFamily="34" charset="0"/>
              </a:rPr>
              <a:pPr eaLnBrk="1" hangingPunct="1"/>
              <a:t>71</a:t>
            </a:fld>
            <a:endParaRPr lang="it-IT" smtClean="0">
              <a:latin typeface="Calibri" pitchFamily="34" charset="0"/>
            </a:endParaRPr>
          </a:p>
        </p:txBody>
      </p:sp>
      <p:sp>
        <p:nvSpPr>
          <p:cNvPr id="107525"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0957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73433C5-A77D-46FD-8B11-77373BFF68E9}" type="slidenum">
              <a:rPr lang="it-IT" smtClean="0">
                <a:latin typeface="Calibri" pitchFamily="34" charset="0"/>
              </a:rPr>
              <a:pPr eaLnBrk="1" hangingPunct="1"/>
              <a:t>72</a:t>
            </a:fld>
            <a:endParaRPr lang="it-IT" smtClean="0">
              <a:latin typeface="Calibri" pitchFamily="34" charset="0"/>
            </a:endParaRPr>
          </a:p>
        </p:txBody>
      </p:sp>
      <p:sp>
        <p:nvSpPr>
          <p:cNvPr id="10957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1469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B0CD6AA-4B1B-4694-93A5-A5A79471B77C}" type="slidenum">
              <a:rPr lang="it-IT" smtClean="0">
                <a:latin typeface="Calibri" pitchFamily="34" charset="0"/>
              </a:rPr>
              <a:pPr eaLnBrk="1" hangingPunct="1"/>
              <a:t>73</a:t>
            </a:fld>
            <a:endParaRPr lang="it-IT" smtClean="0">
              <a:latin typeface="Calibri" pitchFamily="34" charset="0"/>
            </a:endParaRPr>
          </a:p>
        </p:txBody>
      </p:sp>
      <p:sp>
        <p:nvSpPr>
          <p:cNvPr id="11469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493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2493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D187A22-E5EB-4261-BD28-ADFDBCFCD56C}" type="slidenum">
              <a:rPr lang="it-IT" smtClean="0">
                <a:latin typeface="Calibri" pitchFamily="34" charset="0"/>
              </a:rPr>
              <a:pPr eaLnBrk="1" hangingPunct="1"/>
              <a:t>74</a:t>
            </a:fld>
            <a:endParaRPr lang="it-IT" smtClean="0">
              <a:latin typeface="Calibri" pitchFamily="34" charset="0"/>
            </a:endParaRPr>
          </a:p>
        </p:txBody>
      </p:sp>
      <p:sp>
        <p:nvSpPr>
          <p:cNvPr id="12493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5955"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25956"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1B3FF4B-F7A8-4755-9FA7-D73E480BFBF9}" type="slidenum">
              <a:rPr lang="it-IT" smtClean="0">
                <a:latin typeface="Calibri" pitchFamily="34" charset="0"/>
              </a:rPr>
              <a:pPr eaLnBrk="1" hangingPunct="1"/>
              <a:t>75</a:t>
            </a:fld>
            <a:endParaRPr lang="it-IT" smtClean="0">
              <a:latin typeface="Calibri" pitchFamily="34" charset="0"/>
            </a:endParaRPr>
          </a:p>
        </p:txBody>
      </p:sp>
      <p:sp>
        <p:nvSpPr>
          <p:cNvPr id="125957"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0957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73433C5-A77D-46FD-8B11-77373BFF68E9}" type="slidenum">
              <a:rPr lang="it-IT" smtClean="0">
                <a:latin typeface="Calibri" pitchFamily="34" charset="0"/>
              </a:rPr>
              <a:pPr eaLnBrk="1" hangingPunct="1"/>
              <a:t>76</a:t>
            </a:fld>
            <a:endParaRPr lang="it-IT" smtClean="0">
              <a:latin typeface="Calibri" pitchFamily="34" charset="0"/>
            </a:endParaRPr>
          </a:p>
        </p:txBody>
      </p:sp>
      <p:sp>
        <p:nvSpPr>
          <p:cNvPr id="10957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78</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79</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80</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8</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81</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82</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83</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84</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1162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61756BE-C73B-4273-B17D-D998DC21125E}" type="slidenum">
              <a:rPr lang="it-IT" smtClean="0">
                <a:latin typeface="Calibri" pitchFamily="34" charset="0"/>
              </a:rPr>
              <a:pPr eaLnBrk="1" hangingPunct="1"/>
              <a:t>85</a:t>
            </a:fld>
            <a:endParaRPr lang="it-IT" smtClean="0">
              <a:latin typeface="Calibri" pitchFamily="34" charset="0"/>
            </a:endParaRPr>
          </a:p>
        </p:txBody>
      </p:sp>
      <p:sp>
        <p:nvSpPr>
          <p:cNvPr id="111621"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86</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87</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latin typeface="Calibri" pitchFamily="34" charset="0"/>
              </a:rPr>
              <a:pPr eaLnBrk="1" hangingPunct="1"/>
              <a:t>88</a:t>
            </a:fld>
            <a:endParaRPr lang="it-IT" smtClean="0">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128"/>
              </a:defRPr>
            </a:lvl1pPr>
            <a:lvl2pPr marL="38652428" indent="-38186541" eaLnBrk="0" hangingPunct="0">
              <a:defRPr sz="1600">
                <a:solidFill>
                  <a:schemeClr val="tx1"/>
                </a:solidFill>
                <a:latin typeface="Times New Roman" charset="0"/>
                <a:ea typeface="ＭＳ Ｐゴシック" charset="-128"/>
              </a:defRPr>
            </a:lvl2pPr>
            <a:lvl3pPr eaLnBrk="0" hangingPunct="0">
              <a:defRPr sz="1600">
                <a:solidFill>
                  <a:schemeClr val="tx1"/>
                </a:solidFill>
                <a:latin typeface="Times New Roman" charset="0"/>
                <a:ea typeface="ＭＳ Ｐゴシック" charset="-128"/>
              </a:defRPr>
            </a:lvl3pPr>
            <a:lvl4pPr eaLnBrk="0" hangingPunct="0">
              <a:defRPr sz="1600">
                <a:solidFill>
                  <a:schemeClr val="tx1"/>
                </a:solidFill>
                <a:latin typeface="Times New Roman" charset="0"/>
                <a:ea typeface="ＭＳ Ｐゴシック" charset="-128"/>
              </a:defRPr>
            </a:lvl4pPr>
            <a:lvl5pPr eaLnBrk="0" hangingPunct="0">
              <a:defRPr sz="1600">
                <a:solidFill>
                  <a:schemeClr val="tx1"/>
                </a:solidFill>
                <a:latin typeface="Times New Roman" charset="0"/>
                <a:ea typeface="ＭＳ Ｐゴシック" charset="-128"/>
              </a:defRPr>
            </a:lvl5pPr>
            <a:lvl6pPr marL="465887" eaLnBrk="0" fontAlgn="base" hangingPunct="0">
              <a:spcBef>
                <a:spcPct val="0"/>
              </a:spcBef>
              <a:spcAft>
                <a:spcPct val="0"/>
              </a:spcAft>
              <a:defRPr sz="1600">
                <a:solidFill>
                  <a:schemeClr val="tx1"/>
                </a:solidFill>
                <a:latin typeface="Times New Roman" charset="0"/>
                <a:ea typeface="ＭＳ Ｐゴシック" charset="-128"/>
              </a:defRPr>
            </a:lvl6pPr>
            <a:lvl7pPr marL="931774" eaLnBrk="0" fontAlgn="base" hangingPunct="0">
              <a:spcBef>
                <a:spcPct val="0"/>
              </a:spcBef>
              <a:spcAft>
                <a:spcPct val="0"/>
              </a:spcAft>
              <a:defRPr sz="1600">
                <a:solidFill>
                  <a:schemeClr val="tx1"/>
                </a:solidFill>
                <a:latin typeface="Times New Roman" charset="0"/>
                <a:ea typeface="ＭＳ Ｐゴシック" charset="-128"/>
              </a:defRPr>
            </a:lvl7pPr>
            <a:lvl8pPr marL="1397660" eaLnBrk="0" fontAlgn="base" hangingPunct="0">
              <a:spcBef>
                <a:spcPct val="0"/>
              </a:spcBef>
              <a:spcAft>
                <a:spcPct val="0"/>
              </a:spcAft>
              <a:defRPr sz="1600">
                <a:solidFill>
                  <a:schemeClr val="tx1"/>
                </a:solidFill>
                <a:latin typeface="Times New Roman" charset="0"/>
                <a:ea typeface="ＭＳ Ｐゴシック" charset="-128"/>
              </a:defRPr>
            </a:lvl8pPr>
            <a:lvl9pPr marL="1863547" eaLnBrk="0" fontAlgn="base" hangingPunct="0">
              <a:spcBef>
                <a:spcPct val="0"/>
              </a:spcBef>
              <a:spcAft>
                <a:spcPct val="0"/>
              </a:spcAft>
              <a:defRPr sz="1600">
                <a:solidFill>
                  <a:schemeClr val="tx1"/>
                </a:solidFill>
                <a:latin typeface="Times New Roman" charset="0"/>
                <a:ea typeface="ＭＳ Ｐゴシック" charset="-128"/>
              </a:defRPr>
            </a:lvl9pPr>
          </a:lstStyle>
          <a:p>
            <a:fld id="{927C0D4F-336C-4730-9BDB-681F55FA122F}" type="slidenum">
              <a:rPr lang="it-IT" altLang="en-US" sz="1200"/>
              <a:pPr/>
              <a:t>89</a:t>
            </a:fld>
            <a:endParaRPr lang="it-IT" altLang="en-US" sz="1200"/>
          </a:p>
        </p:txBody>
      </p:sp>
      <p:sp>
        <p:nvSpPr>
          <p:cNvPr id="11267"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11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altLang="en-US" smtClean="0">
              <a:ea typeface="ＭＳ Ｐゴシック"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90</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9</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88068"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1E4A94-E7C8-444E-8D47-2002379F6418}" type="slidenum">
              <a:rPr lang="it-IT" smtClean="0">
                <a:latin typeface="Calibri" pitchFamily="34" charset="0"/>
              </a:rPr>
              <a:pPr eaLnBrk="1" hangingPunct="1"/>
              <a:t>91</a:t>
            </a:fld>
            <a:endParaRPr lang="it-IT" smtClean="0">
              <a:latin typeface="Calibri" pitchFamily="34" charset="0"/>
            </a:endParaRPr>
          </a:p>
        </p:txBody>
      </p:sp>
      <p:sp>
        <p:nvSpPr>
          <p:cNvPr id="88069"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721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3722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2E6AB03-1D97-4B5F-9617-434B21EB01AE}" type="slidenum">
              <a:rPr lang="it-IT" smtClean="0">
                <a:latin typeface="Calibri" pitchFamily="34" charset="0"/>
              </a:rPr>
              <a:pPr eaLnBrk="1" hangingPunct="1"/>
              <a:t>92</a:t>
            </a:fld>
            <a:endParaRPr lang="it-IT" smtClean="0">
              <a:latin typeface="Calibri" pitchFamily="34" charset="0"/>
            </a:endParaRPr>
          </a:p>
        </p:txBody>
      </p:sp>
      <p:sp>
        <p:nvSpPr>
          <p:cNvPr id="137221"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721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3722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2E6AB03-1D97-4B5F-9617-434B21EB01AE}" type="slidenum">
              <a:rPr lang="it-IT" smtClean="0">
                <a:latin typeface="Calibri" pitchFamily="34" charset="0"/>
              </a:rPr>
              <a:pPr eaLnBrk="1" hangingPunct="1"/>
              <a:t>93</a:t>
            </a:fld>
            <a:endParaRPr lang="it-IT" smtClean="0">
              <a:latin typeface="Calibri" pitchFamily="34" charset="0"/>
            </a:endParaRPr>
          </a:p>
        </p:txBody>
      </p:sp>
      <p:sp>
        <p:nvSpPr>
          <p:cNvPr id="137221"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721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3722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2E6AB03-1D97-4B5F-9617-434B21EB01AE}" type="slidenum">
              <a:rPr lang="it-IT" smtClean="0">
                <a:latin typeface="Calibri" pitchFamily="34" charset="0"/>
              </a:rPr>
              <a:pPr eaLnBrk="1" hangingPunct="1"/>
              <a:t>94</a:t>
            </a:fld>
            <a:endParaRPr lang="it-IT" smtClean="0">
              <a:latin typeface="Calibri" pitchFamily="34" charset="0"/>
            </a:endParaRPr>
          </a:p>
        </p:txBody>
      </p:sp>
      <p:sp>
        <p:nvSpPr>
          <p:cNvPr id="137221"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8243"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38244"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9BE906-CABE-40E1-9540-B3123283A736}" type="slidenum">
              <a:rPr lang="it-IT" smtClean="0">
                <a:latin typeface="Calibri" pitchFamily="34" charset="0"/>
              </a:rPr>
              <a:pPr eaLnBrk="1" hangingPunct="1"/>
              <a:t>95</a:t>
            </a:fld>
            <a:endParaRPr lang="it-IT" smtClean="0">
              <a:latin typeface="Calibri" pitchFamily="34" charset="0"/>
            </a:endParaRPr>
          </a:p>
        </p:txBody>
      </p:sp>
      <p:sp>
        <p:nvSpPr>
          <p:cNvPr id="138245" name="Segnaposto piè di pagina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Rectangle 15"/>
          <p:cNvSpPr>
            <a:spLocks noChangeArrowheads="1"/>
          </p:cNvSpPr>
          <p:nvPr/>
        </p:nvSpPr>
        <p:spPr bwMode="auto">
          <a:xfrm>
            <a:off x="0" y="0"/>
            <a:ext cx="91694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nchor="ctr"/>
          <a:lstStyle/>
          <a:p>
            <a:pPr eaLnBrk="0" hangingPunct="0">
              <a:spcBef>
                <a:spcPct val="20000"/>
              </a:spcBef>
            </a:pPr>
            <a:endParaRPr lang="en-US" sz="2400">
              <a:solidFill>
                <a:srgbClr val="000000"/>
              </a:solidFill>
            </a:endParaRPr>
          </a:p>
        </p:txBody>
      </p:sp>
      <p:pic>
        <p:nvPicPr>
          <p:cNvPr id="3" name="Picture 73" descr="sfondo-ppt4b"/>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04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0" descr="logo_poli"/>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242888" y="1712913"/>
            <a:ext cx="2668587" cy="160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9137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1FE237A1-D344-47C9-B45E-E032C3191A95}" type="slidenum">
              <a:rPr lang="it-IT"/>
              <a:pPr>
                <a:defRPr/>
              </a:pPr>
              <a:t>‹#›</a:t>
            </a:fld>
            <a:endParaRPr lang="it-IT"/>
          </a:p>
        </p:txBody>
      </p:sp>
    </p:spTree>
    <p:extLst>
      <p:ext uri="{BB962C8B-B14F-4D97-AF65-F5344CB8AC3E}">
        <p14:creationId xmlns:p14="http://schemas.microsoft.com/office/powerpoint/2010/main" xmlns="" val="400406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91338" y="34925"/>
            <a:ext cx="2057400" cy="59848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19138" y="34925"/>
            <a:ext cx="6019800" cy="59848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D03F7D4B-735D-4DB7-8DE2-6D80EA3DB0C3}" type="slidenum">
              <a:rPr lang="it-IT"/>
              <a:pPr>
                <a:defRPr/>
              </a:pPr>
              <a:t>‹#›</a:t>
            </a:fld>
            <a:endParaRPr lang="it-IT"/>
          </a:p>
        </p:txBody>
      </p:sp>
    </p:spTree>
    <p:extLst>
      <p:ext uri="{BB962C8B-B14F-4D97-AF65-F5344CB8AC3E}">
        <p14:creationId xmlns:p14="http://schemas.microsoft.com/office/powerpoint/2010/main" xmlns="" val="3675740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Rectangle 15"/>
          <p:cNvSpPr>
            <a:spLocks noChangeArrowheads="1"/>
          </p:cNvSpPr>
          <p:nvPr/>
        </p:nvSpPr>
        <p:spPr bwMode="auto">
          <a:xfrm>
            <a:off x="0" y="0"/>
            <a:ext cx="91694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0">
                <a:solidFill>
                  <a:srgbClr val="000000"/>
                </a:solidFill>
                <a:miter lim="800000"/>
                <a:headEnd/>
                <a:tailEnd/>
              </a14:hiddenLine>
            </a:ext>
          </a:extLst>
        </p:spPr>
        <p:txBody>
          <a:bodyPr wrap="none" anchor="ctr"/>
          <a:lstStyle/>
          <a:p>
            <a:pPr eaLnBrk="0" hangingPunct="0">
              <a:spcBef>
                <a:spcPct val="20000"/>
              </a:spcBef>
            </a:pPr>
            <a:endParaRPr lang="en-US" sz="2400">
              <a:solidFill>
                <a:srgbClr val="000000"/>
              </a:solidFill>
            </a:endParaRPr>
          </a:p>
        </p:txBody>
      </p:sp>
      <p:pic>
        <p:nvPicPr>
          <p:cNvPr id="3" name="Picture 73" descr="sfondo-ppt4b"/>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04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9" descr="Neo_Rosso_LogoSanitaDigitaleLab"/>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7623175" y="5405438"/>
            <a:ext cx="1520825" cy="1376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0" descr="logo_poli"/>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242888" y="1712913"/>
            <a:ext cx="2668587" cy="160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88143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F1643427-89AC-47BA-A9A8-8966AD2083EC}" type="slidenum">
              <a:rPr lang="it-IT"/>
              <a:pPr>
                <a:defRPr/>
              </a:pPr>
              <a:t>‹#›</a:t>
            </a:fld>
            <a:endParaRPr lang="it-IT"/>
          </a:p>
        </p:txBody>
      </p:sp>
    </p:spTree>
    <p:extLst>
      <p:ext uri="{BB962C8B-B14F-4D97-AF65-F5344CB8AC3E}">
        <p14:creationId xmlns:p14="http://schemas.microsoft.com/office/powerpoint/2010/main" xmlns="" val="1315114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8"/>
          <p:cNvSpPr>
            <a:spLocks noGrp="1" noChangeArrowheads="1"/>
          </p:cNvSpPr>
          <p:nvPr>
            <p:ph type="sldNum" sz="quarter" idx="10"/>
          </p:nvPr>
        </p:nvSpPr>
        <p:spPr>
          <a:ln/>
        </p:spPr>
        <p:txBody>
          <a:bodyPr/>
          <a:lstStyle>
            <a:lvl1pPr>
              <a:defRPr/>
            </a:lvl1pPr>
          </a:lstStyle>
          <a:p>
            <a:pPr>
              <a:defRPr/>
            </a:pPr>
            <a:fld id="{4FA5A091-2096-4AF5-943F-EE5296EF33ED}" type="slidenum">
              <a:rPr lang="it-IT"/>
              <a:pPr>
                <a:defRPr/>
              </a:pPr>
              <a:t>‹#›</a:t>
            </a:fld>
            <a:endParaRPr lang="it-IT"/>
          </a:p>
        </p:txBody>
      </p:sp>
    </p:spTree>
    <p:extLst>
      <p:ext uri="{BB962C8B-B14F-4D97-AF65-F5344CB8AC3E}">
        <p14:creationId xmlns:p14="http://schemas.microsoft.com/office/powerpoint/2010/main" xmlns="" val="3362101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19138"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10138"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8"/>
          <p:cNvSpPr>
            <a:spLocks noGrp="1" noChangeArrowheads="1"/>
          </p:cNvSpPr>
          <p:nvPr>
            <p:ph type="sldNum" sz="quarter" idx="10"/>
          </p:nvPr>
        </p:nvSpPr>
        <p:spPr>
          <a:ln/>
        </p:spPr>
        <p:txBody>
          <a:bodyPr/>
          <a:lstStyle>
            <a:lvl1pPr>
              <a:defRPr/>
            </a:lvl1pPr>
          </a:lstStyle>
          <a:p>
            <a:pPr>
              <a:defRPr/>
            </a:pPr>
            <a:fld id="{31569845-11F7-4F03-814E-D4C0115C842B}" type="slidenum">
              <a:rPr lang="it-IT"/>
              <a:pPr>
                <a:defRPr/>
              </a:pPr>
              <a:t>‹#›</a:t>
            </a:fld>
            <a:endParaRPr lang="it-IT"/>
          </a:p>
        </p:txBody>
      </p:sp>
    </p:spTree>
    <p:extLst>
      <p:ext uri="{BB962C8B-B14F-4D97-AF65-F5344CB8AC3E}">
        <p14:creationId xmlns:p14="http://schemas.microsoft.com/office/powerpoint/2010/main" xmlns="" val="2201685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8"/>
          <p:cNvSpPr>
            <a:spLocks noGrp="1" noChangeArrowheads="1"/>
          </p:cNvSpPr>
          <p:nvPr>
            <p:ph type="sldNum" sz="quarter" idx="10"/>
          </p:nvPr>
        </p:nvSpPr>
        <p:spPr>
          <a:ln/>
        </p:spPr>
        <p:txBody>
          <a:bodyPr/>
          <a:lstStyle>
            <a:lvl1pPr>
              <a:defRPr/>
            </a:lvl1pPr>
          </a:lstStyle>
          <a:p>
            <a:pPr>
              <a:defRPr/>
            </a:pPr>
            <a:fld id="{5A4A7423-57CE-4D5C-855B-03C0CA709975}" type="slidenum">
              <a:rPr lang="it-IT"/>
              <a:pPr>
                <a:defRPr/>
              </a:pPr>
              <a:t>‹#›</a:t>
            </a:fld>
            <a:endParaRPr lang="it-IT"/>
          </a:p>
        </p:txBody>
      </p:sp>
    </p:spTree>
    <p:extLst>
      <p:ext uri="{BB962C8B-B14F-4D97-AF65-F5344CB8AC3E}">
        <p14:creationId xmlns:p14="http://schemas.microsoft.com/office/powerpoint/2010/main" xmlns="" val="3615840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8"/>
          <p:cNvSpPr>
            <a:spLocks noGrp="1" noChangeArrowheads="1"/>
          </p:cNvSpPr>
          <p:nvPr>
            <p:ph type="sldNum" sz="quarter" idx="10"/>
          </p:nvPr>
        </p:nvSpPr>
        <p:spPr>
          <a:ln/>
        </p:spPr>
        <p:txBody>
          <a:bodyPr/>
          <a:lstStyle>
            <a:lvl1pPr>
              <a:defRPr/>
            </a:lvl1pPr>
          </a:lstStyle>
          <a:p>
            <a:pPr>
              <a:defRPr/>
            </a:pPr>
            <a:fld id="{3F968CC1-43E7-4A6C-82D7-BA5988C79CF0}" type="slidenum">
              <a:rPr lang="it-IT"/>
              <a:pPr>
                <a:defRPr/>
              </a:pPr>
              <a:t>‹#›</a:t>
            </a:fld>
            <a:endParaRPr lang="it-IT"/>
          </a:p>
        </p:txBody>
      </p:sp>
    </p:spTree>
    <p:extLst>
      <p:ext uri="{BB962C8B-B14F-4D97-AF65-F5344CB8AC3E}">
        <p14:creationId xmlns:p14="http://schemas.microsoft.com/office/powerpoint/2010/main" xmlns="" val="3737128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8"/>
          <p:cNvSpPr>
            <a:spLocks noGrp="1" noChangeArrowheads="1"/>
          </p:cNvSpPr>
          <p:nvPr>
            <p:ph type="sldNum" sz="quarter" idx="10"/>
          </p:nvPr>
        </p:nvSpPr>
        <p:spPr>
          <a:ln/>
        </p:spPr>
        <p:txBody>
          <a:bodyPr/>
          <a:lstStyle>
            <a:lvl1pPr>
              <a:defRPr/>
            </a:lvl1pPr>
          </a:lstStyle>
          <a:p>
            <a:pPr>
              <a:defRPr/>
            </a:pPr>
            <a:fld id="{E0EADF45-B389-415C-82C9-46461F5A50E9}" type="slidenum">
              <a:rPr lang="it-IT"/>
              <a:pPr>
                <a:defRPr/>
              </a:pPr>
              <a:t>‹#›</a:t>
            </a:fld>
            <a:endParaRPr lang="it-IT"/>
          </a:p>
        </p:txBody>
      </p:sp>
    </p:spTree>
    <p:extLst>
      <p:ext uri="{BB962C8B-B14F-4D97-AF65-F5344CB8AC3E}">
        <p14:creationId xmlns:p14="http://schemas.microsoft.com/office/powerpoint/2010/main" xmlns="" val="317158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8"/>
          <p:cNvSpPr>
            <a:spLocks noGrp="1" noChangeArrowheads="1"/>
          </p:cNvSpPr>
          <p:nvPr>
            <p:ph type="sldNum" sz="quarter" idx="10"/>
          </p:nvPr>
        </p:nvSpPr>
        <p:spPr>
          <a:ln/>
        </p:spPr>
        <p:txBody>
          <a:bodyPr/>
          <a:lstStyle>
            <a:lvl1pPr>
              <a:defRPr/>
            </a:lvl1pPr>
          </a:lstStyle>
          <a:p>
            <a:pPr>
              <a:defRPr/>
            </a:pPr>
            <a:fld id="{77453A56-538C-4EAA-9800-C6FB936A1E43}" type="slidenum">
              <a:rPr lang="it-IT"/>
              <a:pPr>
                <a:defRPr/>
              </a:pPr>
              <a:t>‹#›</a:t>
            </a:fld>
            <a:endParaRPr lang="it-IT"/>
          </a:p>
        </p:txBody>
      </p:sp>
    </p:spTree>
    <p:extLst>
      <p:ext uri="{BB962C8B-B14F-4D97-AF65-F5344CB8AC3E}">
        <p14:creationId xmlns:p14="http://schemas.microsoft.com/office/powerpoint/2010/main" xmlns="" val="776427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F1643427-89AC-47BA-A9A8-8966AD2083EC}" type="slidenum">
              <a:rPr lang="it-IT"/>
              <a:pPr>
                <a:defRPr/>
              </a:pPr>
              <a:t>‹#›</a:t>
            </a:fld>
            <a:endParaRPr lang="it-IT"/>
          </a:p>
        </p:txBody>
      </p:sp>
    </p:spTree>
    <p:extLst>
      <p:ext uri="{BB962C8B-B14F-4D97-AF65-F5344CB8AC3E}">
        <p14:creationId xmlns:p14="http://schemas.microsoft.com/office/powerpoint/2010/main" xmlns="" val="3948934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8"/>
          <p:cNvSpPr>
            <a:spLocks noGrp="1" noChangeArrowheads="1"/>
          </p:cNvSpPr>
          <p:nvPr>
            <p:ph type="sldNum" sz="quarter" idx="10"/>
          </p:nvPr>
        </p:nvSpPr>
        <p:spPr>
          <a:ln/>
        </p:spPr>
        <p:txBody>
          <a:bodyPr/>
          <a:lstStyle>
            <a:lvl1pPr>
              <a:defRPr/>
            </a:lvl1pPr>
          </a:lstStyle>
          <a:p>
            <a:pPr>
              <a:defRPr/>
            </a:pPr>
            <a:fld id="{AA05D4EE-B8F0-41E0-BAA1-50A4165C0C36}" type="slidenum">
              <a:rPr lang="it-IT"/>
              <a:pPr>
                <a:defRPr/>
              </a:pPr>
              <a:t>‹#›</a:t>
            </a:fld>
            <a:endParaRPr lang="it-IT"/>
          </a:p>
        </p:txBody>
      </p:sp>
    </p:spTree>
    <p:extLst>
      <p:ext uri="{BB962C8B-B14F-4D97-AF65-F5344CB8AC3E}">
        <p14:creationId xmlns:p14="http://schemas.microsoft.com/office/powerpoint/2010/main" xmlns="" val="1959795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1FE237A1-D344-47C9-B45E-E032C3191A95}" type="slidenum">
              <a:rPr lang="it-IT"/>
              <a:pPr>
                <a:defRPr/>
              </a:pPr>
              <a:t>‹#›</a:t>
            </a:fld>
            <a:endParaRPr lang="it-IT"/>
          </a:p>
        </p:txBody>
      </p:sp>
    </p:spTree>
    <p:extLst>
      <p:ext uri="{BB962C8B-B14F-4D97-AF65-F5344CB8AC3E}">
        <p14:creationId xmlns:p14="http://schemas.microsoft.com/office/powerpoint/2010/main" xmlns="" val="1689974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91338" y="34925"/>
            <a:ext cx="2057400" cy="59848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19138" y="34925"/>
            <a:ext cx="6019800" cy="59848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D03F7D4B-735D-4DB7-8DE2-6D80EA3DB0C3}" type="slidenum">
              <a:rPr lang="it-IT"/>
              <a:pPr>
                <a:defRPr/>
              </a:pPr>
              <a:t>‹#›</a:t>
            </a:fld>
            <a:endParaRPr lang="it-IT"/>
          </a:p>
        </p:txBody>
      </p:sp>
    </p:spTree>
    <p:extLst>
      <p:ext uri="{BB962C8B-B14F-4D97-AF65-F5344CB8AC3E}">
        <p14:creationId xmlns:p14="http://schemas.microsoft.com/office/powerpoint/2010/main" xmlns="" val="210836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8"/>
          <p:cNvSpPr>
            <a:spLocks noGrp="1" noChangeArrowheads="1"/>
          </p:cNvSpPr>
          <p:nvPr>
            <p:ph type="sldNum" sz="quarter" idx="10"/>
          </p:nvPr>
        </p:nvSpPr>
        <p:spPr>
          <a:ln/>
        </p:spPr>
        <p:txBody>
          <a:bodyPr/>
          <a:lstStyle>
            <a:lvl1pPr>
              <a:defRPr/>
            </a:lvl1pPr>
          </a:lstStyle>
          <a:p>
            <a:pPr>
              <a:defRPr/>
            </a:pPr>
            <a:fld id="{4FA5A091-2096-4AF5-943F-EE5296EF33ED}" type="slidenum">
              <a:rPr lang="it-IT"/>
              <a:pPr>
                <a:defRPr/>
              </a:pPr>
              <a:t>‹#›</a:t>
            </a:fld>
            <a:endParaRPr lang="it-IT"/>
          </a:p>
        </p:txBody>
      </p:sp>
    </p:spTree>
    <p:extLst>
      <p:ext uri="{BB962C8B-B14F-4D97-AF65-F5344CB8AC3E}">
        <p14:creationId xmlns:p14="http://schemas.microsoft.com/office/powerpoint/2010/main" xmlns="" val="161980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19138"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10138"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8"/>
          <p:cNvSpPr>
            <a:spLocks noGrp="1" noChangeArrowheads="1"/>
          </p:cNvSpPr>
          <p:nvPr>
            <p:ph type="sldNum" sz="quarter" idx="10"/>
          </p:nvPr>
        </p:nvSpPr>
        <p:spPr>
          <a:ln/>
        </p:spPr>
        <p:txBody>
          <a:bodyPr/>
          <a:lstStyle>
            <a:lvl1pPr>
              <a:defRPr/>
            </a:lvl1pPr>
          </a:lstStyle>
          <a:p>
            <a:pPr>
              <a:defRPr/>
            </a:pPr>
            <a:fld id="{31569845-11F7-4F03-814E-D4C0115C842B}" type="slidenum">
              <a:rPr lang="it-IT"/>
              <a:pPr>
                <a:defRPr/>
              </a:pPr>
              <a:t>‹#›</a:t>
            </a:fld>
            <a:endParaRPr lang="it-IT"/>
          </a:p>
        </p:txBody>
      </p:sp>
    </p:spTree>
    <p:extLst>
      <p:ext uri="{BB962C8B-B14F-4D97-AF65-F5344CB8AC3E}">
        <p14:creationId xmlns:p14="http://schemas.microsoft.com/office/powerpoint/2010/main" xmlns="" val="236964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8"/>
          <p:cNvSpPr>
            <a:spLocks noGrp="1" noChangeArrowheads="1"/>
          </p:cNvSpPr>
          <p:nvPr>
            <p:ph type="sldNum" sz="quarter" idx="10"/>
          </p:nvPr>
        </p:nvSpPr>
        <p:spPr>
          <a:ln/>
        </p:spPr>
        <p:txBody>
          <a:bodyPr/>
          <a:lstStyle>
            <a:lvl1pPr>
              <a:defRPr/>
            </a:lvl1pPr>
          </a:lstStyle>
          <a:p>
            <a:pPr>
              <a:defRPr/>
            </a:pPr>
            <a:fld id="{5A4A7423-57CE-4D5C-855B-03C0CA709975}" type="slidenum">
              <a:rPr lang="it-IT"/>
              <a:pPr>
                <a:defRPr/>
              </a:pPr>
              <a:t>‹#›</a:t>
            </a:fld>
            <a:endParaRPr lang="it-IT"/>
          </a:p>
        </p:txBody>
      </p:sp>
    </p:spTree>
    <p:extLst>
      <p:ext uri="{BB962C8B-B14F-4D97-AF65-F5344CB8AC3E}">
        <p14:creationId xmlns:p14="http://schemas.microsoft.com/office/powerpoint/2010/main" xmlns="" val="256299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8"/>
          <p:cNvSpPr>
            <a:spLocks noGrp="1" noChangeArrowheads="1"/>
          </p:cNvSpPr>
          <p:nvPr>
            <p:ph type="sldNum" sz="quarter" idx="10"/>
          </p:nvPr>
        </p:nvSpPr>
        <p:spPr>
          <a:ln/>
        </p:spPr>
        <p:txBody>
          <a:bodyPr/>
          <a:lstStyle>
            <a:lvl1pPr>
              <a:defRPr/>
            </a:lvl1pPr>
          </a:lstStyle>
          <a:p>
            <a:pPr>
              <a:defRPr/>
            </a:pPr>
            <a:fld id="{3F968CC1-43E7-4A6C-82D7-BA5988C79CF0}" type="slidenum">
              <a:rPr lang="it-IT"/>
              <a:pPr>
                <a:defRPr/>
              </a:pPr>
              <a:t>‹#›</a:t>
            </a:fld>
            <a:endParaRPr lang="it-IT"/>
          </a:p>
        </p:txBody>
      </p:sp>
    </p:spTree>
    <p:extLst>
      <p:ext uri="{BB962C8B-B14F-4D97-AF65-F5344CB8AC3E}">
        <p14:creationId xmlns:p14="http://schemas.microsoft.com/office/powerpoint/2010/main" xmlns="" val="1438707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8"/>
          <p:cNvSpPr>
            <a:spLocks noGrp="1" noChangeArrowheads="1"/>
          </p:cNvSpPr>
          <p:nvPr>
            <p:ph type="sldNum" sz="quarter" idx="10"/>
          </p:nvPr>
        </p:nvSpPr>
        <p:spPr>
          <a:ln/>
        </p:spPr>
        <p:txBody>
          <a:bodyPr/>
          <a:lstStyle>
            <a:lvl1pPr>
              <a:defRPr/>
            </a:lvl1pPr>
          </a:lstStyle>
          <a:p>
            <a:pPr>
              <a:defRPr/>
            </a:pPr>
            <a:fld id="{E0EADF45-B389-415C-82C9-46461F5A50E9}" type="slidenum">
              <a:rPr lang="it-IT"/>
              <a:pPr>
                <a:defRPr/>
              </a:pPr>
              <a:t>‹#›</a:t>
            </a:fld>
            <a:endParaRPr lang="it-IT"/>
          </a:p>
        </p:txBody>
      </p:sp>
    </p:spTree>
    <p:extLst>
      <p:ext uri="{BB962C8B-B14F-4D97-AF65-F5344CB8AC3E}">
        <p14:creationId xmlns:p14="http://schemas.microsoft.com/office/powerpoint/2010/main" xmlns="" val="49996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8"/>
          <p:cNvSpPr>
            <a:spLocks noGrp="1" noChangeArrowheads="1"/>
          </p:cNvSpPr>
          <p:nvPr>
            <p:ph type="sldNum" sz="quarter" idx="10"/>
          </p:nvPr>
        </p:nvSpPr>
        <p:spPr>
          <a:ln/>
        </p:spPr>
        <p:txBody>
          <a:bodyPr/>
          <a:lstStyle>
            <a:lvl1pPr>
              <a:defRPr/>
            </a:lvl1pPr>
          </a:lstStyle>
          <a:p>
            <a:pPr>
              <a:defRPr/>
            </a:pPr>
            <a:fld id="{77453A56-538C-4EAA-9800-C6FB936A1E43}" type="slidenum">
              <a:rPr lang="it-IT"/>
              <a:pPr>
                <a:defRPr/>
              </a:pPr>
              <a:t>‹#›</a:t>
            </a:fld>
            <a:endParaRPr lang="it-IT"/>
          </a:p>
        </p:txBody>
      </p:sp>
    </p:spTree>
    <p:extLst>
      <p:ext uri="{BB962C8B-B14F-4D97-AF65-F5344CB8AC3E}">
        <p14:creationId xmlns:p14="http://schemas.microsoft.com/office/powerpoint/2010/main" xmlns="" val="342980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8"/>
          <p:cNvSpPr>
            <a:spLocks noGrp="1" noChangeArrowheads="1"/>
          </p:cNvSpPr>
          <p:nvPr>
            <p:ph type="sldNum" sz="quarter" idx="10"/>
          </p:nvPr>
        </p:nvSpPr>
        <p:spPr>
          <a:ln/>
        </p:spPr>
        <p:txBody>
          <a:bodyPr/>
          <a:lstStyle>
            <a:lvl1pPr>
              <a:defRPr/>
            </a:lvl1pPr>
          </a:lstStyle>
          <a:p>
            <a:pPr>
              <a:defRPr/>
            </a:pPr>
            <a:fld id="{AA05D4EE-B8F0-41E0-BAA1-50A4165C0C36}" type="slidenum">
              <a:rPr lang="it-IT"/>
              <a:pPr>
                <a:defRPr/>
              </a:pPr>
              <a:t>‹#›</a:t>
            </a:fld>
            <a:endParaRPr lang="it-IT"/>
          </a:p>
        </p:txBody>
      </p:sp>
    </p:spTree>
    <p:extLst>
      <p:ext uri="{BB962C8B-B14F-4D97-AF65-F5344CB8AC3E}">
        <p14:creationId xmlns:p14="http://schemas.microsoft.com/office/powerpoint/2010/main" xmlns="" val="349863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0" descr="down"/>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6577013"/>
            <a:ext cx="9144000" cy="28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79" descr="up"/>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85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19"/>
          <p:cNvSpPr>
            <a:spLocks noGrp="1" noChangeAspect="1" noChangeArrowheads="1"/>
          </p:cNvSpPr>
          <p:nvPr>
            <p:ph type="title"/>
          </p:nvPr>
        </p:nvSpPr>
        <p:spPr bwMode="auto">
          <a:xfrm>
            <a:off x="719138" y="34925"/>
            <a:ext cx="706755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Titolo diapositiva</a:t>
            </a:r>
          </a:p>
        </p:txBody>
      </p:sp>
      <p:sp>
        <p:nvSpPr>
          <p:cNvPr id="2053" name="Rectangle 66"/>
          <p:cNvSpPr>
            <a:spLocks noGrp="1" noChangeArrowheads="1"/>
          </p:cNvSpPr>
          <p:nvPr>
            <p:ph type="body" idx="1"/>
          </p:nvPr>
        </p:nvSpPr>
        <p:spPr bwMode="auto">
          <a:xfrm>
            <a:off x="719138" y="1066800"/>
            <a:ext cx="82296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Fare clic per modificare il testo</a:t>
            </a:r>
          </a:p>
          <a:p>
            <a:pPr lvl="1"/>
            <a:r>
              <a:rPr lang="it-IT" smtClean="0"/>
              <a:t>Testo</a:t>
            </a:r>
          </a:p>
          <a:p>
            <a:pPr lvl="2"/>
            <a:r>
              <a:rPr lang="it-IT" smtClean="0"/>
              <a:t>Testo</a:t>
            </a:r>
          </a:p>
          <a:p>
            <a:pPr lvl="3"/>
            <a:r>
              <a:rPr lang="it-IT" smtClean="0"/>
              <a:t>testo</a:t>
            </a:r>
          </a:p>
        </p:txBody>
      </p:sp>
      <p:sp>
        <p:nvSpPr>
          <p:cNvPr id="1092" name="Rectangle 68"/>
          <p:cNvSpPr>
            <a:spLocks noGrp="1" noChangeArrowheads="1"/>
          </p:cNvSpPr>
          <p:nvPr>
            <p:ph type="sldNum" sz="quarter" idx="4"/>
          </p:nvPr>
        </p:nvSpPr>
        <p:spPr bwMode="auto">
          <a:xfrm>
            <a:off x="8763000" y="6613525"/>
            <a:ext cx="1362075" cy="244475"/>
          </a:xfrm>
          <a:prstGeom prst="rect">
            <a:avLst/>
          </a:prstGeom>
          <a:noFill/>
          <a:ln w="9525">
            <a:noFill/>
            <a:miter lim="800000"/>
            <a:headEnd/>
            <a:tailEnd/>
          </a:ln>
          <a:effectLst/>
        </p:spPr>
        <p:txBody>
          <a:bodyPr vert="horz" wrap="none" lIns="0" tIns="0" rIns="1080000" bIns="0" numCol="1" anchor="t" anchorCtr="0" compatLnSpc="1">
            <a:prstTxWarp prst="textNoShape">
              <a:avLst/>
            </a:prstTxWarp>
            <a:spAutoFit/>
          </a:bodyPr>
          <a:lstStyle>
            <a:lvl1pPr algn="r" eaLnBrk="0" hangingPunct="0">
              <a:spcBef>
                <a:spcPct val="20000"/>
              </a:spcBef>
              <a:defRPr sz="1600" b="1">
                <a:solidFill>
                  <a:srgbClr val="FF9900"/>
                </a:solidFill>
                <a:latin typeface="Arial" charset="0"/>
                <a:cs typeface="+mn-cs"/>
              </a:defRPr>
            </a:lvl1pPr>
          </a:lstStyle>
          <a:p>
            <a:pPr>
              <a:defRPr/>
            </a:pPr>
            <a:fld id="{56D336CA-622E-491B-B97C-EB043AE93EDC}" type="slidenum">
              <a:rPr lang="it-IT"/>
              <a:pPr>
                <a:defRPr/>
              </a:pPr>
              <a:t>‹#›</a:t>
            </a:fld>
            <a:endParaRPr lang="it-IT"/>
          </a:p>
        </p:txBody>
      </p:sp>
      <p:sp>
        <p:nvSpPr>
          <p:cNvPr id="2055" name="Text Box 71"/>
          <p:cNvSpPr txBox="1">
            <a:spLocks noChangeArrowheads="1"/>
          </p:cNvSpPr>
          <p:nvPr userDrawn="1"/>
        </p:nvSpPr>
        <p:spPr bwMode="auto">
          <a:xfrm>
            <a:off x="228600" y="6569075"/>
            <a:ext cx="4495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spcBef>
                <a:spcPct val="50000"/>
              </a:spcBef>
              <a:defRPr/>
            </a:pPr>
            <a:r>
              <a:rPr lang="it-IT" sz="1200" b="1" smtClean="0">
                <a:solidFill>
                  <a:srgbClr val="003F6E"/>
                </a:solidFill>
              </a:rPr>
              <a:t>Nome relatore</a:t>
            </a:r>
          </a:p>
        </p:txBody>
      </p:sp>
      <p:pic>
        <p:nvPicPr>
          <p:cNvPr id="2056" name="Picture 88" descr="logo_poli"/>
          <p:cNvPicPr>
            <a:picLocks noChangeAspect="1" noChangeArrowheads="1"/>
          </p:cNvPicPr>
          <p:nvPr userDrawn="1"/>
        </p:nvPicPr>
        <p:blipFill>
          <a:blip r:embed="rId15">
            <a:extLst>
              <a:ext uri="{28A0092B-C50C-407E-A947-70E740481C1C}">
                <a14:useLocalDpi xmlns:a14="http://schemas.microsoft.com/office/drawing/2010/main" xmlns="" val="0"/>
              </a:ext>
            </a:extLst>
          </a:blip>
          <a:srcRect/>
          <a:stretch>
            <a:fillRect/>
          </a:stretch>
        </p:blipFill>
        <p:spPr bwMode="auto">
          <a:xfrm>
            <a:off x="7929563" y="28575"/>
            <a:ext cx="1138237"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1"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hf hdr="0" dt="0"/>
  <p:txStyles>
    <p:title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0" descr="down"/>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6577013"/>
            <a:ext cx="9144000" cy="28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79" descr="up"/>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9144000" cy="85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19"/>
          <p:cNvSpPr>
            <a:spLocks noGrp="1" noChangeAspect="1" noChangeArrowheads="1"/>
          </p:cNvSpPr>
          <p:nvPr>
            <p:ph type="title"/>
          </p:nvPr>
        </p:nvSpPr>
        <p:spPr bwMode="auto">
          <a:xfrm>
            <a:off x="719138" y="34925"/>
            <a:ext cx="706755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Titolo diapositiva</a:t>
            </a:r>
          </a:p>
        </p:txBody>
      </p:sp>
      <p:sp>
        <p:nvSpPr>
          <p:cNvPr id="2053" name="Rectangle 66"/>
          <p:cNvSpPr>
            <a:spLocks noGrp="1" noChangeArrowheads="1"/>
          </p:cNvSpPr>
          <p:nvPr>
            <p:ph type="body" idx="1"/>
          </p:nvPr>
        </p:nvSpPr>
        <p:spPr bwMode="auto">
          <a:xfrm>
            <a:off x="719138" y="1066800"/>
            <a:ext cx="82296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Fare clic per modificare il testo</a:t>
            </a:r>
          </a:p>
          <a:p>
            <a:pPr lvl="1"/>
            <a:r>
              <a:rPr lang="it-IT" smtClean="0"/>
              <a:t>Testo</a:t>
            </a:r>
          </a:p>
          <a:p>
            <a:pPr lvl="2"/>
            <a:r>
              <a:rPr lang="it-IT" smtClean="0"/>
              <a:t>Testo</a:t>
            </a:r>
          </a:p>
          <a:p>
            <a:pPr lvl="3"/>
            <a:r>
              <a:rPr lang="it-IT" smtClean="0"/>
              <a:t>testo</a:t>
            </a:r>
          </a:p>
        </p:txBody>
      </p:sp>
      <p:sp>
        <p:nvSpPr>
          <p:cNvPr id="1092" name="Rectangle 68"/>
          <p:cNvSpPr>
            <a:spLocks noGrp="1" noChangeArrowheads="1"/>
          </p:cNvSpPr>
          <p:nvPr>
            <p:ph type="sldNum" sz="quarter" idx="4"/>
          </p:nvPr>
        </p:nvSpPr>
        <p:spPr bwMode="auto">
          <a:xfrm>
            <a:off x="8763000" y="6613525"/>
            <a:ext cx="1362075" cy="244475"/>
          </a:xfrm>
          <a:prstGeom prst="rect">
            <a:avLst/>
          </a:prstGeom>
          <a:noFill/>
          <a:ln w="9525">
            <a:noFill/>
            <a:miter lim="800000"/>
            <a:headEnd/>
            <a:tailEnd/>
          </a:ln>
          <a:effectLst/>
        </p:spPr>
        <p:txBody>
          <a:bodyPr vert="horz" wrap="none" lIns="0" tIns="0" rIns="1080000" bIns="0" numCol="1" anchor="t" anchorCtr="0" compatLnSpc="1">
            <a:prstTxWarp prst="textNoShape">
              <a:avLst/>
            </a:prstTxWarp>
            <a:spAutoFit/>
          </a:bodyPr>
          <a:lstStyle>
            <a:lvl1pPr algn="r" eaLnBrk="0" hangingPunct="0">
              <a:spcBef>
                <a:spcPct val="20000"/>
              </a:spcBef>
              <a:defRPr sz="1600" b="1">
                <a:solidFill>
                  <a:srgbClr val="FF9900"/>
                </a:solidFill>
                <a:latin typeface="Arial" charset="0"/>
                <a:cs typeface="+mn-cs"/>
              </a:defRPr>
            </a:lvl1pPr>
          </a:lstStyle>
          <a:p>
            <a:pPr>
              <a:defRPr/>
            </a:pPr>
            <a:fld id="{56D336CA-622E-491B-B97C-EB043AE93EDC}" type="slidenum">
              <a:rPr lang="it-IT"/>
              <a:pPr>
                <a:defRPr/>
              </a:pPr>
              <a:t>‹#›</a:t>
            </a:fld>
            <a:endParaRPr lang="it-IT"/>
          </a:p>
        </p:txBody>
      </p:sp>
      <p:sp>
        <p:nvSpPr>
          <p:cNvPr id="2055" name="Text Box 71"/>
          <p:cNvSpPr txBox="1">
            <a:spLocks noChangeArrowheads="1"/>
          </p:cNvSpPr>
          <p:nvPr/>
        </p:nvSpPr>
        <p:spPr bwMode="auto">
          <a:xfrm>
            <a:off x="228600" y="6569075"/>
            <a:ext cx="4495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spcBef>
                <a:spcPct val="50000"/>
              </a:spcBef>
              <a:defRPr/>
            </a:pPr>
            <a:r>
              <a:rPr lang="it-IT" sz="1200" b="1" smtClean="0">
                <a:solidFill>
                  <a:srgbClr val="003F6E"/>
                </a:solidFill>
              </a:rPr>
              <a:t>Nome relatore</a:t>
            </a:r>
          </a:p>
        </p:txBody>
      </p:sp>
      <p:pic>
        <p:nvPicPr>
          <p:cNvPr id="2056" name="Picture 88" descr="logo_poli"/>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7929563" y="28575"/>
            <a:ext cx="1138237"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46334545"/>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hf hdr="0" dt="0"/>
  <p:txStyles>
    <p:title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w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3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3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3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3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4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4.gif"/></Relationships>
</file>

<file path=ppt/slides/_rels/slide4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9.wmf"/><Relationship Id="rId5" Type="http://schemas.openxmlformats.org/officeDocument/2006/relationships/image" Target="../media/image48.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1.wmf"/><Relationship Id="rId4" Type="http://schemas.openxmlformats.org/officeDocument/2006/relationships/image" Target="../media/image50.wmf"/></Relationships>
</file>

<file path=ppt/slides/_rels/slide4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3.wmf"/></Relationships>
</file>

<file path=ppt/slides/_rels/slide5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56.wmf"/><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57.emf"/><Relationship Id="rId5" Type="http://schemas.openxmlformats.org/officeDocument/2006/relationships/image" Target="../media/image58.wmf"/><Relationship Id="rId4" Type="http://schemas.openxmlformats.org/officeDocument/2006/relationships/image" Target="../media/image56.wmf"/></Relationships>
</file>

<file path=ppt/slides/_rels/slide6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58.wmf"/><Relationship Id="rId4" Type="http://schemas.openxmlformats.org/officeDocument/2006/relationships/image" Target="../media/image18.wmf"/></Relationships>
</file>

<file path=ppt/slides/_rels/slide6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6.wmf"/><Relationship Id="rId4" Type="http://schemas.openxmlformats.org/officeDocument/2006/relationships/image" Target="../media/image59.png"/></Relationships>
</file>

<file path=ppt/slides/_rels/slide6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6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61.wmf"/><Relationship Id="rId4" Type="http://schemas.openxmlformats.org/officeDocument/2006/relationships/image" Target="../media/image60.wmf"/></Relationships>
</file>

<file path=ppt/slides/_rels/slide6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2.wmf"/></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63.wmf"/></Relationships>
</file>

<file path=ppt/slides/_rels/slide7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26.wmf"/></Relationships>
</file>

<file path=ppt/slides/_rels/slide7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7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58.wmf"/><Relationship Id="rId4" Type="http://schemas.openxmlformats.org/officeDocument/2006/relationships/image" Target="../media/image18.wmf"/></Relationships>
</file>

<file path=ppt/slides/_rels/slide74.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4.png"/></Relationships>
</file>

<file path=ppt/slides/_rels/slide7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7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69.wmf"/><Relationship Id="rId4" Type="http://schemas.openxmlformats.org/officeDocument/2006/relationships/image" Target="../media/image65.png"/></Relationships>
</file>

<file path=ppt/slides/_rels/slide77.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14.wmf"/><Relationship Id="rId1" Type="http://schemas.openxmlformats.org/officeDocument/2006/relationships/slideLayout" Target="../slideLayouts/slideLayout6.xml"/><Relationship Id="rId4" Type="http://schemas.openxmlformats.org/officeDocument/2006/relationships/image" Target="../media/image70.wmf"/></Relationships>
</file>

<file path=ppt/slides/_rels/slide7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14.wmf"/><Relationship Id="rId4" Type="http://schemas.openxmlformats.org/officeDocument/2006/relationships/audio" Target="../media/audio1.wav"/></Relationships>
</file>

<file path=ppt/slides/_rels/slide7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8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8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56.wmf"/><Relationship Id="rId4" Type="http://schemas.openxmlformats.org/officeDocument/2006/relationships/image" Target="../media/image59.png"/></Relationships>
</file>

<file path=ppt/slides/_rels/slide8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8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9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74.wmf"/></Relationships>
</file>

<file path=ppt/slides/_rels/slide9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78.wmf"/><Relationship Id="rId4" Type="http://schemas.openxmlformats.org/officeDocument/2006/relationships/image" Target="../media/image7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2" name="Rectangle 1"/>
          <p:cNvSpPr/>
          <p:nvPr/>
        </p:nvSpPr>
        <p:spPr>
          <a:xfrm>
            <a:off x="3059832" y="1665153"/>
            <a:ext cx="6084168" cy="1538883"/>
          </a:xfrm>
          <a:prstGeom prst="rect">
            <a:avLst/>
          </a:prstGeom>
        </p:spPr>
        <p:txBody>
          <a:bodyPr wrap="square">
            <a:spAutoFit/>
          </a:bodyPr>
          <a:lstStyle/>
          <a:p>
            <a:pPr algn="ctr">
              <a:defRPr/>
            </a:pPr>
            <a:r>
              <a:rPr lang="en-US" b="1" dirty="0">
                <a:solidFill>
                  <a:srgbClr val="000000"/>
                </a:solidFill>
                <a:effectLst>
                  <a:outerShdw blurRad="38100" dist="38100" dir="2700000" algn="tl">
                    <a:srgbClr val="C0C0C0"/>
                  </a:outerShdw>
                </a:effectLst>
                <a:latin typeface="Calibri" pitchFamily="34" charset="0"/>
              </a:rPr>
              <a:t>Post-Graduate Certificate Course at Inter-University Centre, Dubrovnik, </a:t>
            </a:r>
            <a:r>
              <a:rPr lang="en-US" b="1" dirty="0" smtClean="0">
                <a:solidFill>
                  <a:srgbClr val="000000"/>
                </a:solidFill>
                <a:effectLst>
                  <a:outerShdw blurRad="38100" dist="38100" dir="2700000" algn="tl">
                    <a:srgbClr val="C0C0C0"/>
                  </a:outerShdw>
                </a:effectLst>
                <a:latin typeface="Calibri" pitchFamily="34" charset="0"/>
              </a:rPr>
              <a:t>Croatia</a:t>
            </a:r>
          </a:p>
          <a:p>
            <a:pPr algn="ctr">
              <a:defRPr/>
            </a:pPr>
            <a:r>
              <a:rPr lang="en-US" sz="4000" b="1" dirty="0">
                <a:solidFill>
                  <a:srgbClr val="000000"/>
                </a:solidFill>
                <a:effectLst>
                  <a:outerShdw blurRad="38100" dist="38100" dir="2700000" algn="tl">
                    <a:srgbClr val="C0C0C0"/>
                  </a:outerShdw>
                </a:effectLst>
                <a:latin typeface="Calibri" pitchFamily="34" charset="0"/>
              </a:rPr>
              <a:t>Mind, Thinking &amp; </a:t>
            </a:r>
            <a:r>
              <a:rPr lang="en-US" sz="4000" b="1" dirty="0" smtClean="0">
                <a:solidFill>
                  <a:srgbClr val="000000"/>
                </a:solidFill>
                <a:effectLst>
                  <a:outerShdw blurRad="38100" dist="38100" dir="2700000" algn="tl">
                    <a:srgbClr val="C0C0C0"/>
                  </a:outerShdw>
                </a:effectLst>
                <a:latin typeface="Calibri" pitchFamily="34" charset="0"/>
              </a:rPr>
              <a:t>Creativity</a:t>
            </a:r>
          </a:p>
          <a:p>
            <a:pPr algn="ctr">
              <a:defRPr/>
            </a:pPr>
            <a:r>
              <a:rPr lang="en-US" b="1" dirty="0">
                <a:solidFill>
                  <a:srgbClr val="000000"/>
                </a:solidFill>
                <a:effectLst>
                  <a:outerShdw blurRad="38100" dist="38100" dir="2700000" algn="tl">
                    <a:srgbClr val="C0C0C0"/>
                  </a:outerShdw>
                </a:effectLst>
                <a:latin typeface="Calibri" pitchFamily="34" charset="0"/>
              </a:rPr>
              <a:t>April 12-15, 2016</a:t>
            </a:r>
            <a:endParaRPr lang="en-US" dirty="0">
              <a:solidFill>
                <a:srgbClr val="000000"/>
              </a:solidFill>
            </a:endParaRPr>
          </a:p>
        </p:txBody>
      </p:sp>
      <p:grpSp>
        <p:nvGrpSpPr>
          <p:cNvPr id="13" name="Group 12"/>
          <p:cNvGrpSpPr/>
          <p:nvPr/>
        </p:nvGrpSpPr>
        <p:grpSpPr>
          <a:xfrm>
            <a:off x="3210275" y="1986"/>
            <a:ext cx="5772699" cy="1410684"/>
            <a:chOff x="3210275" y="1986"/>
            <a:chExt cx="5772699" cy="1410684"/>
          </a:xfrm>
        </p:grpSpPr>
        <p:sp>
          <p:nvSpPr>
            <p:cNvPr id="14" name="CasellaDiTesto 2"/>
            <p:cNvSpPr txBox="1"/>
            <p:nvPr/>
          </p:nvSpPr>
          <p:spPr>
            <a:xfrm>
              <a:off x="3210275" y="335452"/>
              <a:ext cx="4211281" cy="1077218"/>
            </a:xfrm>
            <a:prstGeom prst="rect">
              <a:avLst/>
            </a:prstGeom>
            <a:noFill/>
          </p:spPr>
          <p:txBody>
            <a:bodyPr wrap="none">
              <a:spAutoFit/>
            </a:bodyPr>
            <a:lstStyle/>
            <a:p>
              <a:pPr algn="ctr">
                <a:defRPr/>
              </a:pPr>
              <a:r>
                <a:rPr lang="en-US" sz="1600" dirty="0">
                  <a:solidFill>
                    <a:srgbClr val="000000"/>
                  </a:solidFill>
                  <a:effectLst>
                    <a:outerShdw blurRad="38100" dist="38100" dir="2700000" algn="tl">
                      <a:srgbClr val="C0C0C0"/>
                    </a:outerShdw>
                  </a:effectLst>
                  <a:latin typeface="Calibri" pitchFamily="34" charset="0"/>
                </a:rPr>
                <a:t>School of Industrial and Information </a:t>
              </a:r>
              <a:r>
                <a:rPr lang="en-US" sz="1600" dirty="0" smtClean="0">
                  <a:solidFill>
                    <a:srgbClr val="000000"/>
                  </a:solidFill>
                  <a:effectLst>
                    <a:outerShdw blurRad="38100" dist="38100" dir="2700000" algn="tl">
                      <a:srgbClr val="C0C0C0"/>
                    </a:outerShdw>
                  </a:effectLst>
                  <a:latin typeface="Calibri" pitchFamily="34" charset="0"/>
                </a:rPr>
                <a:t>Engineering</a:t>
              </a:r>
            </a:p>
            <a:p>
              <a:pPr algn="ctr">
                <a:defRPr/>
              </a:pPr>
              <a:r>
                <a:rPr lang="it-IT" sz="1600" dirty="0" smtClean="0">
                  <a:solidFill>
                    <a:srgbClr val="000000"/>
                  </a:solidFill>
                  <a:effectLst>
                    <a:outerShdw blurRad="38100" dist="38100" dir="2700000" algn="tl">
                      <a:srgbClr val="C0C0C0"/>
                    </a:outerShdw>
                  </a:effectLst>
                  <a:latin typeface="Calibri" pitchFamily="34" charset="0"/>
                </a:rPr>
                <a:t>Campus </a:t>
              </a:r>
              <a:r>
                <a:rPr lang="it-IT" sz="1600" dirty="0">
                  <a:solidFill>
                    <a:srgbClr val="000000"/>
                  </a:solidFill>
                  <a:effectLst>
                    <a:outerShdw blurRad="38100" dist="38100" dir="2700000" algn="tl">
                      <a:srgbClr val="C0C0C0"/>
                    </a:outerShdw>
                  </a:effectLst>
                  <a:latin typeface="Calibri" pitchFamily="34" charset="0"/>
                </a:rPr>
                <a:t>Leonardo</a:t>
              </a:r>
            </a:p>
            <a:p>
              <a:pPr algn="ctr">
                <a:defRPr/>
              </a:pPr>
              <a:r>
                <a:rPr lang="it-IT" sz="1600" dirty="0" smtClean="0">
                  <a:solidFill>
                    <a:srgbClr val="000000"/>
                  </a:solidFill>
                  <a:effectLst>
                    <a:outerShdw blurRad="38100" dist="38100" dir="2700000" algn="tl">
                      <a:srgbClr val="C0C0C0"/>
                    </a:outerShdw>
                  </a:effectLst>
                  <a:latin typeface="Calibri" pitchFamily="34" charset="0"/>
                </a:rPr>
                <a:t>Department of </a:t>
              </a:r>
              <a:r>
                <a:rPr lang="it-IT" sz="1600" dirty="0">
                  <a:solidFill>
                    <a:srgbClr val="000000"/>
                  </a:solidFill>
                  <a:effectLst>
                    <a:outerShdw blurRad="38100" dist="38100" dir="2700000" algn="tl">
                      <a:srgbClr val="C0C0C0"/>
                    </a:outerShdw>
                  </a:effectLst>
                  <a:latin typeface="Calibri" pitchFamily="34" charset="0"/>
                </a:rPr>
                <a:t>Electronics, Information </a:t>
              </a:r>
              <a:r>
                <a:rPr lang="it-IT" sz="1600" dirty="0" smtClean="0">
                  <a:solidFill>
                    <a:srgbClr val="000000"/>
                  </a:solidFill>
                  <a:effectLst>
                    <a:outerShdw blurRad="38100" dist="38100" dir="2700000" algn="tl">
                      <a:srgbClr val="C0C0C0"/>
                    </a:outerShdw>
                  </a:effectLst>
                  <a:latin typeface="Calibri" pitchFamily="34" charset="0"/>
                </a:rPr>
                <a:t>and</a:t>
              </a:r>
            </a:p>
            <a:p>
              <a:pPr algn="ctr">
                <a:defRPr/>
              </a:pPr>
              <a:r>
                <a:rPr lang="it-IT" sz="1600" dirty="0" smtClean="0">
                  <a:solidFill>
                    <a:srgbClr val="000000"/>
                  </a:solidFill>
                  <a:effectLst>
                    <a:outerShdw blurRad="38100" dist="38100" dir="2700000" algn="tl">
                      <a:srgbClr val="C0C0C0"/>
                    </a:outerShdw>
                  </a:effectLst>
                  <a:latin typeface="Calibri" pitchFamily="34" charset="0"/>
                </a:rPr>
                <a:t> </a:t>
              </a:r>
              <a:r>
                <a:rPr lang="it-IT" sz="1600" dirty="0">
                  <a:solidFill>
                    <a:srgbClr val="000000"/>
                  </a:solidFill>
                  <a:effectLst>
                    <a:outerShdw blurRad="38100" dist="38100" dir="2700000" algn="tl">
                      <a:srgbClr val="C0C0C0"/>
                    </a:outerShdw>
                  </a:effectLst>
                  <a:latin typeface="Calibri" pitchFamily="34" charset="0"/>
                </a:rPr>
                <a:t>Bioengineering</a:t>
              </a:r>
            </a:p>
          </p:txBody>
        </p:sp>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91880" y="40039"/>
              <a:ext cx="3648075" cy="2667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547541" y="1986"/>
              <a:ext cx="1435433" cy="1410684"/>
            </a:xfrm>
            <a:prstGeom prst="rect">
              <a:avLst/>
            </a:prstGeom>
          </p:spPr>
        </p:pic>
      </p:grpSp>
      <p:sp>
        <p:nvSpPr>
          <p:cNvPr id="19" name="Text Box 15"/>
          <p:cNvSpPr txBox="1">
            <a:spLocks noChangeArrowheads="1"/>
          </p:cNvSpPr>
          <p:nvPr/>
        </p:nvSpPr>
        <p:spPr bwMode="auto">
          <a:xfrm>
            <a:off x="1403648" y="4077072"/>
            <a:ext cx="7740352" cy="2362185"/>
          </a:xfrm>
          <a:prstGeom prst="rect">
            <a:avLst/>
          </a:prstGeom>
          <a:noFill/>
          <a:ln w="9525">
            <a:noFill/>
            <a:miter lim="800000"/>
            <a:headEnd/>
            <a:tailEnd/>
          </a:ln>
        </p:spPr>
        <p:txBody>
          <a:bodyPr wrap="square" lIns="0" tIns="0" rIns="0" bIns="0">
            <a:spAutoFit/>
          </a:bodyPr>
          <a:lstStyle/>
          <a:p>
            <a:pPr lvl="0" algn="ctr">
              <a:spcBef>
                <a:spcPts val="300"/>
              </a:spcBef>
              <a:defRPr/>
            </a:pPr>
            <a:endParaRPr lang="en-US" sz="1400" b="1" dirty="0">
              <a:solidFill>
                <a:srgbClr val="003F6E"/>
              </a:solidFill>
              <a:effectLst>
                <a:outerShdw blurRad="38100" dist="38100" dir="2700000" algn="tl">
                  <a:srgbClr val="C0C0C0"/>
                </a:outerShdw>
              </a:effectLst>
              <a:latin typeface="Calibri" pitchFamily="34" charset="0"/>
              <a:cs typeface="Arial" charset="0"/>
            </a:endParaRPr>
          </a:p>
          <a:p>
            <a:pPr lvl="0" algn="ctr">
              <a:spcBef>
                <a:spcPts val="300"/>
              </a:spcBef>
              <a:defRPr/>
            </a:pPr>
            <a:endParaRPr lang="en-US" sz="1400" b="1" dirty="0" smtClean="0">
              <a:solidFill>
                <a:srgbClr val="003F6E"/>
              </a:solidFill>
              <a:effectLst>
                <a:outerShdw blurRad="38100" dist="38100" dir="2700000" algn="tl">
                  <a:srgbClr val="C0C0C0"/>
                </a:outerShdw>
              </a:effectLst>
              <a:latin typeface="Calibri" pitchFamily="34" charset="0"/>
              <a:cs typeface="Arial" charset="0"/>
            </a:endParaRPr>
          </a:p>
          <a:p>
            <a:pPr lvl="0" algn="ctr">
              <a:spcBef>
                <a:spcPts val="300"/>
              </a:spcBef>
              <a:defRPr/>
            </a:pPr>
            <a:r>
              <a:rPr lang="en-US" sz="4800" b="1" dirty="0" smtClean="0">
                <a:solidFill>
                  <a:srgbClr val="003F6E"/>
                </a:solidFill>
                <a:effectLst>
                  <a:outerShdw blurRad="38100" dist="38100" dir="2700000" algn="tl">
                    <a:srgbClr val="C0C0C0"/>
                  </a:outerShdw>
                </a:effectLst>
                <a:latin typeface="Calibri" pitchFamily="34" charset="0"/>
                <a:cs typeface="Arial" charset="0"/>
              </a:rPr>
              <a:t>Objectivity and Subjectivity</a:t>
            </a:r>
          </a:p>
          <a:p>
            <a:pPr lvl="0" algn="ctr">
              <a:spcBef>
                <a:spcPts val="300"/>
              </a:spcBef>
              <a:defRPr/>
            </a:pPr>
            <a:endParaRPr lang="it-IT" sz="1400" b="1" dirty="0" smtClean="0">
              <a:solidFill>
                <a:srgbClr val="003F6E"/>
              </a:solidFill>
              <a:effectLst>
                <a:outerShdw blurRad="38100" dist="38100" dir="2700000" algn="tl">
                  <a:srgbClr val="C0C0C0"/>
                </a:outerShdw>
              </a:effectLst>
              <a:latin typeface="Calibri" pitchFamily="34" charset="0"/>
              <a:cs typeface="Arial" charset="0"/>
            </a:endParaRPr>
          </a:p>
          <a:p>
            <a:pPr lvl="0" algn="ctr">
              <a:spcBef>
                <a:spcPts val="300"/>
              </a:spcBef>
              <a:defRPr/>
            </a:pPr>
            <a:endParaRPr lang="it-IT" sz="1400" b="1" dirty="0">
              <a:solidFill>
                <a:srgbClr val="003F6E"/>
              </a:solidFill>
              <a:effectLst>
                <a:outerShdw blurRad="38100" dist="38100" dir="2700000" algn="tl">
                  <a:srgbClr val="C0C0C0"/>
                </a:outerShdw>
              </a:effectLst>
              <a:latin typeface="Calibri" pitchFamily="34" charset="0"/>
              <a:cs typeface="Arial" charset="0"/>
            </a:endParaRPr>
          </a:p>
          <a:p>
            <a:pPr lvl="0" algn="ctr">
              <a:spcBef>
                <a:spcPts val="300"/>
              </a:spcBef>
              <a:defRPr/>
            </a:pPr>
            <a:r>
              <a:rPr lang="it-IT" sz="1600" b="1" dirty="0">
                <a:solidFill>
                  <a:srgbClr val="003F6E"/>
                </a:solidFill>
                <a:effectLst>
                  <a:outerShdw blurRad="38100" dist="38100" dir="2700000" algn="tl">
                    <a:srgbClr val="C0C0C0"/>
                  </a:outerShdw>
                </a:effectLst>
                <a:latin typeface="Calibri" pitchFamily="34" charset="0"/>
                <a:cs typeface="Arial" charset="0"/>
              </a:rPr>
              <a:t>Rodolfo A. Fiorini, DEIB-Politecnico di Milano, Italy</a:t>
            </a:r>
            <a:endParaRPr lang="it-IT" sz="1600" b="1" dirty="0" smtClean="0">
              <a:solidFill>
                <a:srgbClr val="003F6E"/>
              </a:solidFill>
              <a:effectLst>
                <a:outerShdw blurRad="38100" dist="38100" dir="2700000" algn="tl">
                  <a:srgbClr val="C0C0C0"/>
                </a:outerShdw>
              </a:effectLst>
              <a:latin typeface="Calibri" pitchFamily="34" charset="0"/>
              <a:cs typeface="Arial" charset="0"/>
            </a:endParaRPr>
          </a:p>
          <a:p>
            <a:pPr>
              <a:spcBef>
                <a:spcPct val="50000"/>
              </a:spcBef>
              <a:defRPr/>
            </a:pPr>
            <a:endParaRPr lang="it-IT" sz="1400" dirty="0">
              <a:solidFill>
                <a:srgbClr val="003F6E"/>
              </a:solidFill>
              <a:latin typeface="Calibri" pitchFamily="34" charset="0"/>
              <a:cs typeface="Arial"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7504" y="1657944"/>
            <a:ext cx="2863206" cy="17710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17154" y="1790996"/>
            <a:ext cx="2857500" cy="1504950"/>
          </a:xfrm>
          <a:prstGeom prst="rect">
            <a:avLst/>
          </a:prstGeom>
        </p:spPr>
      </p:pic>
    </p:spTree>
    <p:extLst>
      <p:ext uri="{BB962C8B-B14F-4D97-AF65-F5344CB8AC3E}">
        <p14:creationId xmlns:p14="http://schemas.microsoft.com/office/powerpoint/2010/main" xmlns="" val="102936938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836711"/>
            <a:ext cx="9144000" cy="575935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10</a:t>
            </a:fld>
            <a:endParaRPr lang="it-IT" smtClean="0">
              <a:latin typeface="Arial" pitchFamily="34" charset="0"/>
            </a:endParaRPr>
          </a:p>
        </p:txBody>
      </p:sp>
      <p:sp>
        <p:nvSpPr>
          <p:cNvPr id="8" name="Rectangle 4"/>
          <p:cNvSpPr>
            <a:spLocks noGrp="1" noChangeArrowheads="1"/>
          </p:cNvSpPr>
          <p:nvPr>
            <p:ph idx="1"/>
          </p:nvPr>
        </p:nvSpPr>
        <p:spPr>
          <a:xfrm>
            <a:off x="436086" y="1698485"/>
            <a:ext cx="8229600" cy="36004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spcBef>
                <a:spcPts val="0"/>
              </a:spcBef>
            </a:pPr>
            <a:r>
              <a:rPr lang="en-US" sz="2200" dirty="0" smtClean="0">
                <a:solidFill>
                  <a:srgbClr val="000000"/>
                </a:solidFill>
                <a:latin typeface="Times New Roman" pitchFamily="18" charset="0"/>
                <a:cs typeface="Times New Roman" pitchFamily="18" charset="0"/>
              </a:rPr>
              <a:t>« Speak </a:t>
            </a:r>
            <a:r>
              <a:rPr lang="en-US" sz="2200" dirty="0">
                <a:solidFill>
                  <a:srgbClr val="000000"/>
                </a:solidFill>
                <a:latin typeface="Times New Roman" pitchFamily="18" charset="0"/>
                <a:cs typeface="Times New Roman" pitchFamily="18" charset="0"/>
              </a:rPr>
              <a:t>obscurely everyone knows how to do, but very few clear. </a:t>
            </a:r>
            <a:r>
              <a:rPr lang="en-US" sz="2200" dirty="0" smtClean="0">
                <a:solidFill>
                  <a:srgbClr val="000000"/>
                </a:solidFill>
                <a:latin typeface="Times New Roman" pitchFamily="18" charset="0"/>
                <a:cs typeface="Times New Roman" pitchFamily="18" charset="0"/>
              </a:rPr>
              <a:t>»</a:t>
            </a:r>
            <a:endParaRPr lang="it-IT" sz="1800" dirty="0" smtClean="0">
              <a:solidFill>
                <a:srgbClr val="000000"/>
              </a:solidFill>
            </a:endParaRPr>
          </a:p>
        </p:txBody>
      </p:sp>
      <p:sp>
        <p:nvSpPr>
          <p:cNvPr id="7" name="TextBox 6"/>
          <p:cNvSpPr txBox="1"/>
          <p:nvPr/>
        </p:nvSpPr>
        <p:spPr>
          <a:xfrm>
            <a:off x="251520" y="5773906"/>
            <a:ext cx="8784976" cy="830997"/>
          </a:xfrm>
          <a:prstGeom prst="rect">
            <a:avLst/>
          </a:prstGeom>
          <a:noFill/>
        </p:spPr>
        <p:txBody>
          <a:bodyPr wrap="square" rtlCol="0">
            <a:spAutoFit/>
          </a:bodyPr>
          <a:lstStyle/>
          <a:p>
            <a:pPr marL="347472" indent="-347472" algn="just"/>
            <a:r>
              <a:rPr lang="en-US" sz="2400" b="1" dirty="0" smtClean="0">
                <a:latin typeface="Times New Roman" pitchFamily="18" charset="0"/>
                <a:cs typeface="Times New Roman" pitchFamily="18" charset="0"/>
              </a:rPr>
              <a:t>Intellect without Emotion:</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“Rational Mind"</a:t>
            </a:r>
            <a:r>
              <a:rPr lang="en-US" sz="2400" dirty="0" smtClean="0">
                <a:latin typeface="Times New Roman" pitchFamily="18" charset="0"/>
                <a:cs typeface="Times New Roman" pitchFamily="18" charset="0"/>
              </a:rPr>
              <a:t> and </a:t>
            </a:r>
            <a:r>
              <a:rPr lang="en-US" sz="2400" b="1" dirty="0">
                <a:latin typeface="Times New Roman" pitchFamily="18" charset="0"/>
                <a:cs typeface="Times New Roman" pitchFamily="18" charset="0"/>
              </a:rPr>
              <a:t>"Classic Scientific Method" </a:t>
            </a:r>
            <a:r>
              <a:rPr lang="en-US" sz="2400" dirty="0" smtClean="0">
                <a:latin typeface="Times New Roman" pitchFamily="18" charset="0"/>
                <a:cs typeface="Times New Roman" pitchFamily="18" charset="0"/>
              </a:rPr>
              <a:t>(to inquire </a:t>
            </a:r>
            <a:r>
              <a:rPr lang="en-US" sz="2400" b="1" dirty="0" smtClean="0">
                <a:latin typeface="Times New Roman" pitchFamily="18" charset="0"/>
                <a:cs typeface="Times New Roman" pitchFamily="18" charset="0"/>
              </a:rPr>
              <a:t>Immanent Reality</a:t>
            </a:r>
            <a:r>
              <a:rPr lang="en-US" sz="2400" dirty="0" smtClean="0">
                <a:latin typeface="Times New Roman" pitchFamily="18" charset="0"/>
                <a:cs typeface="Times New Roman" pitchFamily="18" charset="0"/>
              </a:rPr>
              <a:t>) are born.</a:t>
            </a:r>
            <a:endParaRPr lang="it-IT" sz="2400" dirty="0">
              <a:latin typeface="Times New Roman" pitchFamily="18" charset="0"/>
              <a:cs typeface="Times New Roman" pitchFamily="18" charset="0"/>
            </a:endParaRPr>
          </a:p>
        </p:txBody>
      </p:sp>
      <p:grpSp>
        <p:nvGrpSpPr>
          <p:cNvPr id="3" name="Group 2"/>
          <p:cNvGrpSpPr/>
          <p:nvPr/>
        </p:nvGrpSpPr>
        <p:grpSpPr>
          <a:xfrm>
            <a:off x="349361" y="2277447"/>
            <a:ext cx="8424953" cy="2277953"/>
            <a:chOff x="323511" y="3490568"/>
            <a:chExt cx="8424953" cy="2144678"/>
          </a:xfrm>
        </p:grpSpPr>
        <p:sp>
          <p:nvSpPr>
            <p:cNvPr id="9" name="TextBox 8"/>
            <p:cNvSpPr txBox="1"/>
            <p:nvPr/>
          </p:nvSpPr>
          <p:spPr>
            <a:xfrm>
              <a:off x="3068538" y="5287522"/>
              <a:ext cx="5679926" cy="347724"/>
            </a:xfrm>
            <a:prstGeom prst="rect">
              <a:avLst/>
            </a:prstGeom>
            <a:noFill/>
          </p:spPr>
          <p:txBody>
            <a:bodyPr wrap="square" rtlCol="0">
              <a:spAutoFit/>
            </a:bodyPr>
            <a:lstStyle/>
            <a:p>
              <a:pPr marL="347472" indent="-347472" algn="r"/>
              <a:r>
                <a:rPr lang="en-US" dirty="0" smtClean="0">
                  <a:latin typeface="Times New Roman" pitchFamily="18" charset="0"/>
                  <a:cs typeface="Times New Roman" pitchFamily="18" charset="0"/>
                </a:rPr>
                <a:t>Galileo </a:t>
              </a:r>
              <a:r>
                <a:rPr lang="en-US" dirty="0" err="1" smtClean="0">
                  <a:latin typeface="Times New Roman" pitchFamily="18" charset="0"/>
                  <a:cs typeface="Times New Roman" pitchFamily="18" charset="0"/>
                </a:rPr>
                <a:t>Galilei</a:t>
              </a:r>
              <a:r>
                <a:rPr lang="en-US" dirty="0" smtClean="0">
                  <a:latin typeface="Times New Roman" pitchFamily="18" charset="0"/>
                  <a:cs typeface="Times New Roman" pitchFamily="18" charset="0"/>
                </a:rPr>
                <a:t> (1564 – </a:t>
              </a:r>
              <a:r>
                <a:rPr lang="en-US" dirty="0">
                  <a:latin typeface="Times New Roman" pitchFamily="18" charset="0"/>
                  <a:cs typeface="Times New Roman" pitchFamily="18" charset="0"/>
                </a:rPr>
                <a:t>1642</a:t>
              </a:r>
              <a:r>
                <a:rPr lang="en-US" dirty="0" smtClean="0">
                  <a:latin typeface="Times New Roman" pitchFamily="18" charset="0"/>
                  <a:cs typeface="Times New Roman" pitchFamily="18" charset="0"/>
                </a:rPr>
                <a:t>), The Assayer, </a:t>
              </a:r>
              <a:r>
                <a:rPr lang="en-US" dirty="0">
                  <a:latin typeface="Times New Roman" pitchFamily="18" charset="0"/>
                  <a:cs typeface="Times New Roman" pitchFamily="18" charset="0"/>
                </a:rPr>
                <a:t>Cap. </a:t>
              </a:r>
              <a:r>
                <a:rPr lang="en-US" dirty="0" smtClean="0">
                  <a:latin typeface="Times New Roman" pitchFamily="18" charset="0"/>
                  <a:cs typeface="Times New Roman" pitchFamily="18" charset="0"/>
                </a:rPr>
                <a:t>VI, 1623.</a:t>
              </a:r>
              <a:endParaRPr lang="it-IT" dirty="0">
                <a:latin typeface="Times New Roman" pitchFamily="18" charset="0"/>
                <a:cs typeface="Times New Roman" pitchFamily="18" charset="0"/>
              </a:endParaRPr>
            </a:p>
          </p:txBody>
        </p:sp>
        <p:sp>
          <p:nvSpPr>
            <p:cNvPr id="11" name="TextBox 10"/>
            <p:cNvSpPr txBox="1"/>
            <p:nvPr/>
          </p:nvSpPr>
          <p:spPr>
            <a:xfrm>
              <a:off x="323511" y="3490568"/>
              <a:ext cx="8424952" cy="2020660"/>
            </a:xfrm>
            <a:prstGeom prst="rect">
              <a:avLst/>
            </a:prstGeom>
            <a:noFill/>
          </p:spPr>
          <p:txBody>
            <a:bodyPr wrap="square" rtlCol="0">
              <a:spAutoFit/>
            </a:bodyPr>
            <a:lstStyle/>
            <a:p>
              <a:pPr marL="347472" indent="-347472" algn="just">
                <a:lnSpc>
                  <a:spcPts val="2000"/>
                </a:lnSpc>
              </a:pPr>
              <a:r>
                <a:rPr lang="it-IT"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Philosophy </a:t>
              </a:r>
              <a:r>
                <a:rPr lang="en-US" sz="2200" dirty="0">
                  <a:latin typeface="Times New Roman" pitchFamily="18" charset="0"/>
                  <a:cs typeface="Times New Roman" pitchFamily="18" charset="0"/>
                </a:rPr>
                <a:t>[i.e. physics] is written in this grand book — I mean the universe — which stands continually open to our gaze, but it cannot be understood unless one first learns to comprehend the language and interpret the characters in which it is written. It is written in the language of mathematics, and its characters are triangles, circles, and other geometrical figures, without which it is humanly impossible to understand a single word of it; without these, one is wandering around in a dark </a:t>
              </a:r>
              <a:r>
                <a:rPr lang="en-US" sz="2200" dirty="0" smtClean="0">
                  <a:latin typeface="Times New Roman" pitchFamily="18" charset="0"/>
                  <a:cs typeface="Times New Roman" pitchFamily="18" charset="0"/>
                </a:rPr>
                <a:t>labyrinth</a:t>
              </a:r>
              <a:r>
                <a:rPr lang="it-IT" sz="2000" dirty="0" smtClean="0">
                  <a:latin typeface="Times New Roman" pitchFamily="18" charset="0"/>
                  <a:cs typeface="Times New Roman" pitchFamily="18" charset="0"/>
                </a:rPr>
                <a:t>.</a:t>
              </a:r>
              <a:r>
                <a:rPr lang="it-IT" sz="2200" dirty="0" smtClean="0">
                  <a:latin typeface="Times New Roman" pitchFamily="18" charset="0"/>
                  <a:cs typeface="Times New Roman" pitchFamily="18" charset="0"/>
                </a:rPr>
                <a:t> »</a:t>
              </a:r>
              <a:endParaRPr lang="it-IT" sz="2200" dirty="0">
                <a:latin typeface="Times New Roman" pitchFamily="18" charset="0"/>
                <a:cs typeface="Times New Roman" pitchFamily="18" charset="0"/>
              </a:endParaRPr>
            </a:p>
          </p:txBody>
        </p:sp>
      </p:grpSp>
      <p:grpSp>
        <p:nvGrpSpPr>
          <p:cNvPr id="4" name="Group 3"/>
          <p:cNvGrpSpPr/>
          <p:nvPr/>
        </p:nvGrpSpPr>
        <p:grpSpPr>
          <a:xfrm>
            <a:off x="436086" y="4581128"/>
            <a:ext cx="8316946" cy="1368152"/>
            <a:chOff x="433178" y="1457001"/>
            <a:chExt cx="8315287" cy="1368152"/>
          </a:xfrm>
        </p:grpSpPr>
        <p:sp>
          <p:nvSpPr>
            <p:cNvPr id="13" name="Rectangle 4"/>
            <p:cNvSpPr txBox="1">
              <a:spLocks noChangeArrowheads="1"/>
            </p:cNvSpPr>
            <p:nvPr/>
          </p:nvSpPr>
          <p:spPr bwMode="auto">
            <a:xfrm>
              <a:off x="433178" y="1457001"/>
              <a:ext cx="8229600" cy="13681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lnSpc>
                  <a:spcPts val="2000"/>
                </a:lnSpc>
                <a:spcBef>
                  <a:spcPts val="0"/>
                </a:spcBef>
              </a:pPr>
              <a:r>
                <a:rPr lang="en-US" sz="2200" kern="0" dirty="0">
                  <a:solidFill>
                    <a:srgbClr val="000000"/>
                  </a:solidFill>
                  <a:latin typeface="Times New Roman" pitchFamily="18" charset="0"/>
                  <a:cs typeface="Times New Roman" pitchFamily="18" charset="0"/>
                </a:rPr>
                <a:t>«And by this experience his knowledge was reduced to diffidence, so that when asked how sounds were created be used to answer tolerantly that although he knew a few ways, he was sure that many more existed which were not only unknown but </a:t>
              </a:r>
              <a:r>
                <a:rPr lang="en-US" sz="2200" kern="0" dirty="0" smtClean="0">
                  <a:solidFill>
                    <a:srgbClr val="000000"/>
                  </a:solidFill>
                  <a:latin typeface="Times New Roman" pitchFamily="18" charset="0"/>
                  <a:cs typeface="Times New Roman" pitchFamily="18" charset="0"/>
                </a:rPr>
                <a:t>unimaginable</a:t>
              </a:r>
              <a:r>
                <a:rPr lang="en-US" kern="0" dirty="0" smtClean="0">
                  <a:solidFill>
                    <a:srgbClr val="000000"/>
                  </a:solidFill>
                  <a:latin typeface="Times New Roman" pitchFamily="18" charset="0"/>
                  <a:cs typeface="Times New Roman" pitchFamily="18" charset="0"/>
                </a:rPr>
                <a:t>. </a:t>
              </a:r>
              <a:r>
                <a:rPr lang="en-US" sz="2200" kern="0" dirty="0" smtClean="0">
                  <a:solidFill>
                    <a:srgbClr val="000000"/>
                  </a:solidFill>
                  <a:latin typeface="Times New Roman" pitchFamily="18" charset="0"/>
                  <a:cs typeface="Times New Roman" pitchFamily="18" charset="0"/>
                </a:rPr>
                <a:t>» </a:t>
              </a:r>
              <a:endParaRPr lang="it-IT" sz="2800" kern="0" dirty="0" smtClean="0">
                <a:solidFill>
                  <a:srgbClr val="000000"/>
                </a:solidFill>
              </a:endParaRPr>
            </a:p>
          </p:txBody>
        </p:sp>
        <p:sp>
          <p:nvSpPr>
            <p:cNvPr id="14" name="TextBox 13"/>
            <p:cNvSpPr txBox="1"/>
            <p:nvPr/>
          </p:nvSpPr>
          <p:spPr>
            <a:xfrm>
              <a:off x="613183" y="2412757"/>
              <a:ext cx="8135282" cy="369332"/>
            </a:xfrm>
            <a:prstGeom prst="rect">
              <a:avLst/>
            </a:prstGeom>
            <a:noFill/>
          </p:spPr>
          <p:txBody>
            <a:bodyPr wrap="square" rtlCol="0">
              <a:spAutoFit/>
            </a:bodyPr>
            <a:lstStyle/>
            <a:p>
              <a:pPr marL="347472" indent="-347472" algn="r"/>
              <a:r>
                <a:rPr lang="en-US" dirty="0" smtClean="0">
                  <a:latin typeface="Times New Roman" pitchFamily="18" charset="0"/>
                  <a:cs typeface="Times New Roman" pitchFamily="18" charset="0"/>
                </a:rPr>
                <a:t>Galileo </a:t>
              </a:r>
              <a:r>
                <a:rPr lang="en-US" dirty="0" err="1" smtClean="0">
                  <a:latin typeface="Times New Roman" pitchFamily="18" charset="0"/>
                  <a:cs typeface="Times New Roman" pitchFamily="18" charset="0"/>
                </a:rPr>
                <a:t>Galilei</a:t>
              </a:r>
              <a:r>
                <a:rPr lang="en-US" dirty="0" smtClean="0">
                  <a:latin typeface="Times New Roman" pitchFamily="18" charset="0"/>
                  <a:cs typeface="Times New Roman" pitchFamily="18" charset="0"/>
                </a:rPr>
                <a:t> (1564 – </a:t>
              </a:r>
              <a:r>
                <a:rPr lang="en-US" dirty="0">
                  <a:latin typeface="Times New Roman" pitchFamily="18" charset="0"/>
                  <a:cs typeface="Times New Roman" pitchFamily="18" charset="0"/>
                </a:rPr>
                <a:t>1642</a:t>
              </a:r>
              <a:r>
                <a:rPr lang="en-US" dirty="0" smtClean="0">
                  <a:latin typeface="Times New Roman" pitchFamily="18" charset="0"/>
                  <a:cs typeface="Times New Roman" pitchFamily="18" charset="0"/>
                </a:rPr>
                <a:t>), The Assayer, The Scientist and the Cicada, 1623.</a:t>
              </a:r>
              <a:endParaRPr lang="it-IT" dirty="0">
                <a:latin typeface="Times New Roman" pitchFamily="18" charset="0"/>
                <a:cs typeface="Times New Roman" pitchFamily="18" charset="0"/>
              </a:endParaRPr>
            </a:p>
          </p:txBody>
        </p:sp>
      </p:grpSp>
      <p:sp>
        <p:nvSpPr>
          <p:cNvPr id="20" name="Rectangle 4"/>
          <p:cNvSpPr txBox="1">
            <a:spLocks noChangeArrowheads="1"/>
          </p:cNvSpPr>
          <p:nvPr/>
        </p:nvSpPr>
        <p:spPr bwMode="auto">
          <a:xfrm>
            <a:off x="5892341" y="1988840"/>
            <a:ext cx="2778141" cy="3243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kern="0" dirty="0" smtClean="0">
                <a:solidFill>
                  <a:srgbClr val="000000"/>
                </a:solidFill>
                <a:latin typeface="Times New Roman" pitchFamily="18" charset="0"/>
                <a:cs typeface="Times New Roman" pitchFamily="18" charset="0"/>
              </a:rPr>
              <a:t>Galileo </a:t>
            </a:r>
            <a:r>
              <a:rPr lang="en-US" sz="1800" kern="0" dirty="0" err="1" smtClean="0">
                <a:solidFill>
                  <a:srgbClr val="000000"/>
                </a:solidFill>
                <a:latin typeface="Times New Roman" pitchFamily="18" charset="0"/>
                <a:cs typeface="Times New Roman" pitchFamily="18" charset="0"/>
              </a:rPr>
              <a:t>Galilei</a:t>
            </a:r>
            <a:r>
              <a:rPr lang="en-US" sz="1800" kern="0" dirty="0" smtClean="0">
                <a:solidFill>
                  <a:srgbClr val="000000"/>
                </a:solidFill>
                <a:latin typeface="Times New Roman" pitchFamily="18" charset="0"/>
                <a:cs typeface="Times New Roman" pitchFamily="18" charset="0"/>
              </a:rPr>
              <a:t> (1564 – 1642).</a:t>
            </a:r>
            <a:endParaRPr lang="it-IT" sz="1800" kern="0" dirty="0" smtClean="0">
              <a:solidFill>
                <a:srgbClr val="000000"/>
              </a:solidFill>
            </a:endParaRPr>
          </a:p>
        </p:txBody>
      </p:sp>
      <p:sp>
        <p:nvSpPr>
          <p:cNvPr id="17"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9" name="Text Box 3"/>
          <p:cNvSpPr txBox="1">
            <a:spLocks noChangeArrowheads="1"/>
          </p:cNvSpPr>
          <p:nvPr/>
        </p:nvSpPr>
        <p:spPr bwMode="auto">
          <a:xfrm>
            <a:off x="286521" y="839034"/>
            <a:ext cx="8616077"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5000" b="1" dirty="0" smtClean="0">
                <a:solidFill>
                  <a:srgbClr val="003F6E"/>
                </a:solidFill>
              </a:rPr>
              <a:t>Systemic Reference Paradigms</a:t>
            </a:r>
            <a:endParaRPr lang="it-IT" sz="5000" b="1" dirty="0">
              <a:solidFill>
                <a:srgbClr val="003F6E"/>
              </a:solidFill>
            </a:endParaRPr>
          </a:p>
        </p:txBody>
      </p:sp>
      <p:sp>
        <p:nvSpPr>
          <p:cNvPr id="2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05)</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311407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11</a:t>
            </a:fld>
            <a:endParaRPr lang="it-IT" smtClean="0">
              <a:latin typeface="Arial" pitchFamily="34" charset="0"/>
            </a:endParaRPr>
          </a:p>
        </p:txBody>
      </p:sp>
      <p:sp>
        <p:nvSpPr>
          <p:cNvPr id="8" name="Text Box 5"/>
          <p:cNvSpPr txBox="1">
            <a:spLocks noChangeArrowheads="1"/>
          </p:cNvSpPr>
          <p:nvPr/>
        </p:nvSpPr>
        <p:spPr bwMode="auto">
          <a:xfrm>
            <a:off x="-32047" y="2132856"/>
            <a:ext cx="9144000" cy="35086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6600" b="1" dirty="0" smtClean="0">
                <a:solidFill>
                  <a:srgbClr val="003F6E"/>
                </a:solidFill>
                <a:latin typeface="Times New Roman" pitchFamily="18" charset="0"/>
              </a:rPr>
              <a:t>OBJECTIVITY</a:t>
            </a:r>
          </a:p>
          <a:p>
            <a:pPr algn="ctr" eaLnBrk="1" hangingPunct="1"/>
            <a:r>
              <a:rPr lang="it-IT" sz="6600" b="1" dirty="0" smtClean="0">
                <a:solidFill>
                  <a:srgbClr val="003F6E"/>
                </a:solidFill>
                <a:latin typeface="Times New Roman" pitchFamily="18" charset="0"/>
              </a:rPr>
              <a:t>AS A</a:t>
            </a:r>
          </a:p>
          <a:p>
            <a:pPr algn="ctr" eaLnBrk="1" hangingPunct="1"/>
            <a:r>
              <a:rPr lang="it-IT" sz="6600" b="1" dirty="0" smtClean="0">
                <a:solidFill>
                  <a:srgbClr val="003F6E"/>
                </a:solidFill>
                <a:latin typeface="Times New Roman" pitchFamily="18" charset="0"/>
              </a:rPr>
              <a:t>SCIENTIFIC DOGMA</a:t>
            </a:r>
            <a:r>
              <a:rPr lang="it-IT" sz="4800" b="1" dirty="0">
                <a:solidFill>
                  <a:srgbClr val="000000"/>
                </a:solidFill>
                <a:latin typeface="Times New Roman" pitchFamily="18" charset="0"/>
              </a:rPr>
              <a:t/>
            </a:r>
            <a:br>
              <a:rPr lang="it-IT" sz="4800" b="1" dirty="0">
                <a:solidFill>
                  <a:srgbClr val="000000"/>
                </a:solidFill>
                <a:latin typeface="Times New Roman" pitchFamily="18" charset="0"/>
              </a:rPr>
            </a:br>
            <a:endParaRPr lang="it-IT" sz="2400" dirty="0">
              <a:solidFill>
                <a:srgbClr val="000000"/>
              </a:solidFill>
              <a:latin typeface="Times New Roman" pitchFamily="18" charset="0"/>
            </a:endParaRPr>
          </a:p>
        </p:txBody>
      </p:sp>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2"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06)</a:t>
            </a:r>
            <a:endParaRPr lang="it-IT" sz="3200" b="1" dirty="0">
              <a:solidFill>
                <a:srgbClr val="003F6E"/>
              </a:solidFill>
              <a:latin typeface="Times New Roman" pitchFamily="18" charset="0"/>
            </a:endParaRPr>
          </a:p>
        </p:txBody>
      </p:sp>
      <p:sp>
        <p:nvSpPr>
          <p:cNvPr id="13" name="Text Box 5"/>
          <p:cNvSpPr txBox="1">
            <a:spLocks noChangeArrowheads="1"/>
          </p:cNvSpPr>
          <p:nvPr/>
        </p:nvSpPr>
        <p:spPr bwMode="auto">
          <a:xfrm>
            <a:off x="1" y="836612"/>
            <a:ext cx="914399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OBJECTIVITY TRADITIONAL DEFINITION</a:t>
            </a:r>
            <a:endParaRPr lang="it-IT" sz="3200" b="1" dirty="0">
              <a:solidFill>
                <a:srgbClr val="000000"/>
              </a:solidFill>
              <a:latin typeface="Times New Roman" pitchFamily="18" charset="0"/>
            </a:endParaRPr>
          </a:p>
        </p:txBody>
      </p:sp>
    </p:spTree>
    <p:extLst>
      <p:ext uri="{BB962C8B-B14F-4D97-AF65-F5344CB8AC3E}">
        <p14:creationId xmlns:p14="http://schemas.microsoft.com/office/powerpoint/2010/main" xmlns="" val="731267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12</a:t>
            </a:fld>
            <a:endParaRPr lang="it-IT" smtClean="0">
              <a:latin typeface="Arial" pitchFamily="34" charset="0"/>
            </a:endParaRPr>
          </a:p>
        </p:txBody>
      </p:sp>
      <p:sp>
        <p:nvSpPr>
          <p:cNvPr id="8" name="Text Box 5"/>
          <p:cNvSpPr txBox="1">
            <a:spLocks noChangeArrowheads="1"/>
          </p:cNvSpPr>
          <p:nvPr/>
        </p:nvSpPr>
        <p:spPr bwMode="auto">
          <a:xfrm>
            <a:off x="0" y="1066800"/>
            <a:ext cx="9144000"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400" b="1" dirty="0" smtClean="0">
                <a:solidFill>
                  <a:srgbClr val="003F6E"/>
                </a:solidFill>
                <a:latin typeface="Times New Roman" pitchFamily="18" charset="0"/>
              </a:rPr>
              <a:t>OBSERVER as PURE SPECTATOR</a:t>
            </a:r>
            <a:r>
              <a:rPr lang="it-IT" sz="4800" b="1" dirty="0">
                <a:solidFill>
                  <a:srgbClr val="000000"/>
                </a:solidFill>
                <a:latin typeface="Times New Roman" pitchFamily="18" charset="0"/>
              </a:rPr>
              <a:t/>
            </a:r>
            <a:br>
              <a:rPr lang="it-IT" sz="4800" b="1" dirty="0">
                <a:solidFill>
                  <a:srgbClr val="000000"/>
                </a:solidFill>
                <a:latin typeface="Times New Roman" pitchFamily="18" charset="0"/>
              </a:rPr>
            </a:br>
            <a:r>
              <a:rPr lang="it-IT" sz="2400" b="1" dirty="0" smtClean="0">
                <a:solidFill>
                  <a:srgbClr val="000000"/>
                </a:solidFill>
                <a:latin typeface="Times New Roman" pitchFamily="18" charset="0"/>
              </a:rPr>
              <a:t>Experimental Uncontrolled Observation</a:t>
            </a:r>
            <a:endParaRPr lang="it-IT" sz="2400" dirty="0">
              <a:solidFill>
                <a:srgbClr val="000000"/>
              </a:solidFill>
              <a:latin typeface="Times New Roman"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01638" y="2362200"/>
            <a:ext cx="8372475" cy="296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2"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07)</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739172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3120F2A8-8354-43CD-A1C2-C61175CC20CA}" type="slidenum">
              <a:rPr lang="it-IT" smtClean="0">
                <a:latin typeface="Arial" pitchFamily="34" charset="0"/>
              </a:rPr>
              <a:pPr eaLnBrk="1" hangingPunct="1">
                <a:spcBef>
                  <a:spcPct val="0"/>
                </a:spcBef>
                <a:defRPr/>
              </a:pPr>
              <a:t>13</a:t>
            </a:fld>
            <a:endParaRPr lang="it-IT" smtClean="0">
              <a:latin typeface="Arial" pitchFamily="34" charset="0"/>
            </a:endParaRPr>
          </a:p>
        </p:txBody>
      </p:sp>
      <p:pic>
        <p:nvPicPr>
          <p:cNvPr id="26" name="Picture 2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28637" y="2060848"/>
            <a:ext cx="8086725"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grpSp>
        <p:nvGrpSpPr>
          <p:cNvPr id="11" name="Group 48"/>
          <p:cNvGrpSpPr>
            <a:grpSpLocks/>
          </p:cNvGrpSpPr>
          <p:nvPr/>
        </p:nvGrpSpPr>
        <p:grpSpPr bwMode="auto">
          <a:xfrm>
            <a:off x="107950" y="4869160"/>
            <a:ext cx="8928100" cy="1328738"/>
            <a:chOff x="63500" y="2366963"/>
            <a:chExt cx="8928100" cy="1328737"/>
          </a:xfrm>
        </p:grpSpPr>
        <p:pic>
          <p:nvPicPr>
            <p:cNvPr id="12"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85825" y="2366963"/>
              <a:ext cx="7313613" cy="13287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13" name="Group 50"/>
            <p:cNvGrpSpPr>
              <a:grpSpLocks/>
            </p:cNvGrpSpPr>
            <p:nvPr/>
          </p:nvGrpSpPr>
          <p:grpSpPr bwMode="auto">
            <a:xfrm>
              <a:off x="63500" y="2366963"/>
              <a:ext cx="8928100" cy="966787"/>
              <a:chOff x="63500" y="2366963"/>
              <a:chExt cx="8928100" cy="966787"/>
            </a:xfrm>
          </p:grpSpPr>
          <p:sp>
            <p:nvSpPr>
              <p:cNvPr id="14" name="TextBox 35"/>
              <p:cNvSpPr txBox="1">
                <a:spLocks noChangeArrowheads="1"/>
              </p:cNvSpPr>
              <p:nvPr/>
            </p:nvSpPr>
            <p:spPr bwMode="auto">
              <a:xfrm>
                <a:off x="8431213" y="2366963"/>
                <a:ext cx="40798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latin typeface="Times New Roman" pitchFamily="18" charset="0"/>
                  </a:rPr>
                  <a:t>Y</a:t>
                </a:r>
              </a:p>
            </p:txBody>
          </p:sp>
          <p:sp>
            <p:nvSpPr>
              <p:cNvPr id="15" name="TextBox 36"/>
              <p:cNvSpPr txBox="1">
                <a:spLocks noChangeArrowheads="1"/>
              </p:cNvSpPr>
              <p:nvPr/>
            </p:nvSpPr>
            <p:spPr bwMode="auto">
              <a:xfrm>
                <a:off x="247650" y="2366963"/>
                <a:ext cx="4079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latin typeface="Times New Roman" pitchFamily="18" charset="0"/>
                  </a:rPr>
                  <a:t>U</a:t>
                </a:r>
              </a:p>
            </p:txBody>
          </p:sp>
          <p:sp>
            <p:nvSpPr>
              <p:cNvPr id="16" name="Line 5"/>
              <p:cNvSpPr>
                <a:spLocks noChangeShapeType="1"/>
              </p:cNvSpPr>
              <p:nvPr/>
            </p:nvSpPr>
            <p:spPr bwMode="auto">
              <a:xfrm>
                <a:off x="63500" y="3016250"/>
                <a:ext cx="776287"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kern="0">
                  <a:solidFill>
                    <a:srgbClr val="EAEAEA"/>
                  </a:solidFill>
                  <a:latin typeface="Verdana" pitchFamily="34" charset="0"/>
                </a:endParaRPr>
              </a:p>
            </p:txBody>
          </p:sp>
          <p:sp>
            <p:nvSpPr>
              <p:cNvPr id="17" name="Line 5"/>
              <p:cNvSpPr>
                <a:spLocks noChangeShapeType="1"/>
              </p:cNvSpPr>
              <p:nvPr/>
            </p:nvSpPr>
            <p:spPr bwMode="auto">
              <a:xfrm flipV="1">
                <a:off x="8239125" y="3051175"/>
                <a:ext cx="752475"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 name="TextBox 29"/>
              <p:cNvSpPr txBox="1">
                <a:spLocks noChangeArrowheads="1"/>
              </p:cNvSpPr>
              <p:nvPr/>
            </p:nvSpPr>
            <p:spPr bwMode="auto">
              <a:xfrm>
                <a:off x="3932238" y="2687638"/>
                <a:ext cx="15732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b="1" dirty="0">
                    <a:solidFill>
                      <a:schemeClr val="bg1"/>
                    </a:solidFill>
                    <a:latin typeface="Edwardian Script ITC" pitchFamily="66" charset="0"/>
                  </a:rPr>
                  <a:t>L  </a:t>
                </a:r>
                <a:r>
                  <a:rPr lang="en-US" sz="3600" b="1" dirty="0">
                    <a:solidFill>
                      <a:schemeClr val="bg1"/>
                    </a:solidFill>
                    <a:latin typeface="Times New Roman" pitchFamily="18" charset="0"/>
                    <a:cs typeface="Times New Roman" pitchFamily="18" charset="0"/>
                  </a:rPr>
                  <a:t>( s)</a:t>
                </a:r>
              </a:p>
            </p:txBody>
          </p:sp>
        </p:grpSp>
      </p:grpSp>
      <p:sp>
        <p:nvSpPr>
          <p:cNvPr id="19" name="Text Box 3"/>
          <p:cNvSpPr txBox="1">
            <a:spLocks noChangeArrowheads="1"/>
          </p:cNvSpPr>
          <p:nvPr/>
        </p:nvSpPr>
        <p:spPr bwMode="auto">
          <a:xfrm>
            <a:off x="0" y="990600"/>
            <a:ext cx="9143999"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600" b="1" dirty="0" smtClean="0">
                <a:solidFill>
                  <a:srgbClr val="003F6E"/>
                </a:solidFill>
                <a:latin typeface="Times New Roman" pitchFamily="18" charset="0"/>
                <a:cs typeface="Times New Roman" pitchFamily="18" charset="0"/>
              </a:rPr>
              <a:t>Classic Single Domain Channel Transfer Function Approach</a:t>
            </a:r>
          </a:p>
          <a:p>
            <a:pPr algn="ctr" eaLnBrk="1" hangingPunct="1"/>
            <a:r>
              <a:rPr lang="en-US" sz="2400" b="1" dirty="0" smtClean="0">
                <a:solidFill>
                  <a:srgbClr val="000000"/>
                </a:solidFill>
                <a:latin typeface="Times New Roman" pitchFamily="18" charset="0"/>
                <a:cs typeface="Times New Roman" pitchFamily="18" charset="0"/>
              </a:rPr>
              <a:t>(Shannon Passive Information Channel)</a:t>
            </a:r>
            <a:endParaRPr lang="it-IT" sz="2400" b="1" dirty="0">
              <a:solidFill>
                <a:srgbClr val="000000"/>
              </a:solidFill>
              <a:latin typeface="Times New Roman" pitchFamily="18" charset="0"/>
              <a:cs typeface="Times New Roman" pitchFamily="18" charset="0"/>
            </a:endParaRPr>
          </a:p>
        </p:txBody>
      </p:sp>
      <p:sp>
        <p:nvSpPr>
          <p:cNvPr id="2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08)</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4109560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4BBF6AE2-B5C9-44EC-A33A-C40C3970E7BC}" type="slidenum">
              <a:rPr lang="it-IT" smtClean="0">
                <a:latin typeface="Arial" pitchFamily="34" charset="0"/>
              </a:rPr>
              <a:pPr eaLnBrk="1" hangingPunct="1">
                <a:spcBef>
                  <a:spcPct val="0"/>
                </a:spcBef>
                <a:defRPr/>
              </a:pPr>
              <a:t>14</a:t>
            </a:fld>
            <a:endParaRPr lang="it-IT" smtClean="0">
              <a:latin typeface="Arial" pitchFamily="34" charset="0"/>
            </a:endParaRPr>
          </a:p>
        </p:txBody>
      </p:sp>
      <p:sp>
        <p:nvSpPr>
          <p:cNvPr id="47108" name="Text Box 3"/>
          <p:cNvSpPr txBox="1">
            <a:spLocks noChangeArrowheads="1"/>
          </p:cNvSpPr>
          <p:nvPr/>
        </p:nvSpPr>
        <p:spPr bwMode="auto">
          <a:xfrm>
            <a:off x="1979712" y="836612"/>
            <a:ext cx="518457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3600" b="1" dirty="0" smtClean="0">
                <a:solidFill>
                  <a:srgbClr val="003F6E"/>
                </a:solidFill>
                <a:latin typeface="Times New Roman" pitchFamily="18" charset="0"/>
                <a:cs typeface="Times New Roman" pitchFamily="18" charset="0"/>
              </a:rPr>
              <a:t>ERGODIC </a:t>
            </a:r>
            <a:r>
              <a:rPr lang="it-IT" sz="3600" b="1" dirty="0">
                <a:solidFill>
                  <a:srgbClr val="003F6E"/>
                </a:solidFill>
                <a:latin typeface="Times New Roman" pitchFamily="18" charset="0"/>
                <a:cs typeface="Times New Roman" pitchFamily="18" charset="0"/>
              </a:rPr>
              <a:t>OBSERVER</a:t>
            </a:r>
          </a:p>
        </p:txBody>
      </p:sp>
      <p:pic>
        <p:nvPicPr>
          <p:cNvPr id="47109"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bwMode="auto">
          <a:xfrm>
            <a:off x="546100" y="1548093"/>
            <a:ext cx="8086725" cy="296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91"/>
          <p:cNvSpPr txBox="1">
            <a:spLocks noChangeArrowheads="1"/>
          </p:cNvSpPr>
          <p:nvPr/>
        </p:nvSpPr>
        <p:spPr bwMode="auto">
          <a:xfrm>
            <a:off x="528638" y="4509120"/>
            <a:ext cx="8086725"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8000" rIns="18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ct val="20000"/>
              </a:spcBef>
            </a:pPr>
            <a:r>
              <a:rPr lang="en-US" sz="2000" dirty="0" smtClean="0">
                <a:solidFill>
                  <a:srgbClr val="000000"/>
                </a:solidFill>
                <a:latin typeface="Times New Roman" pitchFamily="18" charset="0"/>
              </a:rPr>
              <a:t>The </a:t>
            </a:r>
            <a:r>
              <a:rPr lang="en-US" sz="2000" dirty="0">
                <a:solidFill>
                  <a:srgbClr val="000000"/>
                </a:solidFill>
                <a:latin typeface="Times New Roman" pitchFamily="18" charset="0"/>
              </a:rPr>
              <a:t>pulsed ”</a:t>
            </a:r>
            <a:r>
              <a:rPr lang="en-US" sz="2000" b="1" dirty="0">
                <a:solidFill>
                  <a:srgbClr val="000000"/>
                </a:solidFill>
                <a:latin typeface="Times New Roman" pitchFamily="18" charset="0"/>
              </a:rPr>
              <a:t>Controlled </a:t>
            </a:r>
            <a:r>
              <a:rPr lang="en-US" sz="2000" b="1" dirty="0" err="1">
                <a:solidFill>
                  <a:srgbClr val="000000"/>
                </a:solidFill>
                <a:latin typeface="Times New Roman" pitchFamily="18" charset="0"/>
              </a:rPr>
              <a:t>Perturbative</a:t>
            </a:r>
            <a:r>
              <a:rPr lang="en-US" sz="2000" b="1" dirty="0">
                <a:solidFill>
                  <a:srgbClr val="000000"/>
                </a:solidFill>
                <a:latin typeface="Times New Roman" pitchFamily="18" charset="0"/>
              </a:rPr>
              <a:t> Approach</a:t>
            </a:r>
            <a:r>
              <a:rPr lang="en-US" sz="2000" dirty="0" smtClean="0">
                <a:solidFill>
                  <a:srgbClr val="000000"/>
                </a:solidFill>
                <a:latin typeface="Times New Roman" pitchFamily="18" charset="0"/>
              </a:rPr>
              <a:t>” (</a:t>
            </a:r>
            <a:r>
              <a:rPr lang="en-US" sz="2000" b="1" dirty="0">
                <a:solidFill>
                  <a:srgbClr val="000000"/>
                </a:solidFill>
                <a:latin typeface="Times New Roman" pitchFamily="18" charset="0"/>
              </a:rPr>
              <a:t>CPA</a:t>
            </a:r>
            <a:r>
              <a:rPr lang="en-US" sz="2000" dirty="0">
                <a:solidFill>
                  <a:srgbClr val="000000"/>
                </a:solidFill>
                <a:latin typeface="Times New Roman" pitchFamily="18" charset="0"/>
              </a:rPr>
              <a:t>) was conceived in advanced experimental research areas, in the 1970s. One of its practical </a:t>
            </a:r>
            <a:r>
              <a:rPr lang="en-US" sz="2000" dirty="0" smtClean="0">
                <a:solidFill>
                  <a:srgbClr val="000000"/>
                </a:solidFill>
                <a:latin typeface="Times New Roman" pitchFamily="18" charset="0"/>
              </a:rPr>
              <a:t>advanced implementation was </a:t>
            </a:r>
            <a:r>
              <a:rPr lang="en-US" sz="2000" dirty="0">
                <a:solidFill>
                  <a:srgbClr val="000000"/>
                </a:solidFill>
                <a:latin typeface="Times New Roman" pitchFamily="18" charset="0"/>
              </a:rPr>
              <a:t>the laser </a:t>
            </a:r>
            <a:r>
              <a:rPr lang="en-US" sz="2000" dirty="0" smtClean="0">
                <a:solidFill>
                  <a:srgbClr val="000000"/>
                </a:solidFill>
                <a:latin typeface="Times New Roman" pitchFamily="18" charset="0"/>
              </a:rPr>
              <a:t>”</a:t>
            </a:r>
            <a:r>
              <a:rPr lang="en-US" sz="2000" b="1" dirty="0" err="1" smtClean="0">
                <a:solidFill>
                  <a:srgbClr val="000000"/>
                </a:solidFill>
                <a:latin typeface="Times New Roman" pitchFamily="18" charset="0"/>
              </a:rPr>
              <a:t>Pump&amp;Probe</a:t>
            </a:r>
            <a:r>
              <a:rPr lang="en-US" sz="2000" dirty="0">
                <a:solidFill>
                  <a:srgbClr val="000000"/>
                </a:solidFill>
                <a:latin typeface="Times New Roman" pitchFamily="18" charset="0"/>
              </a:rPr>
              <a:t>” (</a:t>
            </a:r>
            <a:r>
              <a:rPr lang="en-US" sz="2000" b="1" dirty="0">
                <a:solidFill>
                  <a:srgbClr val="000000"/>
                </a:solidFill>
                <a:latin typeface="Times New Roman" pitchFamily="18" charset="0"/>
              </a:rPr>
              <a:t>P&amp;P</a:t>
            </a:r>
            <a:r>
              <a:rPr lang="en-US" sz="2000" dirty="0">
                <a:solidFill>
                  <a:srgbClr val="000000"/>
                </a:solidFill>
                <a:latin typeface="Times New Roman" pitchFamily="18" charset="0"/>
              </a:rPr>
              <a:t>) technique. CPA and P&amp;P </a:t>
            </a:r>
            <a:r>
              <a:rPr lang="en-US" sz="2000" dirty="0" smtClean="0">
                <a:solidFill>
                  <a:srgbClr val="000000"/>
                </a:solidFill>
                <a:latin typeface="Times New Roman" pitchFamily="18" charset="0"/>
              </a:rPr>
              <a:t>techniques </a:t>
            </a:r>
            <a:r>
              <a:rPr lang="en-US" sz="2000" dirty="0">
                <a:solidFill>
                  <a:srgbClr val="000000"/>
                </a:solidFill>
                <a:latin typeface="Times New Roman" pitchFamily="18" charset="0"/>
              </a:rPr>
              <a:t>have been applied to disciplines like P&amp;P </a:t>
            </a:r>
            <a:r>
              <a:rPr lang="en-US" sz="2000" b="1" dirty="0" smtClean="0">
                <a:solidFill>
                  <a:srgbClr val="000000"/>
                </a:solidFill>
                <a:latin typeface="Times New Roman" pitchFamily="18" charset="0"/>
              </a:rPr>
              <a:t>spectroscopy in </a:t>
            </a:r>
            <a:r>
              <a:rPr lang="en-US" sz="2000" b="1" dirty="0">
                <a:solidFill>
                  <a:srgbClr val="000000"/>
                </a:solidFill>
                <a:latin typeface="Times New Roman" pitchFamily="18" charset="0"/>
              </a:rPr>
              <a:t>biology</a:t>
            </a:r>
            <a:r>
              <a:rPr lang="en-US" sz="2000" dirty="0">
                <a:solidFill>
                  <a:srgbClr val="000000"/>
                </a:solidFill>
                <a:latin typeface="Times New Roman" pitchFamily="18" charset="0"/>
              </a:rPr>
              <a:t>, P&amp;P </a:t>
            </a:r>
            <a:r>
              <a:rPr lang="en-US" sz="2000" b="1" dirty="0">
                <a:solidFill>
                  <a:srgbClr val="000000"/>
                </a:solidFill>
                <a:latin typeface="Times New Roman" pitchFamily="18" charset="0"/>
              </a:rPr>
              <a:t>biomedical imaging</a:t>
            </a:r>
            <a:r>
              <a:rPr lang="en-US" sz="2000" dirty="0">
                <a:solidFill>
                  <a:srgbClr val="000000"/>
                </a:solidFill>
                <a:latin typeface="Times New Roman" pitchFamily="18" charset="0"/>
              </a:rPr>
              <a:t>, P&amp;P </a:t>
            </a:r>
            <a:r>
              <a:rPr lang="en-US" sz="2000" b="1" dirty="0">
                <a:solidFill>
                  <a:srgbClr val="000000"/>
                </a:solidFill>
                <a:latin typeface="Times New Roman" pitchFamily="18" charset="0"/>
              </a:rPr>
              <a:t>molecular dynamics</a:t>
            </a:r>
            <a:r>
              <a:rPr lang="en-US" sz="2000" dirty="0">
                <a:solidFill>
                  <a:srgbClr val="000000"/>
                </a:solidFill>
                <a:latin typeface="Times New Roman" pitchFamily="18" charset="0"/>
              </a:rPr>
              <a:t>, P&amp;P </a:t>
            </a:r>
            <a:r>
              <a:rPr lang="en-US" sz="2000" b="1" dirty="0">
                <a:solidFill>
                  <a:srgbClr val="000000"/>
                </a:solidFill>
                <a:latin typeface="Times New Roman" pitchFamily="18" charset="0"/>
              </a:rPr>
              <a:t>Optical Coherence </a:t>
            </a:r>
            <a:r>
              <a:rPr lang="en-US" sz="2000" b="1" dirty="0" smtClean="0">
                <a:solidFill>
                  <a:srgbClr val="000000"/>
                </a:solidFill>
                <a:latin typeface="Times New Roman" pitchFamily="18" charset="0"/>
              </a:rPr>
              <a:t>Tomography</a:t>
            </a:r>
            <a:r>
              <a:rPr lang="en-US" sz="2000" dirty="0" smtClean="0">
                <a:solidFill>
                  <a:srgbClr val="000000"/>
                </a:solidFill>
                <a:latin typeface="Times New Roman" pitchFamily="18" charset="0"/>
              </a:rPr>
              <a:t> (</a:t>
            </a:r>
            <a:r>
              <a:rPr lang="en-US" sz="2000" dirty="0">
                <a:solidFill>
                  <a:srgbClr val="000000"/>
                </a:solidFill>
                <a:latin typeface="Times New Roman" pitchFamily="18" charset="0"/>
              </a:rPr>
              <a:t>OCT), etc.</a:t>
            </a:r>
            <a:endParaRPr lang="it-IT" sz="20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2"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(09)</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2016960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3120F2A8-8354-43CD-A1C2-C61175CC20CA}" type="slidenum">
              <a:rPr lang="it-IT" smtClean="0">
                <a:latin typeface="Arial" pitchFamily="34" charset="0"/>
              </a:rPr>
              <a:pPr eaLnBrk="1" hangingPunct="1">
                <a:spcBef>
                  <a:spcPct val="0"/>
                </a:spcBef>
                <a:defRPr/>
              </a:pPr>
              <a:t>15</a:t>
            </a:fld>
            <a:endParaRPr lang="it-IT" smtClean="0">
              <a:latin typeface="Arial" pitchFamily="34" charset="0"/>
            </a:endParaRPr>
          </a:p>
        </p:txBody>
      </p:sp>
      <p:sp>
        <p:nvSpPr>
          <p:cNvPr id="46084" name="Text Box 3"/>
          <p:cNvSpPr txBox="1">
            <a:spLocks noChangeArrowheads="1"/>
          </p:cNvSpPr>
          <p:nvPr/>
        </p:nvSpPr>
        <p:spPr bwMode="auto">
          <a:xfrm>
            <a:off x="271462" y="914399"/>
            <a:ext cx="862964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800" dirty="0" smtClean="0">
                <a:solidFill>
                  <a:srgbClr val="003F6E"/>
                </a:solidFill>
                <a:latin typeface="Times New Roman" pitchFamily="18" charset="0"/>
                <a:cs typeface="Times New Roman" pitchFamily="18" charset="0"/>
              </a:rPr>
              <a:t>From </a:t>
            </a:r>
            <a:r>
              <a:rPr lang="it-IT" sz="2800" b="1" dirty="0">
                <a:solidFill>
                  <a:srgbClr val="003F6E"/>
                </a:solidFill>
                <a:latin typeface="Times New Roman" pitchFamily="18" charset="0"/>
                <a:cs typeface="Times New Roman" pitchFamily="18" charset="0"/>
              </a:rPr>
              <a:t>PURE SPECTATOR</a:t>
            </a:r>
            <a:r>
              <a:rPr lang="it-IT" sz="2800" dirty="0">
                <a:solidFill>
                  <a:srgbClr val="003F6E"/>
                </a:solidFill>
                <a:latin typeface="Times New Roman" pitchFamily="18" charset="0"/>
                <a:cs typeface="Times New Roman" pitchFamily="18" charset="0"/>
              </a:rPr>
              <a:t> </a:t>
            </a:r>
            <a:r>
              <a:rPr lang="it-IT" sz="2800" dirty="0" smtClean="0">
                <a:solidFill>
                  <a:srgbClr val="003F6E"/>
                </a:solidFill>
                <a:latin typeface="Times New Roman" pitchFamily="18" charset="0"/>
                <a:cs typeface="Times New Roman" pitchFamily="18" charset="0"/>
              </a:rPr>
              <a:t>to </a:t>
            </a:r>
            <a:r>
              <a:rPr lang="it-IT" sz="2800" b="1" dirty="0">
                <a:solidFill>
                  <a:srgbClr val="003F6E"/>
                </a:solidFill>
                <a:latin typeface="Times New Roman" pitchFamily="18" charset="0"/>
                <a:cs typeface="Times New Roman" pitchFamily="18" charset="0"/>
              </a:rPr>
              <a:t>ERGODIC OBSERVER</a:t>
            </a:r>
          </a:p>
        </p:txBody>
      </p:sp>
      <p:pic>
        <p:nvPicPr>
          <p:cNvPr id="26" name="Picture 2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42925" y="1505549"/>
            <a:ext cx="8086725"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2" name="Pictur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bwMode="auto">
          <a:xfrm>
            <a:off x="683568" y="4077072"/>
            <a:ext cx="7704856" cy="235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(10)</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3738903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5062"/>
                                        </p:tgtEl>
                                        <p:attrNameLst>
                                          <p:attrName>style.visibility</p:attrName>
                                        </p:attrNameLst>
                                      </p:cBhvr>
                                      <p:to>
                                        <p:strVal val="visible"/>
                                      </p:to>
                                    </p:set>
                                    <p:anim calcmode="lin" valueType="num">
                                      <p:cBhvr additive="base">
                                        <p:cTn id="13" dur="500" fill="hold"/>
                                        <p:tgtEl>
                                          <p:spTgt spid="45062"/>
                                        </p:tgtEl>
                                        <p:attrNameLst>
                                          <p:attrName>ppt_x</p:attrName>
                                        </p:attrNameLst>
                                      </p:cBhvr>
                                      <p:tavLst>
                                        <p:tav tm="0">
                                          <p:val>
                                            <p:strVal val="#ppt_x"/>
                                          </p:val>
                                        </p:tav>
                                        <p:tav tm="100000">
                                          <p:val>
                                            <p:strVal val="#ppt_x"/>
                                          </p:val>
                                        </p:tav>
                                      </p:tavLst>
                                    </p:anim>
                                    <p:anim calcmode="lin" valueType="num">
                                      <p:cBhvr additive="base">
                                        <p:cTn id="14" dur="500" fill="hold"/>
                                        <p:tgtEl>
                                          <p:spTgt spid="45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839034"/>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16</a:t>
            </a:fld>
            <a:endParaRPr lang="it-IT" smtClean="0">
              <a:latin typeface="Arial" pitchFamily="34" charset="0"/>
            </a:endParaRPr>
          </a:p>
        </p:txBody>
      </p:sp>
      <p:sp>
        <p:nvSpPr>
          <p:cNvPr id="19" name="Text Box 3"/>
          <p:cNvSpPr txBox="1">
            <a:spLocks noChangeArrowheads="1"/>
          </p:cNvSpPr>
          <p:nvPr/>
        </p:nvSpPr>
        <p:spPr bwMode="auto">
          <a:xfrm>
            <a:off x="286522" y="839034"/>
            <a:ext cx="8782870"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5000" b="1" dirty="0">
                <a:solidFill>
                  <a:srgbClr val="003F6E"/>
                </a:solidFill>
              </a:rPr>
              <a:t>There are four keys to a </a:t>
            </a:r>
            <a:r>
              <a:rPr lang="en-US" sz="5000" b="1" dirty="0" smtClean="0">
                <a:solidFill>
                  <a:srgbClr val="003F6E"/>
                </a:solidFill>
              </a:rPr>
              <a:t>science</a:t>
            </a:r>
            <a:endParaRPr lang="it-IT" sz="5000" b="1" dirty="0">
              <a:solidFill>
                <a:srgbClr val="003F6E"/>
              </a:solidFill>
            </a:endParaRPr>
          </a:p>
        </p:txBody>
      </p:sp>
      <p:sp>
        <p:nvSpPr>
          <p:cNvPr id="20" name="Text Box 4"/>
          <p:cNvSpPr txBox="1">
            <a:spLocks noChangeArrowheads="1"/>
          </p:cNvSpPr>
          <p:nvPr/>
        </p:nvSpPr>
        <p:spPr bwMode="auto">
          <a:xfrm>
            <a:off x="500440" y="3197587"/>
            <a:ext cx="415530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Universally </a:t>
            </a:r>
            <a:r>
              <a:rPr lang="it-IT" sz="2800" b="1" dirty="0"/>
              <a:t>applicable.</a:t>
            </a:r>
          </a:p>
        </p:txBody>
      </p:sp>
      <p:sp>
        <p:nvSpPr>
          <p:cNvPr id="21" name="Text Box 5"/>
          <p:cNvSpPr txBox="1">
            <a:spLocks noChangeArrowheads="1"/>
          </p:cNvSpPr>
          <p:nvPr/>
        </p:nvSpPr>
        <p:spPr bwMode="auto">
          <a:xfrm>
            <a:off x="500440" y="2648897"/>
            <a:ext cx="760977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en-US" sz="2800" b="1" dirty="0" smtClean="0"/>
              <a:t>Based </a:t>
            </a:r>
            <a:r>
              <a:rPr lang="en-US" sz="2800" b="1" dirty="0"/>
              <a:t>on a mathematical measuring system.</a:t>
            </a:r>
            <a:endParaRPr lang="it-IT" sz="2800" b="1" dirty="0"/>
          </a:p>
        </p:txBody>
      </p:sp>
      <p:sp>
        <p:nvSpPr>
          <p:cNvPr id="22" name="Text Box 4"/>
          <p:cNvSpPr txBox="1">
            <a:spLocks noChangeArrowheads="1"/>
          </p:cNvSpPr>
          <p:nvPr/>
        </p:nvSpPr>
        <p:spPr bwMode="auto">
          <a:xfrm>
            <a:off x="286521" y="4797152"/>
            <a:ext cx="8399463"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ctr" eaLnBrk="1" hangingPunct="1"/>
            <a:r>
              <a:rPr lang="en-US" sz="4000" b="1" dirty="0"/>
              <a:t>As a result, the applications of science must be valid and reliable.</a:t>
            </a:r>
            <a:endParaRPr lang="it-IT" sz="4000" b="1" dirty="0"/>
          </a:p>
        </p:txBody>
      </p:sp>
      <p:sp>
        <p:nvSpPr>
          <p:cNvPr id="23" name="Text Box 5"/>
          <p:cNvSpPr txBox="1">
            <a:spLocks noChangeArrowheads="1"/>
          </p:cNvSpPr>
          <p:nvPr/>
        </p:nvSpPr>
        <p:spPr bwMode="auto">
          <a:xfrm>
            <a:off x="500440" y="3754517"/>
            <a:ext cx="6631944"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en-US" sz="2800" b="1" dirty="0" smtClean="0"/>
              <a:t>Subject </a:t>
            </a:r>
            <a:r>
              <a:rPr lang="en-US" sz="2800" b="1" dirty="0"/>
              <a:t>to empirical testing to confirm </a:t>
            </a:r>
            <a:r>
              <a:rPr lang="en-US" sz="2800" b="1" dirty="0" smtClean="0"/>
              <a:t/>
            </a:r>
            <a:br>
              <a:rPr lang="en-US" sz="2800" b="1" dirty="0" smtClean="0"/>
            </a:br>
            <a:r>
              <a:rPr lang="en-US" sz="2800" b="1" dirty="0" smtClean="0"/>
              <a:t>the </a:t>
            </a:r>
            <a:r>
              <a:rPr lang="en-US" sz="2800" b="1" dirty="0"/>
              <a:t>observations.</a:t>
            </a:r>
            <a:endParaRPr lang="it-IT" sz="2800" b="1" dirty="0"/>
          </a:p>
        </p:txBody>
      </p:sp>
      <p:sp>
        <p:nvSpPr>
          <p:cNvPr id="15" name="Text Box 5"/>
          <p:cNvSpPr txBox="1">
            <a:spLocks noChangeArrowheads="1"/>
          </p:cNvSpPr>
          <p:nvPr/>
        </p:nvSpPr>
        <p:spPr bwMode="auto">
          <a:xfrm>
            <a:off x="500440" y="1700808"/>
            <a:ext cx="7923836"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en-US" sz="2800" b="1" dirty="0" smtClean="0"/>
              <a:t>Based </a:t>
            </a:r>
            <a:r>
              <a:rPr lang="en-US" sz="2800" b="1" dirty="0"/>
              <a:t>on observation </a:t>
            </a:r>
            <a:r>
              <a:rPr lang="en-US" sz="2800" b="1" dirty="0" smtClean="0"/>
              <a:t>shareable </a:t>
            </a:r>
            <a:r>
              <a:rPr lang="en-US" sz="2800" b="1" dirty="0"/>
              <a:t>data which are </a:t>
            </a:r>
            <a:r>
              <a:rPr lang="en-US" sz="2800" b="1" dirty="0" smtClean="0"/>
              <a:t/>
            </a:r>
            <a:br>
              <a:rPr lang="en-US" sz="2800" b="1" dirty="0" smtClean="0"/>
            </a:br>
            <a:r>
              <a:rPr lang="en-US" sz="2800" b="1" dirty="0" smtClean="0"/>
              <a:t>independent of any </a:t>
            </a:r>
            <a:r>
              <a:rPr lang="en-US" sz="2800" b="1" dirty="0"/>
              <a:t>one subject's perspective.</a:t>
            </a:r>
            <a:endParaRPr lang="it-IT" sz="2800" b="1" dirty="0"/>
          </a:p>
        </p:txBody>
      </p:sp>
      <p:sp>
        <p:nvSpPr>
          <p:cNvPr id="17"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2"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150597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1000"/>
                                        <p:tgtEl>
                                          <p:spTgt spid="21"/>
                                        </p:tgtEl>
                                      </p:cBhvr>
                                    </p:animEffect>
                                  </p:childTnLst>
                                </p:cTn>
                              </p:par>
                            </p:childTnLst>
                          </p:cTn>
                        </p:par>
                        <p:par>
                          <p:cTn id="8" fill="hold">
                            <p:stCondLst>
                              <p:cond delay="2000"/>
                            </p:stCondLst>
                            <p:childTnLst>
                              <p:par>
                                <p:cTn id="9" presetID="9" presetClass="entr" presetSubtype="0" fill="hold" grpId="0" nodeType="after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1000"/>
                                        <p:tgtEl>
                                          <p:spTgt spid="20"/>
                                        </p:tgtEl>
                                      </p:cBhvr>
                                    </p:animEffect>
                                  </p:childTnLst>
                                </p:cTn>
                              </p:par>
                            </p:childTnLst>
                          </p:cTn>
                        </p:par>
                        <p:par>
                          <p:cTn id="12" fill="hold">
                            <p:stCondLst>
                              <p:cond delay="4000"/>
                            </p:stCondLst>
                            <p:childTnLst>
                              <p:par>
                                <p:cTn id="13" presetID="9" presetClass="entr" presetSubtype="0" fill="hold" grpId="0" nodeType="afterEffect">
                                  <p:stCondLst>
                                    <p:cond delay="100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1000"/>
                                        <p:tgtEl>
                                          <p:spTgt spid="23"/>
                                        </p:tgtEl>
                                      </p:cBhvr>
                                    </p:animEffect>
                                  </p:childTnLst>
                                </p:cTn>
                              </p:par>
                            </p:childTnLst>
                          </p:cTn>
                        </p:par>
                        <p:par>
                          <p:cTn id="16" fill="hold">
                            <p:stCondLst>
                              <p:cond delay="6000"/>
                            </p:stCondLst>
                            <p:childTnLst>
                              <p:par>
                                <p:cTn id="17" presetID="9" presetClass="entr" presetSubtype="0" fill="hold" grpId="0" nodeType="afterEffect">
                                  <p:stCondLst>
                                    <p:cond delay="100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P spid="21" grpId="0" autoUpdateAnimBg="0"/>
      <p:bldP spid="22" grpId="0" autoUpdateAnimBg="0"/>
      <p:bldP spid="2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839034"/>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17</a:t>
            </a:fld>
            <a:endParaRPr lang="it-IT" smtClean="0">
              <a:latin typeface="Arial" pitchFamily="34" charset="0"/>
            </a:endParaRPr>
          </a:p>
        </p:txBody>
      </p:sp>
      <p:sp>
        <p:nvSpPr>
          <p:cNvPr id="19" name="Text Box 3"/>
          <p:cNvSpPr txBox="1">
            <a:spLocks noChangeArrowheads="1"/>
          </p:cNvSpPr>
          <p:nvPr/>
        </p:nvSpPr>
        <p:spPr bwMode="auto">
          <a:xfrm>
            <a:off x="-1" y="839034"/>
            <a:ext cx="914400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dirty="0" smtClean="0">
                <a:solidFill>
                  <a:srgbClr val="003F6E"/>
                </a:solidFill>
              </a:rPr>
              <a:t>The Scientific Method As an Ongoing Process</a:t>
            </a:r>
            <a:endParaRPr lang="it-IT" sz="3600" b="1" dirty="0">
              <a:solidFill>
                <a:srgbClr val="003F6E"/>
              </a:solidFill>
            </a:endParaRPr>
          </a:p>
        </p:txBody>
      </p:sp>
      <p:sp>
        <p:nvSpPr>
          <p:cNvPr id="17"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474437" y="1506569"/>
            <a:ext cx="6195128" cy="5100656"/>
          </a:xfrm>
          <a:prstGeom prst="rect">
            <a:avLst/>
          </a:prstGeom>
        </p:spPr>
      </p:pic>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(12)</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417857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836711"/>
            <a:ext cx="9144000" cy="575935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18</a:t>
            </a:fld>
            <a:endParaRPr lang="it-IT" smtClean="0">
              <a:latin typeface="Arial" pitchFamily="34" charset="0"/>
            </a:endParaRPr>
          </a:p>
        </p:txBody>
      </p:sp>
      <p:sp>
        <p:nvSpPr>
          <p:cNvPr id="19" name="Text Box 3"/>
          <p:cNvSpPr txBox="1">
            <a:spLocks noChangeArrowheads="1"/>
          </p:cNvSpPr>
          <p:nvPr/>
        </p:nvSpPr>
        <p:spPr bwMode="auto">
          <a:xfrm>
            <a:off x="286521" y="839034"/>
            <a:ext cx="8616077"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5000" b="1" dirty="0" smtClean="0">
                <a:solidFill>
                  <a:srgbClr val="003F6E"/>
                </a:solidFill>
              </a:rPr>
              <a:t>Systemic Reference Paradigms</a:t>
            </a:r>
            <a:endParaRPr lang="it-IT" sz="5000" b="1" dirty="0">
              <a:solidFill>
                <a:srgbClr val="003F6E"/>
              </a:solidFill>
            </a:endParaRPr>
          </a:p>
        </p:txBody>
      </p:sp>
      <p:sp>
        <p:nvSpPr>
          <p:cNvPr id="20" name="Text Box 4"/>
          <p:cNvSpPr txBox="1">
            <a:spLocks noChangeArrowheads="1"/>
          </p:cNvSpPr>
          <p:nvPr/>
        </p:nvSpPr>
        <p:spPr bwMode="auto">
          <a:xfrm>
            <a:off x="495054" y="2770929"/>
            <a:ext cx="767434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Reductionist Positivist     </a:t>
            </a:r>
            <a:r>
              <a:rPr lang="it-IT" sz="2800" b="1" smtClean="0"/>
              <a:t>(1687</a:t>
            </a:r>
            <a:r>
              <a:rPr lang="it-IT" sz="2800" b="1" dirty="0"/>
              <a:t>): t ≡ A; s ≡ A.</a:t>
            </a:r>
          </a:p>
        </p:txBody>
      </p:sp>
      <p:sp>
        <p:nvSpPr>
          <p:cNvPr id="21" name="Text Box 5"/>
          <p:cNvSpPr txBox="1">
            <a:spLocks noChangeArrowheads="1"/>
          </p:cNvSpPr>
          <p:nvPr/>
        </p:nvSpPr>
        <p:spPr bwMode="auto">
          <a:xfrm>
            <a:off x="495054" y="2224028"/>
            <a:ext cx="750019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Relativistic  Galileinian   (</a:t>
            </a:r>
            <a:r>
              <a:rPr lang="it-IT" sz="2800" b="1" dirty="0"/>
              <a:t>1632): t ≡ A; s ≡ R.</a:t>
            </a:r>
          </a:p>
        </p:txBody>
      </p:sp>
      <p:sp>
        <p:nvSpPr>
          <p:cNvPr id="22" name="Text Box 4"/>
          <p:cNvSpPr txBox="1">
            <a:spLocks noChangeArrowheads="1"/>
          </p:cNvSpPr>
          <p:nvPr/>
        </p:nvSpPr>
        <p:spPr bwMode="auto">
          <a:xfrm>
            <a:off x="500440" y="3849781"/>
            <a:ext cx="8399463"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Quantum Stochastic         (</a:t>
            </a:r>
            <a:r>
              <a:rPr lang="it-IT" sz="2800" b="1" dirty="0"/>
              <a:t>1924–1927): </a:t>
            </a:r>
            <a:r>
              <a:rPr lang="it-IT" sz="2800" b="1" dirty="0" smtClean="0"/>
              <a:t>E(f(sxt)).</a:t>
            </a:r>
          </a:p>
          <a:p>
            <a:pPr marL="0" indent="0" eaLnBrk="1" hangingPunct="1"/>
            <a:r>
              <a:rPr lang="en-US" sz="1600" dirty="0" smtClean="0"/>
              <a:t>         (</a:t>
            </a:r>
            <a:r>
              <a:rPr lang="en-US" sz="1600" b="1" dirty="0" smtClean="0"/>
              <a:t>The</a:t>
            </a:r>
            <a:r>
              <a:rPr lang="en-US" sz="1600" dirty="0" smtClean="0"/>
              <a:t> </a:t>
            </a:r>
            <a:r>
              <a:rPr lang="en-US" sz="1600" b="1" dirty="0"/>
              <a:t>Copenhagen </a:t>
            </a:r>
            <a:r>
              <a:rPr lang="en-US" sz="1600" b="1" dirty="0" smtClean="0"/>
              <a:t>Interpretation: </a:t>
            </a:r>
            <a:r>
              <a:rPr lang="en-US" sz="1600" b="1" dirty="0" err="1" smtClean="0"/>
              <a:t>Niels</a:t>
            </a:r>
            <a:r>
              <a:rPr lang="en-US" sz="1600" b="1" dirty="0" smtClean="0"/>
              <a:t> </a:t>
            </a:r>
            <a:r>
              <a:rPr lang="en-US" sz="1600" b="1" dirty="0"/>
              <a:t>Bohr, Werner </a:t>
            </a:r>
            <a:r>
              <a:rPr lang="en-US" sz="1600" b="1" dirty="0" smtClean="0"/>
              <a:t>Heisenberg.)</a:t>
            </a:r>
            <a:endParaRPr lang="it-IT" sz="1600" b="1" dirty="0"/>
          </a:p>
        </p:txBody>
      </p:sp>
      <p:sp>
        <p:nvSpPr>
          <p:cNvPr id="23" name="Text Box 5"/>
          <p:cNvSpPr txBox="1">
            <a:spLocks noChangeArrowheads="1"/>
          </p:cNvSpPr>
          <p:nvPr/>
        </p:nvSpPr>
        <p:spPr bwMode="auto">
          <a:xfrm>
            <a:off x="503134" y="3303949"/>
            <a:ext cx="624241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Relativistic Einsteinian    (</a:t>
            </a:r>
            <a:r>
              <a:rPr lang="it-IT" sz="2800" b="1" dirty="0"/>
              <a:t>1921): </a:t>
            </a:r>
            <a:r>
              <a:rPr lang="it-IT" sz="2800" b="1" dirty="0" smtClean="0"/>
              <a:t>sxt</a:t>
            </a:r>
            <a:r>
              <a:rPr lang="it-IT" sz="2800" b="1" dirty="0"/>
              <a:t>.</a:t>
            </a:r>
          </a:p>
        </p:txBody>
      </p:sp>
      <p:sp>
        <p:nvSpPr>
          <p:cNvPr id="24" name="Text Box 4"/>
          <p:cNvSpPr txBox="1">
            <a:spLocks noChangeArrowheads="1"/>
          </p:cNvSpPr>
          <p:nvPr/>
        </p:nvSpPr>
        <p:spPr bwMode="auto">
          <a:xfrm>
            <a:off x="500440" y="4511603"/>
            <a:ext cx="8568952"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Quantum Causal               (</a:t>
            </a:r>
            <a:r>
              <a:rPr lang="it-IT" sz="2800" b="1" dirty="0"/>
              <a:t>1992): </a:t>
            </a:r>
            <a:r>
              <a:rPr lang="it-IT" sz="2800" b="1" dirty="0" smtClean="0"/>
              <a:t>sxt </a:t>
            </a:r>
            <a:r>
              <a:rPr lang="it-IT" sz="1600" b="1" dirty="0" smtClean="0"/>
              <a:t>(Open System).</a:t>
            </a:r>
          </a:p>
          <a:p>
            <a:pPr marL="0" indent="0" eaLnBrk="1" hangingPunct="1"/>
            <a:r>
              <a:rPr lang="en-US" sz="1600" dirty="0" smtClean="0"/>
              <a:t>         (</a:t>
            </a:r>
            <a:r>
              <a:rPr lang="en-US" sz="1600" b="1" dirty="0"/>
              <a:t>The de Broglie–</a:t>
            </a:r>
            <a:r>
              <a:rPr lang="en-US" sz="1600" b="1" dirty="0" err="1"/>
              <a:t>Bohm</a:t>
            </a:r>
            <a:r>
              <a:rPr lang="en-US" sz="1600" b="1" dirty="0"/>
              <a:t> </a:t>
            </a:r>
            <a:r>
              <a:rPr lang="en-US" sz="1600" b="1" dirty="0" smtClean="0"/>
              <a:t>theory Interpretation: Louis </a:t>
            </a:r>
            <a:r>
              <a:rPr lang="en-US" sz="1600" b="1" dirty="0"/>
              <a:t>de Broglie, David </a:t>
            </a:r>
            <a:r>
              <a:rPr lang="en-US" sz="1600" b="1" dirty="0" err="1" smtClean="0"/>
              <a:t>Bohm</a:t>
            </a:r>
            <a:r>
              <a:rPr lang="en-US" sz="1600" b="1" dirty="0" smtClean="0"/>
              <a:t>.</a:t>
            </a:r>
            <a:r>
              <a:rPr lang="en-US" sz="1600" dirty="0" smtClean="0"/>
              <a:t>)</a:t>
            </a:r>
            <a:endParaRPr lang="it-IT" sz="1600" b="1" dirty="0"/>
          </a:p>
        </p:txBody>
      </p:sp>
      <p:sp>
        <p:nvSpPr>
          <p:cNvPr id="26" name="Text Box 4"/>
          <p:cNvSpPr txBox="1">
            <a:spLocks noChangeArrowheads="1"/>
          </p:cNvSpPr>
          <p:nvPr/>
        </p:nvSpPr>
        <p:spPr bwMode="auto">
          <a:xfrm>
            <a:off x="500438" y="5905233"/>
            <a:ext cx="8399463" cy="6052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2000"/>
              </a:lnSpc>
              <a:buFont typeface="Wingdings" pitchFamily="2" charset="2"/>
              <a:buChar char="q"/>
            </a:pPr>
            <a:r>
              <a:rPr lang="it-IT" sz="2800" b="1" dirty="0" smtClean="0"/>
              <a:t>Quantum Relational         (1994-1997): </a:t>
            </a:r>
            <a:r>
              <a:rPr lang="it-IT" sz="1600" b="1" dirty="0" smtClean="0"/>
              <a:t>(Open Systems).</a:t>
            </a:r>
          </a:p>
          <a:p>
            <a:pPr marL="0" indent="0" eaLnBrk="1" hangingPunct="1">
              <a:lnSpc>
                <a:spcPts val="2000"/>
              </a:lnSpc>
            </a:pPr>
            <a:r>
              <a:rPr lang="it-IT" sz="1600" b="1" dirty="0"/>
              <a:t> </a:t>
            </a:r>
            <a:r>
              <a:rPr lang="it-IT" sz="1600" b="1" dirty="0" smtClean="0"/>
              <a:t>         (</a:t>
            </a:r>
            <a:r>
              <a:rPr lang="it-IT" sz="1600" b="1" dirty="0"/>
              <a:t>The </a:t>
            </a:r>
            <a:r>
              <a:rPr lang="it-IT" sz="1600" b="1" dirty="0" smtClean="0"/>
              <a:t>RQM Interpretation: </a:t>
            </a:r>
            <a:r>
              <a:rPr lang="it-IT" sz="1600" b="1" dirty="0"/>
              <a:t>Carlo Rovelli</a:t>
            </a:r>
            <a:r>
              <a:rPr lang="it-IT" sz="1600" b="1"/>
              <a:t>, </a:t>
            </a:r>
            <a:r>
              <a:rPr lang="it-IT" sz="1600" b="1" smtClean="0"/>
              <a:t>Basvan </a:t>
            </a:r>
            <a:r>
              <a:rPr lang="it-IT" sz="1600" b="1" dirty="0"/>
              <a:t>Fraassen and by Michel </a:t>
            </a:r>
            <a:r>
              <a:rPr lang="it-IT" sz="1600" b="1" dirty="0" smtClean="0"/>
              <a:t>Bitbol.)</a:t>
            </a:r>
            <a:endParaRPr lang="it-IT" sz="1600" b="1" dirty="0"/>
          </a:p>
        </p:txBody>
      </p:sp>
      <p:sp>
        <p:nvSpPr>
          <p:cNvPr id="15" name="Text Box 5"/>
          <p:cNvSpPr txBox="1">
            <a:spLocks noChangeArrowheads="1"/>
          </p:cNvSpPr>
          <p:nvPr/>
        </p:nvSpPr>
        <p:spPr bwMode="auto">
          <a:xfrm>
            <a:off x="500440" y="1700808"/>
            <a:ext cx="632044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Naturalistic  DaVincian   (1478): sxt.</a:t>
            </a:r>
            <a:endParaRPr lang="it-IT" sz="2800" b="1" dirty="0"/>
          </a:p>
        </p:txBody>
      </p:sp>
      <p:sp>
        <p:nvSpPr>
          <p:cNvPr id="16" name="Text Box 4"/>
          <p:cNvSpPr txBox="1">
            <a:spLocks noChangeArrowheads="1"/>
          </p:cNvSpPr>
          <p:nvPr/>
        </p:nvSpPr>
        <p:spPr bwMode="auto">
          <a:xfrm>
            <a:off x="500439" y="5299939"/>
            <a:ext cx="8399463" cy="6052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2000"/>
              </a:lnSpc>
              <a:buFont typeface="Wingdings" pitchFamily="2" charset="2"/>
              <a:buChar char="q"/>
            </a:pPr>
            <a:r>
              <a:rPr lang="it-IT" sz="2800" b="1" dirty="0" smtClean="0"/>
              <a:t>Quantum Transactional   (1986-2013): </a:t>
            </a:r>
            <a:r>
              <a:rPr lang="it-IT" sz="1600" b="1" dirty="0" smtClean="0"/>
              <a:t>(Open Systems).</a:t>
            </a:r>
          </a:p>
          <a:p>
            <a:pPr marL="0" indent="0" eaLnBrk="1" hangingPunct="1">
              <a:lnSpc>
                <a:spcPts val="2000"/>
              </a:lnSpc>
            </a:pPr>
            <a:r>
              <a:rPr lang="it-IT" sz="1600" b="1" dirty="0"/>
              <a:t> </a:t>
            </a:r>
            <a:r>
              <a:rPr lang="it-IT" sz="1600" b="1" dirty="0" smtClean="0"/>
              <a:t>         (TIQM</a:t>
            </a:r>
            <a:r>
              <a:rPr lang="it-IT" sz="1600" b="1" dirty="0"/>
              <a:t>: John G. Cramer, </a:t>
            </a:r>
            <a:r>
              <a:rPr lang="it-IT" sz="1600" b="1" dirty="0" smtClean="0"/>
              <a:t>R. Kastner.)</a:t>
            </a:r>
            <a:endParaRPr lang="it-IT" sz="1600" b="1" dirty="0"/>
          </a:p>
        </p:txBody>
      </p:sp>
      <p:sp>
        <p:nvSpPr>
          <p:cNvPr id="17"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(13)</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181594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dissolve">
                                      <p:cBhvr>
                                        <p:cTn id="32" dur="500"/>
                                        <p:tgtEl>
                                          <p:spTgt spid="24"/>
                                        </p:tgtEl>
                                      </p:cBhvr>
                                    </p:animEffect>
                                  </p:childTnLst>
                                  <p:subTnLst>
                                    <p:audio>
                                      <p:cMediaNode>
                                        <p:cTn display="0" masterRel="sameClick">
                                          <p:stCondLst>
                                            <p:cond evt="begin" delay="0">
                                              <p:tn val="30"/>
                                            </p:cond>
                                          </p:stCondLst>
                                          <p:endCondLst>
                                            <p:cond evt="onStopAudio" delay="0">
                                              <p:tgtEl>
                                                <p:sldTgt/>
                                              </p:tgtEl>
                                            </p:cond>
                                          </p:endCondLst>
                                        </p:cTn>
                                        <p:tgtEl>
                                          <p:sndTgt r:embed="rId3" name="laser.wav"/>
                                        </p:tgtEl>
                                      </p:cMediaNode>
                                    </p:audio>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subTnLst>
                                    <p:audio>
                                      <p:cMediaNode>
                                        <p:cTn display="0" masterRel="sameClick">
                                          <p:stCondLst>
                                            <p:cond evt="begin" delay="0">
                                              <p:tn val="35"/>
                                            </p:cond>
                                          </p:stCondLst>
                                          <p:endCondLst>
                                            <p:cond evt="onStopAudio" delay="0">
                                              <p:tgtEl>
                                                <p:sldTgt/>
                                              </p:tgtEl>
                                            </p:cond>
                                          </p:endCondLst>
                                        </p:cTn>
                                        <p:tgtEl>
                                          <p:sndTgt r:embed="rId3" name="laser.wav"/>
                                        </p:tgtEl>
                                      </p:cMediaNode>
                                    </p:audio>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dissolve">
                                      <p:cBhvr>
                                        <p:cTn id="42" dur="500"/>
                                        <p:tgtEl>
                                          <p:spTgt spid="26"/>
                                        </p:tgtEl>
                                      </p:cBhvr>
                                    </p:animEffect>
                                  </p:childTnLst>
                                  <p:subTnLst>
                                    <p:audio>
                                      <p:cMediaNode>
                                        <p:cTn display="0" masterRel="sameClick">
                                          <p:stCondLst>
                                            <p:cond evt="begin" delay="0">
                                              <p:tn val="40"/>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P spid="21" grpId="0" autoUpdateAnimBg="0"/>
      <p:bldP spid="22" grpId="0" autoUpdateAnimBg="0"/>
      <p:bldP spid="23" grpId="0" autoUpdateAnimBg="0"/>
      <p:bldP spid="24" grpId="0" autoUpdateAnimBg="0"/>
      <p:bldP spid="26" grpId="0" autoUpdateAnimBg="0"/>
      <p:bldP spid="15" grpId="0" autoUpdateAnimBg="0"/>
      <p:bldP spid="1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19</a:t>
            </a:fld>
            <a:endParaRPr lang="it-IT" smtClean="0">
              <a:latin typeface="Arial" pitchFamily="34" charset="0"/>
            </a:endParaRPr>
          </a:p>
        </p:txBody>
      </p:sp>
      <p:sp>
        <p:nvSpPr>
          <p:cNvPr id="2" name="Content Placeholder 1"/>
          <p:cNvSpPr>
            <a:spLocks noGrp="1"/>
          </p:cNvSpPr>
          <p:nvPr>
            <p:ph idx="1"/>
          </p:nvPr>
        </p:nvSpPr>
        <p:spPr>
          <a:xfrm>
            <a:off x="825651" y="1435151"/>
            <a:ext cx="7254807" cy="698281"/>
          </a:xfrm>
        </p:spPr>
        <p:txBody>
          <a:bodyPr/>
          <a:lstStyle/>
          <a:p>
            <a:pPr lvl="0" algn="just"/>
            <a:r>
              <a:rPr lang="en-US" b="1" dirty="0" err="1">
                <a:solidFill>
                  <a:prstClr val="black"/>
                </a:solidFill>
                <a:latin typeface="Times New Roman" panose="02020603050405020304" pitchFamily="18" charset="0"/>
                <a:cs typeface="Times New Roman" panose="02020603050405020304" pitchFamily="18" charset="0"/>
              </a:rPr>
              <a:t>Decoherence</a:t>
            </a:r>
            <a:r>
              <a:rPr lang="en-US" dirty="0">
                <a:solidFill>
                  <a:prstClr val="black"/>
                </a:solidFill>
                <a:latin typeface="Times New Roman" panose="02020603050405020304" pitchFamily="18" charset="0"/>
                <a:cs typeface="Times New Roman" panose="02020603050405020304" pitchFamily="18" charset="0"/>
              </a:rPr>
              <a:t> offers a way to understand </a:t>
            </a:r>
            <a:r>
              <a:rPr lang="en-US" b="1" dirty="0" smtClean="0">
                <a:solidFill>
                  <a:prstClr val="black"/>
                </a:solidFill>
                <a:latin typeface="Times New Roman" panose="02020603050405020304" pitchFamily="18" charset="0"/>
                <a:cs typeface="Times New Roman" panose="02020603050405020304" pitchFamily="18" charset="0"/>
              </a:rPr>
              <a:t>system classicality </a:t>
            </a:r>
            <a:r>
              <a:rPr lang="en-US" b="1" dirty="0">
                <a:solidFill>
                  <a:prstClr val="black"/>
                </a:solidFill>
                <a:latin typeface="Times New Roman" panose="02020603050405020304" pitchFamily="18" charset="0"/>
                <a:cs typeface="Times New Roman" panose="02020603050405020304" pitchFamily="18" charset="0"/>
              </a:rPr>
              <a:t>as emergent from within the quantum </a:t>
            </a:r>
            <a:r>
              <a:rPr lang="en-US" b="1" dirty="0" smtClean="0">
                <a:solidFill>
                  <a:prstClr val="black"/>
                </a:solidFill>
                <a:latin typeface="Times New Roman" panose="02020603050405020304" pitchFamily="18" charset="0"/>
                <a:cs typeface="Times New Roman" panose="02020603050405020304" pitchFamily="18" charset="0"/>
              </a:rPr>
              <a:t>formalism</a:t>
            </a:r>
            <a:r>
              <a:rPr 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12" name="Titolo 1"/>
          <p:cNvSpPr txBox="1">
            <a:spLocks/>
          </p:cNvSpPr>
          <p:nvPr/>
        </p:nvSpPr>
        <p:spPr bwMode="auto">
          <a:xfrm>
            <a:off x="809581" y="856679"/>
            <a:ext cx="7524835" cy="504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4400" dirty="0" smtClean="0">
                <a:latin typeface="Times New Roman" panose="02020603050405020304" pitchFamily="18" charset="0"/>
                <a:cs typeface="Times New Roman" panose="02020603050405020304" pitchFamily="18" charset="0"/>
              </a:rPr>
              <a:t>System </a:t>
            </a:r>
            <a:r>
              <a:rPr lang="en-US" sz="4400" dirty="0" err="1" smtClean="0">
                <a:latin typeface="Times New Roman" panose="02020603050405020304" pitchFamily="18" charset="0"/>
                <a:cs typeface="Times New Roman" panose="02020603050405020304" pitchFamily="18" charset="0"/>
              </a:rPr>
              <a:t>Decoherence</a:t>
            </a:r>
            <a:r>
              <a:rPr lang="en-US" sz="4400" dirty="0" smtClean="0">
                <a:latin typeface="Times New Roman" panose="02020603050405020304" pitchFamily="18" charset="0"/>
                <a:cs typeface="Times New Roman" panose="02020603050405020304" pitchFamily="18" charset="0"/>
              </a:rPr>
              <a:t> Modeling</a:t>
            </a:r>
            <a:endParaRPr lang="en-US" sz="4400" kern="0" dirty="0" smtClean="0">
              <a:latin typeface="Times New Roman" panose="02020603050405020304" pitchFamily="18" charset="0"/>
              <a:cs typeface="Times New Roman" panose="02020603050405020304"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grpSp>
        <p:nvGrpSpPr>
          <p:cNvPr id="3" name="Group 2"/>
          <p:cNvGrpSpPr/>
          <p:nvPr/>
        </p:nvGrpSpPr>
        <p:grpSpPr>
          <a:xfrm>
            <a:off x="1334293" y="2133432"/>
            <a:ext cx="7702203" cy="4470480"/>
            <a:chOff x="1334293" y="2133432"/>
            <a:chExt cx="7702203" cy="4470480"/>
          </a:xfrm>
        </p:grpSpPr>
        <p:pic>
          <p:nvPicPr>
            <p:cNvPr id="9" name="Picture 6"/>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1334293" y="2133432"/>
              <a:ext cx="6475413"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4"/>
            <p:cNvSpPr txBox="1">
              <a:spLocks noChangeArrowheads="1"/>
            </p:cNvSpPr>
            <p:nvPr/>
          </p:nvSpPr>
          <p:spPr bwMode="auto">
            <a:xfrm>
              <a:off x="7092280" y="6250216"/>
              <a:ext cx="1944216" cy="3536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(W.H. </a:t>
              </a:r>
              <a:r>
                <a:rPr lang="en-US" sz="1800" b="1" kern="0" dirty="0" err="1" smtClean="0">
                  <a:solidFill>
                    <a:srgbClr val="000000"/>
                  </a:solidFill>
                  <a:latin typeface="Times New Roman" pitchFamily="18" charset="0"/>
                  <a:cs typeface="Times New Roman" pitchFamily="18" charset="0"/>
                </a:rPr>
                <a:t>Zurek</a:t>
              </a:r>
              <a:r>
                <a:rPr lang="en-US" sz="1600" b="1" kern="0" dirty="0" smtClean="0">
                  <a:solidFill>
                    <a:srgbClr val="000000"/>
                  </a:solidFill>
                  <a:latin typeface="Times New Roman" pitchFamily="18" charset="0"/>
                  <a:cs typeface="Times New Roman" pitchFamily="18" charset="0"/>
                </a:rPr>
                <a:t>, 2005</a:t>
              </a:r>
              <a:r>
                <a:rPr lang="en-US" sz="1800" b="1" kern="0" dirty="0" smtClean="0">
                  <a:solidFill>
                    <a:srgbClr val="000000"/>
                  </a:solidFill>
                  <a:latin typeface="Times New Roman" pitchFamily="18" charset="0"/>
                  <a:cs typeface="Times New Roman" pitchFamily="18" charset="0"/>
                </a:rPr>
                <a:t>)</a:t>
              </a:r>
              <a:endParaRPr lang="it-IT" sz="1800" kern="0" dirty="0" smtClean="0">
                <a:solidFill>
                  <a:srgbClr val="000000"/>
                </a:solidFill>
              </a:endParaRPr>
            </a:p>
          </p:txBody>
        </p:sp>
      </p:grpSp>
      <p:sp>
        <p:nvSpPr>
          <p:cNvPr id="15"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16140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85837" y="908720"/>
            <a:ext cx="7172325" cy="561975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a:t>
            </a:fld>
            <a:endParaRPr lang="it-IT" smtClean="0">
              <a:latin typeface="Arial" pitchFamily="34" charset="0"/>
            </a:endParaRPr>
          </a:p>
        </p:txBody>
      </p:sp>
      <p:sp>
        <p:nvSpPr>
          <p:cNvPr id="3" name="Rectangle 2"/>
          <p:cNvSpPr/>
          <p:nvPr/>
        </p:nvSpPr>
        <p:spPr>
          <a:xfrm>
            <a:off x="996204" y="1772816"/>
            <a:ext cx="7172325" cy="2893100"/>
          </a:xfrm>
          <a:prstGeom prst="rect">
            <a:avLst/>
          </a:prstGeom>
        </p:spPr>
        <p:txBody>
          <a:bodyPr wrap="square">
            <a:spAutoFit/>
          </a:bodyPr>
          <a:lstStyle/>
          <a:p>
            <a:pPr marL="0" marR="0" algn="ctr">
              <a:spcBef>
                <a:spcPts val="0"/>
              </a:spcBef>
              <a:spcAft>
                <a:spcPts val="0"/>
              </a:spcAft>
            </a:pPr>
            <a:r>
              <a:rPr lang="it-IT" sz="3400" b="1" dirty="0">
                <a:latin typeface="Times New Roman"/>
                <a:ea typeface="Times New Roman"/>
                <a:cs typeface="Arial"/>
              </a:rPr>
              <a:t>« Le seul véritable voyage </a:t>
            </a:r>
            <a:endParaRPr lang="it-IT" sz="3400" b="1" dirty="0" smtClean="0">
              <a:latin typeface="Times New Roman"/>
              <a:ea typeface="Times New Roman"/>
              <a:cs typeface="Arial"/>
            </a:endParaRPr>
          </a:p>
          <a:p>
            <a:pPr marL="0" marR="0" algn="ctr">
              <a:spcBef>
                <a:spcPts val="0"/>
              </a:spcBef>
              <a:spcAft>
                <a:spcPts val="0"/>
              </a:spcAft>
            </a:pPr>
            <a:r>
              <a:rPr lang="it-IT" sz="3400" b="1" dirty="0" smtClean="0">
                <a:latin typeface="Times New Roman"/>
                <a:ea typeface="Times New Roman"/>
                <a:cs typeface="Arial"/>
              </a:rPr>
              <a:t>ce </a:t>
            </a:r>
            <a:r>
              <a:rPr lang="it-IT" sz="3400" b="1" dirty="0">
                <a:latin typeface="Times New Roman"/>
                <a:ea typeface="Times New Roman"/>
                <a:cs typeface="Arial"/>
              </a:rPr>
              <a:t>ne serait pas</a:t>
            </a:r>
            <a:endParaRPr lang="en-US" sz="3400" b="1" dirty="0">
              <a:latin typeface="Times New Roman"/>
              <a:ea typeface="Times New Roman"/>
              <a:cs typeface="Arial"/>
            </a:endParaRPr>
          </a:p>
          <a:p>
            <a:pPr marL="0" marR="0" algn="ctr">
              <a:spcBef>
                <a:spcPts val="0"/>
              </a:spcBef>
              <a:spcAft>
                <a:spcPts val="0"/>
              </a:spcAft>
            </a:pPr>
            <a:r>
              <a:rPr lang="en-US" sz="3400" b="1" dirty="0" err="1">
                <a:latin typeface="Times New Roman"/>
                <a:ea typeface="Times New Roman"/>
                <a:cs typeface="Arial"/>
              </a:rPr>
              <a:t>d'aller</a:t>
            </a:r>
            <a:r>
              <a:rPr lang="en-US" sz="3400" b="1" dirty="0">
                <a:latin typeface="Times New Roman"/>
                <a:ea typeface="Times New Roman"/>
                <a:cs typeface="Arial"/>
              </a:rPr>
              <a:t> </a:t>
            </a:r>
            <a:r>
              <a:rPr lang="en-US" sz="3400" b="1" dirty="0" err="1">
                <a:latin typeface="Times New Roman"/>
                <a:ea typeface="Times New Roman"/>
                <a:cs typeface="Arial"/>
              </a:rPr>
              <a:t>vers</a:t>
            </a:r>
            <a:r>
              <a:rPr lang="en-US" sz="3400" b="1" dirty="0">
                <a:latin typeface="Times New Roman"/>
                <a:ea typeface="Times New Roman"/>
                <a:cs typeface="Arial"/>
              </a:rPr>
              <a:t> de nouveaux </a:t>
            </a:r>
            <a:r>
              <a:rPr lang="en-US" sz="3400" b="1" dirty="0" err="1">
                <a:latin typeface="Times New Roman"/>
                <a:ea typeface="Times New Roman"/>
                <a:cs typeface="Arial"/>
              </a:rPr>
              <a:t>paysages</a:t>
            </a:r>
            <a:r>
              <a:rPr lang="en-US" sz="3400" b="1" dirty="0">
                <a:latin typeface="Times New Roman"/>
                <a:ea typeface="Times New Roman"/>
                <a:cs typeface="Arial"/>
              </a:rPr>
              <a:t>,</a:t>
            </a:r>
          </a:p>
          <a:p>
            <a:pPr marL="0" marR="0" algn="ctr">
              <a:spcBef>
                <a:spcPts val="0"/>
              </a:spcBef>
              <a:spcAft>
                <a:spcPts val="0"/>
              </a:spcAft>
            </a:pPr>
            <a:r>
              <a:rPr lang="en-US" sz="3400" b="1" dirty="0">
                <a:latin typeface="Times New Roman"/>
                <a:ea typeface="Times New Roman"/>
                <a:cs typeface="Arial"/>
              </a:rPr>
              <a:t> </a:t>
            </a:r>
            <a:r>
              <a:rPr lang="en-US" sz="3400" b="1" dirty="0" err="1">
                <a:latin typeface="Times New Roman"/>
                <a:ea typeface="Times New Roman"/>
                <a:cs typeface="Arial"/>
              </a:rPr>
              <a:t>mais</a:t>
            </a:r>
            <a:r>
              <a:rPr lang="en-US" sz="3400" b="1" dirty="0">
                <a:latin typeface="Times New Roman"/>
                <a:ea typeface="Times New Roman"/>
                <a:cs typeface="Arial"/>
              </a:rPr>
              <a:t> </a:t>
            </a:r>
            <a:r>
              <a:rPr lang="en-US" sz="3400" b="1" dirty="0" err="1">
                <a:latin typeface="Times New Roman"/>
                <a:ea typeface="Times New Roman"/>
                <a:cs typeface="Arial"/>
              </a:rPr>
              <a:t>d'avoir</a:t>
            </a:r>
            <a:r>
              <a:rPr lang="en-US" sz="3400" b="1" dirty="0">
                <a:latin typeface="Times New Roman"/>
                <a:ea typeface="Times New Roman"/>
                <a:cs typeface="Arial"/>
              </a:rPr>
              <a:t> </a:t>
            </a:r>
            <a:r>
              <a:rPr lang="en-US" sz="3400" b="1" dirty="0" err="1">
                <a:latin typeface="Times New Roman"/>
                <a:ea typeface="Times New Roman"/>
                <a:cs typeface="Arial"/>
              </a:rPr>
              <a:t>d'autres</a:t>
            </a:r>
            <a:r>
              <a:rPr lang="en-US" sz="3400" b="1" dirty="0">
                <a:latin typeface="Times New Roman"/>
                <a:ea typeface="Times New Roman"/>
                <a:cs typeface="Arial"/>
              </a:rPr>
              <a:t> </a:t>
            </a:r>
            <a:r>
              <a:rPr lang="en-US" sz="3400" b="1" dirty="0" err="1">
                <a:latin typeface="Times New Roman"/>
                <a:ea typeface="Times New Roman"/>
                <a:cs typeface="Arial"/>
              </a:rPr>
              <a:t>yeux</a:t>
            </a:r>
            <a:r>
              <a:rPr lang="en-US" sz="3400" b="1" dirty="0">
                <a:latin typeface="Times New Roman"/>
                <a:ea typeface="Times New Roman"/>
                <a:cs typeface="Arial"/>
              </a:rPr>
              <a:t>… </a:t>
            </a:r>
            <a:r>
              <a:rPr lang="en-US" sz="3400" b="1" dirty="0" smtClean="0">
                <a:latin typeface="Times New Roman"/>
                <a:ea typeface="Times New Roman"/>
                <a:cs typeface="Arial"/>
              </a:rPr>
              <a:t>»</a:t>
            </a:r>
          </a:p>
          <a:p>
            <a:pPr marL="0" marR="0" algn="ctr">
              <a:spcBef>
                <a:spcPts val="0"/>
              </a:spcBef>
              <a:spcAft>
                <a:spcPts val="0"/>
              </a:spcAft>
            </a:pPr>
            <a:endParaRPr lang="en-US" sz="1000" b="1" dirty="0">
              <a:latin typeface="Times New Roman"/>
              <a:ea typeface="Times New Roman"/>
              <a:cs typeface="Arial"/>
            </a:endParaRPr>
          </a:p>
          <a:p>
            <a:pPr marL="0" marR="0" algn="r">
              <a:spcBef>
                <a:spcPts val="0"/>
              </a:spcBef>
              <a:spcAft>
                <a:spcPts val="0"/>
              </a:spcAft>
            </a:pPr>
            <a:r>
              <a:rPr lang="de-DE" b="1" i="1" dirty="0">
                <a:latin typeface="Times New Roman"/>
                <a:ea typeface="Times New Roman"/>
                <a:cs typeface="Arial"/>
              </a:rPr>
              <a:t>Valentin Louis Georges Eugène Marcel Proust (1871-1922)</a:t>
            </a:r>
            <a:endParaRPr lang="en-US" b="1" i="1" dirty="0">
              <a:latin typeface="Times New Roman"/>
              <a:ea typeface="Times New Roman"/>
              <a:cs typeface="Arial"/>
            </a:endParaRPr>
          </a:p>
          <a:p>
            <a:pPr algn="r"/>
            <a:r>
              <a:rPr lang="de-DE" b="1" i="1" dirty="0" smtClean="0">
                <a:latin typeface="Times New Roman"/>
                <a:ea typeface="Times New Roman"/>
                <a:cs typeface="Arial"/>
              </a:rPr>
              <a:t>from </a:t>
            </a:r>
            <a:r>
              <a:rPr lang="de-DE" b="1" i="1" dirty="0">
                <a:latin typeface="Times New Roman"/>
                <a:ea typeface="Times New Roman"/>
                <a:cs typeface="Arial"/>
              </a:rPr>
              <a:t>La Prisonnière (1923)</a:t>
            </a:r>
            <a:r>
              <a:rPr lang="de-DE" i="1" dirty="0">
                <a:latin typeface="Times New Roman"/>
                <a:ea typeface="Times New Roman"/>
                <a:cs typeface="Arial"/>
              </a:rPr>
              <a:t>.</a:t>
            </a:r>
            <a:endParaRPr lang="en-US" dirty="0"/>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7" name="Rectangle 2"/>
          <p:cNvSpPr txBox="1">
            <a:spLocks noChangeArrowheads="1"/>
          </p:cNvSpPr>
          <p:nvPr/>
        </p:nvSpPr>
        <p:spPr bwMode="auto">
          <a:xfrm>
            <a:off x="611560" y="44624"/>
            <a:ext cx="727280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000" b="1" dirty="0">
                <a:solidFill>
                  <a:srgbClr val="003F6E"/>
                </a:solidFill>
                <a:latin typeface="Times New Roman" pitchFamily="18" charset="0"/>
              </a:rPr>
              <a:t>Objectivity and Subjectivity</a:t>
            </a:r>
            <a:endParaRPr lang="it-IT" sz="4000" b="1" dirty="0">
              <a:solidFill>
                <a:srgbClr val="003F6E"/>
              </a:solidFill>
              <a:latin typeface="Times New Roman" pitchFamily="18" charset="0"/>
            </a:endParaRPr>
          </a:p>
        </p:txBody>
      </p:sp>
    </p:spTree>
    <p:extLst>
      <p:ext uri="{BB962C8B-B14F-4D97-AF65-F5344CB8AC3E}">
        <p14:creationId xmlns:p14="http://schemas.microsoft.com/office/powerpoint/2010/main" xmlns="" val="125821985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836711"/>
            <a:ext cx="9144000" cy="575935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20</a:t>
            </a:fld>
            <a:endParaRPr lang="it-IT" smtClean="0">
              <a:latin typeface="Arial" pitchFamily="34" charset="0"/>
            </a:endParaRPr>
          </a:p>
        </p:txBody>
      </p:sp>
      <p:sp>
        <p:nvSpPr>
          <p:cNvPr id="14" name="Text Box 3"/>
          <p:cNvSpPr txBox="1">
            <a:spLocks noChangeArrowheads="1"/>
          </p:cNvSpPr>
          <p:nvPr/>
        </p:nvSpPr>
        <p:spPr bwMode="auto">
          <a:xfrm>
            <a:off x="304800" y="866691"/>
            <a:ext cx="8610600"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t-IT" sz="5000" b="1" dirty="0" smtClean="0">
                <a:solidFill>
                  <a:srgbClr val="003F6E"/>
                </a:solidFill>
              </a:rPr>
              <a:t>On Paradigmatic Confusion</a:t>
            </a:r>
            <a:endParaRPr lang="it-IT" sz="5000" b="1" dirty="0">
              <a:solidFill>
                <a:srgbClr val="003F6E"/>
              </a:solidFill>
            </a:endParaRPr>
          </a:p>
        </p:txBody>
      </p:sp>
      <p:sp>
        <p:nvSpPr>
          <p:cNvPr id="3" name="Rectangle 2"/>
          <p:cNvSpPr/>
          <p:nvPr/>
        </p:nvSpPr>
        <p:spPr>
          <a:xfrm>
            <a:off x="360562" y="2276872"/>
            <a:ext cx="8415060" cy="3354765"/>
          </a:xfrm>
          <a:prstGeom prst="rect">
            <a:avLst/>
          </a:prstGeom>
        </p:spPr>
        <p:txBody>
          <a:bodyPr wrap="none">
            <a:spAutoFit/>
          </a:bodyPr>
          <a:lstStyle/>
          <a:p>
            <a:pPr algn="ctr" eaLnBrk="1" hangingPunct="1"/>
            <a:r>
              <a:rPr lang="it-IT" sz="3200" b="1" dirty="0">
                <a:solidFill>
                  <a:srgbClr val="000000"/>
                </a:solidFill>
                <a:latin typeface="Calibri" pitchFamily="34" charset="0"/>
              </a:rPr>
              <a:t>PARADIGMATIC </a:t>
            </a:r>
            <a:r>
              <a:rPr lang="it-IT" sz="3200" b="1" dirty="0" smtClean="0">
                <a:solidFill>
                  <a:srgbClr val="000000"/>
                </a:solidFill>
                <a:latin typeface="Calibri" pitchFamily="34" charset="0"/>
              </a:rPr>
              <a:t>CONFUSION </a:t>
            </a:r>
          </a:p>
          <a:p>
            <a:pPr algn="ctr" eaLnBrk="1" hangingPunct="1"/>
            <a:r>
              <a:rPr lang="it-IT" sz="3600" b="1" dirty="0" smtClean="0">
                <a:solidFill>
                  <a:srgbClr val="000000"/>
                </a:solidFill>
                <a:latin typeface="Calibri" pitchFamily="34" charset="0"/>
              </a:rPr>
              <a:t>occurs when</a:t>
            </a:r>
          </a:p>
          <a:p>
            <a:pPr algn="ctr" eaLnBrk="1" hangingPunct="1"/>
            <a:r>
              <a:rPr lang="it-IT" sz="3600" b="1" dirty="0" smtClean="0">
                <a:solidFill>
                  <a:srgbClr val="000000"/>
                </a:solidFill>
                <a:latin typeface="Calibri" pitchFamily="34" charset="0"/>
              </a:rPr>
              <a:t>incompatible epistemological assumptions</a:t>
            </a:r>
            <a:r>
              <a:rPr lang="it-IT" sz="2400" b="1" dirty="0" smtClean="0">
                <a:solidFill>
                  <a:srgbClr val="000000"/>
                </a:solidFill>
                <a:latin typeface="Calibri" pitchFamily="34" charset="0"/>
              </a:rPr>
              <a:t> </a:t>
            </a:r>
          </a:p>
          <a:p>
            <a:pPr algn="ctr" eaLnBrk="1" hangingPunct="1"/>
            <a:r>
              <a:rPr lang="it-IT" sz="3600" b="1" dirty="0" smtClean="0">
                <a:solidFill>
                  <a:srgbClr val="000000"/>
                </a:solidFill>
                <a:latin typeface="Calibri" pitchFamily="34" charset="0"/>
              </a:rPr>
              <a:t>are</a:t>
            </a:r>
          </a:p>
          <a:p>
            <a:pPr algn="ctr" eaLnBrk="1" hangingPunct="1"/>
            <a:r>
              <a:rPr lang="it-IT" sz="3600" b="1" dirty="0" smtClean="0">
                <a:solidFill>
                  <a:srgbClr val="000000"/>
                </a:solidFill>
                <a:latin typeface="Calibri" pitchFamily="34" charset="0"/>
              </a:rPr>
              <a:t>inadvertently mixed </a:t>
            </a:r>
          </a:p>
          <a:p>
            <a:pPr algn="ctr" eaLnBrk="1" hangingPunct="1"/>
            <a:r>
              <a:rPr lang="it-IT" sz="3600" b="1" dirty="0" smtClean="0">
                <a:solidFill>
                  <a:srgbClr val="000000"/>
                </a:solidFill>
                <a:latin typeface="Calibri" pitchFamily="34" charset="0"/>
              </a:rPr>
              <a:t>in explanations and practice. </a:t>
            </a:r>
            <a:endParaRPr lang="it-IT" sz="3600" b="1" dirty="0">
              <a:solidFill>
                <a:srgbClr val="000000"/>
              </a:solidFill>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(15)</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276300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4BBC1B9-729A-45DF-BF47-0B3122EB36F5}" type="slidenum">
              <a:rPr lang="it-IT" smtClean="0">
                <a:latin typeface="Arial" pitchFamily="34" charset="0"/>
              </a:rPr>
              <a:pPr eaLnBrk="1" hangingPunct="1">
                <a:spcBef>
                  <a:spcPct val="0"/>
                </a:spcBef>
                <a:defRPr/>
              </a:pPr>
              <a:t>21</a:t>
            </a:fld>
            <a:endParaRPr lang="it-IT" smtClean="0">
              <a:latin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85835" y="939618"/>
            <a:ext cx="7172325" cy="5619750"/>
          </a:xfrm>
          <a:prstGeom prst="rect">
            <a:avLst/>
          </a:prstGeom>
        </p:spPr>
      </p:pic>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Current Scientific Approach (00)</a:t>
            </a:r>
            <a:endParaRPr lang="it-IT" sz="3200" b="1" dirty="0">
              <a:solidFill>
                <a:srgbClr val="003F6E"/>
              </a:solidFill>
              <a:latin typeface="Times New Roman" pitchFamily="18" charset="0"/>
            </a:endParaRPr>
          </a:p>
        </p:txBody>
      </p:sp>
      <p:sp>
        <p:nvSpPr>
          <p:cNvPr id="6" name="Rectangle 5"/>
          <p:cNvSpPr/>
          <p:nvPr/>
        </p:nvSpPr>
        <p:spPr>
          <a:xfrm>
            <a:off x="2195736" y="2204864"/>
            <a:ext cx="5112568" cy="1200329"/>
          </a:xfrm>
          <a:prstGeom prst="rect">
            <a:avLst/>
          </a:prstGeom>
        </p:spPr>
        <p:txBody>
          <a:bodyPr wrap="square">
            <a:spAutoFit/>
          </a:bodyPr>
          <a:lstStyle/>
          <a:p>
            <a:pPr lvl="0" eaLnBrk="0" hangingPunct="0">
              <a:spcBef>
                <a:spcPts val="0"/>
              </a:spcBef>
              <a:tabLst>
                <a:tab pos="357188" algn="l"/>
                <a:tab pos="447675" algn="l"/>
              </a:tabLst>
              <a:defRPr/>
            </a:pPr>
            <a:r>
              <a:rPr lang="it-IT" sz="2400" b="1" kern="0" dirty="0">
                <a:solidFill>
                  <a:srgbClr val="000000"/>
                </a:solidFill>
                <a:effectLst>
                  <a:outerShdw blurRad="38100" dist="38100" dir="2700000" algn="tl">
                    <a:srgbClr val="C0C0C0"/>
                  </a:outerShdw>
                </a:effectLst>
                <a:latin typeface="Calibri" pitchFamily="34" charset="0"/>
              </a:rPr>
              <a:t>2. </a:t>
            </a:r>
            <a:r>
              <a:rPr lang="it-IT" sz="2400" b="1" u="sng" kern="0" dirty="0" smtClean="0">
                <a:solidFill>
                  <a:srgbClr val="000000"/>
                </a:solidFill>
                <a:effectLst>
                  <a:outerShdw blurRad="38100" dist="38100" dir="2700000" algn="tl">
                    <a:srgbClr val="C0C0C0"/>
                  </a:outerShdw>
                </a:effectLst>
                <a:latin typeface="Calibri" pitchFamily="34" charset="0"/>
              </a:rPr>
              <a:t>Current Scientific </a:t>
            </a:r>
            <a:r>
              <a:rPr lang="it-IT" sz="2400" b="1" u="sng" kern="0" dirty="0">
                <a:solidFill>
                  <a:srgbClr val="000000"/>
                </a:solidFill>
                <a:effectLst>
                  <a:outerShdw blurRad="38100" dist="38100" dir="2700000" algn="tl">
                    <a:srgbClr val="C0C0C0"/>
                  </a:outerShdw>
                </a:effectLst>
                <a:latin typeface="Calibri" pitchFamily="34" charset="0"/>
              </a:rPr>
              <a:t>Approach </a:t>
            </a:r>
            <a:r>
              <a:rPr lang="it-IT" sz="2400" b="1" u="sng" kern="0" dirty="0" smtClean="0">
                <a:solidFill>
                  <a:srgbClr val="000000"/>
                </a:solidFill>
                <a:effectLst>
                  <a:outerShdw blurRad="38100" dist="38100" dir="2700000" algn="tl">
                    <a:srgbClr val="C0C0C0"/>
                  </a:outerShdw>
                </a:effectLst>
                <a:latin typeface="Calibri" pitchFamily="34" charset="0"/>
              </a:rPr>
              <a:t>(15)</a:t>
            </a:r>
            <a:endParaRPr lang="it-IT" sz="2400" b="1" u="sng" kern="0" dirty="0">
              <a:solidFill>
                <a:srgbClr val="000000"/>
              </a:solidFill>
              <a:effectLst>
                <a:outerShdw blurRad="38100" dist="38100" dir="2700000" algn="tl">
                  <a:srgbClr val="C0C0C0"/>
                </a:outerShdw>
              </a:effectLst>
              <a:latin typeface="Calibri" pitchFamily="34" charset="0"/>
            </a:endParaRPr>
          </a:p>
          <a:p>
            <a:pPr marL="548640" lvl="0" indent="-265113" eaLnBrk="0" hangingPunct="0">
              <a:spcBef>
                <a:spcPts val="0"/>
              </a:spcBef>
              <a:buFontTx/>
              <a:buChar char="•"/>
              <a:tabLst>
                <a:tab pos="357188" algn="l"/>
                <a:tab pos="447675" algn="l"/>
              </a:tabLst>
              <a:defRPr/>
            </a:pPr>
            <a:r>
              <a:rPr lang="it-IT" sz="2400" b="1" kern="0" dirty="0" smtClean="0">
                <a:solidFill>
                  <a:srgbClr val="000000"/>
                </a:solidFill>
                <a:latin typeface="Calibri" pitchFamily="34" charset="0"/>
              </a:rPr>
              <a:t>Operative Reference Scenario</a:t>
            </a:r>
            <a:endParaRPr lang="it-IT" sz="2400" b="1" kern="0" dirty="0">
              <a:solidFill>
                <a:srgbClr val="000000"/>
              </a:solidFill>
              <a:latin typeface="Calibri" pitchFamily="34" charset="0"/>
            </a:endParaRPr>
          </a:p>
          <a:p>
            <a:pPr marL="548640" lvl="0" indent="-265113" eaLnBrk="0" hangingPunct="0">
              <a:spcBef>
                <a:spcPts val="0"/>
              </a:spcBef>
              <a:buFontTx/>
              <a:buChar char="•"/>
              <a:tabLst>
                <a:tab pos="357188" algn="l"/>
                <a:tab pos="447675" algn="l"/>
              </a:tabLst>
              <a:defRPr/>
            </a:pPr>
            <a:r>
              <a:rPr lang="en-US" sz="2400" b="1" kern="0" dirty="0" smtClean="0">
                <a:solidFill>
                  <a:srgbClr val="000000"/>
                </a:solidFill>
                <a:latin typeface="Calibri" pitchFamily="34" charset="0"/>
              </a:rPr>
              <a:t>From Reductionism to Complexity</a:t>
            </a:r>
            <a:endParaRPr lang="it-IT" sz="2400" b="1" kern="0" dirty="0">
              <a:solidFill>
                <a:srgbClr val="000000"/>
              </a:solidFill>
              <a:latin typeface="Calibri" pitchFamily="34" charset="0"/>
            </a:endParaRPr>
          </a:p>
        </p:txBody>
      </p:sp>
    </p:spTree>
    <p:extLst>
      <p:ext uri="{BB962C8B-B14F-4D97-AF65-F5344CB8AC3E}">
        <p14:creationId xmlns:p14="http://schemas.microsoft.com/office/powerpoint/2010/main" xmlns="" val="10512246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61D1A283-F053-4E1A-99D9-C657697DB6DF}" type="slidenum">
              <a:rPr lang="it-IT" smtClean="0">
                <a:latin typeface="Arial" pitchFamily="34" charset="0"/>
              </a:rPr>
              <a:pPr eaLnBrk="1" hangingPunct="1">
                <a:spcBef>
                  <a:spcPct val="0"/>
                </a:spcBef>
                <a:defRPr/>
              </a:pPr>
              <a:t>22</a:t>
            </a:fld>
            <a:endParaRPr lang="it-IT" smtClean="0">
              <a:latin typeface="Arial"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181225" y="2905125"/>
            <a:ext cx="1476375"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bwMode="auto">
          <a:xfrm>
            <a:off x="5371101" y="2889510"/>
            <a:ext cx="1552575"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bwMode="auto">
          <a:xfrm>
            <a:off x="2181225" y="4962525"/>
            <a:ext cx="47625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bwMode="auto">
          <a:xfrm>
            <a:off x="2181225" y="1905000"/>
            <a:ext cx="4762500" cy="159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bwMode="auto">
          <a:xfrm>
            <a:off x="1335035" y="1765300"/>
            <a:ext cx="6175481" cy="471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Titolo 1"/>
          <p:cNvSpPr txBox="1">
            <a:spLocks/>
          </p:cNvSpPr>
          <p:nvPr/>
        </p:nvSpPr>
        <p:spPr bwMode="auto">
          <a:xfrm>
            <a:off x="998079" y="842122"/>
            <a:ext cx="7128792" cy="504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3600" dirty="0" smtClean="0">
                <a:latin typeface="Times New Roman" panose="02020603050405020304" pitchFamily="18" charset="0"/>
                <a:cs typeface="Times New Roman" panose="02020603050405020304" pitchFamily="18" charset="0"/>
              </a:rPr>
              <a:t>Basic Operative Reference Scenario</a:t>
            </a:r>
            <a:endParaRPr lang="en-US" sz="3600" kern="0" dirty="0" smtClean="0">
              <a:latin typeface="Times New Roman" panose="02020603050405020304" pitchFamily="18" charset="0"/>
              <a:cs typeface="Times New Roman" panose="02020603050405020304" pitchFamily="18" charset="0"/>
            </a:endParaRPr>
          </a:p>
        </p:txBody>
      </p:sp>
      <p:sp>
        <p:nvSpPr>
          <p:cNvPr id="16"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Current Scientific Approach (01)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895882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23</a:t>
            </a:fld>
            <a:endParaRPr lang="it-IT" smtClean="0">
              <a:latin typeface="Arial" pitchFamily="34" charset="0"/>
            </a:endParaRPr>
          </a:p>
        </p:txBody>
      </p:sp>
      <p:sp>
        <p:nvSpPr>
          <p:cNvPr id="1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Text Box 3"/>
          <p:cNvSpPr txBox="1">
            <a:spLocks noChangeArrowheads="1"/>
          </p:cNvSpPr>
          <p:nvPr/>
        </p:nvSpPr>
        <p:spPr bwMode="auto">
          <a:xfrm>
            <a:off x="-8798" y="863324"/>
            <a:ext cx="914400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cs typeface="Times New Roman" pitchFamily="18" charset="0"/>
              </a:rPr>
              <a:t>Linear Feedback Example</a:t>
            </a:r>
          </a:p>
          <a:p>
            <a:pPr algn="ctr" eaLnBrk="1" hangingPunct="1"/>
            <a:r>
              <a:rPr lang="it-IT" sz="2800" b="1" dirty="0" smtClean="0">
                <a:solidFill>
                  <a:srgbClr val="003F6E"/>
                </a:solidFill>
                <a:latin typeface="Times New Roman" pitchFamily="18" charset="0"/>
                <a:cs typeface="Times New Roman" pitchFamily="18" charset="0"/>
              </a:rPr>
              <a:t>(prognosis)</a:t>
            </a:r>
            <a:r>
              <a:rPr lang="it-IT" sz="2400" b="1" dirty="0" smtClean="0">
                <a:solidFill>
                  <a:srgbClr val="000000"/>
                </a:solidFill>
                <a:latin typeface="Times New Roman" pitchFamily="18" charset="0"/>
                <a:cs typeface="Times New Roman" pitchFamily="18" charset="0"/>
              </a:rPr>
              <a:t> </a:t>
            </a:r>
          </a:p>
        </p:txBody>
      </p:sp>
      <p:grpSp>
        <p:nvGrpSpPr>
          <p:cNvPr id="4" name="Group 3"/>
          <p:cNvGrpSpPr/>
          <p:nvPr/>
        </p:nvGrpSpPr>
        <p:grpSpPr>
          <a:xfrm>
            <a:off x="110040" y="2643256"/>
            <a:ext cx="8923919" cy="2297909"/>
            <a:chOff x="110040" y="2643256"/>
            <a:chExt cx="8923919" cy="2297909"/>
          </a:xfrm>
        </p:grpSpPr>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0040" y="2643256"/>
              <a:ext cx="8923919" cy="2297909"/>
            </a:xfrm>
            <a:prstGeom prst="rect">
              <a:avLst/>
            </a:prstGeom>
          </p:spPr>
        </p:pic>
        <p:sp>
          <p:nvSpPr>
            <p:cNvPr id="9" name="TextBox 8"/>
            <p:cNvSpPr txBox="1"/>
            <p:nvPr/>
          </p:nvSpPr>
          <p:spPr>
            <a:xfrm>
              <a:off x="650301" y="2651955"/>
              <a:ext cx="288032" cy="369332"/>
            </a:xfrm>
            <a:prstGeom prst="rect">
              <a:avLst/>
            </a:prstGeom>
            <a:noFill/>
          </p:spPr>
          <p:txBody>
            <a:bodyPr wrap="square" rtlCol="0">
              <a:spAutoFit/>
            </a:bodyPr>
            <a:lstStyle/>
            <a:p>
              <a:r>
                <a:rPr lang="en-US" b="1" dirty="0" smtClean="0"/>
                <a:t>3</a:t>
              </a:r>
              <a:endParaRPr lang="en-US" b="1" dirty="0"/>
            </a:p>
          </p:txBody>
        </p:sp>
        <p:sp>
          <p:nvSpPr>
            <p:cNvPr id="11" name="TextBox 10"/>
            <p:cNvSpPr txBox="1"/>
            <p:nvPr/>
          </p:nvSpPr>
          <p:spPr>
            <a:xfrm>
              <a:off x="3512728" y="2643256"/>
              <a:ext cx="288032" cy="369332"/>
            </a:xfrm>
            <a:prstGeom prst="rect">
              <a:avLst/>
            </a:prstGeom>
            <a:noFill/>
          </p:spPr>
          <p:txBody>
            <a:bodyPr wrap="square" rtlCol="0">
              <a:spAutoFit/>
            </a:bodyPr>
            <a:lstStyle/>
            <a:p>
              <a:r>
                <a:rPr lang="en-US" b="1" dirty="0" smtClean="0"/>
                <a:t>4</a:t>
              </a:r>
              <a:endParaRPr lang="en-US" b="1" dirty="0"/>
            </a:p>
          </p:txBody>
        </p:sp>
        <p:sp>
          <p:nvSpPr>
            <p:cNvPr id="12" name="TextBox 11"/>
            <p:cNvSpPr txBox="1"/>
            <p:nvPr/>
          </p:nvSpPr>
          <p:spPr>
            <a:xfrm>
              <a:off x="6300192" y="2643256"/>
              <a:ext cx="288032" cy="369332"/>
            </a:xfrm>
            <a:prstGeom prst="rect">
              <a:avLst/>
            </a:prstGeom>
            <a:noFill/>
          </p:spPr>
          <p:txBody>
            <a:bodyPr wrap="square" rtlCol="0">
              <a:spAutoFit/>
            </a:bodyPr>
            <a:lstStyle/>
            <a:p>
              <a:r>
                <a:rPr lang="en-US" b="1" dirty="0" smtClean="0"/>
                <a:t>1</a:t>
              </a:r>
              <a:endParaRPr lang="en-US" b="1" dirty="0"/>
            </a:p>
          </p:txBody>
        </p:sp>
        <p:sp>
          <p:nvSpPr>
            <p:cNvPr id="13" name="TextBox 12"/>
            <p:cNvSpPr txBox="1"/>
            <p:nvPr/>
          </p:nvSpPr>
          <p:spPr>
            <a:xfrm>
              <a:off x="4985026" y="3709335"/>
              <a:ext cx="288032" cy="369332"/>
            </a:xfrm>
            <a:prstGeom prst="rect">
              <a:avLst/>
            </a:prstGeom>
            <a:noFill/>
          </p:spPr>
          <p:txBody>
            <a:bodyPr wrap="square" rtlCol="0">
              <a:spAutoFit/>
            </a:bodyPr>
            <a:lstStyle/>
            <a:p>
              <a:r>
                <a:rPr lang="en-US" b="1" dirty="0" smtClean="0"/>
                <a:t>2</a:t>
              </a:r>
              <a:endParaRPr lang="en-US" b="1" dirty="0"/>
            </a:p>
          </p:txBody>
        </p:sp>
      </p:grpSp>
      <p:sp>
        <p:nvSpPr>
          <p:cNvPr id="14"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Current Scientific Approach (02)</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398065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24</a:t>
            </a:fld>
            <a:endParaRPr lang="it-IT" smtClean="0">
              <a:latin typeface="Arial" pitchFamily="34" charset="0"/>
            </a:endParaRPr>
          </a:p>
        </p:txBody>
      </p:sp>
      <p:sp>
        <p:nvSpPr>
          <p:cNvPr id="2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28423" y="1628800"/>
            <a:ext cx="8287154" cy="4806549"/>
          </a:xfrm>
          <a:prstGeom prst="rect">
            <a:avLst/>
          </a:prstGeom>
        </p:spPr>
      </p:pic>
      <p:sp>
        <p:nvSpPr>
          <p:cNvPr id="11" name="Titolo 2"/>
          <p:cNvSpPr>
            <a:spLocks noGrp="1"/>
          </p:cNvSpPr>
          <p:nvPr>
            <p:ph type="title"/>
          </p:nvPr>
        </p:nvSpPr>
        <p:spPr>
          <a:xfrm>
            <a:off x="1658574" y="836612"/>
            <a:ext cx="6192687" cy="576163"/>
          </a:xfrm>
        </p:spPr>
        <p:txBody>
          <a:bodyPr/>
          <a:lstStyle/>
          <a:p>
            <a:r>
              <a:rPr lang="en-US" sz="3600" dirty="0" smtClean="0">
                <a:latin typeface="Times New Roman" panose="02020603050405020304" pitchFamily="18" charset="0"/>
                <a:cs typeface="Times New Roman" panose="02020603050405020304" pitchFamily="18" charset="0"/>
              </a:rPr>
              <a:t>Example of Multi-Scale System</a:t>
            </a:r>
            <a:endParaRPr lang="it-IT" sz="3600" dirty="0">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Current Scientific Approach (03)</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87813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25</a:t>
            </a:fld>
            <a:endParaRPr lang="it-IT" smtClean="0">
              <a:latin typeface="Arial" pitchFamily="34" charset="0"/>
            </a:endParaRPr>
          </a:p>
        </p:txBody>
      </p:sp>
      <p:grpSp>
        <p:nvGrpSpPr>
          <p:cNvPr id="2" name="Group 1"/>
          <p:cNvGrpSpPr/>
          <p:nvPr/>
        </p:nvGrpSpPr>
        <p:grpSpPr>
          <a:xfrm>
            <a:off x="1890259" y="1355246"/>
            <a:ext cx="7146237" cy="5234466"/>
            <a:chOff x="1890259" y="1268759"/>
            <a:chExt cx="7146237" cy="5234466"/>
          </a:xfrm>
        </p:grpSpPr>
        <p:pic>
          <p:nvPicPr>
            <p:cNvPr id="1026" name="Picture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1890259" y="1268759"/>
              <a:ext cx="5363482" cy="4880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4"/>
            <p:cNvSpPr txBox="1">
              <a:spLocks noChangeArrowheads="1"/>
            </p:cNvSpPr>
            <p:nvPr/>
          </p:nvSpPr>
          <p:spPr bwMode="auto">
            <a:xfrm>
              <a:off x="7092280" y="6149529"/>
              <a:ext cx="1944216" cy="3536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(R.A. </a:t>
              </a:r>
              <a:r>
                <a:rPr lang="en-US" sz="1800" b="1" kern="0" dirty="0" err="1" smtClean="0">
                  <a:solidFill>
                    <a:srgbClr val="000000"/>
                  </a:solidFill>
                  <a:latin typeface="Times New Roman" pitchFamily="18" charset="0"/>
                  <a:cs typeface="Times New Roman" pitchFamily="18" charset="0"/>
                </a:rPr>
                <a:t>Fiorini</a:t>
              </a:r>
              <a:r>
                <a:rPr lang="en-US" sz="1800" b="1" kern="0" dirty="0" smtClean="0">
                  <a:solidFill>
                    <a:srgbClr val="000000"/>
                  </a:solidFill>
                  <a:latin typeface="Times New Roman" pitchFamily="18" charset="0"/>
                  <a:cs typeface="Times New Roman" pitchFamily="18" charset="0"/>
                </a:rPr>
                <a:t>,</a:t>
              </a:r>
              <a:r>
                <a:rPr lang="en-US" sz="1600" b="1" kern="0" dirty="0" smtClean="0">
                  <a:solidFill>
                    <a:srgbClr val="000000"/>
                  </a:solidFill>
                  <a:latin typeface="Times New Roman" pitchFamily="18" charset="0"/>
                  <a:cs typeface="Times New Roman" pitchFamily="18" charset="0"/>
                </a:rPr>
                <a:t> 2015</a:t>
              </a:r>
              <a:r>
                <a:rPr lang="en-US" sz="1800" b="1" kern="0" dirty="0" smtClean="0">
                  <a:solidFill>
                    <a:srgbClr val="000000"/>
                  </a:solidFill>
                  <a:latin typeface="Times New Roman" pitchFamily="18" charset="0"/>
                  <a:cs typeface="Times New Roman" pitchFamily="18" charset="0"/>
                </a:rPr>
                <a:t>)</a:t>
              </a:r>
              <a:endParaRPr lang="it-IT" sz="1800" kern="0" dirty="0" smtClean="0">
                <a:solidFill>
                  <a:srgbClr val="000000"/>
                </a:solidFill>
              </a:endParaRPr>
            </a:p>
          </p:txBody>
        </p:sp>
      </p:gr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2" name="Titolo 2"/>
          <p:cNvSpPr txBox="1">
            <a:spLocks/>
          </p:cNvSpPr>
          <p:nvPr/>
        </p:nvSpPr>
        <p:spPr bwMode="auto">
          <a:xfrm>
            <a:off x="1658574" y="836612"/>
            <a:ext cx="6192687" cy="57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r>
              <a:rPr lang="en-US" sz="3600" kern="0" dirty="0" smtClean="0">
                <a:latin typeface="Times New Roman" panose="02020603050405020304" pitchFamily="18" charset="0"/>
                <a:cs typeface="Times New Roman" panose="02020603050405020304" pitchFamily="18" charset="0"/>
              </a:rPr>
              <a:t>Example of Multi-Scale System</a:t>
            </a:r>
            <a:endParaRPr lang="it-IT" sz="3600" kern="0" dirty="0">
              <a:latin typeface="Times New Roman" panose="02020603050405020304" pitchFamily="18" charset="0"/>
              <a:cs typeface="Times New Roman" panose="02020603050405020304" pitchFamily="18" charset="0"/>
            </a:endParaRPr>
          </a:p>
        </p:txBody>
      </p:sp>
      <p:sp>
        <p:nvSpPr>
          <p:cNvPr id="14"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Current Scientific Approach (04)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308779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26</a:t>
            </a:fld>
            <a:endParaRPr lang="it-IT" smtClean="0">
              <a:latin typeface="Arial" pitchFamily="34" charset="0"/>
            </a:endParaRPr>
          </a:p>
        </p:txBody>
      </p:sp>
      <p:sp>
        <p:nvSpPr>
          <p:cNvPr id="2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337996" y="1503948"/>
            <a:ext cx="6312911" cy="5071372"/>
          </a:xfrm>
          <a:prstGeom prst="rect">
            <a:avLst/>
          </a:prstGeom>
        </p:spPr>
      </p:pic>
      <p:sp>
        <p:nvSpPr>
          <p:cNvPr id="10" name="Titolo 2"/>
          <p:cNvSpPr txBox="1">
            <a:spLocks/>
          </p:cNvSpPr>
          <p:nvPr/>
        </p:nvSpPr>
        <p:spPr bwMode="auto">
          <a:xfrm>
            <a:off x="1658574" y="836612"/>
            <a:ext cx="6192687" cy="57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r>
              <a:rPr lang="en-US" sz="3600" kern="0" dirty="0" smtClean="0">
                <a:latin typeface="Times New Roman" panose="02020603050405020304" pitchFamily="18" charset="0"/>
                <a:cs typeface="Times New Roman" panose="02020603050405020304" pitchFamily="18" charset="0"/>
              </a:rPr>
              <a:t>Example of Multi-Scale System</a:t>
            </a:r>
            <a:endParaRPr lang="it-IT" sz="3600" kern="0" dirty="0">
              <a:latin typeface="Times New Roman" panose="02020603050405020304" pitchFamily="18" charset="0"/>
              <a:cs typeface="Times New Roman" panose="02020603050405020304" pitchFamily="18" charset="0"/>
            </a:endParaRPr>
          </a:p>
        </p:txBody>
      </p:sp>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Current Scientific Approach (05)</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3002041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27</a:t>
            </a:fld>
            <a:endParaRPr lang="it-IT" smtClean="0">
              <a:latin typeface="Arial" pitchFamily="34" charset="0"/>
            </a:endParaRPr>
          </a:p>
        </p:txBody>
      </p:sp>
      <p:sp>
        <p:nvSpPr>
          <p:cNvPr id="2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739827" y="836712"/>
            <a:ext cx="5664345" cy="5768191"/>
          </a:xfrm>
          <a:prstGeom prst="rect">
            <a:avLst/>
          </a:prstGeom>
        </p:spPr>
      </p:pic>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Current Scientific Approach (06)</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4072757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28</a:t>
            </a:fld>
            <a:endParaRPr lang="it-IT" smtClean="0">
              <a:latin typeface="Arial" pitchFamily="34" charset="0"/>
            </a:endParaRPr>
          </a:p>
        </p:txBody>
      </p:sp>
      <p:grpSp>
        <p:nvGrpSpPr>
          <p:cNvPr id="2" name="Group 1"/>
          <p:cNvGrpSpPr/>
          <p:nvPr/>
        </p:nvGrpSpPr>
        <p:grpSpPr>
          <a:xfrm>
            <a:off x="915993" y="1389729"/>
            <a:ext cx="8120503" cy="5199983"/>
            <a:chOff x="915993" y="1389729"/>
            <a:chExt cx="8120503" cy="5199983"/>
          </a:xfrm>
        </p:grpSpPr>
        <p:pic>
          <p:nvPicPr>
            <p:cNvPr id="1026" name="Picture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915993" y="1389729"/>
              <a:ext cx="7312014" cy="4880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4"/>
            <p:cNvSpPr txBox="1">
              <a:spLocks noChangeArrowheads="1"/>
            </p:cNvSpPr>
            <p:nvPr/>
          </p:nvSpPr>
          <p:spPr bwMode="auto">
            <a:xfrm>
              <a:off x="7092280" y="6236016"/>
              <a:ext cx="1944216" cy="3536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(R.A. </a:t>
              </a:r>
              <a:r>
                <a:rPr lang="en-US" sz="1800" b="1" kern="0" dirty="0" err="1" smtClean="0">
                  <a:solidFill>
                    <a:srgbClr val="000000"/>
                  </a:solidFill>
                  <a:latin typeface="Times New Roman" pitchFamily="18" charset="0"/>
                  <a:cs typeface="Times New Roman" pitchFamily="18" charset="0"/>
                </a:rPr>
                <a:t>Fiorini</a:t>
              </a:r>
              <a:r>
                <a:rPr lang="en-US" sz="1800" b="1" kern="0" dirty="0" smtClean="0">
                  <a:solidFill>
                    <a:srgbClr val="000000"/>
                  </a:solidFill>
                  <a:latin typeface="Times New Roman" pitchFamily="18" charset="0"/>
                  <a:cs typeface="Times New Roman" pitchFamily="18" charset="0"/>
                </a:rPr>
                <a:t>,</a:t>
              </a:r>
              <a:r>
                <a:rPr lang="en-US" sz="1600" b="1" kern="0" dirty="0" smtClean="0">
                  <a:solidFill>
                    <a:srgbClr val="000000"/>
                  </a:solidFill>
                  <a:latin typeface="Times New Roman" pitchFamily="18" charset="0"/>
                  <a:cs typeface="Times New Roman" pitchFamily="18" charset="0"/>
                </a:rPr>
                <a:t> 2015</a:t>
              </a:r>
              <a:r>
                <a:rPr lang="en-US" sz="1800" b="1" kern="0" dirty="0" smtClean="0">
                  <a:solidFill>
                    <a:srgbClr val="000000"/>
                  </a:solidFill>
                  <a:latin typeface="Times New Roman" pitchFamily="18" charset="0"/>
                  <a:cs typeface="Times New Roman" pitchFamily="18" charset="0"/>
                </a:rPr>
                <a:t>)</a:t>
              </a:r>
              <a:endParaRPr lang="it-IT" sz="1800" kern="0" dirty="0" smtClean="0">
                <a:solidFill>
                  <a:srgbClr val="000000"/>
                </a:solidFill>
              </a:endParaRPr>
            </a:p>
          </p:txBody>
        </p:sp>
      </p:gr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3" name="Titolo 2"/>
          <p:cNvSpPr txBox="1">
            <a:spLocks/>
          </p:cNvSpPr>
          <p:nvPr/>
        </p:nvSpPr>
        <p:spPr bwMode="auto">
          <a:xfrm>
            <a:off x="974807" y="827404"/>
            <a:ext cx="7485625" cy="57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r>
              <a:rPr lang="en-US" sz="3600" kern="0" dirty="0" smtClean="0">
                <a:latin typeface="Times New Roman" panose="02020603050405020304" pitchFamily="18" charset="0"/>
                <a:cs typeface="Times New Roman" panose="02020603050405020304" pitchFamily="18" charset="0"/>
              </a:rPr>
              <a:t>Current Multi-Scale System Modeling</a:t>
            </a:r>
            <a:endParaRPr lang="it-IT" sz="3600" kern="0" dirty="0">
              <a:latin typeface="Times New Roman" panose="02020603050405020304" pitchFamily="18" charset="0"/>
              <a:cs typeface="Times New Roman" panose="02020603050405020304" pitchFamily="18" charset="0"/>
            </a:endParaRPr>
          </a:p>
        </p:txBody>
      </p:sp>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Current Scientific Approach (07)</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11002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a:solidFill>
            <a:srgbClr val="FF0000"/>
          </a:solidFill>
        </p:spPr>
      </p:pic>
      <p:sp>
        <p:nvSpPr>
          <p:cNvPr id="22" name="Oval 21"/>
          <p:cNvSpPr/>
          <p:nvPr/>
        </p:nvSpPr>
        <p:spPr bwMode="auto">
          <a:xfrm>
            <a:off x="5990494" y="3543928"/>
            <a:ext cx="1800200" cy="1582241"/>
          </a:xfrm>
          <a:prstGeom prst="ellipse">
            <a:avLst/>
          </a:prstGeom>
          <a:blipFill>
            <a:blip r:embed="rId4"/>
            <a:tile tx="0" ty="0" sx="100000" sy="100000" flip="none" algn="tl"/>
          </a:blip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29</a:t>
            </a:fld>
            <a:endParaRPr lang="it-IT" smtClean="0">
              <a:latin typeface="Arial" pitchFamily="34" charset="0"/>
            </a:endParaRPr>
          </a:p>
        </p:txBody>
      </p:sp>
      <p:sp>
        <p:nvSpPr>
          <p:cNvPr id="14" name="Segnaposto contenuto 2"/>
          <p:cNvSpPr>
            <a:spLocks noGrp="1"/>
          </p:cNvSpPr>
          <p:nvPr>
            <p:ph idx="1"/>
          </p:nvPr>
        </p:nvSpPr>
        <p:spPr>
          <a:xfrm>
            <a:off x="457200" y="1773238"/>
            <a:ext cx="8218488" cy="4352925"/>
          </a:xfrm>
        </p:spPr>
        <p:txBody>
          <a:bodyPr/>
          <a:lstStyle/>
          <a:p>
            <a:pPr algn="just" eaLnBrk="1" hangingPunct="1">
              <a:defRPr/>
            </a:pPr>
            <a:endParaRPr lang="en-US" sz="1500" dirty="0" smtClean="0"/>
          </a:p>
          <a:p>
            <a:pPr algn="just" eaLnBrk="1" hangingPunct="1">
              <a:defRPr/>
            </a:pPr>
            <a:r>
              <a:rPr lang="en-US" dirty="0" smtClean="0"/>
              <a:t> </a:t>
            </a:r>
          </a:p>
        </p:txBody>
      </p:sp>
      <p:sp>
        <p:nvSpPr>
          <p:cNvPr id="13" name="Titolo 1"/>
          <p:cNvSpPr txBox="1">
            <a:spLocks/>
          </p:cNvSpPr>
          <p:nvPr/>
        </p:nvSpPr>
        <p:spPr bwMode="auto">
          <a:xfrm>
            <a:off x="1" y="841458"/>
            <a:ext cx="9252519" cy="37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altLang="en-US" sz="2800" dirty="0" smtClean="0">
                <a:latin typeface="Times New Roman" panose="02020603050405020304" pitchFamily="18" charset="0"/>
                <a:cs typeface="Times New Roman" panose="02020603050405020304" pitchFamily="18" charset="0"/>
              </a:rPr>
              <a:t>The Root of the Problem for Multi-Scale System Modeling</a:t>
            </a:r>
            <a:endParaRPr lang="en-US" sz="2800" kern="0" dirty="0" smtClean="0">
              <a:latin typeface="Times New Roman" panose="02020603050405020304" pitchFamily="18" charset="0"/>
              <a:cs typeface="Times New Roman" panose="02020603050405020304" pitchFamily="18" charset="0"/>
            </a:endParaRPr>
          </a:p>
        </p:txBody>
      </p:sp>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4" name="Down Arrow 3"/>
          <p:cNvSpPr/>
          <p:nvPr/>
        </p:nvSpPr>
        <p:spPr bwMode="auto">
          <a:xfrm>
            <a:off x="7020272" y="2348880"/>
            <a:ext cx="216024" cy="1656184"/>
          </a:xfrm>
          <a:prstGeom prst="down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 name="Up-Down Arrow 2"/>
          <p:cNvSpPr/>
          <p:nvPr/>
        </p:nvSpPr>
        <p:spPr bwMode="auto">
          <a:xfrm>
            <a:off x="8172400" y="1912962"/>
            <a:ext cx="360040" cy="3607375"/>
          </a:xfrm>
          <a:prstGeom prst="upDown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accent2"/>
              </a:solidFill>
              <a:effectLst/>
              <a:latin typeface="Arial" charset="0"/>
            </a:endParaRPr>
          </a:p>
        </p:txBody>
      </p:sp>
      <p:sp>
        <p:nvSpPr>
          <p:cNvPr id="6" name="Up-Down Arrow 5"/>
          <p:cNvSpPr/>
          <p:nvPr/>
        </p:nvSpPr>
        <p:spPr bwMode="auto">
          <a:xfrm>
            <a:off x="8172400" y="1912962"/>
            <a:ext cx="360040" cy="3600400"/>
          </a:xfrm>
          <a:prstGeom prst="upDown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accent2"/>
              </a:solidFill>
              <a:effectLst/>
              <a:latin typeface="Arial" charset="0"/>
            </a:endParaRPr>
          </a:p>
        </p:txBody>
      </p:sp>
      <p:sp>
        <p:nvSpPr>
          <p:cNvPr id="11" name="Down Arrow 10"/>
          <p:cNvSpPr/>
          <p:nvPr/>
        </p:nvSpPr>
        <p:spPr bwMode="auto">
          <a:xfrm>
            <a:off x="8316416" y="1912962"/>
            <a:ext cx="216024" cy="1155998"/>
          </a:xfrm>
          <a:prstGeom prst="down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accent2"/>
              </a:solidFill>
              <a:effectLst/>
              <a:latin typeface="Arial" charset="0"/>
            </a:endParaRPr>
          </a:p>
        </p:txBody>
      </p:sp>
      <p:sp>
        <p:nvSpPr>
          <p:cNvPr id="16" name="Up-Down Arrow 15"/>
          <p:cNvSpPr/>
          <p:nvPr/>
        </p:nvSpPr>
        <p:spPr bwMode="auto">
          <a:xfrm>
            <a:off x="7548378" y="5445224"/>
            <a:ext cx="484632" cy="1216152"/>
          </a:xfrm>
          <a:prstGeom prst="upDown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6300192" y="3645024"/>
            <a:ext cx="2016224" cy="1584176"/>
          </a:xfrm>
          <a:prstGeom prst="ellipse">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6489452" y="3790975"/>
            <a:ext cx="1394916" cy="1150193"/>
          </a:xfrm>
          <a:prstGeom prst="ellipse">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7668344" y="1912962"/>
            <a:ext cx="504056" cy="1155998"/>
          </a:xfrm>
          <a:prstGeom prst="ellipse">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6363864" y="3766261"/>
            <a:ext cx="1485658" cy="1150193"/>
          </a:xfrm>
          <a:prstGeom prst="ellipse">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4" name="Flowchart: Extract 23"/>
          <p:cNvSpPr/>
          <p:nvPr/>
        </p:nvSpPr>
        <p:spPr bwMode="auto">
          <a:xfrm>
            <a:off x="7884368" y="2490961"/>
            <a:ext cx="685800" cy="685800"/>
          </a:xfrm>
          <a:prstGeom prst="flowChartExtra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8" name="Flowchart: Extract 27"/>
          <p:cNvSpPr/>
          <p:nvPr/>
        </p:nvSpPr>
        <p:spPr bwMode="auto">
          <a:xfrm>
            <a:off x="6420047" y="2200888"/>
            <a:ext cx="468052" cy="2812182"/>
          </a:xfrm>
          <a:prstGeom prst="flowChartExtract">
            <a:avLst/>
          </a:prstGeom>
          <a:solidFill>
            <a:srgbClr val="FF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9" name="Flowchart: Merge 28"/>
          <p:cNvSpPr/>
          <p:nvPr/>
        </p:nvSpPr>
        <p:spPr bwMode="auto">
          <a:xfrm>
            <a:off x="8352420" y="2996952"/>
            <a:ext cx="685800" cy="685800"/>
          </a:xfrm>
          <a:prstGeom prst="flowChartMerge">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5" name="Group 4"/>
          <p:cNvGrpSpPr/>
          <p:nvPr/>
        </p:nvGrpSpPr>
        <p:grpSpPr>
          <a:xfrm>
            <a:off x="1227252" y="1666633"/>
            <a:ext cx="6410145" cy="4462381"/>
            <a:chOff x="1227252" y="1666633"/>
            <a:chExt cx="6410145" cy="4462381"/>
          </a:xfrm>
        </p:grpSpPr>
        <p:pic>
          <p:nvPicPr>
            <p:cNvPr id="2" name="Picture 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227252" y="1934895"/>
              <a:ext cx="6321126" cy="4140338"/>
            </a:xfrm>
            <a:prstGeom prst="rect">
              <a:avLst/>
            </a:prstGeom>
          </p:spPr>
        </p:pic>
        <p:sp>
          <p:nvSpPr>
            <p:cNvPr id="7" name="TextBox 6"/>
            <p:cNvSpPr txBox="1"/>
            <p:nvPr/>
          </p:nvSpPr>
          <p:spPr>
            <a:xfrm>
              <a:off x="6318083" y="1666633"/>
              <a:ext cx="671979" cy="646331"/>
            </a:xfrm>
            <a:prstGeom prst="rect">
              <a:avLst/>
            </a:prstGeom>
            <a:noFill/>
          </p:spPr>
          <p:txBody>
            <a:bodyPr wrap="none" rtlCol="0">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TD</a:t>
              </a:r>
            </a:p>
            <a:p>
              <a:pPr algn="ctr"/>
              <a:r>
                <a:rPr lang="en-US" b="1" dirty="0" smtClean="0">
                  <a:solidFill>
                    <a:srgbClr val="FF0000"/>
                  </a:solidFill>
                  <a:latin typeface="Times New Roman" panose="02020603050405020304" pitchFamily="18" charset="0"/>
                  <a:cs typeface="Times New Roman" panose="02020603050405020304" pitchFamily="18" charset="0"/>
                </a:rPr>
                <a:t>POV</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965418" y="5482683"/>
              <a:ext cx="671979" cy="646331"/>
            </a:xfrm>
            <a:prstGeom prst="rect">
              <a:avLst/>
            </a:prstGeom>
            <a:noFill/>
          </p:spPr>
          <p:txBody>
            <a:bodyPr wrap="none" rtlCol="0">
              <a:spAutoFit/>
            </a:bodyPr>
            <a:lstStyle/>
            <a:p>
              <a:pPr algn="ctr"/>
              <a:r>
                <a:rPr lang="en-US" b="1" dirty="0" smtClean="0">
                  <a:solidFill>
                    <a:schemeClr val="accent2"/>
                  </a:solidFill>
                  <a:latin typeface="Times New Roman" panose="02020603050405020304" pitchFamily="18" charset="0"/>
                  <a:cs typeface="Times New Roman" panose="02020603050405020304" pitchFamily="18" charset="0"/>
                </a:rPr>
                <a:t>BU</a:t>
              </a:r>
            </a:p>
            <a:p>
              <a:pPr algn="ctr"/>
              <a:r>
                <a:rPr lang="en-US" b="1" dirty="0" smtClean="0">
                  <a:solidFill>
                    <a:schemeClr val="accent2"/>
                  </a:solidFill>
                  <a:latin typeface="Times New Roman" panose="02020603050405020304" pitchFamily="18" charset="0"/>
                  <a:cs typeface="Times New Roman" panose="02020603050405020304" pitchFamily="18" charset="0"/>
                </a:rPr>
                <a:t>POV</a:t>
              </a:r>
              <a:endParaRPr lang="en-US" b="1" dirty="0">
                <a:solidFill>
                  <a:schemeClr val="accent2"/>
                </a:solidFill>
                <a:latin typeface="Times New Roman" panose="02020603050405020304" pitchFamily="18" charset="0"/>
                <a:cs typeface="Times New Roman" panose="02020603050405020304" pitchFamily="18" charset="0"/>
              </a:endParaRPr>
            </a:p>
          </p:txBody>
        </p:sp>
      </p:grpSp>
      <p:sp>
        <p:nvSpPr>
          <p:cNvPr id="30" name="Flowchart: Merge 29"/>
          <p:cNvSpPr/>
          <p:nvPr/>
        </p:nvSpPr>
        <p:spPr bwMode="auto">
          <a:xfrm>
            <a:off x="7061333" y="3753321"/>
            <a:ext cx="432048" cy="1898665"/>
          </a:xfrm>
          <a:prstGeom prst="flowChartMerge">
            <a:avLst/>
          </a:prstGeom>
          <a:solidFill>
            <a:schemeClr val="accent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7"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Current Scientific Approach (08)</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56131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2000" fill="hold"/>
                                        <p:tgtEl>
                                          <p:spTgt spid="22"/>
                                        </p:tgtEl>
                                        <p:attrNameLst>
                                          <p:attrName>ppt_w</p:attrName>
                                        </p:attrNameLst>
                                      </p:cBhvr>
                                      <p:tavLst>
                                        <p:tav tm="0">
                                          <p:val>
                                            <p:fltVal val="0"/>
                                          </p:val>
                                        </p:tav>
                                        <p:tav tm="100000">
                                          <p:val>
                                            <p:strVal val="#ppt_w"/>
                                          </p:val>
                                        </p:tav>
                                      </p:tavLst>
                                    </p:anim>
                                    <p:anim calcmode="lin" valueType="num">
                                      <p:cBhvr>
                                        <p:cTn id="16" dur="2000" fill="hold"/>
                                        <p:tgtEl>
                                          <p:spTgt spid="22"/>
                                        </p:tgtEl>
                                        <p:attrNameLst>
                                          <p:attrName>ppt_h</p:attrName>
                                        </p:attrNameLst>
                                      </p:cBhvr>
                                      <p:tavLst>
                                        <p:tav tm="0">
                                          <p:val>
                                            <p:fltVal val="0"/>
                                          </p:val>
                                        </p:tav>
                                        <p:tav tm="100000">
                                          <p:val>
                                            <p:strVal val="#ppt_h"/>
                                          </p:val>
                                        </p:tav>
                                      </p:tavLst>
                                    </p:anim>
                                    <p:animEffect transition="in" filter="fade">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2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85837" y="908720"/>
            <a:ext cx="7172325" cy="561975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a:t>
            </a:fld>
            <a:endParaRPr lang="it-IT" smtClean="0">
              <a:latin typeface="Arial" pitchFamily="34" charset="0"/>
            </a:endParaRPr>
          </a:p>
        </p:txBody>
      </p:sp>
      <p:sp>
        <p:nvSpPr>
          <p:cNvPr id="3" name="Rectangle 2"/>
          <p:cNvSpPr/>
          <p:nvPr/>
        </p:nvSpPr>
        <p:spPr>
          <a:xfrm>
            <a:off x="996204" y="1772816"/>
            <a:ext cx="7172325" cy="2646878"/>
          </a:xfrm>
          <a:prstGeom prst="rect">
            <a:avLst/>
          </a:prstGeom>
        </p:spPr>
        <p:txBody>
          <a:bodyPr wrap="square">
            <a:spAutoFit/>
          </a:bodyPr>
          <a:lstStyle/>
          <a:p>
            <a:pPr marL="0" marR="0" algn="ctr">
              <a:spcBef>
                <a:spcPts val="0"/>
              </a:spcBef>
              <a:spcAft>
                <a:spcPts val="0"/>
              </a:spcAft>
            </a:pPr>
            <a:r>
              <a:rPr lang="it-IT" sz="3400" b="1" dirty="0" smtClean="0">
                <a:latin typeface="Times New Roman"/>
                <a:ea typeface="Times New Roman"/>
                <a:cs typeface="Arial"/>
              </a:rPr>
              <a:t>« </a:t>
            </a:r>
            <a:r>
              <a:rPr lang="fr-FR" sz="3400" b="1" dirty="0" smtClean="0">
                <a:latin typeface="Times New Roman"/>
                <a:ea typeface="Times New Roman"/>
                <a:cs typeface="Arial"/>
              </a:rPr>
              <a:t>Observer </a:t>
            </a:r>
          </a:p>
          <a:p>
            <a:pPr marL="0" marR="0" algn="ctr">
              <a:spcBef>
                <a:spcPts val="0"/>
              </a:spcBef>
              <a:spcAft>
                <a:spcPts val="0"/>
              </a:spcAft>
            </a:pPr>
            <a:r>
              <a:rPr lang="fr-FR" sz="3400" b="1" dirty="0" smtClean="0">
                <a:latin typeface="Times New Roman"/>
                <a:ea typeface="Times New Roman"/>
                <a:cs typeface="Arial"/>
              </a:rPr>
              <a:t>c’est </a:t>
            </a:r>
            <a:r>
              <a:rPr lang="fr-FR" sz="3400" b="1" dirty="0">
                <a:latin typeface="Times New Roman"/>
                <a:ea typeface="Times New Roman"/>
                <a:cs typeface="Arial"/>
              </a:rPr>
              <a:t>pour la plus grande part, imaginer ce que l’on s’attend à voir.</a:t>
            </a:r>
            <a:r>
              <a:rPr lang="en-US" sz="3400" b="1" dirty="0" smtClean="0">
                <a:latin typeface="Times New Roman"/>
                <a:ea typeface="Times New Roman"/>
                <a:cs typeface="Arial"/>
              </a:rPr>
              <a:t> »</a:t>
            </a:r>
          </a:p>
          <a:p>
            <a:pPr marL="0" marR="0" algn="ctr">
              <a:spcBef>
                <a:spcPts val="0"/>
              </a:spcBef>
              <a:spcAft>
                <a:spcPts val="0"/>
              </a:spcAft>
            </a:pPr>
            <a:endParaRPr lang="en-US" sz="1000" b="1" dirty="0">
              <a:latin typeface="Times New Roman"/>
              <a:ea typeface="Times New Roman"/>
              <a:cs typeface="Arial"/>
            </a:endParaRPr>
          </a:p>
          <a:p>
            <a:pPr marL="0" marR="0" algn="r">
              <a:spcBef>
                <a:spcPts val="0"/>
              </a:spcBef>
              <a:spcAft>
                <a:spcPts val="0"/>
              </a:spcAft>
            </a:pPr>
            <a:r>
              <a:rPr lang="de-DE" b="1" i="1" dirty="0">
                <a:latin typeface="Times New Roman"/>
                <a:ea typeface="Times New Roman"/>
                <a:cs typeface="Arial"/>
              </a:rPr>
              <a:t>Ambroise-Paul-Toussaint-Jules Valéry (</a:t>
            </a:r>
            <a:r>
              <a:rPr lang="de-DE" b="1" i="1" dirty="0" smtClean="0">
                <a:latin typeface="Times New Roman"/>
                <a:ea typeface="Times New Roman"/>
                <a:cs typeface="Arial"/>
              </a:rPr>
              <a:t>1871-1945)</a:t>
            </a:r>
            <a:endParaRPr lang="en-US" b="1" i="1" dirty="0">
              <a:latin typeface="Times New Roman"/>
              <a:ea typeface="Times New Roman"/>
              <a:cs typeface="Arial"/>
            </a:endParaRPr>
          </a:p>
          <a:p>
            <a:pPr algn="r"/>
            <a:r>
              <a:rPr lang="de-DE" b="1" i="1" dirty="0" smtClean="0">
                <a:latin typeface="Times New Roman"/>
                <a:ea typeface="Times New Roman"/>
                <a:cs typeface="Arial"/>
              </a:rPr>
              <a:t>from "Degas, Danse</a:t>
            </a:r>
            <a:r>
              <a:rPr lang="de-DE" b="1" i="1" dirty="0">
                <a:latin typeface="Times New Roman"/>
                <a:ea typeface="Times New Roman"/>
                <a:cs typeface="Arial"/>
              </a:rPr>
              <a:t>, </a:t>
            </a:r>
            <a:r>
              <a:rPr lang="de-DE" b="1" i="1" dirty="0" smtClean="0">
                <a:latin typeface="Times New Roman"/>
                <a:ea typeface="Times New Roman"/>
                <a:cs typeface="Arial"/>
              </a:rPr>
              <a:t>Dessin</a:t>
            </a:r>
            <a:r>
              <a:rPr lang="de-DE" b="1" i="1" dirty="0">
                <a:latin typeface="Times New Roman"/>
                <a:ea typeface="Times New Roman"/>
                <a:cs typeface="Arial"/>
              </a:rPr>
              <a:t>", </a:t>
            </a:r>
            <a:endParaRPr lang="de-DE" b="1" i="1" dirty="0" smtClean="0">
              <a:latin typeface="Times New Roman"/>
              <a:ea typeface="Times New Roman"/>
              <a:cs typeface="Arial"/>
            </a:endParaRPr>
          </a:p>
          <a:p>
            <a:pPr algn="r"/>
            <a:r>
              <a:rPr lang="de-DE" b="1" i="1" dirty="0" smtClean="0">
                <a:latin typeface="Times New Roman"/>
                <a:ea typeface="Times New Roman"/>
                <a:cs typeface="Arial"/>
              </a:rPr>
              <a:t>in </a:t>
            </a:r>
            <a:r>
              <a:rPr lang="fr-FR" b="1" i="1" dirty="0" err="1" smtClean="0">
                <a:latin typeface="Times New Roman"/>
                <a:ea typeface="Times New Roman"/>
                <a:cs typeface="Arial"/>
              </a:rPr>
              <a:t>Oeuvres</a:t>
            </a:r>
            <a:r>
              <a:rPr lang="fr-FR" b="1" i="1" dirty="0" smtClean="0">
                <a:latin typeface="Times New Roman"/>
                <a:ea typeface="Times New Roman"/>
                <a:cs typeface="Arial"/>
              </a:rPr>
              <a:t> </a:t>
            </a:r>
            <a:r>
              <a:rPr lang="fr-FR" b="1" i="1" dirty="0">
                <a:latin typeface="Times New Roman"/>
                <a:ea typeface="Times New Roman"/>
                <a:cs typeface="Arial"/>
              </a:rPr>
              <a:t>de Paul </a:t>
            </a:r>
            <a:r>
              <a:rPr lang="fr-FR" b="1" i="1" dirty="0" smtClean="0">
                <a:latin typeface="Times New Roman"/>
                <a:ea typeface="Times New Roman"/>
                <a:cs typeface="Arial"/>
              </a:rPr>
              <a:t>Valéry </a:t>
            </a:r>
            <a:r>
              <a:rPr lang="fr-FR" b="1" i="1" dirty="0">
                <a:latin typeface="Times New Roman"/>
                <a:ea typeface="Times New Roman"/>
                <a:cs typeface="Arial"/>
              </a:rPr>
              <a:t>(Librairie Gallimard, 1960), II, p. </a:t>
            </a:r>
            <a:r>
              <a:rPr lang="fr-FR" b="1" i="1" dirty="0" smtClean="0">
                <a:latin typeface="Times New Roman"/>
                <a:ea typeface="Times New Roman"/>
                <a:cs typeface="Arial"/>
              </a:rPr>
              <a:t>1169</a:t>
            </a:r>
            <a:r>
              <a:rPr lang="de-DE" i="1" dirty="0" smtClean="0">
                <a:latin typeface="Times New Roman"/>
                <a:ea typeface="Times New Roman"/>
                <a:cs typeface="Arial"/>
              </a:rPr>
              <a:t>.</a:t>
            </a:r>
            <a:endParaRPr lang="en-US" dirty="0"/>
          </a:p>
        </p:txBody>
      </p:sp>
      <p:sp>
        <p:nvSpPr>
          <p:cNvPr id="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7" name="Rectangle 2"/>
          <p:cNvSpPr txBox="1">
            <a:spLocks noChangeArrowheads="1"/>
          </p:cNvSpPr>
          <p:nvPr/>
        </p:nvSpPr>
        <p:spPr bwMode="auto">
          <a:xfrm>
            <a:off x="611560" y="44624"/>
            <a:ext cx="727280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000" b="1" dirty="0">
                <a:solidFill>
                  <a:srgbClr val="003F6E"/>
                </a:solidFill>
                <a:latin typeface="Times New Roman" pitchFamily="18" charset="0"/>
              </a:rPr>
              <a:t>Objectivity and Subjectivity</a:t>
            </a:r>
            <a:endParaRPr lang="it-IT" sz="4000" b="1" dirty="0">
              <a:solidFill>
                <a:srgbClr val="003F6E"/>
              </a:solidFill>
              <a:latin typeface="Times New Roman" pitchFamily="18" charset="0"/>
            </a:endParaRPr>
          </a:p>
        </p:txBody>
      </p:sp>
    </p:spTree>
    <p:extLst>
      <p:ext uri="{BB962C8B-B14F-4D97-AF65-F5344CB8AC3E}">
        <p14:creationId xmlns:p14="http://schemas.microsoft.com/office/powerpoint/2010/main" xmlns="" val="337864670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30</a:t>
            </a:fld>
            <a:endParaRPr lang="it-IT" smtClean="0">
              <a:latin typeface="Arial" pitchFamily="34" charset="0"/>
            </a:endParaRPr>
          </a:p>
        </p:txBody>
      </p:sp>
      <p:sp>
        <p:nvSpPr>
          <p:cNvPr id="8" name="TextBox 7"/>
          <p:cNvSpPr txBox="1"/>
          <p:nvPr/>
        </p:nvSpPr>
        <p:spPr>
          <a:xfrm>
            <a:off x="323528" y="980728"/>
            <a:ext cx="8208912" cy="1323439"/>
          </a:xfrm>
          <a:prstGeom prst="rect">
            <a:avLst/>
          </a:prstGeom>
          <a:noFill/>
        </p:spPr>
        <p:txBody>
          <a:bodyPr wrap="square" rtlCol="0">
            <a:spAutoFit/>
          </a:bodyPr>
          <a:lstStyle/>
          <a:p>
            <a:pPr marL="347472" indent="-347472" algn="just"/>
            <a:r>
              <a:rPr lang="en-US" sz="2000" dirty="0">
                <a:solidFill>
                  <a:srgbClr val="000000"/>
                </a:solidFill>
                <a:latin typeface="Times New Roman" panose="02020603050405020304" pitchFamily="18" charset="0"/>
                <a:cs typeface="Times New Roman" panose="02020603050405020304" pitchFamily="18" charset="0"/>
              </a:rPr>
              <a:t>To face the challenge of </a:t>
            </a:r>
            <a:r>
              <a:rPr lang="en-US" sz="2000" dirty="0" smtClean="0">
                <a:solidFill>
                  <a:srgbClr val="000000"/>
                </a:solidFill>
                <a:latin typeface="Times New Roman" panose="02020603050405020304" pitchFamily="18" charset="0"/>
                <a:cs typeface="Times New Roman" panose="02020603050405020304" pitchFamily="18" charset="0"/>
              </a:rPr>
              <a:t>life as complex systems understanding and reliable arbitrary multiscale (AMS) </a:t>
            </a:r>
            <a:r>
              <a:rPr lang="en-US" sz="2000" dirty="0">
                <a:solidFill>
                  <a:srgbClr val="000000"/>
                </a:solidFill>
                <a:latin typeface="Times New Roman" panose="02020603050405020304" pitchFamily="18" charset="0"/>
                <a:cs typeface="Times New Roman" panose="02020603050405020304" pitchFamily="18" charset="0"/>
              </a:rPr>
              <a:t>system </a:t>
            </a:r>
            <a:r>
              <a:rPr lang="en-US" sz="2000" dirty="0" smtClean="0">
                <a:solidFill>
                  <a:srgbClr val="000000"/>
                </a:solidFill>
                <a:latin typeface="Times New Roman" panose="02020603050405020304" pitchFamily="18" charset="0"/>
                <a:cs typeface="Times New Roman" panose="02020603050405020304" pitchFamily="18" charset="0"/>
              </a:rPr>
              <a:t>modeling, </a:t>
            </a:r>
            <a:r>
              <a:rPr lang="en-US" sz="2000" b="1" dirty="0">
                <a:solidFill>
                  <a:srgbClr val="000000"/>
                </a:solidFill>
                <a:latin typeface="Times New Roman" panose="02020603050405020304" pitchFamily="18" charset="0"/>
                <a:cs typeface="Times New Roman" panose="02020603050405020304" pitchFamily="18" charset="0"/>
              </a:rPr>
              <a:t>we need to be able to </a:t>
            </a:r>
            <a:r>
              <a:rPr lang="en-US" sz="2000" b="1" dirty="0" smtClean="0">
                <a:solidFill>
                  <a:srgbClr val="000000"/>
                </a:solidFill>
                <a:latin typeface="Times New Roman" panose="02020603050405020304" pitchFamily="18" charset="0"/>
                <a:cs typeface="Times New Roman" panose="02020603050405020304" pitchFamily="18" charset="0"/>
              </a:rPr>
              <a:t>manage </a:t>
            </a:r>
            <a:r>
              <a:rPr lang="en-US" sz="2000" b="1" dirty="0">
                <a:solidFill>
                  <a:srgbClr val="000000"/>
                </a:solidFill>
                <a:latin typeface="Times New Roman" panose="02020603050405020304" pitchFamily="18" charset="0"/>
                <a:cs typeface="Times New Roman" panose="02020603050405020304" pitchFamily="18" charset="0"/>
              </a:rPr>
              <a:t>system uncertainty quantification from macroscale, through mesoscale, till nanoscale and beyond. </a:t>
            </a:r>
            <a:endParaRPr lang="it-IT" sz="2200" b="1" dirty="0">
              <a:solidFill>
                <a:srgbClr val="000000"/>
              </a:solidFill>
              <a:latin typeface="Times New Roman" pitchFamily="18" charset="0"/>
              <a:cs typeface="Times New Roman" pitchFamily="18" charset="0"/>
            </a:endParaRPr>
          </a:p>
        </p:txBody>
      </p:sp>
      <p:sp>
        <p:nvSpPr>
          <p:cNvPr id="9" name="TextBox 8"/>
          <p:cNvSpPr txBox="1"/>
          <p:nvPr/>
        </p:nvSpPr>
        <p:spPr>
          <a:xfrm>
            <a:off x="323528" y="2298059"/>
            <a:ext cx="8208912" cy="1323439"/>
          </a:xfrm>
          <a:prstGeom prst="rect">
            <a:avLst/>
          </a:prstGeom>
          <a:noFill/>
        </p:spPr>
        <p:txBody>
          <a:bodyPr wrap="square" rtlCol="0">
            <a:spAutoFit/>
          </a:bodyPr>
          <a:lstStyle/>
          <a:p>
            <a:pPr marL="347472" indent="-347472" algn="just"/>
            <a:r>
              <a:rPr lang="en-US" sz="2000" b="1" dirty="0">
                <a:solidFill>
                  <a:srgbClr val="000000"/>
                </a:solidFill>
                <a:latin typeface="Times New Roman" panose="02020603050405020304" pitchFamily="18" charset="0"/>
                <a:cs typeface="Times New Roman" panose="02020603050405020304" pitchFamily="18" charset="0"/>
              </a:rPr>
              <a:t>We need more robust, resilient and </a:t>
            </a:r>
            <a:r>
              <a:rPr lang="en-US" sz="2000" b="1" dirty="0" err="1">
                <a:solidFill>
                  <a:srgbClr val="000000"/>
                </a:solidFill>
                <a:latin typeface="Times New Roman" panose="02020603050405020304" pitchFamily="18" charset="0"/>
                <a:cs typeface="Times New Roman" panose="02020603050405020304" pitchFamily="18" charset="0"/>
              </a:rPr>
              <a:t>antifragile</a:t>
            </a:r>
            <a:r>
              <a:rPr lang="en-US" sz="2000" b="1" dirty="0">
                <a:solidFill>
                  <a:srgbClr val="000000"/>
                </a:solidFill>
                <a:latin typeface="Times New Roman" panose="02020603050405020304" pitchFamily="18" charset="0"/>
                <a:cs typeface="Times New Roman" panose="02020603050405020304" pitchFamily="18" charset="0"/>
              </a:rPr>
              <a:t> application</a:t>
            </a:r>
            <a:r>
              <a:rPr lang="en-US" sz="2000" dirty="0">
                <a:solidFill>
                  <a:srgbClr val="000000"/>
                </a:solidFill>
                <a:latin typeface="Times New Roman" panose="02020603050405020304" pitchFamily="18" charset="0"/>
                <a:cs typeface="Times New Roman" panose="02020603050405020304" pitchFamily="18" charset="0"/>
              </a:rPr>
              <a:t> to be ready for next generation systems. Attempts to optimize multi-scale systems in a top-down (TD) point-of-view (POV) will be less and less effective, and cannot be done in real time.</a:t>
            </a:r>
            <a:endParaRPr lang="it-IT" sz="2000" dirty="0">
              <a:solidFill>
                <a:srgbClr val="000000"/>
              </a:solidFill>
              <a:latin typeface="Times New Roman" pitchFamily="18" charset="0"/>
              <a:cs typeface="Times New Roman" pitchFamily="18" charset="0"/>
            </a:endParaRPr>
          </a:p>
        </p:txBody>
      </p:sp>
      <p:sp>
        <p:nvSpPr>
          <p:cNvPr id="10" name="Rectangle 4"/>
          <p:cNvSpPr>
            <a:spLocks noGrp="1" noChangeArrowheads="1"/>
          </p:cNvSpPr>
          <p:nvPr>
            <p:ph idx="1"/>
          </p:nvPr>
        </p:nvSpPr>
        <p:spPr>
          <a:xfrm>
            <a:off x="291735" y="3573016"/>
            <a:ext cx="8229600" cy="180407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40" tIns="45720" rIns="91440" bIns="45720"/>
          <a:lstStyle/>
          <a:p>
            <a:pPr algn="just">
              <a:spcBef>
                <a:spcPts val="0"/>
              </a:spcBef>
            </a:pPr>
            <a:r>
              <a:rPr lang="en-US" kern="1200" dirty="0">
                <a:solidFill>
                  <a:srgbClr val="000000"/>
                </a:solidFill>
                <a:latin typeface="Times New Roman" panose="02020603050405020304" pitchFamily="18" charset="0"/>
                <a:cs typeface="Times New Roman" panose="02020603050405020304" pitchFamily="18" charset="0"/>
              </a:rPr>
              <a:t>That is the main reason why, over the last few years, integration of stochastic methods into a multi-scale framework (from macro-scale to </a:t>
            </a:r>
            <a:r>
              <a:rPr lang="en-US" kern="1200" dirty="0" err="1">
                <a:solidFill>
                  <a:srgbClr val="000000"/>
                </a:solidFill>
                <a:latin typeface="Times New Roman" panose="02020603050405020304" pitchFamily="18" charset="0"/>
                <a:cs typeface="Times New Roman" panose="02020603050405020304" pitchFamily="18" charset="0"/>
              </a:rPr>
              <a:t>nano</a:t>
            </a:r>
            <a:r>
              <a:rPr lang="en-US" kern="1200" dirty="0">
                <a:solidFill>
                  <a:srgbClr val="000000"/>
                </a:solidFill>
                <a:latin typeface="Times New Roman" panose="02020603050405020304" pitchFamily="18" charset="0"/>
                <a:cs typeface="Times New Roman" panose="02020603050405020304" pitchFamily="18" charset="0"/>
              </a:rPr>
              <a:t>-scale) or development of multi-scale models in a stochastic setting for </a:t>
            </a:r>
            <a:r>
              <a:rPr lang="en-US" b="1" kern="1200" dirty="0">
                <a:solidFill>
                  <a:srgbClr val="000000"/>
                </a:solidFill>
                <a:latin typeface="Times New Roman" panose="02020603050405020304" pitchFamily="18" charset="0"/>
                <a:cs typeface="Times New Roman" panose="02020603050405020304" pitchFamily="18" charset="0"/>
              </a:rPr>
              <a:t>epistemic uncertainty quantification</a:t>
            </a:r>
            <a:r>
              <a:rPr lang="en-US" kern="1200" dirty="0">
                <a:solidFill>
                  <a:srgbClr val="000000"/>
                </a:solidFill>
                <a:latin typeface="Times New Roman" panose="02020603050405020304" pitchFamily="18" charset="0"/>
                <a:cs typeface="Times New Roman" panose="02020603050405020304" pitchFamily="18" charset="0"/>
              </a:rPr>
              <a:t> (UQ) is becoming an </a:t>
            </a:r>
            <a:r>
              <a:rPr lang="en-US" b="1" kern="1200" dirty="0">
                <a:solidFill>
                  <a:srgbClr val="000000"/>
                </a:solidFill>
                <a:latin typeface="Times New Roman" panose="02020603050405020304" pitchFamily="18" charset="0"/>
                <a:cs typeface="Times New Roman" panose="02020603050405020304" pitchFamily="18" charset="0"/>
              </a:rPr>
              <a:t>emerging research frontier for systems modeling</a:t>
            </a:r>
            <a:r>
              <a:rPr lang="en-US" kern="1200" dirty="0">
                <a:solidFill>
                  <a:srgbClr val="000000"/>
                </a:solidFill>
                <a:latin typeface="Times New Roman" panose="02020603050405020304" pitchFamily="18" charset="0"/>
                <a:cs typeface="Times New Roman" panose="02020603050405020304" pitchFamily="18" charset="0"/>
              </a:rPr>
              <a:t>, innovation and competitive development in Science and Technology.</a:t>
            </a:r>
            <a:endParaRPr lang="it-IT" dirty="0" smtClean="0">
              <a:solidFill>
                <a:srgbClr val="0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23528" y="5517232"/>
            <a:ext cx="8208912" cy="923330"/>
          </a:xfrm>
          <a:prstGeom prst="rect">
            <a:avLst/>
          </a:prstGeom>
          <a:noFill/>
        </p:spPr>
        <p:txBody>
          <a:bodyPr wrap="square" rtlCol="0">
            <a:spAutoFit/>
          </a:bodyPr>
          <a:lstStyle/>
          <a:p>
            <a:pPr marL="347472" indent="-347472" algn="just"/>
            <a:r>
              <a:rPr lang="en-US" sz="5400" dirty="0">
                <a:solidFill>
                  <a:srgbClr val="000000"/>
                </a:solidFill>
                <a:latin typeface="Times New Roman" panose="02020603050405020304" pitchFamily="18" charset="0"/>
                <a:cs typeface="Times New Roman" panose="02020603050405020304" pitchFamily="18" charset="0"/>
              </a:rPr>
              <a:t>What is a </a:t>
            </a:r>
            <a:r>
              <a:rPr lang="en-US" sz="5400" dirty="0" smtClean="0">
                <a:solidFill>
                  <a:srgbClr val="000000"/>
                </a:solidFill>
                <a:latin typeface="Times New Roman" panose="02020603050405020304" pitchFamily="18" charset="0"/>
                <a:cs typeface="Times New Roman" panose="02020603050405020304" pitchFamily="18" charset="0"/>
              </a:rPr>
              <a:t>Complex System</a:t>
            </a:r>
            <a:r>
              <a:rPr lang="en-US" sz="5400" dirty="0">
                <a:solidFill>
                  <a:srgbClr val="000000"/>
                </a:solidFill>
                <a:latin typeface="Times New Roman" panose="02020603050405020304" pitchFamily="18" charset="0"/>
                <a:cs typeface="Times New Roman" panose="02020603050405020304" pitchFamily="18" charset="0"/>
              </a:rPr>
              <a:t>?</a:t>
            </a:r>
            <a:endParaRPr lang="it-IT" sz="5400" dirty="0">
              <a:solidFill>
                <a:srgbClr val="000000"/>
              </a:solidFill>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2"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Current Scientific Approach (09)</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22406613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31</a:t>
            </a:fld>
            <a:endParaRPr lang="it-IT" smtClean="0">
              <a:latin typeface="Arial" pitchFamily="34" charset="0"/>
            </a:endParaRPr>
          </a:p>
        </p:txBody>
      </p:sp>
      <p:sp>
        <p:nvSpPr>
          <p:cNvPr id="1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Text Box 3"/>
          <p:cNvSpPr txBox="1">
            <a:spLocks noChangeArrowheads="1"/>
          </p:cNvSpPr>
          <p:nvPr/>
        </p:nvSpPr>
        <p:spPr bwMode="auto">
          <a:xfrm>
            <a:off x="-8798" y="863324"/>
            <a:ext cx="9144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cs typeface="Times New Roman" pitchFamily="18" charset="0"/>
              </a:rPr>
              <a:t>Nonlinear Feedback </a:t>
            </a:r>
            <a:r>
              <a:rPr lang="it-IT" sz="3200" b="1" dirty="0">
                <a:solidFill>
                  <a:srgbClr val="003F6E"/>
                </a:solidFill>
                <a:latin typeface="Times New Roman" pitchFamily="18" charset="0"/>
                <a:cs typeface="Times New Roman" pitchFamily="18" charset="0"/>
              </a:rPr>
              <a:t>Example (Complex </a:t>
            </a:r>
            <a:r>
              <a:rPr lang="it-IT" sz="3200" b="1" dirty="0" smtClean="0">
                <a:solidFill>
                  <a:srgbClr val="003F6E"/>
                </a:solidFill>
                <a:latin typeface="Times New Roman" pitchFamily="18" charset="0"/>
                <a:cs typeface="Times New Roman" pitchFamily="18" charset="0"/>
              </a:rPr>
              <a:t>System) </a:t>
            </a:r>
            <a:r>
              <a:rPr lang="it-IT" sz="3200" b="1" dirty="0" smtClean="0">
                <a:solidFill>
                  <a:srgbClr val="000000"/>
                </a:solidFill>
                <a:latin typeface="Times New Roman" pitchFamily="18" charset="0"/>
                <a:cs typeface="Times New Roman" pitchFamily="18" charset="0"/>
              </a:rPr>
              <a:t> </a:t>
            </a:r>
          </a:p>
        </p:txBody>
      </p:sp>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Current Scientific Approach (10)</a:t>
            </a:r>
            <a:endParaRPr lang="it-IT" sz="3200" b="1" dirty="0">
              <a:solidFill>
                <a:srgbClr val="003F6E"/>
              </a:solidFill>
              <a:latin typeface="Times New Roman" pitchFamily="18" charset="0"/>
            </a:endParaRPr>
          </a:p>
        </p:txBody>
      </p:sp>
      <p:grpSp>
        <p:nvGrpSpPr>
          <p:cNvPr id="2" name="Group 1"/>
          <p:cNvGrpSpPr/>
          <p:nvPr/>
        </p:nvGrpSpPr>
        <p:grpSpPr>
          <a:xfrm>
            <a:off x="2189790" y="1600520"/>
            <a:ext cx="4746822" cy="4978889"/>
            <a:chOff x="2189790" y="1600520"/>
            <a:chExt cx="4746822" cy="4978889"/>
          </a:xfrm>
        </p:grpSpPr>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89790" y="1600520"/>
              <a:ext cx="4746822" cy="4978889"/>
            </a:xfrm>
            <a:prstGeom prst="rect">
              <a:avLst/>
            </a:prstGeom>
          </p:spPr>
        </p:pic>
        <p:sp>
          <p:nvSpPr>
            <p:cNvPr id="8" name="TextBox 7"/>
            <p:cNvSpPr txBox="1"/>
            <p:nvPr/>
          </p:nvSpPr>
          <p:spPr>
            <a:xfrm>
              <a:off x="5662527" y="3382416"/>
              <a:ext cx="288032" cy="369332"/>
            </a:xfrm>
            <a:prstGeom prst="rect">
              <a:avLst/>
            </a:prstGeom>
            <a:noFill/>
          </p:spPr>
          <p:txBody>
            <a:bodyPr wrap="square" rtlCol="0">
              <a:spAutoFit/>
            </a:bodyPr>
            <a:lstStyle/>
            <a:p>
              <a:r>
                <a:rPr lang="en-US" b="1" dirty="0" smtClean="0"/>
                <a:t>1</a:t>
              </a:r>
              <a:endParaRPr lang="en-US" b="1" dirty="0"/>
            </a:p>
          </p:txBody>
        </p:sp>
        <p:sp>
          <p:nvSpPr>
            <p:cNvPr id="11" name="TextBox 10"/>
            <p:cNvSpPr txBox="1"/>
            <p:nvPr/>
          </p:nvSpPr>
          <p:spPr>
            <a:xfrm>
              <a:off x="3923928" y="5805264"/>
              <a:ext cx="288032" cy="369332"/>
            </a:xfrm>
            <a:prstGeom prst="rect">
              <a:avLst/>
            </a:prstGeom>
            <a:noFill/>
          </p:spPr>
          <p:txBody>
            <a:bodyPr wrap="square" rtlCol="0">
              <a:spAutoFit/>
            </a:bodyPr>
            <a:lstStyle/>
            <a:p>
              <a:r>
                <a:rPr lang="en-US" b="1" dirty="0" smtClean="0"/>
                <a:t>3</a:t>
              </a:r>
              <a:endParaRPr lang="en-US" b="1" dirty="0"/>
            </a:p>
          </p:txBody>
        </p:sp>
        <p:sp>
          <p:nvSpPr>
            <p:cNvPr id="12" name="TextBox 11"/>
            <p:cNvSpPr txBox="1"/>
            <p:nvPr/>
          </p:nvSpPr>
          <p:spPr>
            <a:xfrm>
              <a:off x="5821833" y="5229200"/>
              <a:ext cx="288032" cy="369332"/>
            </a:xfrm>
            <a:prstGeom prst="rect">
              <a:avLst/>
            </a:prstGeom>
            <a:noFill/>
          </p:spPr>
          <p:txBody>
            <a:bodyPr wrap="square" rtlCol="0">
              <a:spAutoFit/>
            </a:bodyPr>
            <a:lstStyle/>
            <a:p>
              <a:r>
                <a:rPr lang="en-US" b="1" dirty="0" smtClean="0"/>
                <a:t>2</a:t>
              </a:r>
              <a:endParaRPr lang="en-US" b="1" dirty="0"/>
            </a:p>
          </p:txBody>
        </p:sp>
        <p:sp>
          <p:nvSpPr>
            <p:cNvPr id="13" name="TextBox 12"/>
            <p:cNvSpPr txBox="1"/>
            <p:nvPr/>
          </p:nvSpPr>
          <p:spPr>
            <a:xfrm>
              <a:off x="4139952" y="3043666"/>
              <a:ext cx="288032" cy="369332"/>
            </a:xfrm>
            <a:prstGeom prst="rect">
              <a:avLst/>
            </a:prstGeom>
            <a:noFill/>
          </p:spPr>
          <p:txBody>
            <a:bodyPr wrap="square" rtlCol="0">
              <a:spAutoFit/>
            </a:bodyPr>
            <a:lstStyle/>
            <a:p>
              <a:r>
                <a:rPr lang="en-US" b="1" dirty="0" smtClean="0"/>
                <a:t>4</a:t>
              </a:r>
              <a:endParaRPr lang="en-US" b="1" dirty="0"/>
            </a:p>
          </p:txBody>
        </p:sp>
      </p:grpSp>
    </p:spTree>
    <p:extLst>
      <p:ext uri="{BB962C8B-B14F-4D97-AF65-F5344CB8AC3E}">
        <p14:creationId xmlns:p14="http://schemas.microsoft.com/office/powerpoint/2010/main" xmlns="" val="249316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32</a:t>
            </a:fld>
            <a:endParaRPr lang="it-IT" smtClean="0">
              <a:latin typeface="Arial" pitchFamily="34" charset="0"/>
            </a:endParaRPr>
          </a:p>
        </p:txBody>
      </p:sp>
      <p:sp>
        <p:nvSpPr>
          <p:cNvPr id="15" name="Text Box 3"/>
          <p:cNvSpPr txBox="1">
            <a:spLocks noChangeArrowheads="1"/>
          </p:cNvSpPr>
          <p:nvPr/>
        </p:nvSpPr>
        <p:spPr bwMode="auto">
          <a:xfrm>
            <a:off x="-8798" y="863324"/>
            <a:ext cx="91440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cs typeface="Times New Roman" pitchFamily="18" charset="0"/>
              </a:rPr>
              <a:t>Complex System Fundamental Relationships</a:t>
            </a:r>
            <a:endParaRPr lang="it-IT" sz="3600" b="1" dirty="0">
              <a:solidFill>
                <a:srgbClr val="000000"/>
              </a:solidFill>
              <a:latin typeface="Times New Roman" pitchFamily="18" charset="0"/>
              <a:cs typeface="Times New Roman" pitchFamily="18" charset="0"/>
            </a:endParaRPr>
          </a:p>
        </p:txBody>
      </p:sp>
      <p:sp>
        <p:nvSpPr>
          <p:cNvPr id="1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839336" y="1479124"/>
            <a:ext cx="5465328" cy="5256584"/>
          </a:xfrm>
          <a:prstGeom prst="rect">
            <a:avLst/>
          </a:prstGeom>
        </p:spPr>
      </p:pic>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Current Scientific Approach (11)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71355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50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33</a:t>
            </a:fld>
            <a:endParaRPr lang="it-IT" smtClean="0">
              <a:latin typeface="Arial" pitchFamily="34" charset="0"/>
            </a:endParaRPr>
          </a:p>
        </p:txBody>
      </p:sp>
      <p:sp>
        <p:nvSpPr>
          <p:cNvPr id="1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665171" y="826901"/>
            <a:ext cx="5813658" cy="5753100"/>
          </a:xfrm>
          <a:prstGeom prst="rect">
            <a:avLst/>
          </a:prstGeom>
        </p:spPr>
      </p:pic>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Current Scientific Approach (12)</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314776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50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34</a:t>
            </a:fld>
            <a:endParaRPr lang="it-IT" smtClean="0">
              <a:latin typeface="Arial" pitchFamily="34" charset="0"/>
            </a:endParaRPr>
          </a:p>
        </p:txBody>
      </p:sp>
      <p:sp>
        <p:nvSpPr>
          <p:cNvPr id="15" name="Text Box 3"/>
          <p:cNvSpPr txBox="1">
            <a:spLocks noChangeArrowheads="1"/>
          </p:cNvSpPr>
          <p:nvPr/>
        </p:nvSpPr>
        <p:spPr bwMode="auto">
          <a:xfrm>
            <a:off x="-8798" y="863324"/>
            <a:ext cx="91440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cs typeface="Times New Roman" pitchFamily="18" charset="0"/>
              </a:rPr>
              <a:t>Four Possible Asymptotic Regimes</a:t>
            </a:r>
            <a:r>
              <a:rPr lang="it-IT" sz="2400" b="1" dirty="0" smtClean="0">
                <a:solidFill>
                  <a:srgbClr val="000000"/>
                </a:solidFill>
                <a:latin typeface="Times New Roman" pitchFamily="18" charset="0"/>
                <a:cs typeface="Times New Roman" pitchFamily="18" charset="0"/>
              </a:rPr>
              <a:t> </a:t>
            </a:r>
          </a:p>
        </p:txBody>
      </p:sp>
      <p:sp>
        <p:nvSpPr>
          <p:cNvPr id="1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315244" y="1739433"/>
            <a:ext cx="6513512" cy="4706012"/>
          </a:xfrm>
          <a:prstGeom prst="rect">
            <a:avLst/>
          </a:prstGeom>
        </p:spPr>
      </p:pic>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Current Scientific Approach (13)</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189718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35</a:t>
            </a:fld>
            <a:endParaRPr lang="it-IT" smtClean="0">
              <a:latin typeface="Arial" pitchFamily="34" charset="0"/>
            </a:endParaRPr>
          </a:p>
        </p:txBody>
      </p:sp>
      <p:sp>
        <p:nvSpPr>
          <p:cNvPr id="1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62576" y="1340766"/>
            <a:ext cx="7018848" cy="5264135"/>
          </a:xfrm>
          <a:prstGeom prst="rect">
            <a:avLst/>
          </a:prstGeom>
        </p:spPr>
      </p:pic>
      <p:sp>
        <p:nvSpPr>
          <p:cNvPr id="8" name="Titolo 2"/>
          <p:cNvSpPr>
            <a:spLocks noGrp="1"/>
          </p:cNvSpPr>
          <p:nvPr>
            <p:ph type="title"/>
          </p:nvPr>
        </p:nvSpPr>
        <p:spPr>
          <a:xfrm>
            <a:off x="870003" y="833543"/>
            <a:ext cx="7403994" cy="576163"/>
          </a:xfrm>
        </p:spPr>
        <p:txBody>
          <a:bodyPr/>
          <a:lstStyle/>
          <a:p>
            <a:r>
              <a:rPr lang="en-US" sz="3200" dirty="0" smtClean="0">
                <a:latin typeface="Times New Roman" panose="02020603050405020304" pitchFamily="18" charset="0"/>
                <a:cs typeface="Times New Roman" panose="02020603050405020304" pitchFamily="18" charset="0"/>
              </a:rPr>
              <a:t>Example of Complex (Multi-Scale) System</a:t>
            </a:r>
            <a:endParaRPr lang="it-IT" sz="3200" dirty="0">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Current Scientific Approach (14)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26592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36</a:t>
            </a:fld>
            <a:endParaRPr lang="it-IT" smtClean="0">
              <a:latin typeface="Arial" pitchFamily="34" charset="0"/>
            </a:endParaRPr>
          </a:p>
        </p:txBody>
      </p:sp>
      <p:sp>
        <p:nvSpPr>
          <p:cNvPr id="14" name="Segnaposto contenuto 2"/>
          <p:cNvSpPr>
            <a:spLocks noGrp="1"/>
          </p:cNvSpPr>
          <p:nvPr>
            <p:ph idx="1"/>
          </p:nvPr>
        </p:nvSpPr>
        <p:spPr>
          <a:xfrm>
            <a:off x="457200" y="1773238"/>
            <a:ext cx="8218488" cy="4352925"/>
          </a:xfrm>
        </p:spPr>
        <p:txBody>
          <a:bodyPr/>
          <a:lstStyle/>
          <a:p>
            <a:pPr eaLnBrk="1" hangingPunct="1">
              <a:defRPr/>
            </a:pPr>
            <a:endParaRPr lang="en-US" sz="2400" dirty="0" smtClean="0"/>
          </a:p>
          <a:p>
            <a:pPr marL="0" indent="0" algn="just" eaLnBrk="1" hangingPunct="1">
              <a:buFontTx/>
              <a:buNone/>
              <a:defRPr/>
            </a:pPr>
            <a:endParaRPr lang="en-US" sz="2400" dirty="0" smtClean="0"/>
          </a:p>
          <a:p>
            <a:pPr algn="just" eaLnBrk="1" hangingPunct="1">
              <a:defRPr/>
            </a:pPr>
            <a:endParaRPr lang="en-US" sz="2400" dirty="0" smtClean="0"/>
          </a:p>
          <a:p>
            <a:pPr algn="just" eaLnBrk="1" hangingPunct="1">
              <a:defRPr/>
            </a:pPr>
            <a:endParaRPr lang="en-US" sz="2400" dirty="0" smtClean="0"/>
          </a:p>
          <a:p>
            <a:pPr algn="just" eaLnBrk="1" hangingPunct="1">
              <a:defRPr/>
            </a:pPr>
            <a:endParaRPr lang="en-US" sz="1500" dirty="0" smtClean="0"/>
          </a:p>
          <a:p>
            <a:pPr algn="just" eaLnBrk="1" hangingPunct="1">
              <a:defRPr/>
            </a:pPr>
            <a:r>
              <a:rPr lang="en-US" dirty="0" smtClean="0"/>
              <a:t> </a:t>
            </a:r>
          </a:p>
        </p:txBody>
      </p:sp>
      <p:sp>
        <p:nvSpPr>
          <p:cNvPr id="12" name="Titolo 1"/>
          <p:cNvSpPr txBox="1">
            <a:spLocks/>
          </p:cNvSpPr>
          <p:nvPr/>
        </p:nvSpPr>
        <p:spPr bwMode="auto">
          <a:xfrm>
            <a:off x="449796" y="842327"/>
            <a:ext cx="8244407" cy="504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3600" dirty="0" smtClean="0">
                <a:latin typeface="Times New Roman" panose="02020603050405020304" pitchFamily="18" charset="0"/>
                <a:cs typeface="Times New Roman" panose="02020603050405020304" pitchFamily="18" charset="0"/>
              </a:rPr>
              <a:t>Emergent </a:t>
            </a:r>
            <a:r>
              <a:rPr lang="en-US" sz="3600" dirty="0" err="1" smtClean="0">
                <a:latin typeface="Times New Roman" panose="02020603050405020304" pitchFamily="18" charset="0"/>
                <a:cs typeface="Times New Roman" panose="02020603050405020304" pitchFamily="18" charset="0"/>
              </a:rPr>
              <a:t>Transdisciplinary</a:t>
            </a:r>
            <a:r>
              <a:rPr lang="en-US" sz="3600" dirty="0" smtClean="0">
                <a:latin typeface="Times New Roman" panose="02020603050405020304" pitchFamily="18" charset="0"/>
                <a:cs typeface="Times New Roman" panose="02020603050405020304" pitchFamily="18" charset="0"/>
              </a:rPr>
              <a:t> Reality Level</a:t>
            </a:r>
            <a:endParaRPr lang="en-US" sz="3600" kern="0" dirty="0" smtClean="0">
              <a:latin typeface="Times New Roman" panose="02020603050405020304" pitchFamily="18" charset="0"/>
              <a:cs typeface="Times New Roman" panose="02020603050405020304" pitchFamily="18" charset="0"/>
            </a:endParaRPr>
          </a:p>
        </p:txBody>
      </p:sp>
      <p:sp>
        <p:nvSpPr>
          <p:cNvPr id="17"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2" name="Picture 1"/>
          <p:cNvPicPr>
            <a:picLocks noChangeAspect="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xmlns="" val="0"/>
              </a:ext>
            </a:extLst>
          </a:blip>
          <a:stretch>
            <a:fillRect/>
          </a:stretch>
        </p:blipFill>
        <p:spPr>
          <a:xfrm>
            <a:off x="1185130" y="1464429"/>
            <a:ext cx="6773738" cy="4967408"/>
          </a:xfrm>
          <a:prstGeom prst="rect">
            <a:avLst/>
          </a:prstGeom>
        </p:spPr>
      </p:pic>
      <p:sp>
        <p:nvSpPr>
          <p:cNvPr id="15" name="Rectangle 4"/>
          <p:cNvSpPr txBox="1">
            <a:spLocks noChangeArrowheads="1"/>
          </p:cNvSpPr>
          <p:nvPr/>
        </p:nvSpPr>
        <p:spPr bwMode="auto">
          <a:xfrm>
            <a:off x="4716016" y="6233464"/>
            <a:ext cx="4248472" cy="3536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a:t>
            </a:r>
            <a:r>
              <a:rPr lang="en-US" sz="1800" b="1" kern="0" dirty="0" err="1" smtClean="0">
                <a:solidFill>
                  <a:srgbClr val="000000"/>
                </a:solidFill>
                <a:latin typeface="Times New Roman" pitchFamily="18" charset="0"/>
                <a:cs typeface="Times New Roman" pitchFamily="18" charset="0"/>
              </a:rPr>
              <a:t>Amigram</a:t>
            </a:r>
            <a:r>
              <a:rPr lang="en-US" sz="1800" b="1" kern="0" dirty="0" smtClean="0">
                <a:solidFill>
                  <a:srgbClr val="000000"/>
                </a:solidFill>
                <a:latin typeface="Times New Roman" pitchFamily="18" charset="0"/>
                <a:cs typeface="Times New Roman" pitchFamily="18" charset="0"/>
              </a:rPr>
              <a:t> </a:t>
            </a:r>
            <a:r>
              <a:rPr lang="en-US" sz="1800" b="1" kern="0" dirty="0">
                <a:solidFill>
                  <a:srgbClr val="000000"/>
                </a:solidFill>
                <a:latin typeface="Times New Roman" pitchFamily="18" charset="0"/>
                <a:cs typeface="Times New Roman" pitchFamily="18" charset="0"/>
              </a:rPr>
              <a:t>by </a:t>
            </a:r>
            <a:r>
              <a:rPr lang="en-US" sz="1800" b="1" kern="0" dirty="0" smtClean="0">
                <a:solidFill>
                  <a:srgbClr val="000000"/>
                </a:solidFill>
                <a:latin typeface="Times New Roman" pitchFamily="18" charset="0"/>
                <a:cs typeface="Times New Roman" pitchFamily="18" charset="0"/>
              </a:rPr>
              <a:t>Douglas R. Hofstadter, 2008)</a:t>
            </a:r>
            <a:endParaRPr lang="it-IT" sz="1800" kern="0" dirty="0" smtClean="0">
              <a:solidFill>
                <a:srgbClr val="000000"/>
              </a:solidFill>
            </a:endParaRP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Current Scientific Approach (15)</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104816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37</a:t>
            </a:fld>
            <a:endParaRPr lang="it-IT" smtClean="0">
              <a:latin typeface="Arial" pitchFamily="34" charset="0"/>
            </a:endParaRPr>
          </a:p>
        </p:txBody>
      </p:sp>
      <p:sp>
        <p:nvSpPr>
          <p:cNvPr id="11"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Information &amp; Learning (00)</a:t>
            </a:r>
            <a:endParaRPr lang="it-IT" sz="3200" b="1" dirty="0">
              <a:solidFill>
                <a:srgbClr val="003F6E"/>
              </a:solidFill>
              <a:latin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85837" y="949753"/>
            <a:ext cx="7172325" cy="5619750"/>
          </a:xfrm>
          <a:prstGeom prst="rect">
            <a:avLst/>
          </a:prstGeom>
        </p:spPr>
      </p:pic>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4" name="Rectangle 3"/>
          <p:cNvSpPr/>
          <p:nvPr/>
        </p:nvSpPr>
        <p:spPr>
          <a:xfrm>
            <a:off x="1636633" y="2204864"/>
            <a:ext cx="6246440" cy="1200329"/>
          </a:xfrm>
          <a:prstGeom prst="rect">
            <a:avLst/>
          </a:prstGeom>
        </p:spPr>
        <p:txBody>
          <a:bodyPr wrap="square">
            <a:spAutoFit/>
          </a:bodyPr>
          <a:lstStyle/>
          <a:p>
            <a:pPr lvl="0" eaLnBrk="0" hangingPunct="0">
              <a:spcBef>
                <a:spcPts val="0"/>
              </a:spcBef>
              <a:tabLst>
                <a:tab pos="357188" algn="l"/>
                <a:tab pos="447675" algn="l"/>
              </a:tabLst>
              <a:defRPr/>
            </a:pPr>
            <a:r>
              <a:rPr lang="it-IT" sz="2400" b="1" kern="0" dirty="0">
                <a:solidFill>
                  <a:srgbClr val="000000"/>
                </a:solidFill>
                <a:effectLst>
                  <a:outerShdw blurRad="38100" dist="38100" dir="2700000" algn="tl">
                    <a:srgbClr val="C0C0C0"/>
                  </a:outerShdw>
                </a:effectLst>
                <a:latin typeface="Calibri" pitchFamily="34" charset="0"/>
              </a:rPr>
              <a:t>3. </a:t>
            </a:r>
            <a:r>
              <a:rPr lang="en-US" sz="2400" b="1" u="sng" kern="0" dirty="0">
                <a:solidFill>
                  <a:srgbClr val="000000"/>
                </a:solidFill>
                <a:effectLst>
                  <a:outerShdw blurRad="38100" dist="38100" dir="2700000" algn="tl">
                    <a:srgbClr val="C0C0C0"/>
                  </a:outerShdw>
                </a:effectLst>
                <a:latin typeface="Calibri" pitchFamily="34" charset="0"/>
              </a:rPr>
              <a:t>Info Concept </a:t>
            </a:r>
            <a:r>
              <a:rPr lang="en-US" sz="2400" b="1" u="sng" kern="0" dirty="0" smtClean="0">
                <a:solidFill>
                  <a:srgbClr val="000000"/>
                </a:solidFill>
                <a:effectLst>
                  <a:outerShdw blurRad="38100" dist="38100" dir="2700000" algn="tl">
                    <a:srgbClr val="C0C0C0"/>
                  </a:outerShdw>
                </a:effectLst>
                <a:latin typeface="Calibri" pitchFamily="34" charset="0"/>
              </a:rPr>
              <a:t>&amp; Learning (18)</a:t>
            </a:r>
            <a:endParaRPr lang="it-IT" sz="2400" b="1" u="sng" kern="0" dirty="0">
              <a:solidFill>
                <a:srgbClr val="000000"/>
              </a:solidFill>
              <a:effectLst>
                <a:outerShdw blurRad="38100" dist="38100" dir="2700000" algn="tl">
                  <a:srgbClr val="C0C0C0"/>
                </a:outerShdw>
              </a:effectLst>
              <a:latin typeface="Calibri" pitchFamily="34" charset="0"/>
            </a:endParaRPr>
          </a:p>
          <a:p>
            <a:pPr marL="548640" lvl="0" indent="-265113" eaLnBrk="0" hangingPunct="0">
              <a:spcBef>
                <a:spcPts val="0"/>
              </a:spcBef>
              <a:buFontTx/>
              <a:buChar char="•"/>
              <a:tabLst>
                <a:tab pos="357188" algn="l"/>
                <a:tab pos="447675" algn="l"/>
              </a:tabLst>
              <a:defRPr/>
            </a:pPr>
            <a:r>
              <a:rPr lang="en-US" sz="2400" b="1" kern="0" dirty="0">
                <a:solidFill>
                  <a:srgbClr val="000000"/>
                </a:solidFill>
                <a:latin typeface="Calibri" pitchFamily="34" charset="0"/>
              </a:rPr>
              <a:t>Information </a:t>
            </a:r>
            <a:r>
              <a:rPr lang="en-US" sz="2400" b="1" kern="0" dirty="0" smtClean="0">
                <a:solidFill>
                  <a:srgbClr val="000000"/>
                </a:solidFill>
                <a:latin typeface="Calibri" pitchFamily="34" charset="0"/>
              </a:rPr>
              <a:t>Concept</a:t>
            </a:r>
            <a:endParaRPr lang="en-US" sz="2400" b="1" kern="0" dirty="0">
              <a:solidFill>
                <a:srgbClr val="000000"/>
              </a:solidFill>
              <a:latin typeface="Calibri" pitchFamily="34" charset="0"/>
            </a:endParaRPr>
          </a:p>
          <a:p>
            <a:pPr marL="548640" lvl="0" indent="-265113" eaLnBrk="0" hangingPunct="0">
              <a:spcBef>
                <a:spcPts val="0"/>
              </a:spcBef>
              <a:buFontTx/>
              <a:buChar char="•"/>
              <a:tabLst>
                <a:tab pos="357188" algn="l"/>
                <a:tab pos="447675" algn="l"/>
              </a:tabLst>
              <a:defRPr/>
            </a:pPr>
            <a:r>
              <a:rPr lang="en-US" sz="2400" b="1" kern="0" dirty="0">
                <a:solidFill>
                  <a:srgbClr val="000000"/>
                </a:solidFill>
                <a:latin typeface="Calibri" pitchFamily="34" charset="0"/>
              </a:rPr>
              <a:t>Main Approaches to Learning &amp; Awareness</a:t>
            </a:r>
            <a:endParaRPr lang="it-IT" sz="2400" b="1" kern="0" dirty="0">
              <a:solidFill>
                <a:srgbClr val="000000"/>
              </a:solidFill>
              <a:latin typeface="Calibri" pitchFamily="34" charset="0"/>
            </a:endParaRPr>
          </a:p>
        </p:txBody>
      </p:sp>
    </p:spTree>
    <p:extLst>
      <p:ext uri="{BB962C8B-B14F-4D97-AF65-F5344CB8AC3E}">
        <p14:creationId xmlns:p14="http://schemas.microsoft.com/office/powerpoint/2010/main" xmlns="" val="81694637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38</a:t>
            </a:fld>
            <a:endParaRPr lang="it-IT" smtClean="0">
              <a:latin typeface="Arial" pitchFamily="34" charset="0"/>
            </a:endParaRPr>
          </a:p>
        </p:txBody>
      </p:sp>
      <p:sp>
        <p:nvSpPr>
          <p:cNvPr id="8" name="Text Box 5"/>
          <p:cNvSpPr txBox="1">
            <a:spLocks noChangeArrowheads="1"/>
          </p:cNvSpPr>
          <p:nvPr/>
        </p:nvSpPr>
        <p:spPr bwMode="auto">
          <a:xfrm>
            <a:off x="539552" y="963653"/>
            <a:ext cx="806489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0000"/>
                </a:solidFill>
                <a:latin typeface="Times New Roman" pitchFamily="18" charset="0"/>
              </a:rPr>
              <a:t>Information Evolutive Scale</a:t>
            </a:r>
            <a:endParaRPr lang="it-IT" sz="48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41140" y="1811725"/>
            <a:ext cx="7261720" cy="4793178"/>
          </a:xfrm>
          <a:prstGeom prst="rect">
            <a:avLst/>
          </a:prstGeom>
        </p:spPr>
      </p:pic>
      <p:sp>
        <p:nvSpPr>
          <p:cNvPr id="11"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Information &amp; Learning (01)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19523182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21" presetClass="entr" presetSubtype="1"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39</a:t>
            </a:fld>
            <a:endParaRPr lang="it-IT" smtClean="0">
              <a:latin typeface="Arial" pitchFamily="34" charset="0"/>
            </a:endParaRPr>
          </a:p>
        </p:txBody>
      </p:sp>
      <p:pic>
        <p:nvPicPr>
          <p:cNvPr id="1026" name="Picture 2" descr="D:\00000000000000000000000002013work\1310oct\131011h\0000baezjohn\Spinning_Dancer.gif"/>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2987824" y="2085899"/>
            <a:ext cx="3305837" cy="440277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 Box 3"/>
          <p:cNvSpPr txBox="1">
            <a:spLocks noChangeArrowheads="1"/>
          </p:cNvSpPr>
          <p:nvPr/>
        </p:nvSpPr>
        <p:spPr bwMode="auto">
          <a:xfrm>
            <a:off x="581793" y="843926"/>
            <a:ext cx="8406467"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cs typeface="Times New Roman" pitchFamily="18" charset="0"/>
              </a:rPr>
              <a:t>First Example</a:t>
            </a:r>
            <a:r>
              <a:rPr lang="it-IT" sz="3000" b="1" dirty="0" smtClean="0">
                <a:solidFill>
                  <a:srgbClr val="003F6E"/>
                </a:solidFill>
                <a:latin typeface="Times New Roman" pitchFamily="18" charset="0"/>
                <a:cs typeface="Times New Roman" pitchFamily="18" charset="0"/>
              </a:rPr>
              <a:t> </a:t>
            </a:r>
          </a:p>
          <a:p>
            <a:pPr algn="ctr" eaLnBrk="1" hangingPunct="1"/>
            <a:r>
              <a:rPr lang="it-IT" sz="3000" b="1" dirty="0" smtClean="0">
                <a:solidFill>
                  <a:srgbClr val="000000"/>
                </a:solidFill>
                <a:latin typeface="Times New Roman" pitchFamily="18" charset="0"/>
                <a:cs typeface="Times New Roman" pitchFamily="18" charset="0"/>
              </a:rPr>
              <a:t>(</a:t>
            </a:r>
            <a:r>
              <a:rPr lang="en-US" sz="3200" b="1" kern="0" dirty="0">
                <a:solidFill>
                  <a:srgbClr val="000000"/>
                </a:solidFill>
                <a:latin typeface="Times New Roman" pitchFamily="18" charset="0"/>
                <a:cs typeface="Times New Roman" pitchFamily="18" charset="0"/>
              </a:rPr>
              <a:t>Nobuyuki </a:t>
            </a:r>
            <a:r>
              <a:rPr lang="en-US" sz="3200" b="1" kern="0" dirty="0" err="1" smtClean="0">
                <a:solidFill>
                  <a:srgbClr val="000000"/>
                </a:solidFill>
                <a:latin typeface="Times New Roman" pitchFamily="18" charset="0"/>
                <a:cs typeface="Times New Roman" pitchFamily="18" charset="0"/>
              </a:rPr>
              <a:t>Kayahara’s</a:t>
            </a:r>
            <a:r>
              <a:rPr lang="en-US" sz="3200" b="1" kern="0" dirty="0" smtClean="0">
                <a:solidFill>
                  <a:srgbClr val="000000"/>
                </a:solidFill>
                <a:latin typeface="Times New Roman" pitchFamily="18" charset="0"/>
                <a:cs typeface="Times New Roman" pitchFamily="18" charset="0"/>
              </a:rPr>
              <a:t> Spinning Dancer, 2003</a:t>
            </a:r>
            <a:r>
              <a:rPr lang="it-IT" sz="3000" b="1" dirty="0" smtClean="0">
                <a:solidFill>
                  <a:srgbClr val="000000"/>
                </a:solidFill>
                <a:latin typeface="Times New Roman" pitchFamily="18" charset="0"/>
                <a:cs typeface="Times New Roman" pitchFamily="18" charset="0"/>
              </a:rPr>
              <a:t>)</a:t>
            </a:r>
            <a:endParaRPr lang="it-IT" sz="3000" b="1" dirty="0">
              <a:solidFill>
                <a:srgbClr val="000000"/>
              </a:solidFill>
              <a:latin typeface="Times New Roman" pitchFamily="18" charset="0"/>
              <a:cs typeface="Times New Roman" pitchFamily="18"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8"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Information &amp; Learning (02)</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3238417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44901DF1-3264-4E2E-8708-9407B7B2B2FE}" type="slidenum">
              <a:rPr lang="it-IT" smtClean="0">
                <a:latin typeface="Arial" pitchFamily="34" charset="0"/>
              </a:rPr>
              <a:pPr eaLnBrk="1" hangingPunct="1">
                <a:spcBef>
                  <a:spcPct val="0"/>
                </a:spcBef>
                <a:defRPr/>
              </a:pPr>
              <a:t>4</a:t>
            </a:fld>
            <a:endParaRPr lang="it-IT" smtClean="0">
              <a:latin typeface="Arial" pitchFamily="34" charset="0"/>
            </a:endParaRPr>
          </a:p>
        </p:txBody>
      </p:sp>
      <p:sp>
        <p:nvSpPr>
          <p:cNvPr id="6149" name="Rectangle 2"/>
          <p:cNvSpPr txBox="1">
            <a:spLocks noChangeArrowheads="1"/>
          </p:cNvSpPr>
          <p:nvPr/>
        </p:nvSpPr>
        <p:spPr bwMode="auto">
          <a:xfrm>
            <a:off x="685800" y="152400"/>
            <a:ext cx="77724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sz="3200" b="1" dirty="0" err="1" smtClean="0">
                <a:solidFill>
                  <a:srgbClr val="003F6E"/>
                </a:solidFill>
                <a:latin typeface="Times New Roman" pitchFamily="18" charset="0"/>
              </a:rPr>
              <a:t>Presentation</a:t>
            </a:r>
            <a:r>
              <a:rPr lang="es-ES" sz="3200" b="1" dirty="0" smtClean="0">
                <a:solidFill>
                  <a:srgbClr val="003F6E"/>
                </a:solidFill>
                <a:latin typeface="Times New Roman" pitchFamily="18" charset="0"/>
              </a:rPr>
              <a:t> </a:t>
            </a:r>
            <a:r>
              <a:rPr lang="es-ES" sz="3200" b="1" dirty="0" err="1" smtClean="0">
                <a:solidFill>
                  <a:srgbClr val="003F6E"/>
                </a:solidFill>
                <a:latin typeface="Times New Roman" pitchFamily="18" charset="0"/>
              </a:rPr>
              <a:t>Outline</a:t>
            </a:r>
            <a:endParaRPr lang="es-ES" sz="3200" b="1" dirty="0">
              <a:solidFill>
                <a:srgbClr val="003F6E"/>
              </a:solidFill>
              <a:latin typeface="Times New Roman" pitchFamily="18" charset="0"/>
            </a:endParaRPr>
          </a:p>
        </p:txBody>
      </p:sp>
      <p:pic>
        <p:nvPicPr>
          <p:cNvPr id="6150" name="Immagine 8" descr="http://www.ilcapoluogo.com/var/ezflow_site/storage/images/news/sanita/d-amico-pd-sulla-sanita-occorre-correttezza-istituzionale-37031/370087-1-ita-IT/D-Amico-Pd-sulla-sanita-occorre-correttezza-istituzional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27875" y="5357813"/>
            <a:ext cx="2016125"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69393" y="869019"/>
            <a:ext cx="3212098" cy="1077218"/>
          </a:xfrm>
          <a:prstGeom prst="rect">
            <a:avLst/>
          </a:prstGeom>
          <a:noFill/>
        </p:spPr>
        <p:txBody>
          <a:bodyPr wrap="none" rtlCol="0">
            <a:spAutoFit/>
          </a:bodyPr>
          <a:lstStyle/>
          <a:p>
            <a:pPr marL="265113" lvl="0" indent="-265113" eaLnBrk="0" hangingPunct="0">
              <a:spcBef>
                <a:spcPts val="0"/>
              </a:spcBef>
              <a:tabLst>
                <a:tab pos="357188" algn="l"/>
                <a:tab pos="447675" algn="l"/>
              </a:tabLst>
              <a:defRPr/>
            </a:pPr>
            <a:r>
              <a:rPr lang="it-IT" sz="2400" kern="0" dirty="0">
                <a:solidFill>
                  <a:srgbClr val="000000"/>
                </a:solidFill>
                <a:effectLst>
                  <a:outerShdw blurRad="38100" dist="38100" dir="2700000" algn="tl">
                    <a:srgbClr val="C0C0C0"/>
                  </a:outerShdw>
                </a:effectLst>
                <a:latin typeface="Calibri" pitchFamily="34" charset="0"/>
                <a:cs typeface="+mn-cs"/>
              </a:rPr>
              <a:t>1.  </a:t>
            </a:r>
            <a:r>
              <a:rPr lang="it-IT" sz="2400" u="sng" kern="0" dirty="0" smtClean="0">
                <a:solidFill>
                  <a:srgbClr val="000000"/>
                </a:solidFill>
                <a:effectLst>
                  <a:outerShdw blurRad="38100" dist="38100" dir="2700000" algn="tl">
                    <a:srgbClr val="C0C0C0"/>
                  </a:outerShdw>
                </a:effectLst>
                <a:latin typeface="Calibri" pitchFamily="34" charset="0"/>
                <a:cs typeface="+mn-cs"/>
              </a:rPr>
              <a:t>Introduction (15) </a:t>
            </a:r>
            <a:endParaRPr lang="it-IT" sz="2400" u="sng" kern="0" dirty="0">
              <a:solidFill>
                <a:srgbClr val="000000"/>
              </a:solidFill>
              <a:effectLst>
                <a:outerShdw blurRad="38100" dist="38100" dir="2700000" algn="tl">
                  <a:srgbClr val="C0C0C0"/>
                </a:outerShdw>
              </a:effectLst>
              <a:latin typeface="Calibri" pitchFamily="34" charset="0"/>
              <a:cs typeface="+mn-cs"/>
            </a:endParaRPr>
          </a:p>
          <a:p>
            <a:pPr marL="548640" indent="-265113" eaLnBrk="0" hangingPunct="0">
              <a:buFontTx/>
              <a:buChar char="•"/>
              <a:tabLst>
                <a:tab pos="357188" algn="l"/>
                <a:tab pos="447675" algn="l"/>
              </a:tabLst>
              <a:defRPr/>
            </a:pPr>
            <a:r>
              <a:rPr lang="it-IT" sz="2000" kern="0" dirty="0" smtClean="0">
                <a:solidFill>
                  <a:srgbClr val="000000"/>
                </a:solidFill>
                <a:latin typeface="Calibri" pitchFamily="34" charset="0"/>
              </a:rPr>
              <a:t>The Scientific Method</a:t>
            </a:r>
          </a:p>
          <a:p>
            <a:pPr marL="548640" indent="-265113" eaLnBrk="0" hangingPunct="0">
              <a:buFontTx/>
              <a:buChar char="•"/>
              <a:tabLst>
                <a:tab pos="357188" algn="l"/>
                <a:tab pos="447675" algn="l"/>
              </a:tabLst>
              <a:defRPr/>
            </a:pPr>
            <a:r>
              <a:rPr lang="it-IT" sz="2000" kern="0" dirty="0" smtClean="0">
                <a:solidFill>
                  <a:srgbClr val="000000"/>
                </a:solidFill>
                <a:latin typeface="Calibri" pitchFamily="34" charset="0"/>
                <a:cs typeface="+mn-cs"/>
              </a:rPr>
              <a:t>Paradigmatic Confusion</a:t>
            </a:r>
            <a:endParaRPr lang="it-IT" sz="2000" kern="0" dirty="0">
              <a:solidFill>
                <a:srgbClr val="000000"/>
              </a:solidFill>
              <a:latin typeface="Calibri" pitchFamily="34" charset="0"/>
              <a:cs typeface="+mn-cs"/>
            </a:endParaRPr>
          </a:p>
        </p:txBody>
      </p:sp>
      <p:sp>
        <p:nvSpPr>
          <p:cNvPr id="4" name="TextBox 3"/>
          <p:cNvSpPr txBox="1"/>
          <p:nvPr/>
        </p:nvSpPr>
        <p:spPr>
          <a:xfrm>
            <a:off x="155111" y="1956901"/>
            <a:ext cx="4483920" cy="1077218"/>
          </a:xfrm>
          <a:prstGeom prst="rect">
            <a:avLst/>
          </a:prstGeom>
          <a:noFill/>
        </p:spPr>
        <p:txBody>
          <a:bodyPr wrap="none" rtlCol="0">
            <a:spAutoFit/>
          </a:bodyPr>
          <a:lstStyle/>
          <a:p>
            <a:pPr lvl="0" eaLnBrk="0" hangingPunct="0">
              <a:spcBef>
                <a:spcPts val="0"/>
              </a:spcBef>
              <a:tabLst>
                <a:tab pos="357188" algn="l"/>
                <a:tab pos="447675" algn="l"/>
              </a:tabLst>
              <a:defRPr/>
            </a:pPr>
            <a:r>
              <a:rPr lang="it-IT" sz="2400" kern="0" dirty="0">
                <a:effectLst>
                  <a:outerShdw blurRad="38100" dist="38100" dir="2700000" algn="tl">
                    <a:srgbClr val="C0C0C0"/>
                  </a:outerShdw>
                </a:effectLst>
                <a:latin typeface="Calibri" pitchFamily="34" charset="0"/>
                <a:cs typeface="+mn-cs"/>
              </a:rPr>
              <a:t>2. </a:t>
            </a:r>
            <a:r>
              <a:rPr lang="it-IT" sz="2400" u="sng" kern="0" dirty="0" smtClean="0">
                <a:effectLst>
                  <a:outerShdw blurRad="38100" dist="38100" dir="2700000" algn="tl">
                    <a:srgbClr val="C0C0C0"/>
                  </a:outerShdw>
                </a:effectLst>
                <a:latin typeface="Calibri" pitchFamily="34" charset="0"/>
                <a:cs typeface="+mn-cs"/>
              </a:rPr>
              <a:t>Current Scientific Approach (15)</a:t>
            </a:r>
            <a:endParaRPr lang="it-IT" sz="2400" u="sng" kern="0" dirty="0">
              <a:effectLst>
                <a:outerShdw blurRad="38100" dist="38100" dir="2700000" algn="tl">
                  <a:srgbClr val="C0C0C0"/>
                </a:outerShdw>
              </a:effectLst>
              <a:latin typeface="Calibri" pitchFamily="34" charset="0"/>
              <a:cs typeface="+mn-cs"/>
            </a:endParaRPr>
          </a:p>
          <a:p>
            <a:pPr marL="548640" lvl="0" indent="-265113" eaLnBrk="0" hangingPunct="0">
              <a:spcBef>
                <a:spcPts val="0"/>
              </a:spcBef>
              <a:buFontTx/>
              <a:buChar char="•"/>
              <a:tabLst>
                <a:tab pos="357188" algn="l"/>
                <a:tab pos="447675" algn="l"/>
              </a:tabLst>
              <a:defRPr/>
            </a:pPr>
            <a:r>
              <a:rPr lang="it-IT" sz="2000" kern="0" dirty="0" smtClean="0">
                <a:latin typeface="Calibri" pitchFamily="34" charset="0"/>
                <a:cs typeface="+mn-cs"/>
              </a:rPr>
              <a:t>Operative Reference Scenario</a:t>
            </a:r>
            <a:endParaRPr lang="it-IT" sz="2000" kern="0" dirty="0">
              <a:latin typeface="Calibri" pitchFamily="34" charset="0"/>
              <a:cs typeface="+mn-cs"/>
            </a:endParaRPr>
          </a:p>
          <a:p>
            <a:pPr marL="548640" lvl="0" indent="-265113" eaLnBrk="0" hangingPunct="0">
              <a:spcBef>
                <a:spcPts val="0"/>
              </a:spcBef>
              <a:buFontTx/>
              <a:buChar char="•"/>
              <a:tabLst>
                <a:tab pos="357188" algn="l"/>
                <a:tab pos="447675" algn="l"/>
              </a:tabLst>
              <a:defRPr/>
            </a:pPr>
            <a:r>
              <a:rPr lang="en-US" sz="2000" kern="0" dirty="0" smtClean="0">
                <a:latin typeface="Calibri" pitchFamily="34" charset="0"/>
                <a:cs typeface="+mn-cs"/>
              </a:rPr>
              <a:t>From Reductionism to Complexity</a:t>
            </a:r>
            <a:endParaRPr lang="it-IT" sz="2000" kern="0" dirty="0">
              <a:latin typeface="Calibri" pitchFamily="34" charset="0"/>
              <a:cs typeface="+mn-cs"/>
            </a:endParaRPr>
          </a:p>
        </p:txBody>
      </p:sp>
      <p:sp>
        <p:nvSpPr>
          <p:cNvPr id="5" name="TextBox 4"/>
          <p:cNvSpPr txBox="1"/>
          <p:nvPr/>
        </p:nvSpPr>
        <p:spPr>
          <a:xfrm>
            <a:off x="159166" y="3064592"/>
            <a:ext cx="5235087" cy="1077218"/>
          </a:xfrm>
          <a:prstGeom prst="rect">
            <a:avLst/>
          </a:prstGeom>
          <a:noFill/>
        </p:spPr>
        <p:txBody>
          <a:bodyPr wrap="none" rtlCol="0">
            <a:spAutoFit/>
          </a:bodyPr>
          <a:lstStyle/>
          <a:p>
            <a:pPr lvl="0" eaLnBrk="0" hangingPunct="0">
              <a:spcBef>
                <a:spcPts val="0"/>
              </a:spcBef>
              <a:tabLst>
                <a:tab pos="357188" algn="l"/>
                <a:tab pos="447675" algn="l"/>
              </a:tabLst>
              <a:defRPr/>
            </a:pPr>
            <a:r>
              <a:rPr lang="it-IT" sz="2400" kern="0" dirty="0">
                <a:effectLst>
                  <a:outerShdw blurRad="38100" dist="38100" dir="2700000" algn="tl">
                    <a:srgbClr val="C0C0C0"/>
                  </a:outerShdw>
                </a:effectLst>
                <a:latin typeface="Calibri" pitchFamily="34" charset="0"/>
                <a:cs typeface="+mn-cs"/>
              </a:rPr>
              <a:t>3. </a:t>
            </a:r>
            <a:r>
              <a:rPr lang="en-US" sz="2400" u="sng" kern="0" dirty="0" smtClean="0">
                <a:effectLst>
                  <a:outerShdw blurRad="38100" dist="38100" dir="2700000" algn="tl">
                    <a:srgbClr val="C0C0C0"/>
                  </a:outerShdw>
                </a:effectLst>
                <a:latin typeface="Calibri" pitchFamily="34" charset="0"/>
                <a:cs typeface="+mn-cs"/>
              </a:rPr>
              <a:t>Information &amp; Learning (18)</a:t>
            </a:r>
            <a:endParaRPr lang="it-IT" sz="2400" u="sng" kern="0" dirty="0">
              <a:effectLst>
                <a:outerShdw blurRad="38100" dist="38100" dir="2700000" algn="tl">
                  <a:srgbClr val="C0C0C0"/>
                </a:outerShdw>
              </a:effectLst>
              <a:latin typeface="Calibri" pitchFamily="34" charset="0"/>
              <a:cs typeface="+mn-cs"/>
            </a:endParaRPr>
          </a:p>
          <a:p>
            <a:pPr marL="548640" lvl="0" indent="-265113" eaLnBrk="0" hangingPunct="0">
              <a:spcBef>
                <a:spcPts val="0"/>
              </a:spcBef>
              <a:buFontTx/>
              <a:buChar char="•"/>
              <a:tabLst>
                <a:tab pos="357188" algn="l"/>
                <a:tab pos="447675" algn="l"/>
              </a:tabLst>
              <a:defRPr/>
            </a:pPr>
            <a:r>
              <a:rPr lang="en-US" sz="2000" kern="0" dirty="0" smtClean="0">
                <a:latin typeface="Calibri" pitchFamily="34" charset="0"/>
                <a:cs typeface="+mn-cs"/>
              </a:rPr>
              <a:t>Information Concept</a:t>
            </a:r>
          </a:p>
          <a:p>
            <a:pPr marL="548640" lvl="0" indent="-265113" eaLnBrk="0" hangingPunct="0">
              <a:spcBef>
                <a:spcPts val="0"/>
              </a:spcBef>
              <a:buFontTx/>
              <a:buChar char="•"/>
              <a:tabLst>
                <a:tab pos="357188" algn="l"/>
                <a:tab pos="447675" algn="l"/>
              </a:tabLst>
              <a:defRPr/>
            </a:pPr>
            <a:r>
              <a:rPr lang="en-US" sz="2000" kern="0" dirty="0">
                <a:latin typeface="Calibri" pitchFamily="34" charset="0"/>
                <a:cs typeface="+mn-cs"/>
              </a:rPr>
              <a:t>Main Approaches to Learning &amp; Awareness</a:t>
            </a:r>
          </a:p>
        </p:txBody>
      </p:sp>
      <p:sp>
        <p:nvSpPr>
          <p:cNvPr id="6" name="TextBox 5"/>
          <p:cNvSpPr txBox="1"/>
          <p:nvPr/>
        </p:nvSpPr>
        <p:spPr>
          <a:xfrm>
            <a:off x="154898" y="4183400"/>
            <a:ext cx="5050742" cy="1077218"/>
          </a:xfrm>
          <a:prstGeom prst="rect">
            <a:avLst/>
          </a:prstGeom>
          <a:noFill/>
        </p:spPr>
        <p:txBody>
          <a:bodyPr wrap="none" rtlCol="0">
            <a:spAutoFit/>
          </a:bodyPr>
          <a:lstStyle/>
          <a:p>
            <a:pPr lvl="0" eaLnBrk="0" hangingPunct="0">
              <a:spcBef>
                <a:spcPts val="600"/>
              </a:spcBef>
              <a:tabLst>
                <a:tab pos="357188" algn="l"/>
                <a:tab pos="447675" algn="l"/>
              </a:tabLst>
              <a:defRPr/>
            </a:pPr>
            <a:r>
              <a:rPr lang="it-IT" sz="2400" kern="0" dirty="0">
                <a:effectLst>
                  <a:outerShdw blurRad="38100" dist="38100" dir="2700000" algn="tl">
                    <a:srgbClr val="C0C0C0"/>
                  </a:outerShdw>
                </a:effectLst>
                <a:latin typeface="Calibri" pitchFamily="34" charset="0"/>
                <a:cs typeface="+mn-cs"/>
              </a:rPr>
              <a:t>4. </a:t>
            </a:r>
            <a:r>
              <a:rPr lang="en-US" sz="2400" u="sng" kern="0" dirty="0" smtClean="0">
                <a:effectLst>
                  <a:outerShdw blurRad="38100" dist="38100" dir="2700000" algn="tl">
                    <a:srgbClr val="C0C0C0"/>
                  </a:outerShdw>
                </a:effectLst>
                <a:latin typeface="Calibri" pitchFamily="34" charset="0"/>
              </a:rPr>
              <a:t>Cybernetics Upgrade (26)</a:t>
            </a:r>
            <a:endParaRPr lang="it-IT" sz="2400" u="sng" kern="0" dirty="0">
              <a:effectLst>
                <a:outerShdw blurRad="38100" dist="38100" dir="2700000" algn="tl">
                  <a:srgbClr val="C0C0C0"/>
                </a:outerShdw>
              </a:effectLst>
              <a:latin typeface="Calibri" pitchFamily="34" charset="0"/>
              <a:cs typeface="+mn-cs"/>
            </a:endParaRPr>
          </a:p>
          <a:p>
            <a:pPr marL="548640" lvl="0" indent="-265113" eaLnBrk="0" hangingPunct="0">
              <a:spcBef>
                <a:spcPts val="0"/>
              </a:spcBef>
              <a:buFontTx/>
              <a:buChar char="•"/>
              <a:tabLst>
                <a:tab pos="357188" algn="l"/>
                <a:tab pos="447675" algn="l"/>
              </a:tabLst>
              <a:defRPr/>
            </a:pPr>
            <a:r>
              <a:rPr lang="en-US" sz="2000" kern="0" dirty="0" smtClean="0">
                <a:latin typeface="Calibri" pitchFamily="34" charset="0"/>
              </a:rPr>
              <a:t>R. Rosen Fundamental Modeling Relation</a:t>
            </a:r>
            <a:endParaRPr lang="it-IT" sz="2000" kern="0" dirty="0" smtClean="0">
              <a:latin typeface="Calibri" pitchFamily="34" charset="0"/>
              <a:cs typeface="+mn-cs"/>
            </a:endParaRPr>
          </a:p>
          <a:p>
            <a:pPr marL="548640" lvl="0" indent="-265113" eaLnBrk="0" hangingPunct="0">
              <a:spcBef>
                <a:spcPts val="0"/>
              </a:spcBef>
              <a:buFontTx/>
              <a:buChar char="•"/>
              <a:tabLst>
                <a:tab pos="357188" algn="l"/>
                <a:tab pos="447675" algn="l"/>
              </a:tabLst>
              <a:defRPr/>
            </a:pPr>
            <a:r>
              <a:rPr lang="en-US" sz="2000" kern="0" dirty="0" smtClean="0">
                <a:latin typeface="Calibri" pitchFamily="34" charset="0"/>
                <a:cs typeface="+mn-cs"/>
              </a:rPr>
              <a:t>A </a:t>
            </a:r>
            <a:r>
              <a:rPr lang="en-US" sz="2000" kern="0" dirty="0">
                <a:latin typeface="Calibri" pitchFamily="34" charset="0"/>
                <a:cs typeface="+mn-cs"/>
              </a:rPr>
              <a:t>Cybernetics </a:t>
            </a:r>
            <a:r>
              <a:rPr lang="en-US" sz="2000" kern="0" dirty="0" smtClean="0">
                <a:latin typeface="Calibri" pitchFamily="34" charset="0"/>
                <a:cs typeface="+mn-cs"/>
              </a:rPr>
              <a:t>Upgrade Framework</a:t>
            </a:r>
            <a:endParaRPr lang="it-IT" sz="2000" kern="0" dirty="0">
              <a:latin typeface="Calibri" pitchFamily="34" charset="0"/>
              <a:cs typeface="+mn-cs"/>
            </a:endParaRPr>
          </a:p>
        </p:txBody>
      </p:sp>
      <p:sp>
        <p:nvSpPr>
          <p:cNvPr id="17" name="TextBox 16"/>
          <p:cNvSpPr txBox="1"/>
          <p:nvPr/>
        </p:nvSpPr>
        <p:spPr>
          <a:xfrm>
            <a:off x="154898" y="5289718"/>
            <a:ext cx="4071949" cy="1077218"/>
          </a:xfrm>
          <a:prstGeom prst="rect">
            <a:avLst/>
          </a:prstGeom>
          <a:noFill/>
        </p:spPr>
        <p:txBody>
          <a:bodyPr wrap="none" rtlCol="0">
            <a:spAutoFit/>
          </a:bodyPr>
          <a:lstStyle/>
          <a:p>
            <a:pPr lvl="0" eaLnBrk="0" hangingPunct="0">
              <a:spcBef>
                <a:spcPts val="0"/>
              </a:spcBef>
              <a:tabLst>
                <a:tab pos="357188" algn="l"/>
                <a:tab pos="447675" algn="l"/>
              </a:tabLst>
              <a:defRPr/>
            </a:pPr>
            <a:r>
              <a:rPr lang="it-IT" sz="2400" kern="0" dirty="0" smtClean="0">
                <a:effectLst>
                  <a:outerShdw blurRad="38100" dist="38100" dir="2700000" algn="tl">
                    <a:srgbClr val="C0C0C0"/>
                  </a:outerShdw>
                </a:effectLst>
                <a:latin typeface="Calibri" pitchFamily="34" charset="0"/>
              </a:rPr>
              <a:t>5. </a:t>
            </a:r>
            <a:r>
              <a:rPr lang="en-US" sz="2400" u="sng" kern="0" dirty="0">
                <a:effectLst>
                  <a:outerShdw blurRad="38100" dist="38100" dir="2700000" algn="tl">
                    <a:srgbClr val="C0C0C0"/>
                  </a:outerShdw>
                </a:effectLst>
                <a:latin typeface="Calibri" pitchFamily="34" charset="0"/>
              </a:rPr>
              <a:t>Summary </a:t>
            </a:r>
            <a:r>
              <a:rPr lang="en-US" sz="2400" u="sng" kern="0" dirty="0" smtClean="0">
                <a:effectLst>
                  <a:outerShdw blurRad="38100" dist="38100" dir="2700000" algn="tl">
                    <a:srgbClr val="C0C0C0"/>
                  </a:outerShdw>
                </a:effectLst>
                <a:latin typeface="Calibri" pitchFamily="34" charset="0"/>
              </a:rPr>
              <a:t>&amp; Conclusions (11)</a:t>
            </a:r>
            <a:endParaRPr lang="it-IT" sz="2400" u="sng" kern="0" dirty="0">
              <a:effectLst>
                <a:outerShdw blurRad="38100" dist="38100" dir="2700000" algn="tl">
                  <a:srgbClr val="C0C0C0"/>
                </a:outerShdw>
              </a:effectLst>
              <a:latin typeface="Calibri" pitchFamily="34" charset="0"/>
            </a:endParaRPr>
          </a:p>
          <a:p>
            <a:pPr marL="548640" indent="-265113" eaLnBrk="0" hangingPunct="0">
              <a:buFontTx/>
              <a:buChar char="•"/>
              <a:tabLst>
                <a:tab pos="357188" algn="l"/>
                <a:tab pos="447675" algn="l"/>
              </a:tabLst>
              <a:defRPr/>
            </a:pPr>
            <a:r>
              <a:rPr lang="it-IT" sz="2000" kern="0" dirty="0">
                <a:latin typeface="Calibri" pitchFamily="34" charset="0"/>
              </a:rPr>
              <a:t>Quick Recap</a:t>
            </a:r>
          </a:p>
          <a:p>
            <a:pPr marL="548640" lvl="0" indent="-265113" eaLnBrk="0" hangingPunct="0">
              <a:buFontTx/>
              <a:buChar char="•"/>
              <a:tabLst>
                <a:tab pos="357188" algn="l"/>
                <a:tab pos="447675" algn="l"/>
              </a:tabLst>
              <a:defRPr/>
            </a:pPr>
            <a:r>
              <a:rPr lang="it-IT" sz="2000" kern="0" dirty="0">
                <a:latin typeface="Calibri" pitchFamily="34" charset="0"/>
              </a:rPr>
              <a:t>Main References</a:t>
            </a:r>
          </a:p>
        </p:txBody>
      </p:sp>
      <p:sp>
        <p:nvSpPr>
          <p:cNvPr id="14"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Tree>
    <p:extLst>
      <p:ext uri="{BB962C8B-B14F-4D97-AF65-F5344CB8AC3E}">
        <p14:creationId xmlns:p14="http://schemas.microsoft.com/office/powerpoint/2010/main" xmlns="" val="299354957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4500"/>
                            </p:stCondLst>
                            <p:childTnLst>
                              <p:par>
                                <p:cTn id="17" presetID="10" presetClass="entr" presetSubtype="0" fill="hold" grpId="0" nodeType="afterEffect">
                                  <p:stCondLst>
                                    <p:cond delay="5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40</a:t>
            </a:fld>
            <a:endParaRPr lang="it-IT" smtClean="0">
              <a:latin typeface="Arial" pitchFamily="34" charset="0"/>
            </a:endParaRPr>
          </a:p>
        </p:txBody>
      </p:sp>
      <p:sp>
        <p:nvSpPr>
          <p:cNvPr id="11" name="Text Box 3"/>
          <p:cNvSpPr txBox="1">
            <a:spLocks noChangeArrowheads="1"/>
          </p:cNvSpPr>
          <p:nvPr/>
        </p:nvSpPr>
        <p:spPr bwMode="auto">
          <a:xfrm>
            <a:off x="2796514" y="852483"/>
            <a:ext cx="3550972"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cs typeface="Times New Roman" pitchFamily="18" charset="0"/>
              </a:rPr>
              <a:t>Second Example</a:t>
            </a:r>
            <a:r>
              <a:rPr lang="it-IT" sz="3000" b="1" dirty="0" smtClean="0">
                <a:solidFill>
                  <a:srgbClr val="003F6E"/>
                </a:solidFill>
                <a:latin typeface="Times New Roman" pitchFamily="18" charset="0"/>
                <a:cs typeface="Times New Roman" pitchFamily="18" charset="0"/>
              </a:rPr>
              <a:t> </a:t>
            </a:r>
          </a:p>
          <a:p>
            <a:pPr algn="ctr" eaLnBrk="1" hangingPunct="1"/>
            <a:r>
              <a:rPr lang="it-IT" sz="2400" b="1" dirty="0">
                <a:solidFill>
                  <a:srgbClr val="000000"/>
                </a:solidFill>
                <a:latin typeface="Times New Roman" pitchFamily="18" charset="0"/>
                <a:cs typeface="Times New Roman" pitchFamily="18" charset="0"/>
              </a:rPr>
              <a:t>(David Pescovitz</a:t>
            </a:r>
            <a:r>
              <a:rPr lang="en-US" sz="2400" b="1" kern="0" dirty="0" smtClean="0">
                <a:solidFill>
                  <a:srgbClr val="000000"/>
                </a:solidFill>
                <a:latin typeface="Times New Roman" pitchFamily="18" charset="0"/>
                <a:cs typeface="Times New Roman" pitchFamily="18" charset="0"/>
              </a:rPr>
              <a:t>, 2013</a:t>
            </a:r>
            <a:r>
              <a:rPr lang="it-IT" sz="2400" b="1" dirty="0" smtClean="0">
                <a:solidFill>
                  <a:srgbClr val="000000"/>
                </a:solidFill>
                <a:latin typeface="Times New Roman" pitchFamily="18" charset="0"/>
                <a:cs typeface="Times New Roman" pitchFamily="18" charset="0"/>
              </a:rPr>
              <a:t>)</a:t>
            </a:r>
            <a:endParaRPr lang="it-IT" sz="2400" b="1" dirty="0">
              <a:solidFill>
                <a:srgbClr val="000000"/>
              </a:solidFill>
              <a:latin typeface="Times New Roman" pitchFamily="18" charset="0"/>
              <a:cs typeface="Times New Roman" pitchFamily="18"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1028" name="Picture 4" descr="train direction brain"/>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1663849" y="1845724"/>
            <a:ext cx="5816302" cy="470743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Information &amp; Learning (03)</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2211360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41</a:t>
            </a:fld>
            <a:endParaRPr lang="it-IT" smtClean="0">
              <a:latin typeface="Arial" pitchFamily="34" charset="0"/>
            </a:endParaRPr>
          </a:p>
        </p:txBody>
      </p:sp>
      <p:sp>
        <p:nvSpPr>
          <p:cNvPr id="11" name="Text Box 3"/>
          <p:cNvSpPr txBox="1">
            <a:spLocks noChangeArrowheads="1"/>
          </p:cNvSpPr>
          <p:nvPr/>
        </p:nvSpPr>
        <p:spPr bwMode="auto">
          <a:xfrm>
            <a:off x="2252295" y="852483"/>
            <a:ext cx="4639411" cy="1046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000" b="1" dirty="0" smtClean="0">
                <a:solidFill>
                  <a:srgbClr val="003F6E"/>
                </a:solidFill>
                <a:latin typeface="Times New Roman" pitchFamily="18" charset="0"/>
                <a:cs typeface="Times New Roman" pitchFamily="18" charset="0"/>
              </a:rPr>
              <a:t>Second Example (Cont’d): </a:t>
            </a:r>
          </a:p>
          <a:p>
            <a:pPr algn="ctr" eaLnBrk="1" hangingPunct="1"/>
            <a:r>
              <a:rPr lang="it-IT" sz="3000" b="1" dirty="0">
                <a:solidFill>
                  <a:srgbClr val="000000"/>
                </a:solidFill>
                <a:latin typeface="Times New Roman" pitchFamily="18" charset="0"/>
                <a:cs typeface="Times New Roman" pitchFamily="18" charset="0"/>
              </a:rPr>
              <a:t>(David Pescovitz</a:t>
            </a:r>
            <a:r>
              <a:rPr lang="en-US" sz="3200" b="1" kern="0" dirty="0" smtClean="0">
                <a:solidFill>
                  <a:srgbClr val="000000"/>
                </a:solidFill>
                <a:latin typeface="Times New Roman" pitchFamily="18" charset="0"/>
                <a:cs typeface="Times New Roman" pitchFamily="18" charset="0"/>
              </a:rPr>
              <a:t>, 2013</a:t>
            </a:r>
            <a:r>
              <a:rPr lang="it-IT" sz="3000" b="1" dirty="0" smtClean="0">
                <a:solidFill>
                  <a:srgbClr val="000000"/>
                </a:solidFill>
                <a:latin typeface="Times New Roman" pitchFamily="18" charset="0"/>
                <a:cs typeface="Times New Roman" pitchFamily="18" charset="0"/>
              </a:rPr>
              <a:t>)</a:t>
            </a:r>
            <a:endParaRPr lang="it-IT" sz="3000" b="1" dirty="0">
              <a:solidFill>
                <a:srgbClr val="000000"/>
              </a:solidFill>
              <a:latin typeface="Times New Roman" pitchFamily="18" charset="0"/>
              <a:cs typeface="Times New Roman" pitchFamily="18"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2050" name="Picture 2" descr="D:\0000000000000000000000000000000002016workupdates\02Feb\160224trainvisualillusion\train.gif"/>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1374225" y="2204864"/>
            <a:ext cx="6395549" cy="411873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Information &amp; Learning (04)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20853461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42</a:t>
            </a:fld>
            <a:endParaRPr lang="it-IT" smtClean="0">
              <a:latin typeface="Arial" pitchFamily="34" charset="0"/>
            </a:endParaRPr>
          </a:p>
        </p:txBody>
      </p:sp>
      <p:sp>
        <p:nvSpPr>
          <p:cNvPr id="8" name="TextBox 7"/>
          <p:cNvSpPr txBox="1"/>
          <p:nvPr/>
        </p:nvSpPr>
        <p:spPr>
          <a:xfrm>
            <a:off x="395536" y="1412776"/>
            <a:ext cx="8208912" cy="2000548"/>
          </a:xfrm>
          <a:prstGeom prst="rect">
            <a:avLst/>
          </a:prstGeom>
          <a:noFill/>
        </p:spPr>
        <p:txBody>
          <a:bodyPr wrap="square" rtlCol="0">
            <a:spAutoFit/>
          </a:bodyPr>
          <a:lstStyle/>
          <a:p>
            <a:pPr marL="347472" indent="-347472" algn="just"/>
            <a:r>
              <a:rPr lang="en-US" sz="2000" dirty="0">
                <a:latin typeface="Times New Roman" panose="02020603050405020304" pitchFamily="18" charset="0"/>
                <a:cs typeface="Times New Roman" panose="02020603050405020304" pitchFamily="18" charset="0"/>
              </a:rPr>
              <a:t>As a matter of fact, the </a:t>
            </a:r>
            <a:r>
              <a:rPr lang="en-US" sz="2000" b="1" dirty="0">
                <a:latin typeface="Times New Roman" panose="02020603050405020304" pitchFamily="18" charset="0"/>
                <a:cs typeface="Times New Roman" panose="02020603050405020304" pitchFamily="18" charset="0"/>
              </a:rPr>
              <a:t>classical instrumentation noise discrimination problem</a:t>
            </a:r>
            <a:r>
              <a:rPr lang="en-US" sz="2000" dirty="0">
                <a:latin typeface="Times New Roman" panose="02020603050405020304" pitchFamily="18" charset="0"/>
                <a:cs typeface="Times New Roman" panose="02020603050405020304" pitchFamily="18" charset="0"/>
              </a:rPr>
              <a:t> is still faced by the single domain channel transfer function concept (Shannon’s noisy channel), starting from </a:t>
            </a:r>
            <a:r>
              <a:rPr lang="en-US" sz="2000" b="1" dirty="0">
                <a:latin typeface="Times New Roman" panose="02020603050405020304" pitchFamily="18" charset="0"/>
                <a:cs typeface="Times New Roman" panose="02020603050405020304" pitchFamily="18" charset="0"/>
              </a:rPr>
              <a:t>classic Shannon’s information theory</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concept, </a:t>
            </a:r>
            <a:r>
              <a:rPr lang="en-US" sz="2000" dirty="0">
                <a:latin typeface="Times New Roman" panose="02020603050405020304" pitchFamily="18" charset="0"/>
                <a:cs typeface="Times New Roman" panose="02020603050405020304" pitchFamily="18" charset="0"/>
              </a:rPr>
              <a:t>and then applying traditional perturbation computational model </a:t>
            </a:r>
            <a:r>
              <a:rPr lang="en-US" sz="2000" b="1" dirty="0">
                <a:latin typeface="Times New Roman" panose="02020603050405020304" pitchFamily="18" charset="0"/>
                <a:cs typeface="Times New Roman" panose="02020603050405020304" pitchFamily="18" charset="0"/>
              </a:rPr>
              <a:t>under either additive or multiplicative perturbation </a:t>
            </a:r>
            <a:r>
              <a:rPr lang="en-US" sz="2000" b="1" dirty="0" smtClean="0">
                <a:latin typeface="Times New Roman" panose="02020603050405020304" pitchFamily="18" charset="0"/>
                <a:cs typeface="Times New Roman" panose="02020603050405020304" pitchFamily="18" charset="0"/>
              </a:rPr>
              <a:t>hypothesis</a:t>
            </a:r>
            <a:r>
              <a:rPr lang="en-US" sz="2000" dirty="0" smtClean="0">
                <a:latin typeface="Times New Roman" panose="02020603050405020304" pitchFamily="18" charset="0"/>
                <a:cs typeface="Times New Roman" panose="02020603050405020304" pitchFamily="18" charset="0"/>
              </a:rPr>
              <a:t>.</a:t>
            </a:r>
            <a:r>
              <a:rPr lang="en-US" sz="2400" dirty="0" smtClean="0"/>
              <a:t> </a:t>
            </a:r>
            <a:endParaRPr lang="it-IT" sz="2200" dirty="0">
              <a:latin typeface="Times New Roman" pitchFamily="18" charset="0"/>
              <a:cs typeface="Times New Roman" pitchFamily="18" charset="0"/>
            </a:endParaRPr>
          </a:p>
        </p:txBody>
      </p:sp>
      <p:sp>
        <p:nvSpPr>
          <p:cNvPr id="10" name="Rectangle 4"/>
          <p:cNvSpPr>
            <a:spLocks noGrp="1" noChangeArrowheads="1"/>
          </p:cNvSpPr>
          <p:nvPr>
            <p:ph idx="1"/>
          </p:nvPr>
        </p:nvSpPr>
        <p:spPr>
          <a:xfrm>
            <a:off x="385192" y="3357261"/>
            <a:ext cx="8229600" cy="1224136"/>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40" tIns="45720" rIns="91440" bIns="45720"/>
          <a:lstStyle/>
          <a:p>
            <a:pPr algn="just">
              <a:spcBef>
                <a:spcPts val="0"/>
              </a:spcBef>
            </a:pPr>
            <a:r>
              <a:rPr lang="en-US" dirty="0">
                <a:latin typeface="Times New Roman" panose="02020603050405020304" pitchFamily="18" charset="0"/>
                <a:cs typeface="Times New Roman" panose="02020603050405020304" pitchFamily="18" charset="0"/>
              </a:rPr>
              <a:t>In general, </a:t>
            </a:r>
            <a:r>
              <a:rPr lang="en-US" b="1" dirty="0">
                <a:latin typeface="Times New Roman" panose="02020603050405020304" pitchFamily="18" charset="0"/>
                <a:cs typeface="Times New Roman" panose="02020603050405020304" pitchFamily="18" charset="0"/>
              </a:rPr>
              <a:t>H(x)</a:t>
            </a:r>
            <a:r>
              <a:rPr lang="en-US" dirty="0">
                <a:latin typeface="Times New Roman" panose="02020603050405020304" pitchFamily="18" charset="0"/>
                <a:cs typeface="Times New Roman" panose="02020603050405020304" pitchFamily="18" charset="0"/>
              </a:rPr>
              <a:t>, called </a:t>
            </a:r>
            <a:r>
              <a:rPr lang="en-US" b="1" dirty="0">
                <a:latin typeface="Times New Roman" panose="02020603050405020304" pitchFamily="18" charset="0"/>
                <a:cs typeface="Times New Roman" panose="02020603050405020304" pitchFamily="18" charset="0"/>
              </a:rPr>
              <a:t>"Shannon entropy,"</a:t>
            </a:r>
            <a:r>
              <a:rPr lang="en-US" dirty="0">
                <a:latin typeface="Times New Roman" panose="02020603050405020304" pitchFamily="18" charset="0"/>
                <a:cs typeface="Times New Roman" panose="02020603050405020304" pitchFamily="18" charset="0"/>
              </a:rPr>
              <a:t> is the average unpredictability in a random variable, which is equivalent to its information content. The concept was introduced by Claude E. Shannon in his </a:t>
            </a:r>
            <a:r>
              <a:rPr lang="en-US" b="1" dirty="0">
                <a:latin typeface="Times New Roman" panose="02020603050405020304" pitchFamily="18" charset="0"/>
                <a:cs typeface="Times New Roman" panose="02020603050405020304" pitchFamily="18" charset="0"/>
              </a:rPr>
              <a:t>1948</a:t>
            </a:r>
            <a:r>
              <a:rPr lang="en-US" dirty="0">
                <a:latin typeface="Times New Roman" panose="02020603050405020304" pitchFamily="18" charset="0"/>
                <a:cs typeface="Times New Roman" panose="02020603050405020304" pitchFamily="18" charset="0"/>
              </a:rPr>
              <a:t> paper "A Mathematical Theory of </a:t>
            </a:r>
            <a:r>
              <a:rPr lang="en-US" dirty="0" smtClean="0">
                <a:latin typeface="Times New Roman" panose="02020603050405020304" pitchFamily="18" charset="0"/>
                <a:cs typeface="Times New Roman" panose="02020603050405020304" pitchFamily="18" charset="0"/>
              </a:rPr>
              <a:t>Communication."</a:t>
            </a:r>
            <a:endParaRPr lang="it-IT" dirty="0" smtClean="0">
              <a:solidFill>
                <a:srgbClr val="0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95536" y="4653136"/>
            <a:ext cx="8208912" cy="1323439"/>
          </a:xfrm>
          <a:prstGeom prst="rect">
            <a:avLst/>
          </a:prstGeom>
          <a:noFill/>
        </p:spPr>
        <p:txBody>
          <a:bodyPr wrap="square" rtlCol="0">
            <a:spAutoFit/>
          </a:bodyPr>
          <a:lstStyle/>
          <a:p>
            <a:pPr marL="347472" indent="-347472" algn="just"/>
            <a:r>
              <a:rPr lang="en-US" sz="2000" dirty="0">
                <a:latin typeface="Times New Roman" panose="02020603050405020304" pitchFamily="18" charset="0"/>
                <a:cs typeface="Times New Roman" panose="02020603050405020304" pitchFamily="18" charset="0"/>
              </a:rPr>
              <a:t>Shannon’s entropy provides an </a:t>
            </a:r>
            <a:r>
              <a:rPr lang="en-US" sz="2000" b="1" dirty="0">
                <a:latin typeface="Times New Roman" panose="02020603050405020304" pitchFamily="18" charset="0"/>
                <a:cs typeface="Times New Roman" panose="02020603050405020304" pitchFamily="18" charset="0"/>
              </a:rPr>
              <a:t>absolute limit on the best possible lossless encoding or compression</a:t>
            </a:r>
            <a:r>
              <a:rPr lang="en-US" sz="2000" dirty="0">
                <a:latin typeface="Times New Roman" panose="02020603050405020304" pitchFamily="18" charset="0"/>
                <a:cs typeface="Times New Roman" panose="02020603050405020304" pitchFamily="18" charset="0"/>
              </a:rPr>
              <a:t> of any communication, assuming that the communication may be represented as </a:t>
            </a:r>
            <a:r>
              <a:rPr lang="en-US" sz="2000" b="1" dirty="0">
                <a:latin typeface="Times New Roman" panose="02020603050405020304" pitchFamily="18" charset="0"/>
                <a:cs typeface="Times New Roman" panose="02020603050405020304" pitchFamily="18" charset="0"/>
              </a:rPr>
              <a:t>a sequence of independent and identically distributed random variables</a:t>
            </a:r>
            <a:r>
              <a:rPr lang="en-US" sz="2000" dirty="0">
                <a:latin typeface="Times New Roman" panose="02020603050405020304" pitchFamily="18" charset="0"/>
                <a:cs typeface="Times New Roman" panose="02020603050405020304" pitchFamily="18" charset="0"/>
              </a:rPr>
              <a:t>.</a:t>
            </a:r>
            <a:endParaRPr lang="it-IT" sz="2000" dirty="0">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9" name="Titolo 1"/>
          <p:cNvSpPr txBox="1">
            <a:spLocks/>
          </p:cNvSpPr>
          <p:nvPr/>
        </p:nvSpPr>
        <p:spPr bwMode="auto">
          <a:xfrm>
            <a:off x="1593703" y="836612"/>
            <a:ext cx="5956593" cy="4715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altLang="en-US" sz="3200" dirty="0" smtClean="0">
                <a:latin typeface="Times New Roman" panose="02020603050405020304" pitchFamily="18" charset="0"/>
                <a:cs typeface="Times New Roman" panose="02020603050405020304" pitchFamily="18" charset="0"/>
              </a:rPr>
              <a:t>The Human Condition</a:t>
            </a:r>
            <a:endParaRPr lang="en-US" sz="3200" kern="0" dirty="0" smtClean="0">
              <a:latin typeface="Times New Roman" panose="02020603050405020304" pitchFamily="18" charset="0"/>
              <a:cs typeface="Times New Roman" panose="02020603050405020304" pitchFamily="18" charset="0"/>
            </a:endParaRPr>
          </a:p>
        </p:txBody>
      </p:sp>
      <p:sp>
        <p:nvSpPr>
          <p:cNvPr id="12"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Information &amp; Learning (05)</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315187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43</a:t>
            </a:fld>
            <a:endParaRPr lang="it-IT" smtClean="0">
              <a:latin typeface="Arial" pitchFamily="34" charset="0"/>
            </a:endParaRPr>
          </a:p>
        </p:txBody>
      </p:sp>
      <p:sp>
        <p:nvSpPr>
          <p:cNvPr id="15"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6" name="Text Box 3"/>
          <p:cNvSpPr txBox="1">
            <a:spLocks noChangeArrowheads="1"/>
          </p:cNvSpPr>
          <p:nvPr/>
        </p:nvSpPr>
        <p:spPr bwMode="auto">
          <a:xfrm>
            <a:off x="755576" y="833842"/>
            <a:ext cx="756084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3200" b="1" dirty="0" smtClean="0">
                <a:solidFill>
                  <a:srgbClr val="003F6E"/>
                </a:solidFill>
                <a:latin typeface="Times New Roman" pitchFamily="18" charset="0"/>
                <a:cs typeface="Times New Roman" pitchFamily="18" charset="0"/>
              </a:rPr>
              <a:t>Major Problem with Shannon’s Approach</a:t>
            </a:r>
            <a:endParaRPr lang="it-IT" sz="3200" b="1" dirty="0">
              <a:solidFill>
                <a:srgbClr val="003F6E"/>
              </a:solidFill>
              <a:latin typeface="Times New Roman" pitchFamily="18" charset="0"/>
              <a:cs typeface="Times New Roman" pitchFamily="18" charset="0"/>
            </a:endParaRPr>
          </a:p>
        </p:txBody>
      </p:sp>
      <p:sp>
        <p:nvSpPr>
          <p:cNvPr id="17" name="Rectangle 16"/>
          <p:cNvSpPr/>
          <p:nvPr/>
        </p:nvSpPr>
        <p:spPr>
          <a:xfrm>
            <a:off x="322079" y="1628800"/>
            <a:ext cx="8498393" cy="4905958"/>
          </a:xfrm>
          <a:prstGeom prst="rect">
            <a:avLst/>
          </a:prstGeom>
        </p:spPr>
        <p:txBody>
          <a:bodyPr wrap="square">
            <a:spAutoFit/>
          </a:bodyPr>
          <a:lstStyle/>
          <a:p>
            <a:pPr marL="342900" indent="-342900" algn="just" fontAlgn="auto">
              <a:lnSpc>
                <a:spcPct val="90000"/>
              </a:lnSpc>
              <a:spcBef>
                <a:spcPct val="20000"/>
              </a:spcBef>
              <a:spcAft>
                <a:spcPts val="0"/>
              </a:spcAft>
              <a:buFontTx/>
              <a:buChar char="•"/>
              <a:defRPr/>
            </a:pPr>
            <a:r>
              <a:rPr lang="en-US" sz="2400" dirty="0">
                <a:solidFill>
                  <a:srgbClr val="000000"/>
                </a:solidFill>
                <a:latin typeface="Times New Roman" pitchFamily="18" charset="0"/>
                <a:cs typeface="Times New Roman" pitchFamily="18" charset="0"/>
              </a:rPr>
              <a:t>In </a:t>
            </a:r>
            <a:r>
              <a:rPr lang="en-US" sz="2400" b="1" dirty="0">
                <a:solidFill>
                  <a:srgbClr val="000000"/>
                </a:solidFill>
                <a:latin typeface="Times New Roman" pitchFamily="18" charset="0"/>
                <a:cs typeface="Times New Roman" pitchFamily="18" charset="0"/>
              </a:rPr>
              <a:t>2004</a:t>
            </a:r>
            <a:r>
              <a:rPr lang="en-US" sz="2400" dirty="0">
                <a:solidFill>
                  <a:srgbClr val="000000"/>
                </a:solidFill>
                <a:latin typeface="Times New Roman" pitchFamily="18" charset="0"/>
                <a:cs typeface="Times New Roman" pitchFamily="18" charset="0"/>
              </a:rPr>
              <a:t>, University of Michigan physicist </a:t>
            </a:r>
            <a:r>
              <a:rPr lang="en-US" sz="2400" b="1" dirty="0">
                <a:solidFill>
                  <a:srgbClr val="000000"/>
                </a:solidFill>
                <a:latin typeface="Times New Roman" pitchFamily="18" charset="0"/>
                <a:cs typeface="Times New Roman" pitchFamily="18" charset="0"/>
              </a:rPr>
              <a:t>Mark Newman</a:t>
            </a:r>
            <a:r>
              <a:rPr lang="en-US" sz="2400" dirty="0">
                <a:solidFill>
                  <a:srgbClr val="000000"/>
                </a:solidFill>
                <a:latin typeface="Times New Roman" pitchFamily="18" charset="0"/>
                <a:cs typeface="Times New Roman" pitchFamily="18" charset="0"/>
              </a:rPr>
              <a:t>, along with biologist </a:t>
            </a:r>
            <a:r>
              <a:rPr lang="en-US" sz="2400" b="1" dirty="0">
                <a:solidFill>
                  <a:srgbClr val="000000"/>
                </a:solidFill>
                <a:latin typeface="Times New Roman" pitchFamily="18" charset="0"/>
                <a:cs typeface="Times New Roman" pitchFamily="18" charset="0"/>
              </a:rPr>
              <a:t>Michael </a:t>
            </a:r>
            <a:r>
              <a:rPr lang="en-US" sz="2400" b="1" dirty="0" err="1">
                <a:solidFill>
                  <a:srgbClr val="000000"/>
                </a:solidFill>
                <a:latin typeface="Times New Roman" pitchFamily="18" charset="0"/>
                <a:cs typeface="Times New Roman" pitchFamily="18" charset="0"/>
              </a:rPr>
              <a:t>Lachmann</a:t>
            </a:r>
            <a:r>
              <a:rPr lang="en-US" sz="2400" dirty="0">
                <a:solidFill>
                  <a:srgbClr val="000000"/>
                </a:solidFill>
                <a:latin typeface="Times New Roman" pitchFamily="18" charset="0"/>
                <a:cs typeface="Times New Roman" pitchFamily="18" charset="0"/>
              </a:rPr>
              <a:t> and computer scientist </a:t>
            </a:r>
            <a:r>
              <a:rPr lang="en-US" sz="2400" b="1" dirty="0">
                <a:solidFill>
                  <a:srgbClr val="000000"/>
                </a:solidFill>
                <a:latin typeface="Times New Roman" pitchFamily="18" charset="0"/>
                <a:cs typeface="Times New Roman" pitchFamily="18" charset="0"/>
              </a:rPr>
              <a:t>Cristopher Moore</a:t>
            </a:r>
            <a:r>
              <a:rPr lang="en-US" sz="2400" dirty="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applied Shannon’s approach to </a:t>
            </a:r>
            <a:r>
              <a:rPr lang="en-US" sz="2400" dirty="0">
                <a:solidFill>
                  <a:srgbClr val="000000"/>
                </a:solidFill>
                <a:latin typeface="Times New Roman" pitchFamily="18" charset="0"/>
                <a:cs typeface="Times New Roman" pitchFamily="18" charset="0"/>
              </a:rPr>
              <a:t>electromagnetic transmission</a:t>
            </a:r>
            <a:r>
              <a:rPr lang="en-US" sz="2400" dirty="0" smtClean="0">
                <a:solidFill>
                  <a:srgbClr val="000000"/>
                </a:solidFill>
                <a:latin typeface="Times New Roman" pitchFamily="18" charset="0"/>
                <a:cs typeface="Times New Roman" pitchFamily="18" charset="0"/>
              </a:rPr>
              <a:t>.</a:t>
            </a:r>
          </a:p>
          <a:p>
            <a:pPr algn="just" fontAlgn="auto">
              <a:lnSpc>
                <a:spcPct val="90000"/>
              </a:lnSpc>
              <a:spcBef>
                <a:spcPct val="20000"/>
              </a:spcBef>
              <a:spcAft>
                <a:spcPts val="0"/>
              </a:spcAft>
              <a:defRPr/>
            </a:pPr>
            <a:endParaRPr lang="en-US" sz="800" dirty="0" smtClean="0">
              <a:solidFill>
                <a:srgbClr val="000000"/>
              </a:solidFill>
              <a:latin typeface="Times New Roman" pitchFamily="18" charset="0"/>
              <a:cs typeface="Times New Roman" pitchFamily="18" charset="0"/>
            </a:endParaRPr>
          </a:p>
          <a:p>
            <a:pPr marL="342900" indent="-342900" algn="just" fontAlgn="auto">
              <a:lnSpc>
                <a:spcPct val="90000"/>
              </a:lnSpc>
              <a:spcBef>
                <a:spcPct val="20000"/>
              </a:spcBef>
              <a:spcAft>
                <a:spcPts val="0"/>
              </a:spcAft>
              <a:buFontTx/>
              <a:buChar char="•"/>
              <a:defRPr/>
            </a:pPr>
            <a:r>
              <a:rPr lang="en-US" sz="2400" dirty="0">
                <a:solidFill>
                  <a:srgbClr val="000000"/>
                </a:solidFill>
                <a:latin typeface="Times New Roman" pitchFamily="18" charset="0"/>
                <a:cs typeface="Times New Roman" pitchFamily="18" charset="0"/>
              </a:rPr>
              <a:t>Specifically, they show that if electromagnetic radiation is used as a transmission medium, </a:t>
            </a:r>
            <a:r>
              <a:rPr lang="en-US" sz="2400" b="1" dirty="0">
                <a:solidFill>
                  <a:srgbClr val="000000"/>
                </a:solidFill>
                <a:latin typeface="Times New Roman" pitchFamily="18" charset="0"/>
                <a:cs typeface="Times New Roman" pitchFamily="18" charset="0"/>
              </a:rPr>
              <a:t>the most information-efficient encoding format</a:t>
            </a:r>
            <a:r>
              <a:rPr lang="en-US" sz="2400" dirty="0">
                <a:solidFill>
                  <a:srgbClr val="000000"/>
                </a:solidFill>
                <a:latin typeface="Times New Roman" pitchFamily="18" charset="0"/>
                <a:cs typeface="Times New Roman" pitchFamily="18" charset="0"/>
              </a:rPr>
              <a:t> for a given message is </a:t>
            </a:r>
            <a:r>
              <a:rPr lang="en-US" sz="2400" b="1" dirty="0">
                <a:solidFill>
                  <a:srgbClr val="000000"/>
                </a:solidFill>
                <a:latin typeface="Times New Roman" pitchFamily="18" charset="0"/>
                <a:cs typeface="Times New Roman" pitchFamily="18" charset="0"/>
              </a:rPr>
              <a:t>indistinguishable from blackbody radiation</a:t>
            </a:r>
            <a:r>
              <a:rPr lang="en-US" sz="2400" dirty="0" smtClean="0">
                <a:solidFill>
                  <a:srgbClr val="000000"/>
                </a:solidFill>
                <a:latin typeface="Times New Roman" pitchFamily="18" charset="0"/>
                <a:cs typeface="Times New Roman" pitchFamily="18" charset="0"/>
              </a:rPr>
              <a:t>.</a:t>
            </a:r>
          </a:p>
          <a:p>
            <a:pPr algn="just" fontAlgn="auto">
              <a:lnSpc>
                <a:spcPct val="90000"/>
              </a:lnSpc>
              <a:spcBef>
                <a:spcPct val="20000"/>
              </a:spcBef>
              <a:spcAft>
                <a:spcPts val="0"/>
              </a:spcAft>
              <a:defRPr/>
            </a:pPr>
            <a:endParaRPr lang="en-US" sz="800" dirty="0" smtClean="0">
              <a:solidFill>
                <a:srgbClr val="000000"/>
              </a:solidFill>
              <a:latin typeface="Times New Roman" pitchFamily="18" charset="0"/>
              <a:cs typeface="Times New Roman" pitchFamily="18" charset="0"/>
            </a:endParaRPr>
          </a:p>
          <a:p>
            <a:pPr marL="342900" indent="-342900" algn="just" fontAlgn="auto">
              <a:lnSpc>
                <a:spcPct val="90000"/>
              </a:lnSpc>
              <a:spcBef>
                <a:spcPct val="20000"/>
              </a:spcBef>
              <a:spcAft>
                <a:spcPts val="0"/>
              </a:spcAft>
              <a:buFontTx/>
              <a:buChar char="•"/>
              <a:defRPr/>
            </a:pPr>
            <a:r>
              <a:rPr lang="en-US" sz="2400" dirty="0">
                <a:solidFill>
                  <a:srgbClr val="000000"/>
                </a:solidFill>
                <a:latin typeface="Times New Roman" pitchFamily="18" charset="0"/>
                <a:cs typeface="Times New Roman" pitchFamily="18" charset="0"/>
              </a:rPr>
              <a:t>So, paradoxically if you don't know the code used for the message </a:t>
            </a:r>
            <a:r>
              <a:rPr lang="en-US" sz="2400" b="1" dirty="0">
                <a:solidFill>
                  <a:srgbClr val="000000"/>
                </a:solidFill>
                <a:latin typeface="Times New Roman" pitchFamily="18" charset="0"/>
                <a:cs typeface="Times New Roman" pitchFamily="18" charset="0"/>
              </a:rPr>
              <a:t>you can't tell the difference between an information-rich message and a random jumble of </a:t>
            </a:r>
            <a:r>
              <a:rPr lang="en-US" sz="2400" b="1" dirty="0" smtClean="0">
                <a:solidFill>
                  <a:srgbClr val="000000"/>
                </a:solidFill>
                <a:latin typeface="Times New Roman" pitchFamily="18" charset="0"/>
                <a:cs typeface="Times New Roman" pitchFamily="18" charset="0"/>
              </a:rPr>
              <a:t>letters </a:t>
            </a:r>
            <a:r>
              <a:rPr lang="en-US" sz="2400" dirty="0" smtClean="0">
                <a:solidFill>
                  <a:srgbClr val="000000"/>
                </a:solidFill>
                <a:latin typeface="Times New Roman" pitchFamily="18" charset="0"/>
                <a:cs typeface="Times New Roman" pitchFamily="18" charset="0"/>
              </a:rPr>
              <a:t>(noise as </a:t>
            </a:r>
            <a:r>
              <a:rPr lang="en-US" sz="2400" b="1" dirty="0">
                <a:solidFill>
                  <a:srgbClr val="000000"/>
                </a:solidFill>
                <a:latin typeface="Times New Roman" pitchFamily="18" charset="0"/>
                <a:cs typeface="Times New Roman" pitchFamily="18" charset="0"/>
              </a:rPr>
              <a:t>"unstructured information"</a:t>
            </a:r>
            <a:r>
              <a:rPr lang="en-US" sz="2400" dirty="0" smtClean="0">
                <a:solidFill>
                  <a:srgbClr val="000000"/>
                </a:solidFill>
                <a:latin typeface="Times New Roman" pitchFamily="18" charset="0"/>
                <a:cs typeface="Times New Roman" pitchFamily="18" charset="0"/>
              </a:rPr>
              <a:t> concept).</a:t>
            </a:r>
          </a:p>
          <a:p>
            <a:pPr marL="342900" indent="-342900" algn="just" fontAlgn="auto">
              <a:lnSpc>
                <a:spcPct val="90000"/>
              </a:lnSpc>
              <a:spcBef>
                <a:spcPct val="20000"/>
              </a:spcBef>
              <a:spcAft>
                <a:spcPts val="0"/>
              </a:spcAft>
              <a:buFontTx/>
              <a:buChar char="•"/>
              <a:defRPr/>
            </a:pPr>
            <a:endParaRPr lang="en-US" sz="2400" kern="0" dirty="0">
              <a:solidFill>
                <a:srgbClr val="000000"/>
              </a:solidFill>
              <a:latin typeface="Times New Roman" pitchFamily="18" charset="0"/>
              <a:cs typeface="Times New Roman" pitchFamily="18" charset="0"/>
            </a:endParaRPr>
          </a:p>
        </p:txBody>
      </p:sp>
      <p:sp>
        <p:nvSpPr>
          <p:cNvPr id="9"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Information &amp; Learning (06)</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31989770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4BBC1B9-729A-45DF-BF47-0B3122EB36F5}" type="slidenum">
              <a:rPr lang="it-IT" smtClean="0">
                <a:latin typeface="Arial" pitchFamily="34" charset="0"/>
              </a:rPr>
              <a:pPr eaLnBrk="1" hangingPunct="1">
                <a:spcBef>
                  <a:spcPct val="0"/>
                </a:spcBef>
                <a:defRPr/>
              </a:pPr>
              <a:t>44</a:t>
            </a:fld>
            <a:endParaRPr lang="it-IT" smtClean="0">
              <a:latin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860" y="1860848"/>
            <a:ext cx="2400300" cy="22002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5975" y="4217506"/>
            <a:ext cx="2457450" cy="22479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
          <p:cNvGrpSpPr/>
          <p:nvPr/>
        </p:nvGrpSpPr>
        <p:grpSpPr>
          <a:xfrm>
            <a:off x="2433986" y="1916832"/>
            <a:ext cx="6552110" cy="4005023"/>
            <a:chOff x="2433986" y="1916832"/>
            <a:chExt cx="6552110" cy="4005023"/>
          </a:xfrm>
        </p:grpSpPr>
        <p:sp>
          <p:nvSpPr>
            <p:cNvPr id="11" name="TextBox 10"/>
            <p:cNvSpPr txBox="1"/>
            <p:nvPr/>
          </p:nvSpPr>
          <p:spPr>
            <a:xfrm>
              <a:off x="2433986" y="1916832"/>
              <a:ext cx="6530502" cy="1631216"/>
            </a:xfrm>
            <a:prstGeom prst="rect">
              <a:avLst/>
            </a:prstGeom>
            <a:noFill/>
          </p:spPr>
          <p:txBody>
            <a:bodyPr wrap="square" rtlCol="0">
              <a:spAutoFit/>
            </a:bodyPr>
            <a:lstStyle/>
            <a:p>
              <a:pPr marL="347472" indent="-347472" algn="just"/>
              <a:r>
                <a:rPr lang="en-US" sz="2000" dirty="0">
                  <a:latin typeface="Times New Roman" pitchFamily="18" charset="0"/>
                  <a:cs typeface="Times New Roman" pitchFamily="18" charset="0"/>
                </a:rPr>
                <a:t>H</a:t>
              </a:r>
              <a:r>
                <a:rPr lang="en-US" sz="2000"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(X) = 0.893995, in single </a:t>
              </a:r>
              <a:r>
                <a:rPr lang="en-US" sz="2000" dirty="0" smtClean="0">
                  <a:latin typeface="Times New Roman" pitchFamily="18" charset="0"/>
                  <a:cs typeface="Times New Roman" pitchFamily="18" charset="0"/>
                </a:rPr>
                <a:t>precision arithmetic, </a:t>
              </a:r>
            </a:p>
            <a:p>
              <a:pPr marL="347472" indent="-347472" algn="just"/>
              <a:r>
                <a:rPr lang="en-US" sz="2000" dirty="0" smtClean="0">
                  <a:latin typeface="Times New Roman" pitchFamily="18" charset="0"/>
                  <a:cs typeface="Times New Roman" pitchFamily="18" charset="0"/>
                </a:rPr>
                <a:t>H</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(X</a:t>
              </a:r>
              <a:r>
                <a:rPr lang="en-US" sz="2000" dirty="0">
                  <a:latin typeface="Times New Roman" pitchFamily="18" charset="0"/>
                  <a:cs typeface="Times New Roman" pitchFamily="18" charset="0"/>
                </a:rPr>
                <a:t>) = 0.893995239236685, in double precision </a:t>
              </a:r>
              <a:r>
                <a:rPr lang="en-US" sz="2000" dirty="0" smtClean="0">
                  <a:latin typeface="Times New Roman" pitchFamily="18" charset="0"/>
                  <a:cs typeface="Times New Roman" pitchFamily="18" charset="0"/>
                </a:rPr>
                <a:t>arithmetic</a:t>
              </a:r>
            </a:p>
            <a:p>
              <a:pPr marL="347472" indent="-347472" algn="just"/>
              <a:r>
                <a:rPr lang="en-US" sz="2000" dirty="0" smtClean="0">
                  <a:latin typeface="Times New Roman" pitchFamily="18" charset="0"/>
                  <a:cs typeface="Times New Roman" pitchFamily="18" charset="0"/>
                </a:rPr>
                <a:t>H</a:t>
              </a:r>
              <a:r>
                <a:rPr lang="en-US" sz="2000" baseline="-25000" dirty="0" smtClean="0">
                  <a:latin typeface="Times New Roman" pitchFamily="18" charset="0"/>
                  <a:cs typeface="Times New Roman" pitchFamily="18" charset="0"/>
                </a:rPr>
                <a:t>3</a:t>
              </a:r>
              <a:r>
                <a:rPr lang="en-US" sz="2000" dirty="0" smtClean="0">
                  <a:latin typeface="Times New Roman" pitchFamily="18" charset="0"/>
                  <a:cs typeface="Times New Roman" pitchFamily="18" charset="0"/>
                </a:rPr>
                <a:t>(X) =</a:t>
              </a:r>
            </a:p>
            <a:p>
              <a:pPr marL="347472" indent="-347472" algn="just"/>
              <a:r>
                <a:rPr lang="en-US" sz="2000" dirty="0" smtClean="0">
                  <a:latin typeface="Times New Roman" pitchFamily="18" charset="0"/>
                  <a:cs typeface="Times New Roman" pitchFamily="18" charset="0"/>
                </a:rPr>
                <a:t>0.8939952392366848774964724918765288132199273122746343439319551627, with </a:t>
              </a:r>
              <a:r>
                <a:rPr lang="en-US" sz="2000" dirty="0">
                  <a:latin typeface="Times New Roman" pitchFamily="18" charset="0"/>
                  <a:cs typeface="Times New Roman" pitchFamily="18" charset="0"/>
                </a:rPr>
                <a:t>64-digit precision arithmetic.</a:t>
              </a:r>
              <a:endParaRPr lang="en-US" sz="2000" dirty="0" smtClean="0">
                <a:latin typeface="Times New Roman" pitchFamily="18" charset="0"/>
                <a:cs typeface="Times New Roman" pitchFamily="18" charset="0"/>
              </a:endParaRPr>
            </a:p>
          </p:txBody>
        </p:sp>
        <p:sp>
          <p:nvSpPr>
            <p:cNvPr id="12" name="TextBox 11"/>
            <p:cNvSpPr txBox="1"/>
            <p:nvPr/>
          </p:nvSpPr>
          <p:spPr>
            <a:xfrm>
              <a:off x="2455594" y="4290639"/>
              <a:ext cx="6530502" cy="1631216"/>
            </a:xfrm>
            <a:prstGeom prst="rect">
              <a:avLst/>
            </a:prstGeom>
            <a:noFill/>
          </p:spPr>
          <p:txBody>
            <a:bodyPr wrap="square" rtlCol="0">
              <a:spAutoFit/>
            </a:bodyPr>
            <a:lstStyle/>
            <a:p>
              <a:pPr marL="347472" indent="-347472" algn="just"/>
              <a:r>
                <a:rPr lang="en-US" sz="2000" dirty="0">
                  <a:latin typeface="Times New Roman" pitchFamily="18" charset="0"/>
                  <a:cs typeface="Times New Roman" pitchFamily="18" charset="0"/>
                </a:rPr>
                <a:t>H</a:t>
              </a:r>
              <a:r>
                <a:rPr lang="en-US" sz="2000"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(X) = </a:t>
              </a:r>
              <a:r>
                <a:rPr lang="en-US" sz="2000" dirty="0" smtClean="0">
                  <a:latin typeface="Times New Roman" pitchFamily="18" charset="0"/>
                  <a:cs typeface="Times New Roman" pitchFamily="18" charset="0"/>
                </a:rPr>
                <a:t>1.000000, </a:t>
              </a:r>
              <a:r>
                <a:rPr lang="en-US" sz="2000" dirty="0">
                  <a:latin typeface="Times New Roman" pitchFamily="18" charset="0"/>
                  <a:cs typeface="Times New Roman" pitchFamily="18" charset="0"/>
                </a:rPr>
                <a:t>in single </a:t>
              </a:r>
              <a:r>
                <a:rPr lang="en-US" sz="2000" dirty="0" smtClean="0">
                  <a:latin typeface="Times New Roman" pitchFamily="18" charset="0"/>
                  <a:cs typeface="Times New Roman" pitchFamily="18" charset="0"/>
                </a:rPr>
                <a:t>precision arithmetic, </a:t>
              </a:r>
            </a:p>
            <a:p>
              <a:pPr marL="347472" indent="-347472" algn="just"/>
              <a:r>
                <a:rPr lang="en-US" sz="2000" dirty="0" smtClean="0">
                  <a:latin typeface="Times New Roman" pitchFamily="18" charset="0"/>
                  <a:cs typeface="Times New Roman" pitchFamily="18" charset="0"/>
                </a:rPr>
                <a:t>H</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dirty="0" smtClean="0">
                  <a:latin typeface="Times New Roman" pitchFamily="18" charset="0"/>
                  <a:cs typeface="Times New Roman" pitchFamily="18" charset="0"/>
                </a:rPr>
                <a:t>1.000000000000000, </a:t>
              </a:r>
              <a:r>
                <a:rPr lang="en-US" sz="2000" dirty="0">
                  <a:latin typeface="Times New Roman" pitchFamily="18" charset="0"/>
                  <a:cs typeface="Times New Roman" pitchFamily="18" charset="0"/>
                </a:rPr>
                <a:t>in double precision </a:t>
              </a:r>
              <a:r>
                <a:rPr lang="en-US" sz="2000" dirty="0" smtClean="0">
                  <a:latin typeface="Times New Roman" pitchFamily="18" charset="0"/>
                  <a:cs typeface="Times New Roman" pitchFamily="18" charset="0"/>
                </a:rPr>
                <a:t>arithmetic</a:t>
              </a:r>
            </a:p>
            <a:p>
              <a:pPr marL="347472" indent="-347472" algn="just"/>
              <a:r>
                <a:rPr lang="en-US" sz="2000" dirty="0" smtClean="0">
                  <a:latin typeface="Times New Roman" pitchFamily="18" charset="0"/>
                  <a:cs typeface="Times New Roman" pitchFamily="18" charset="0"/>
                </a:rPr>
                <a:t>H</a:t>
              </a:r>
              <a:r>
                <a:rPr lang="en-US" sz="2000" baseline="-25000" dirty="0" smtClean="0">
                  <a:latin typeface="Times New Roman" pitchFamily="18" charset="0"/>
                  <a:cs typeface="Times New Roman" pitchFamily="18" charset="0"/>
                </a:rPr>
                <a:t>3</a:t>
              </a:r>
              <a:r>
                <a:rPr lang="en-US" sz="2000" dirty="0" smtClean="0">
                  <a:latin typeface="Times New Roman" pitchFamily="18" charset="0"/>
                  <a:cs typeface="Times New Roman" pitchFamily="18" charset="0"/>
                </a:rPr>
                <a:t>(X) =</a:t>
              </a:r>
            </a:p>
            <a:p>
              <a:pPr marL="347472" indent="-347472" algn="just"/>
              <a:r>
                <a:rPr lang="en-US" sz="2000" dirty="0" smtClean="0">
                  <a:latin typeface="Times New Roman" pitchFamily="18" charset="0"/>
                  <a:cs typeface="Times New Roman" pitchFamily="18" charset="0"/>
                </a:rPr>
                <a:t>1.0000000000000000000000000000000000000000000000000000000000000, with </a:t>
              </a:r>
              <a:r>
                <a:rPr lang="en-US" sz="2000" dirty="0">
                  <a:latin typeface="Times New Roman" pitchFamily="18" charset="0"/>
                  <a:cs typeface="Times New Roman" pitchFamily="18" charset="0"/>
                </a:rPr>
                <a:t>64-digit precision arithmetic.</a:t>
              </a:r>
              <a:endParaRPr lang="en-US" sz="2000" dirty="0" smtClean="0">
                <a:latin typeface="Times New Roman" pitchFamily="18" charset="0"/>
                <a:cs typeface="Times New Roman" pitchFamily="18" charset="0"/>
              </a:endParaRPr>
            </a:p>
          </p:txBody>
        </p:sp>
      </p:grpSp>
      <p:sp>
        <p:nvSpPr>
          <p:cNvPr id="13" name="Text Box 3"/>
          <p:cNvSpPr txBox="1">
            <a:spLocks noChangeArrowheads="1"/>
          </p:cNvSpPr>
          <p:nvPr/>
        </p:nvSpPr>
        <p:spPr bwMode="auto">
          <a:xfrm>
            <a:off x="1176501" y="843926"/>
            <a:ext cx="721704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000" b="1" dirty="0" smtClean="0">
                <a:solidFill>
                  <a:srgbClr val="003F6E"/>
                </a:solidFill>
                <a:latin typeface="Times New Roman" pitchFamily="18" charset="0"/>
                <a:cs typeface="Times New Roman" pitchFamily="18" charset="0"/>
              </a:rPr>
              <a:t>Third Example </a:t>
            </a:r>
          </a:p>
          <a:p>
            <a:pPr algn="ctr" eaLnBrk="1" hangingPunct="1"/>
            <a:r>
              <a:rPr lang="it-IT" sz="3000" b="1" dirty="0" smtClean="0">
                <a:solidFill>
                  <a:srgbClr val="000000"/>
                </a:solidFill>
                <a:latin typeface="Times New Roman" pitchFamily="18" charset="0"/>
                <a:cs typeface="Times New Roman" pitchFamily="18" charset="0"/>
              </a:rPr>
              <a:t>(16 by 16 pixel, </a:t>
            </a:r>
            <a:r>
              <a:rPr lang="it-IT" sz="3000" b="1" dirty="0">
                <a:solidFill>
                  <a:srgbClr val="000000"/>
                </a:solidFill>
                <a:latin typeface="Times New Roman" pitchFamily="18" charset="0"/>
                <a:cs typeface="Times New Roman" pitchFamily="18" charset="0"/>
              </a:rPr>
              <a:t>256-shades of gray </a:t>
            </a:r>
            <a:r>
              <a:rPr lang="it-IT" sz="3000" b="1" dirty="0" smtClean="0">
                <a:solidFill>
                  <a:srgbClr val="000000"/>
                </a:solidFill>
                <a:latin typeface="Times New Roman" pitchFamily="18" charset="0"/>
                <a:cs typeface="Times New Roman" pitchFamily="18" charset="0"/>
              </a:rPr>
              <a:t>image)</a:t>
            </a:r>
            <a:endParaRPr lang="it-IT" sz="3000" b="1" dirty="0">
              <a:solidFill>
                <a:srgbClr val="000000"/>
              </a:solidFill>
              <a:latin typeface="Times New Roman" pitchFamily="18" charset="0"/>
              <a:cs typeface="Times New Roman" pitchFamily="18" charset="0"/>
            </a:endParaRPr>
          </a:p>
        </p:txBody>
      </p:sp>
      <p:sp>
        <p:nvSpPr>
          <p:cNvPr id="14" name="Rectangle 4"/>
          <p:cNvSpPr txBox="1">
            <a:spLocks noChangeArrowheads="1"/>
          </p:cNvSpPr>
          <p:nvPr/>
        </p:nvSpPr>
        <p:spPr bwMode="auto">
          <a:xfrm>
            <a:off x="5364088" y="6240050"/>
            <a:ext cx="3306946" cy="3536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(R.A. </a:t>
            </a:r>
            <a:r>
              <a:rPr lang="en-US" sz="1800" b="1" kern="0" dirty="0" err="1" smtClean="0">
                <a:solidFill>
                  <a:srgbClr val="000000"/>
                </a:solidFill>
                <a:latin typeface="Times New Roman" pitchFamily="18" charset="0"/>
                <a:cs typeface="Times New Roman" pitchFamily="18" charset="0"/>
              </a:rPr>
              <a:t>Fiorini</a:t>
            </a:r>
            <a:r>
              <a:rPr lang="en-US" sz="1800" b="1" kern="0" dirty="0" smtClean="0">
                <a:solidFill>
                  <a:srgbClr val="000000"/>
                </a:solidFill>
                <a:latin typeface="Times New Roman" pitchFamily="18" charset="0"/>
                <a:cs typeface="Times New Roman" pitchFamily="18" charset="0"/>
              </a:rPr>
              <a:t>,  G. </a:t>
            </a:r>
            <a:r>
              <a:rPr lang="en-US" sz="1800" b="1" kern="0" dirty="0" err="1" smtClean="0">
                <a:solidFill>
                  <a:srgbClr val="000000"/>
                </a:solidFill>
                <a:latin typeface="Times New Roman" pitchFamily="18" charset="0"/>
                <a:cs typeface="Times New Roman" pitchFamily="18" charset="0"/>
              </a:rPr>
              <a:t>Laguteta</a:t>
            </a:r>
            <a:r>
              <a:rPr lang="en-US" sz="1800" b="1" kern="0" dirty="0" smtClean="0">
                <a:solidFill>
                  <a:srgbClr val="000000"/>
                </a:solidFill>
                <a:latin typeface="Times New Roman" pitchFamily="18" charset="0"/>
                <a:cs typeface="Times New Roman" pitchFamily="18" charset="0"/>
              </a:rPr>
              <a:t> 2014)</a:t>
            </a:r>
            <a:endParaRPr lang="it-IT" sz="1800" kern="0" dirty="0" smtClean="0">
              <a:solidFill>
                <a:srgbClr val="000000"/>
              </a:solidFill>
            </a:endParaRPr>
          </a:p>
        </p:txBody>
      </p:sp>
      <p:sp>
        <p:nvSpPr>
          <p:cNvPr id="1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5"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Information &amp; Learning (07)</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414046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4BBC1B9-729A-45DF-BF47-0B3122EB36F5}" type="slidenum">
              <a:rPr lang="it-IT" smtClean="0">
                <a:latin typeface="Arial" pitchFamily="34" charset="0"/>
              </a:rPr>
              <a:pPr eaLnBrk="1" hangingPunct="1">
                <a:spcBef>
                  <a:spcPct val="0"/>
                </a:spcBef>
                <a:defRPr/>
              </a:pPr>
              <a:t>45</a:t>
            </a:fld>
            <a:endParaRPr lang="it-IT" smtClean="0">
              <a:latin typeface="Arial" pitchFamily="34" charset="0"/>
            </a:endParaRPr>
          </a:p>
        </p:txBody>
      </p:sp>
      <p:sp>
        <p:nvSpPr>
          <p:cNvPr id="11" name="TextBox 10"/>
          <p:cNvSpPr txBox="1"/>
          <p:nvPr/>
        </p:nvSpPr>
        <p:spPr>
          <a:xfrm>
            <a:off x="2433986" y="1916832"/>
            <a:ext cx="6530502" cy="1631216"/>
          </a:xfrm>
          <a:prstGeom prst="rect">
            <a:avLst/>
          </a:prstGeom>
          <a:noFill/>
        </p:spPr>
        <p:txBody>
          <a:bodyPr wrap="square" rtlCol="0">
            <a:spAutoFit/>
          </a:bodyPr>
          <a:lstStyle/>
          <a:p>
            <a:pPr marL="347472" indent="-347472" algn="just"/>
            <a:r>
              <a:rPr lang="en-US" sz="2000" dirty="0">
                <a:solidFill>
                  <a:srgbClr val="000000"/>
                </a:solidFill>
                <a:latin typeface="Times New Roman" pitchFamily="18" charset="0"/>
                <a:cs typeface="Times New Roman" pitchFamily="18" charset="0"/>
              </a:rPr>
              <a:t>H</a:t>
            </a:r>
            <a:r>
              <a:rPr lang="en-US" sz="2000" baseline="-25000" dirty="0">
                <a:solidFill>
                  <a:srgbClr val="000000"/>
                </a:solidFill>
                <a:latin typeface="Times New Roman" pitchFamily="18" charset="0"/>
                <a:cs typeface="Times New Roman" pitchFamily="18" charset="0"/>
              </a:rPr>
              <a:t>1</a:t>
            </a:r>
            <a:r>
              <a:rPr lang="en-US" sz="2000" dirty="0">
                <a:solidFill>
                  <a:srgbClr val="000000"/>
                </a:solidFill>
                <a:latin typeface="Times New Roman" pitchFamily="18" charset="0"/>
                <a:cs typeface="Times New Roman" pitchFamily="18" charset="0"/>
              </a:rPr>
              <a:t>(X) = 0.999292, in single </a:t>
            </a:r>
            <a:r>
              <a:rPr lang="en-US" sz="2000" dirty="0" smtClean="0">
                <a:solidFill>
                  <a:srgbClr val="000000"/>
                </a:solidFill>
                <a:latin typeface="Times New Roman" pitchFamily="18" charset="0"/>
                <a:cs typeface="Times New Roman" pitchFamily="18" charset="0"/>
              </a:rPr>
              <a:t>precision arithmetic, </a:t>
            </a:r>
          </a:p>
          <a:p>
            <a:pPr marL="347472" indent="-347472" algn="just"/>
            <a:r>
              <a:rPr lang="en-US" sz="2000" dirty="0" smtClean="0">
                <a:solidFill>
                  <a:srgbClr val="000000"/>
                </a:solidFill>
                <a:latin typeface="Times New Roman" pitchFamily="18" charset="0"/>
                <a:cs typeface="Times New Roman" pitchFamily="18" charset="0"/>
              </a:rPr>
              <a:t>H</a:t>
            </a:r>
            <a:r>
              <a:rPr lang="en-US" sz="2000" baseline="-25000" dirty="0" smtClean="0">
                <a:solidFill>
                  <a:srgbClr val="000000"/>
                </a:solidFill>
                <a:latin typeface="Times New Roman" pitchFamily="18" charset="0"/>
                <a:cs typeface="Times New Roman" pitchFamily="18" charset="0"/>
              </a:rPr>
              <a:t>2</a:t>
            </a:r>
            <a:r>
              <a:rPr lang="en-US" sz="2000" dirty="0" smtClean="0">
                <a:solidFill>
                  <a:srgbClr val="000000"/>
                </a:solidFill>
                <a:latin typeface="Times New Roman" pitchFamily="18" charset="0"/>
                <a:cs typeface="Times New Roman" pitchFamily="18" charset="0"/>
              </a:rPr>
              <a:t>(X</a:t>
            </a:r>
            <a:r>
              <a:rPr lang="en-US" sz="2000" dirty="0">
                <a:solidFill>
                  <a:srgbClr val="000000"/>
                </a:solidFill>
                <a:latin typeface="Times New Roman" pitchFamily="18" charset="0"/>
                <a:cs typeface="Times New Roman" pitchFamily="18" charset="0"/>
              </a:rPr>
              <a:t>) = 0.999292377044885, in double precision </a:t>
            </a:r>
            <a:r>
              <a:rPr lang="en-US" sz="2000" dirty="0" smtClean="0">
                <a:solidFill>
                  <a:srgbClr val="000000"/>
                </a:solidFill>
                <a:latin typeface="Times New Roman" pitchFamily="18" charset="0"/>
                <a:cs typeface="Times New Roman" pitchFamily="18" charset="0"/>
              </a:rPr>
              <a:t>arithmetic</a:t>
            </a:r>
          </a:p>
          <a:p>
            <a:pPr marL="347472" indent="-347472" algn="just"/>
            <a:r>
              <a:rPr lang="en-US" sz="2000" dirty="0" smtClean="0">
                <a:solidFill>
                  <a:srgbClr val="000000"/>
                </a:solidFill>
                <a:latin typeface="Times New Roman" pitchFamily="18" charset="0"/>
                <a:cs typeface="Times New Roman" pitchFamily="18" charset="0"/>
              </a:rPr>
              <a:t>H</a:t>
            </a:r>
            <a:r>
              <a:rPr lang="en-US" sz="2000" baseline="-25000" dirty="0" smtClean="0">
                <a:solidFill>
                  <a:srgbClr val="000000"/>
                </a:solidFill>
                <a:latin typeface="Times New Roman" pitchFamily="18" charset="0"/>
                <a:cs typeface="Times New Roman" pitchFamily="18" charset="0"/>
              </a:rPr>
              <a:t>3</a:t>
            </a:r>
            <a:r>
              <a:rPr lang="en-US" sz="2000" dirty="0" smtClean="0">
                <a:solidFill>
                  <a:srgbClr val="000000"/>
                </a:solidFill>
                <a:latin typeface="Times New Roman" pitchFamily="18" charset="0"/>
                <a:cs typeface="Times New Roman" pitchFamily="18" charset="0"/>
              </a:rPr>
              <a:t>(X) =</a:t>
            </a:r>
          </a:p>
          <a:p>
            <a:pPr marL="347472" indent="-347472" algn="just"/>
            <a:r>
              <a:rPr lang="en-US" sz="2000" dirty="0">
                <a:solidFill>
                  <a:srgbClr val="000000"/>
                </a:solidFill>
                <a:latin typeface="Times New Roman" pitchFamily="18" charset="0"/>
                <a:cs typeface="Times New Roman" pitchFamily="18" charset="0"/>
              </a:rPr>
              <a:t>0.9992923770448853118692398478371254320637916484441241727700678337, </a:t>
            </a:r>
            <a:r>
              <a:rPr lang="en-US" sz="2000" dirty="0" smtClean="0">
                <a:solidFill>
                  <a:srgbClr val="000000"/>
                </a:solidFill>
                <a:latin typeface="Times New Roman" pitchFamily="18" charset="0"/>
                <a:cs typeface="Times New Roman" pitchFamily="18" charset="0"/>
              </a:rPr>
              <a:t>with </a:t>
            </a:r>
            <a:r>
              <a:rPr lang="en-US" sz="2000" dirty="0">
                <a:solidFill>
                  <a:srgbClr val="000000"/>
                </a:solidFill>
                <a:latin typeface="Times New Roman" pitchFamily="18" charset="0"/>
                <a:cs typeface="Times New Roman" pitchFamily="18" charset="0"/>
              </a:rPr>
              <a:t>64-digit precision arithmetic.</a:t>
            </a:r>
            <a:endParaRPr lang="en-US" sz="2000" dirty="0" smtClean="0">
              <a:solidFill>
                <a:srgbClr val="000000"/>
              </a:solidFill>
              <a:latin typeface="Times New Roman" pitchFamily="18" charset="0"/>
              <a:cs typeface="Times New Roman" pitchFamily="18" charset="0"/>
            </a:endParaRPr>
          </a:p>
        </p:txBody>
      </p:sp>
      <p:sp>
        <p:nvSpPr>
          <p:cNvPr id="12" name="TextBox 11"/>
          <p:cNvSpPr txBox="1"/>
          <p:nvPr/>
        </p:nvSpPr>
        <p:spPr>
          <a:xfrm>
            <a:off x="2455594" y="4290639"/>
            <a:ext cx="6530502" cy="1631216"/>
          </a:xfrm>
          <a:prstGeom prst="rect">
            <a:avLst/>
          </a:prstGeom>
          <a:noFill/>
        </p:spPr>
        <p:txBody>
          <a:bodyPr wrap="square" rtlCol="0">
            <a:spAutoFit/>
          </a:bodyPr>
          <a:lstStyle/>
          <a:p>
            <a:pPr marL="347472" indent="-347472" algn="just"/>
            <a:r>
              <a:rPr lang="en-US" sz="2000" dirty="0">
                <a:solidFill>
                  <a:srgbClr val="000000"/>
                </a:solidFill>
                <a:latin typeface="Times New Roman" pitchFamily="18" charset="0"/>
                <a:cs typeface="Times New Roman" pitchFamily="18" charset="0"/>
              </a:rPr>
              <a:t>H</a:t>
            </a:r>
            <a:r>
              <a:rPr lang="en-US" sz="2000" baseline="-25000" dirty="0">
                <a:solidFill>
                  <a:srgbClr val="000000"/>
                </a:solidFill>
                <a:latin typeface="Times New Roman" pitchFamily="18" charset="0"/>
                <a:cs typeface="Times New Roman" pitchFamily="18" charset="0"/>
              </a:rPr>
              <a:t>1</a:t>
            </a:r>
            <a:r>
              <a:rPr lang="en-US" sz="2000" dirty="0">
                <a:solidFill>
                  <a:srgbClr val="000000"/>
                </a:solidFill>
                <a:latin typeface="Times New Roman" pitchFamily="18" charset="0"/>
                <a:cs typeface="Times New Roman" pitchFamily="18" charset="0"/>
              </a:rPr>
              <a:t>(X) = </a:t>
            </a:r>
            <a:r>
              <a:rPr lang="en-US" sz="2000" dirty="0" smtClean="0">
                <a:solidFill>
                  <a:srgbClr val="000000"/>
                </a:solidFill>
                <a:latin typeface="Times New Roman" pitchFamily="18" charset="0"/>
                <a:cs typeface="Times New Roman" pitchFamily="18" charset="0"/>
              </a:rPr>
              <a:t>1.000000, </a:t>
            </a:r>
            <a:r>
              <a:rPr lang="en-US" sz="2000" dirty="0">
                <a:solidFill>
                  <a:srgbClr val="000000"/>
                </a:solidFill>
                <a:latin typeface="Times New Roman" pitchFamily="18" charset="0"/>
                <a:cs typeface="Times New Roman" pitchFamily="18" charset="0"/>
              </a:rPr>
              <a:t>in single </a:t>
            </a:r>
            <a:r>
              <a:rPr lang="en-US" sz="2000" dirty="0" smtClean="0">
                <a:solidFill>
                  <a:srgbClr val="000000"/>
                </a:solidFill>
                <a:latin typeface="Times New Roman" pitchFamily="18" charset="0"/>
                <a:cs typeface="Times New Roman" pitchFamily="18" charset="0"/>
              </a:rPr>
              <a:t>precision arithmetic, </a:t>
            </a:r>
          </a:p>
          <a:p>
            <a:pPr marL="347472" indent="-347472" algn="just"/>
            <a:r>
              <a:rPr lang="en-US" sz="2000" dirty="0" smtClean="0">
                <a:solidFill>
                  <a:srgbClr val="000000"/>
                </a:solidFill>
                <a:latin typeface="Times New Roman" pitchFamily="18" charset="0"/>
                <a:cs typeface="Times New Roman" pitchFamily="18" charset="0"/>
              </a:rPr>
              <a:t>H</a:t>
            </a:r>
            <a:r>
              <a:rPr lang="en-US" sz="2000" baseline="-25000" dirty="0" smtClean="0">
                <a:solidFill>
                  <a:srgbClr val="000000"/>
                </a:solidFill>
                <a:latin typeface="Times New Roman" pitchFamily="18" charset="0"/>
                <a:cs typeface="Times New Roman" pitchFamily="18" charset="0"/>
              </a:rPr>
              <a:t>2</a:t>
            </a:r>
            <a:r>
              <a:rPr lang="en-US" sz="2000" dirty="0" smtClean="0">
                <a:solidFill>
                  <a:srgbClr val="000000"/>
                </a:solidFill>
                <a:latin typeface="Times New Roman" pitchFamily="18" charset="0"/>
                <a:cs typeface="Times New Roman" pitchFamily="18" charset="0"/>
              </a:rPr>
              <a:t>(X</a:t>
            </a:r>
            <a:r>
              <a:rPr lang="en-US" sz="2000" dirty="0">
                <a:solidFill>
                  <a:srgbClr val="000000"/>
                </a:solidFill>
                <a:latin typeface="Times New Roman" pitchFamily="18" charset="0"/>
                <a:cs typeface="Times New Roman" pitchFamily="18" charset="0"/>
              </a:rPr>
              <a:t>) = 0.99999999993863, in double precision </a:t>
            </a:r>
            <a:r>
              <a:rPr lang="en-US" sz="2000" dirty="0" smtClean="0">
                <a:solidFill>
                  <a:srgbClr val="000000"/>
                </a:solidFill>
                <a:latin typeface="Times New Roman" pitchFamily="18" charset="0"/>
                <a:cs typeface="Times New Roman" pitchFamily="18" charset="0"/>
              </a:rPr>
              <a:t>arithmetic</a:t>
            </a:r>
          </a:p>
          <a:p>
            <a:pPr marL="347472" indent="-347472" algn="just"/>
            <a:r>
              <a:rPr lang="en-US" sz="2000" dirty="0" smtClean="0">
                <a:solidFill>
                  <a:srgbClr val="000000"/>
                </a:solidFill>
                <a:latin typeface="Times New Roman" pitchFamily="18" charset="0"/>
                <a:cs typeface="Times New Roman" pitchFamily="18" charset="0"/>
              </a:rPr>
              <a:t>H</a:t>
            </a:r>
            <a:r>
              <a:rPr lang="en-US" sz="2000" baseline="-25000" dirty="0" smtClean="0">
                <a:solidFill>
                  <a:srgbClr val="000000"/>
                </a:solidFill>
                <a:latin typeface="Times New Roman" pitchFamily="18" charset="0"/>
                <a:cs typeface="Times New Roman" pitchFamily="18" charset="0"/>
              </a:rPr>
              <a:t>3</a:t>
            </a:r>
            <a:r>
              <a:rPr lang="en-US" sz="2000" dirty="0" smtClean="0">
                <a:solidFill>
                  <a:srgbClr val="000000"/>
                </a:solidFill>
                <a:latin typeface="Times New Roman" pitchFamily="18" charset="0"/>
                <a:cs typeface="Times New Roman" pitchFamily="18" charset="0"/>
              </a:rPr>
              <a:t>(X) =</a:t>
            </a:r>
          </a:p>
          <a:p>
            <a:pPr marL="347472" indent="-347472" algn="just"/>
            <a:r>
              <a:rPr lang="en-US" sz="2000" dirty="0">
                <a:solidFill>
                  <a:srgbClr val="000000"/>
                </a:solidFill>
                <a:latin typeface="Times New Roman" pitchFamily="18" charset="0"/>
                <a:cs typeface="Times New Roman" pitchFamily="18" charset="0"/>
              </a:rPr>
              <a:t>0.9999999999386299832757821470665551348090603855394427152819771884, </a:t>
            </a:r>
            <a:r>
              <a:rPr lang="en-US" sz="2000" dirty="0" smtClean="0">
                <a:solidFill>
                  <a:srgbClr val="000000"/>
                </a:solidFill>
                <a:latin typeface="Times New Roman" pitchFamily="18" charset="0"/>
                <a:cs typeface="Times New Roman" pitchFamily="18" charset="0"/>
              </a:rPr>
              <a:t>with </a:t>
            </a:r>
            <a:r>
              <a:rPr lang="en-US" sz="2000" dirty="0">
                <a:solidFill>
                  <a:srgbClr val="000000"/>
                </a:solidFill>
                <a:latin typeface="Times New Roman" pitchFamily="18" charset="0"/>
                <a:cs typeface="Times New Roman" pitchFamily="18" charset="0"/>
              </a:rPr>
              <a:t>64-digit precision arithmetic.</a:t>
            </a:r>
            <a:endParaRPr lang="en-US" sz="2000" dirty="0" smtClean="0">
              <a:solidFill>
                <a:srgbClr val="000000"/>
              </a:solidFill>
              <a:latin typeface="Times New Roman" pitchFamily="18" charset="0"/>
              <a:cs typeface="Times New Roman" pitchFamily="18" charset="0"/>
            </a:endParaRPr>
          </a:p>
        </p:txBody>
      </p:sp>
      <p:sp>
        <p:nvSpPr>
          <p:cNvPr id="13" name="Text Box 3"/>
          <p:cNvSpPr txBox="1">
            <a:spLocks noChangeArrowheads="1"/>
          </p:cNvSpPr>
          <p:nvPr/>
        </p:nvSpPr>
        <p:spPr bwMode="auto">
          <a:xfrm>
            <a:off x="241071" y="852199"/>
            <a:ext cx="8661858"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000" b="1" dirty="0" smtClean="0">
                <a:solidFill>
                  <a:srgbClr val="003F6E"/>
                </a:solidFill>
                <a:latin typeface="Times New Roman" pitchFamily="18" charset="0"/>
                <a:cs typeface="Times New Roman" pitchFamily="18" charset="0"/>
              </a:rPr>
              <a:t>Fourth Example:</a:t>
            </a:r>
            <a:r>
              <a:rPr lang="it-IT" sz="3000" b="1" dirty="0" smtClean="0">
                <a:solidFill>
                  <a:srgbClr val="000000"/>
                </a:solidFill>
                <a:latin typeface="Times New Roman" pitchFamily="18" charset="0"/>
                <a:cs typeface="Times New Roman" pitchFamily="18" charset="0"/>
              </a:rPr>
              <a:t> Image Lossless Compression Test </a:t>
            </a:r>
          </a:p>
          <a:p>
            <a:pPr algn="ctr" eaLnBrk="1" hangingPunct="1"/>
            <a:r>
              <a:rPr lang="it-IT" sz="3000" b="1" dirty="0" smtClean="0">
                <a:solidFill>
                  <a:srgbClr val="000000"/>
                </a:solidFill>
                <a:latin typeface="Times New Roman" pitchFamily="18" charset="0"/>
                <a:cs typeface="Times New Roman" pitchFamily="18" charset="0"/>
              </a:rPr>
              <a:t>(4,096 by 4,096 pixel, 16,777,216 true color image)</a:t>
            </a:r>
            <a:endParaRPr lang="it-IT" sz="3000" b="1" dirty="0">
              <a:solidFill>
                <a:srgbClr val="00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789" y="1867862"/>
            <a:ext cx="2552700" cy="23431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077" y="4211010"/>
            <a:ext cx="2581275" cy="2371725"/>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016201" y="6120987"/>
            <a:ext cx="238125" cy="238125"/>
          </a:xfrm>
          <a:prstGeom prst="rect">
            <a:avLst/>
          </a:prstGeom>
        </p:spPr>
      </p:pic>
      <p:sp>
        <p:nvSpPr>
          <p:cNvPr id="14" name="Rectangle 4"/>
          <p:cNvSpPr txBox="1">
            <a:spLocks noChangeArrowheads="1"/>
          </p:cNvSpPr>
          <p:nvPr/>
        </p:nvSpPr>
        <p:spPr bwMode="auto">
          <a:xfrm>
            <a:off x="6732240" y="6240050"/>
            <a:ext cx="1938794" cy="3536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(R.A. </a:t>
            </a:r>
            <a:r>
              <a:rPr lang="en-US" sz="1800" b="1" kern="0" dirty="0" err="1" smtClean="0">
                <a:solidFill>
                  <a:srgbClr val="000000"/>
                </a:solidFill>
                <a:latin typeface="Times New Roman" pitchFamily="18" charset="0"/>
                <a:cs typeface="Times New Roman" pitchFamily="18" charset="0"/>
              </a:rPr>
              <a:t>Fiorini</a:t>
            </a:r>
            <a:r>
              <a:rPr lang="en-US" sz="1800" b="1" kern="0" dirty="0" smtClean="0">
                <a:solidFill>
                  <a:srgbClr val="000000"/>
                </a:solidFill>
                <a:latin typeface="Times New Roman" pitchFamily="18" charset="0"/>
                <a:cs typeface="Times New Roman" pitchFamily="18" charset="0"/>
              </a:rPr>
              <a:t>, 2014)</a:t>
            </a:r>
            <a:endParaRPr lang="it-IT" sz="1800" kern="0" dirty="0" smtClean="0">
              <a:solidFill>
                <a:srgbClr val="000000"/>
              </a:solidFill>
            </a:endParaRPr>
          </a:p>
        </p:txBody>
      </p:sp>
      <p:sp>
        <p:nvSpPr>
          <p:cNvPr id="3" name="Rectangle 2"/>
          <p:cNvSpPr/>
          <p:nvPr/>
        </p:nvSpPr>
        <p:spPr bwMode="auto">
          <a:xfrm>
            <a:off x="2966008" y="6082405"/>
            <a:ext cx="338510" cy="315290"/>
          </a:xfrm>
          <a:prstGeom prst="rect">
            <a:avLst/>
          </a:prstGeom>
          <a:noFill/>
          <a:ln w="158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spcBef>
                <a:spcPct val="20000"/>
              </a:spcBef>
            </a:pPr>
            <a:endParaRPr lang="en-US" sz="2400" smtClean="0">
              <a:solidFill>
                <a:srgbClr val="000000"/>
              </a:solidFill>
              <a:latin typeface="Arial" charset="0"/>
            </a:endParaRPr>
          </a:p>
        </p:txBody>
      </p:sp>
      <p:sp>
        <p:nvSpPr>
          <p:cNvPr id="17" name="Rectangle 16"/>
          <p:cNvSpPr/>
          <p:nvPr/>
        </p:nvSpPr>
        <p:spPr bwMode="auto">
          <a:xfrm>
            <a:off x="2966008" y="3717032"/>
            <a:ext cx="338510" cy="315290"/>
          </a:xfrm>
          <a:prstGeom prst="rect">
            <a:avLst/>
          </a:prstGeom>
          <a:noFill/>
          <a:ln w="158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spcBef>
                <a:spcPct val="20000"/>
              </a:spcBef>
            </a:pPr>
            <a:endParaRPr lang="en-US" sz="2400" smtClean="0">
              <a:solidFill>
                <a:srgbClr val="000000"/>
              </a:solidFill>
              <a:latin typeface="Arial" charset="0"/>
            </a:endParaRPr>
          </a:p>
        </p:txBody>
      </p:sp>
      <p:sp>
        <p:nvSpPr>
          <p:cNvPr id="1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6"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Information &amp; Learning (08)</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89954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46</a:t>
            </a:fld>
            <a:endParaRPr lang="it-IT" smtClean="0">
              <a:latin typeface="Arial" pitchFamily="34" charset="0"/>
            </a:endParaRPr>
          </a:p>
        </p:txBody>
      </p:sp>
      <p:sp>
        <p:nvSpPr>
          <p:cNvPr id="9" name="Text Box 3"/>
          <p:cNvSpPr txBox="1">
            <a:spLocks noChangeArrowheads="1"/>
          </p:cNvSpPr>
          <p:nvPr/>
        </p:nvSpPr>
        <p:spPr bwMode="auto">
          <a:xfrm>
            <a:off x="120385" y="836612"/>
            <a:ext cx="887304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800" b="1" dirty="0" smtClean="0">
                <a:solidFill>
                  <a:srgbClr val="003F6E"/>
                </a:solidFill>
                <a:latin typeface="Times New Roman" pitchFamily="18" charset="0"/>
                <a:cs typeface="Times New Roman" pitchFamily="18" charset="0"/>
              </a:rPr>
              <a:t>Computational Information Contemporary Double-Bind</a:t>
            </a:r>
            <a:endParaRPr lang="it-IT" sz="2800" b="1" dirty="0">
              <a:solidFill>
                <a:srgbClr val="003F6E"/>
              </a:solidFill>
              <a:latin typeface="Times New Roman" pitchFamily="18" charset="0"/>
              <a:cs typeface="Times New Roman" pitchFamily="18" charset="0"/>
            </a:endParaRPr>
          </a:p>
        </p:txBody>
      </p:sp>
      <p:sp>
        <p:nvSpPr>
          <p:cNvPr id="10" name="TextBox 9"/>
          <p:cNvSpPr txBox="1"/>
          <p:nvPr/>
        </p:nvSpPr>
        <p:spPr>
          <a:xfrm>
            <a:off x="102699" y="1412776"/>
            <a:ext cx="8856983" cy="1862048"/>
          </a:xfrm>
          <a:prstGeom prst="rect">
            <a:avLst/>
          </a:prstGeom>
          <a:noFill/>
        </p:spPr>
        <p:txBody>
          <a:bodyPr wrap="square" rtlCol="0">
            <a:spAutoFit/>
          </a:bodyPr>
          <a:lstStyle/>
          <a:p>
            <a:pPr algn="just"/>
            <a:r>
              <a:rPr lang="en-US" sz="2300" b="1" dirty="0">
                <a:latin typeface="Times New Roman" pitchFamily="18" charset="0"/>
                <a:cs typeface="Times New Roman" pitchFamily="18" charset="0"/>
              </a:rPr>
              <a:t>Our computational information contemporary classic systemic tools </a:t>
            </a:r>
            <a:r>
              <a:rPr lang="en-US" sz="2300" b="1" dirty="0" smtClean="0">
                <a:latin typeface="Times New Roman" pitchFamily="18" charset="0"/>
                <a:cs typeface="Times New Roman" pitchFamily="18" charset="0"/>
              </a:rPr>
              <a:t>(developed under the positivist reductionist paradigm) are totally unable to capture and to tell </a:t>
            </a:r>
            <a:r>
              <a:rPr lang="en-US" sz="2300" b="1" dirty="0">
                <a:latin typeface="Times New Roman" pitchFamily="18" charset="0"/>
                <a:cs typeface="Times New Roman" pitchFamily="18" charset="0"/>
              </a:rPr>
              <a:t>the difference between an information-rich </a:t>
            </a:r>
            <a:r>
              <a:rPr lang="en-US" sz="2300" b="1" dirty="0" smtClean="0">
                <a:latin typeface="Times New Roman" pitchFamily="18" charset="0"/>
                <a:cs typeface="Times New Roman" pitchFamily="18" charset="0"/>
              </a:rPr>
              <a:t>message (optimally encoded message) </a:t>
            </a:r>
            <a:r>
              <a:rPr lang="en-US" sz="2300" b="1" dirty="0">
                <a:latin typeface="Times New Roman" pitchFamily="18" charset="0"/>
                <a:cs typeface="Times New Roman" pitchFamily="18" charset="0"/>
              </a:rPr>
              <a:t>and a random jumble of </a:t>
            </a:r>
            <a:r>
              <a:rPr lang="en-US" sz="2300" b="1" dirty="0" smtClean="0">
                <a:latin typeface="Times New Roman" pitchFamily="18" charset="0"/>
                <a:cs typeface="Times New Roman" pitchFamily="18" charset="0"/>
              </a:rPr>
              <a:t>signs that we call </a:t>
            </a:r>
            <a:r>
              <a:rPr lang="en-US" sz="2300" b="1" dirty="0">
                <a:latin typeface="Times New Roman" pitchFamily="18" charset="0"/>
                <a:cs typeface="Times New Roman" pitchFamily="18" charset="0"/>
              </a:rPr>
              <a:t>"</a:t>
            </a:r>
            <a:r>
              <a:rPr lang="en-US" sz="2300" b="1" dirty="0" smtClean="0">
                <a:latin typeface="Times New Roman" pitchFamily="18" charset="0"/>
                <a:cs typeface="Times New Roman" pitchFamily="18" charset="0"/>
              </a:rPr>
              <a:t>noise" (they are quite fragile).</a:t>
            </a:r>
          </a:p>
        </p:txBody>
      </p:sp>
      <p:sp>
        <p:nvSpPr>
          <p:cNvPr id="16" name="TextBox 15"/>
          <p:cNvSpPr txBox="1"/>
          <p:nvPr/>
        </p:nvSpPr>
        <p:spPr>
          <a:xfrm>
            <a:off x="154134" y="4996941"/>
            <a:ext cx="8795217" cy="1107996"/>
          </a:xfrm>
          <a:prstGeom prst="rect">
            <a:avLst/>
          </a:prstGeom>
          <a:noFill/>
        </p:spPr>
        <p:txBody>
          <a:bodyPr wrap="square" rtlCol="0">
            <a:spAutoFit/>
          </a:bodyPr>
          <a:lstStyle/>
          <a:p>
            <a:pPr algn="just"/>
            <a:r>
              <a:rPr lang="en-US" sz="2200" b="1" dirty="0" smtClean="0">
                <a:latin typeface="Times New Roman" pitchFamily="18" charset="0"/>
                <a:cs typeface="Times New Roman" pitchFamily="18" charset="0"/>
              </a:rPr>
              <a:t>How does it come we scientists (statisticians) are still in business without having worked out a definitive solution to the problem of the logical relationship between experience and knowledge?</a:t>
            </a:r>
          </a:p>
        </p:txBody>
      </p:sp>
      <p:sp>
        <p:nvSpPr>
          <p:cNvPr id="17" name="TextBox 16"/>
          <p:cNvSpPr txBox="1"/>
          <p:nvPr/>
        </p:nvSpPr>
        <p:spPr>
          <a:xfrm>
            <a:off x="147243" y="3468077"/>
            <a:ext cx="8805548" cy="138499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It is a distressing dilemma in computational </a:t>
            </a:r>
            <a:r>
              <a:rPr lang="en-US" sz="2400" b="1" dirty="0" smtClean="0">
                <a:latin typeface="Times New Roman" pitchFamily="18" charset="0"/>
                <a:cs typeface="Times New Roman" pitchFamily="18" charset="0"/>
              </a:rPr>
              <a:t>communication…</a:t>
            </a:r>
          </a:p>
          <a:p>
            <a:pPr algn="ctr"/>
            <a:r>
              <a:rPr lang="en-US" sz="2000" b="1" dirty="0" smtClean="0">
                <a:latin typeface="Times New Roman" pitchFamily="18" charset="0"/>
                <a:cs typeface="Times New Roman" pitchFamily="18" charset="0"/>
              </a:rPr>
              <a:t>(and in the overall contemporary scientific community too; </a:t>
            </a:r>
            <a:r>
              <a:rPr lang="en-US" sz="2000" b="1" dirty="0">
                <a:latin typeface="Times New Roman" pitchFamily="18" charset="0"/>
                <a:cs typeface="Times New Roman" pitchFamily="18" charset="0"/>
              </a:rPr>
              <a:t>just at the origin of human being knowledge </a:t>
            </a:r>
            <a:r>
              <a:rPr lang="en-US" sz="2000" b="1" dirty="0" smtClean="0">
                <a:latin typeface="Times New Roman" pitchFamily="18" charset="0"/>
                <a:cs typeface="Times New Roman" pitchFamily="18" charset="0"/>
              </a:rPr>
              <a:t>extraction and building </a:t>
            </a:r>
            <a:r>
              <a:rPr lang="en-US" sz="2000" b="1" dirty="0">
                <a:latin typeface="Times New Roman" pitchFamily="18" charset="0"/>
                <a:cs typeface="Times New Roman" pitchFamily="18" charset="0"/>
              </a:rPr>
              <a:t>process from our environment, where we are immersed within</a:t>
            </a:r>
            <a:r>
              <a:rPr lang="en-US" sz="2000" b="1" dirty="0" smtClean="0">
                <a:latin typeface="Times New Roman" pitchFamily="18" charset="0"/>
                <a:cs typeface="Times New Roman" pitchFamily="18" charset="0"/>
              </a:rPr>
              <a:t>.) </a:t>
            </a:r>
          </a:p>
        </p:txBody>
      </p:sp>
      <p:sp>
        <p:nvSpPr>
          <p:cNvPr id="18" name="Rectangle 4"/>
          <p:cNvSpPr txBox="1">
            <a:spLocks noChangeArrowheads="1"/>
          </p:cNvSpPr>
          <p:nvPr/>
        </p:nvSpPr>
        <p:spPr bwMode="auto">
          <a:xfrm>
            <a:off x="6403091" y="5878284"/>
            <a:ext cx="2461078" cy="3536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a:t>
            </a:r>
            <a:r>
              <a:rPr lang="en-US" sz="1800" b="1" kern="0" dirty="0" err="1" smtClean="0">
                <a:solidFill>
                  <a:srgbClr val="000000"/>
                </a:solidFill>
                <a:latin typeface="Times New Roman" pitchFamily="18" charset="0"/>
                <a:cs typeface="Times New Roman" pitchFamily="18" charset="0"/>
              </a:rPr>
              <a:t>Piercesare</a:t>
            </a:r>
            <a:r>
              <a:rPr lang="en-US" sz="1800" b="1" kern="0" dirty="0" smtClean="0">
                <a:solidFill>
                  <a:srgbClr val="000000"/>
                </a:solidFill>
                <a:latin typeface="Times New Roman" pitchFamily="18" charset="0"/>
                <a:cs typeface="Times New Roman" pitchFamily="18" charset="0"/>
              </a:rPr>
              <a:t> </a:t>
            </a:r>
            <a:r>
              <a:rPr lang="en-US" sz="1800" b="1" kern="0" dirty="0" err="1" smtClean="0">
                <a:solidFill>
                  <a:srgbClr val="000000"/>
                </a:solidFill>
                <a:latin typeface="Times New Roman" pitchFamily="18" charset="0"/>
                <a:cs typeface="Times New Roman" pitchFamily="18" charset="0"/>
              </a:rPr>
              <a:t>Secchi</a:t>
            </a:r>
            <a:r>
              <a:rPr lang="en-US" sz="1800" b="1" kern="0" dirty="0" smtClean="0">
                <a:solidFill>
                  <a:srgbClr val="000000"/>
                </a:solidFill>
                <a:latin typeface="Times New Roman" pitchFamily="18" charset="0"/>
                <a:cs typeface="Times New Roman" pitchFamily="18" charset="0"/>
              </a:rPr>
              <a:t>, 2013)</a:t>
            </a:r>
            <a:endParaRPr lang="it-IT" sz="1800" kern="0" dirty="0" smtClean="0">
              <a:solidFill>
                <a:srgbClr val="000000"/>
              </a:solidFill>
            </a:endParaRPr>
          </a:p>
        </p:txBody>
      </p:sp>
      <p:sp>
        <p:nvSpPr>
          <p:cNvPr id="1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2"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Information &amp; Learning (09)</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125839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836713"/>
            <a:ext cx="9144000" cy="575935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47</a:t>
            </a:fld>
            <a:endParaRPr lang="it-IT" smtClean="0">
              <a:latin typeface="Arial" pitchFamily="34" charset="0"/>
            </a:endParaRPr>
          </a:p>
        </p:txBody>
      </p:sp>
      <p:sp>
        <p:nvSpPr>
          <p:cNvPr id="12" name="TextBox 11"/>
          <p:cNvSpPr txBox="1"/>
          <p:nvPr/>
        </p:nvSpPr>
        <p:spPr>
          <a:xfrm>
            <a:off x="181303" y="1484784"/>
            <a:ext cx="8729630" cy="892552"/>
          </a:xfrm>
          <a:prstGeom prst="rect">
            <a:avLst/>
          </a:prstGeom>
          <a:noFill/>
        </p:spPr>
        <p:txBody>
          <a:bodyPr wrap="square" rtlCol="0">
            <a:spAutoFit/>
          </a:bodyPr>
          <a:lstStyle/>
          <a:p>
            <a:pPr algn="ctr"/>
            <a:r>
              <a:rPr lang="en-US" sz="2600" b="1" dirty="0" smtClean="0">
                <a:latin typeface="Times New Roman" pitchFamily="18" charset="0"/>
                <a:cs typeface="Times New Roman" pitchFamily="18" charset="0"/>
              </a:rPr>
              <a:t>We need to extend our systemic tools </a:t>
            </a:r>
          </a:p>
          <a:p>
            <a:pPr algn="ctr"/>
            <a:r>
              <a:rPr lang="en-US" sz="2600" b="1" dirty="0" smtClean="0">
                <a:latin typeface="Times New Roman" pitchFamily="18" charset="0"/>
                <a:cs typeface="Times New Roman" pitchFamily="18" charset="0"/>
              </a:rPr>
              <a:t>to solve this Information Double-Bind (IDB) dilemma.</a:t>
            </a:r>
          </a:p>
        </p:txBody>
      </p:sp>
      <p:grpSp>
        <p:nvGrpSpPr>
          <p:cNvPr id="5" name="Group 4"/>
          <p:cNvGrpSpPr/>
          <p:nvPr/>
        </p:nvGrpSpPr>
        <p:grpSpPr>
          <a:xfrm>
            <a:off x="2430016" y="2377336"/>
            <a:ext cx="4631791" cy="2207172"/>
            <a:chOff x="1835697" y="3985679"/>
            <a:chExt cx="2523297" cy="1310387"/>
          </a:xfrm>
        </p:grpSpPr>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33295" y="3985679"/>
              <a:ext cx="1225699" cy="1291032"/>
            </a:xfrm>
            <a:prstGeom prst="rect">
              <a:avLst/>
            </a:prstGeom>
          </p:spPr>
        </p:pic>
        <p:sp>
          <p:nvSpPr>
            <p:cNvPr id="13" name="TextBox 12"/>
            <p:cNvSpPr txBox="1"/>
            <p:nvPr/>
          </p:nvSpPr>
          <p:spPr>
            <a:xfrm>
              <a:off x="1835697" y="4364167"/>
              <a:ext cx="1804504" cy="931899"/>
            </a:xfrm>
            <a:prstGeom prst="rect">
              <a:avLst/>
            </a:prstGeom>
            <a:noFill/>
          </p:spPr>
          <p:txBody>
            <a:bodyPr wrap="square" rtlCol="0">
              <a:spAutoFit/>
            </a:bodyPr>
            <a:lstStyle/>
            <a:p>
              <a:pPr algn="just"/>
              <a:r>
                <a:rPr lang="en-US" sz="9600" b="1" dirty="0" smtClean="0">
                  <a:latin typeface="Times New Roman" pitchFamily="18" charset="0"/>
                  <a:cs typeface="Times New Roman" pitchFamily="18" charset="0"/>
                </a:rPr>
                <a:t>HOW</a:t>
              </a:r>
            </a:p>
          </p:txBody>
        </p:sp>
      </p:grpSp>
      <p:sp>
        <p:nvSpPr>
          <p:cNvPr id="14" name="TextBox 13"/>
          <p:cNvSpPr txBox="1"/>
          <p:nvPr/>
        </p:nvSpPr>
        <p:spPr>
          <a:xfrm>
            <a:off x="181302" y="4725144"/>
            <a:ext cx="8729631" cy="1815882"/>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We must discover a creative solution</a:t>
            </a:r>
          </a:p>
          <a:p>
            <a:pPr algn="ctr"/>
            <a:r>
              <a:rPr lang="en-US" sz="2800" b="1" dirty="0" smtClean="0">
                <a:latin typeface="Times New Roman" pitchFamily="18" charset="0"/>
                <a:cs typeface="Times New Roman" pitchFamily="18" charset="0"/>
              </a:rPr>
              <a:t> in our contemporary systemic paradigm</a:t>
            </a:r>
          </a:p>
          <a:p>
            <a:pPr algn="ctr"/>
            <a:r>
              <a:rPr lang="en-US" sz="2800" b="1" dirty="0" smtClean="0">
                <a:latin typeface="Times New Roman" pitchFamily="18" charset="0"/>
                <a:cs typeface="Times New Roman" pitchFamily="18" charset="0"/>
              </a:rPr>
              <a:t>OR</a:t>
            </a:r>
          </a:p>
          <a:p>
            <a:pPr algn="ctr"/>
            <a:r>
              <a:rPr lang="en-US" sz="2800" b="1" dirty="0" smtClean="0">
                <a:latin typeface="Times New Roman" pitchFamily="18" charset="0"/>
                <a:cs typeface="Times New Roman" pitchFamily="18" charset="0"/>
              </a:rPr>
              <a:t>undergo to yet a new paradigm change!</a:t>
            </a:r>
          </a:p>
        </p:txBody>
      </p:sp>
      <p:sp>
        <p:nvSpPr>
          <p:cNvPr id="16"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5" name="Text Box 3"/>
          <p:cNvSpPr txBox="1">
            <a:spLocks noChangeArrowheads="1"/>
          </p:cNvSpPr>
          <p:nvPr/>
        </p:nvSpPr>
        <p:spPr bwMode="auto">
          <a:xfrm>
            <a:off x="120385" y="836612"/>
            <a:ext cx="887304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800" b="1" dirty="0" smtClean="0">
                <a:solidFill>
                  <a:srgbClr val="003F6E"/>
                </a:solidFill>
                <a:latin typeface="Times New Roman" pitchFamily="18" charset="0"/>
                <a:cs typeface="Times New Roman" pitchFamily="18" charset="0"/>
              </a:rPr>
              <a:t>Computational Information Contemporary Double-Bind</a:t>
            </a:r>
            <a:endParaRPr lang="it-IT" sz="2800" b="1" dirty="0">
              <a:solidFill>
                <a:srgbClr val="003F6E"/>
              </a:solidFill>
              <a:latin typeface="Times New Roman" pitchFamily="18" charset="0"/>
              <a:cs typeface="Times New Roman" pitchFamily="18" charset="0"/>
            </a:endParaRPr>
          </a:p>
        </p:txBody>
      </p:sp>
      <p:sp>
        <p:nvSpPr>
          <p:cNvPr id="18"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Information &amp; Learning (10)</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180227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48</a:t>
            </a:fld>
            <a:endParaRPr lang="it-IT" smtClean="0">
              <a:latin typeface="Arial" pitchFamily="34" charset="0"/>
            </a:endParaRPr>
          </a:p>
        </p:txBody>
      </p:sp>
      <p:sp>
        <p:nvSpPr>
          <p:cNvPr id="8" name="TextBox 7"/>
          <p:cNvSpPr txBox="1"/>
          <p:nvPr/>
        </p:nvSpPr>
        <p:spPr>
          <a:xfrm>
            <a:off x="323528" y="980728"/>
            <a:ext cx="8208912" cy="1384995"/>
          </a:xfrm>
          <a:prstGeom prst="rect">
            <a:avLst/>
          </a:prstGeom>
          <a:noFill/>
        </p:spPr>
        <p:txBody>
          <a:bodyPr wrap="square" rtlCol="0">
            <a:spAutoFit/>
          </a:bodyPr>
          <a:lstStyle/>
          <a:p>
            <a:pPr marL="347472" indent="-347472" algn="just"/>
            <a:r>
              <a:rPr lang="en-US" sz="2000" b="1" dirty="0">
                <a:solidFill>
                  <a:srgbClr val="000000"/>
                </a:solidFill>
                <a:latin typeface="Times New Roman" panose="02020603050405020304" pitchFamily="18" charset="0"/>
                <a:cs typeface="Times New Roman" panose="02020603050405020304" pitchFamily="18" charset="0"/>
              </a:rPr>
              <a:t>Mankind’s</a:t>
            </a:r>
            <a:r>
              <a:rPr lang="en-US" sz="2000" dirty="0">
                <a:solidFill>
                  <a:srgbClr val="000000"/>
                </a:solidFill>
                <a:latin typeface="Times New Roman" panose="02020603050405020304" pitchFamily="18" charset="0"/>
                <a:cs typeface="Times New Roman" panose="02020603050405020304" pitchFamily="18" charset="0"/>
              </a:rPr>
              <a:t> best conceivable </a:t>
            </a:r>
            <a:r>
              <a:rPr lang="en-US" sz="2000" b="1" dirty="0">
                <a:solidFill>
                  <a:srgbClr val="000000"/>
                </a:solidFill>
                <a:latin typeface="Times New Roman" panose="02020603050405020304" pitchFamily="18" charset="0"/>
                <a:cs typeface="Times New Roman" panose="02020603050405020304" pitchFamily="18" charset="0"/>
              </a:rPr>
              <a:t>worldview</a:t>
            </a:r>
            <a:r>
              <a:rPr lang="en-US" sz="2000" dirty="0">
                <a:solidFill>
                  <a:srgbClr val="000000"/>
                </a:solidFill>
                <a:latin typeface="Times New Roman" panose="02020603050405020304" pitchFamily="18" charset="0"/>
                <a:cs typeface="Times New Roman" panose="02020603050405020304" pitchFamily="18" charset="0"/>
              </a:rPr>
              <a:t> is </a:t>
            </a:r>
            <a:r>
              <a:rPr lang="en-US" sz="2000" b="1" dirty="0">
                <a:solidFill>
                  <a:srgbClr val="000000"/>
                </a:solidFill>
                <a:latin typeface="Times New Roman" panose="02020603050405020304" pitchFamily="18" charset="0"/>
                <a:cs typeface="Times New Roman" panose="02020603050405020304" pitchFamily="18" charset="0"/>
              </a:rPr>
              <a:t>at most a partial picture of the real world</a:t>
            </a:r>
            <a:r>
              <a:rPr lang="en-US" sz="2000" dirty="0">
                <a:solidFill>
                  <a:srgbClr val="000000"/>
                </a:solidFill>
                <a:latin typeface="Times New Roman" panose="02020603050405020304" pitchFamily="18" charset="0"/>
                <a:cs typeface="Times New Roman" panose="02020603050405020304" pitchFamily="18" charset="0"/>
              </a:rPr>
              <a:t>, a picture, a representation centered on man. We inevitably see the universe from </a:t>
            </a:r>
            <a:r>
              <a:rPr lang="en-US" sz="2000" b="1" dirty="0">
                <a:solidFill>
                  <a:srgbClr val="000000"/>
                </a:solidFill>
                <a:latin typeface="Times New Roman" panose="02020603050405020304" pitchFamily="18" charset="0"/>
                <a:cs typeface="Times New Roman" panose="02020603050405020304" pitchFamily="18" charset="0"/>
              </a:rPr>
              <a:t>a human point of view</a:t>
            </a:r>
            <a:r>
              <a:rPr lang="en-US" sz="2000" dirty="0">
                <a:solidFill>
                  <a:srgbClr val="000000"/>
                </a:solidFill>
                <a:latin typeface="Times New Roman" panose="02020603050405020304" pitchFamily="18" charset="0"/>
                <a:cs typeface="Times New Roman" panose="02020603050405020304" pitchFamily="18" charset="0"/>
              </a:rPr>
              <a:t> and communicate in terms shaped by the exigencies of human </a:t>
            </a:r>
            <a:r>
              <a:rPr lang="en-US" sz="2000" dirty="0" smtClean="0">
                <a:solidFill>
                  <a:srgbClr val="000000"/>
                </a:solidFill>
                <a:latin typeface="Times New Roman" panose="02020603050405020304" pitchFamily="18" charset="0"/>
                <a:cs typeface="Times New Roman" panose="02020603050405020304" pitchFamily="18" charset="0"/>
              </a:rPr>
              <a:t>life in a natural uncertain environment.</a:t>
            </a:r>
            <a:r>
              <a:rPr lang="en-US" sz="2400" dirty="0" smtClean="0">
                <a:solidFill>
                  <a:srgbClr val="000000"/>
                </a:solidFill>
              </a:rPr>
              <a:t> </a:t>
            </a:r>
            <a:endParaRPr lang="it-IT" sz="2200" dirty="0">
              <a:solidFill>
                <a:srgbClr val="000000"/>
              </a:solidFill>
              <a:latin typeface="Times New Roman" pitchFamily="18" charset="0"/>
              <a:cs typeface="Times New Roman" pitchFamily="18" charset="0"/>
            </a:endParaRPr>
          </a:p>
        </p:txBody>
      </p:sp>
      <p:sp>
        <p:nvSpPr>
          <p:cNvPr id="9" name="TextBox 8"/>
          <p:cNvSpPr txBox="1"/>
          <p:nvPr/>
        </p:nvSpPr>
        <p:spPr>
          <a:xfrm>
            <a:off x="312423" y="2276872"/>
            <a:ext cx="8208912" cy="1015663"/>
          </a:xfrm>
          <a:prstGeom prst="rect">
            <a:avLst/>
          </a:prstGeom>
          <a:noFill/>
        </p:spPr>
        <p:txBody>
          <a:bodyPr wrap="square" rtlCol="0">
            <a:spAutoFit/>
          </a:bodyPr>
          <a:lstStyle/>
          <a:p>
            <a:pPr marL="347472" indent="-347472" algn="just"/>
            <a:r>
              <a:rPr lang="en-US" sz="2000" dirty="0">
                <a:solidFill>
                  <a:srgbClr val="000000"/>
                </a:solidFill>
                <a:latin typeface="Times New Roman" panose="02020603050405020304" pitchFamily="18" charset="0"/>
                <a:cs typeface="Times New Roman" panose="02020603050405020304" pitchFamily="18" charset="0"/>
              </a:rPr>
              <a:t>Although there are many sources of uncertainty, two basic areas of uncertainty that are fundamentally different from each other were recognized as traditional reference knowledge: </a:t>
            </a:r>
            <a:r>
              <a:rPr lang="en-US" sz="2000" b="1" dirty="0" smtClean="0">
                <a:solidFill>
                  <a:srgbClr val="000000"/>
                </a:solidFill>
                <a:latin typeface="Times New Roman" panose="02020603050405020304" pitchFamily="18" charset="0"/>
                <a:cs typeface="Times New Roman" panose="02020603050405020304" pitchFamily="18" charset="0"/>
              </a:rPr>
              <a:t>natural </a:t>
            </a:r>
            <a:r>
              <a:rPr lang="en-US" sz="2000" dirty="0">
                <a:solidFill>
                  <a:srgbClr val="000000"/>
                </a:solidFill>
                <a:latin typeface="Times New Roman" panose="02020603050405020304" pitchFamily="18" charset="0"/>
                <a:cs typeface="Times New Roman" panose="02020603050405020304" pitchFamily="18" charset="0"/>
              </a:rPr>
              <a:t>and</a:t>
            </a:r>
            <a:r>
              <a:rPr lang="en-US" sz="2000" b="1" dirty="0">
                <a:solidFill>
                  <a:srgbClr val="000000"/>
                </a:solidFill>
                <a:latin typeface="Times New Roman" panose="02020603050405020304" pitchFamily="18" charset="0"/>
                <a:cs typeface="Times New Roman" panose="02020603050405020304" pitchFamily="18" charset="0"/>
              </a:rPr>
              <a:t> epistemic uncertainty</a:t>
            </a:r>
            <a:r>
              <a:rPr lang="en-US" sz="2000" dirty="0">
                <a:solidFill>
                  <a:srgbClr val="000000"/>
                </a:solidFill>
                <a:latin typeface="Times New Roman" panose="02020603050405020304" pitchFamily="18" charset="0"/>
                <a:cs typeface="Times New Roman" panose="02020603050405020304" pitchFamily="18" charset="0"/>
              </a:rPr>
              <a:t>.</a:t>
            </a:r>
            <a:endParaRPr lang="it-IT" sz="2000" dirty="0">
              <a:solidFill>
                <a:srgbClr val="000000"/>
              </a:solidFill>
              <a:latin typeface="Times New Roman" pitchFamily="18" charset="0"/>
              <a:cs typeface="Times New Roman" pitchFamily="18" charset="0"/>
            </a:endParaRPr>
          </a:p>
        </p:txBody>
      </p:sp>
      <p:sp>
        <p:nvSpPr>
          <p:cNvPr id="10" name="Rectangle 4"/>
          <p:cNvSpPr>
            <a:spLocks noGrp="1" noChangeArrowheads="1"/>
          </p:cNvSpPr>
          <p:nvPr>
            <p:ph idx="1"/>
          </p:nvPr>
        </p:nvSpPr>
        <p:spPr>
          <a:xfrm>
            <a:off x="323528" y="3212976"/>
            <a:ext cx="8229600" cy="94296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40" tIns="45720" rIns="91440" bIns="45720"/>
          <a:lstStyle/>
          <a:p>
            <a:pPr algn="just">
              <a:spcBef>
                <a:spcPts val="0"/>
              </a:spcBef>
            </a:pPr>
            <a:r>
              <a:rPr lang="en-US" b="1" dirty="0">
                <a:latin typeface="Times New Roman" panose="02020603050405020304" pitchFamily="18" charset="0"/>
                <a:cs typeface="Times New Roman" panose="02020603050405020304" pitchFamily="18" charset="0"/>
              </a:rPr>
              <a:t>Intrinsic randomness </a:t>
            </a:r>
            <a:r>
              <a:rPr lang="en-US" dirty="0">
                <a:latin typeface="Times New Roman" panose="02020603050405020304" pitchFamily="18" charset="0"/>
                <a:cs typeface="Times New Roman" panose="02020603050405020304" pitchFamily="18" charset="0"/>
              </a:rPr>
              <a:t>of a phenomenon (e.g. throwing a dice) or </a:t>
            </a:r>
            <a:r>
              <a:rPr lang="en-US" b="1" dirty="0">
                <a:latin typeface="Times New Roman" panose="02020603050405020304" pitchFamily="18" charset="0"/>
                <a:cs typeface="Times New Roman" panose="02020603050405020304" pitchFamily="18" charset="0"/>
              </a:rPr>
              <a:t>natural uncertainty</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cannot be reduced </a:t>
            </a:r>
            <a:r>
              <a:rPr lang="en-US" dirty="0">
                <a:latin typeface="Times New Roman" panose="02020603050405020304" pitchFamily="18" charset="0"/>
                <a:cs typeface="Times New Roman" panose="02020603050405020304" pitchFamily="18" charset="0"/>
              </a:rPr>
              <a:t>by the collection of additional data and it stems from variability of the underlying stochastic </a:t>
            </a:r>
            <a:r>
              <a:rPr lang="en-US" dirty="0" smtClean="0">
                <a:latin typeface="Times New Roman" panose="02020603050405020304" pitchFamily="18" charset="0"/>
                <a:cs typeface="Times New Roman" panose="02020603050405020304" pitchFamily="18" charset="0"/>
              </a:rPr>
              <a:t>process (if any).</a:t>
            </a:r>
            <a:endParaRPr lang="it-IT" dirty="0" smtClean="0">
              <a:solidFill>
                <a:srgbClr val="0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12423" y="4149080"/>
            <a:ext cx="8208912" cy="1323439"/>
          </a:xfrm>
          <a:prstGeom prst="rect">
            <a:avLst/>
          </a:prstGeom>
          <a:noFill/>
        </p:spPr>
        <p:txBody>
          <a:bodyPr wrap="square" rtlCol="0">
            <a:spAutoFit/>
          </a:bodyPr>
          <a:lstStyle/>
          <a:p>
            <a:pPr marL="347472" indent="-347472" algn="just"/>
            <a:r>
              <a:rPr lang="en-US" sz="2000" dirty="0">
                <a:solidFill>
                  <a:srgbClr val="000000"/>
                </a:solidFill>
                <a:latin typeface="Times New Roman" panose="02020603050405020304" pitchFamily="18" charset="0"/>
                <a:cs typeface="Times New Roman" panose="02020603050405020304" pitchFamily="18" charset="0"/>
              </a:rPr>
              <a:t>Unlike natural uncertainty, </a:t>
            </a:r>
            <a:r>
              <a:rPr lang="en-US" sz="2000" b="1" dirty="0">
                <a:solidFill>
                  <a:srgbClr val="000000"/>
                </a:solidFill>
                <a:latin typeface="Times New Roman" panose="02020603050405020304" pitchFamily="18" charset="0"/>
                <a:cs typeface="Times New Roman" panose="02020603050405020304" pitchFamily="18" charset="0"/>
              </a:rPr>
              <a:t>epistemic uncertainty can be reduced</a:t>
            </a:r>
            <a:r>
              <a:rPr lang="en-US" sz="2000" dirty="0">
                <a:solidFill>
                  <a:srgbClr val="000000"/>
                </a:solidFill>
                <a:latin typeface="Times New Roman" panose="02020603050405020304" pitchFamily="18" charset="0"/>
                <a:cs typeface="Times New Roman" panose="02020603050405020304" pitchFamily="18" charset="0"/>
              </a:rPr>
              <a:t> by the collection of additional data. Statistical and applied probabilistic theory is the core of traditional scientific knowledge; it is </a:t>
            </a:r>
            <a:r>
              <a:rPr lang="en-US" sz="2000" b="1" dirty="0">
                <a:solidFill>
                  <a:srgbClr val="000000"/>
                </a:solidFill>
                <a:latin typeface="Times New Roman" panose="02020603050405020304" pitchFamily="18" charset="0"/>
                <a:cs typeface="Times New Roman" panose="02020603050405020304" pitchFamily="18" charset="0"/>
              </a:rPr>
              <a:t>the </a:t>
            </a:r>
            <a:r>
              <a:rPr lang="en-US" sz="2000" b="1" dirty="0" smtClean="0">
                <a:solidFill>
                  <a:srgbClr val="000000"/>
                </a:solidFill>
                <a:latin typeface="Times New Roman" panose="02020603050405020304" pitchFamily="18" charset="0"/>
                <a:cs typeface="Times New Roman" panose="02020603050405020304" pitchFamily="18" charset="0"/>
              </a:rPr>
              <a:t>logic </a:t>
            </a:r>
            <a:r>
              <a:rPr lang="en-US" sz="2000" b="1" dirty="0">
                <a:solidFill>
                  <a:srgbClr val="000000"/>
                </a:solidFill>
                <a:latin typeface="Times New Roman" panose="02020603050405020304" pitchFamily="18" charset="0"/>
                <a:cs typeface="Times New Roman" panose="02020603050405020304" pitchFamily="18" charset="0"/>
              </a:rPr>
              <a:t>of "Science </a:t>
            </a:r>
            <a:r>
              <a:rPr lang="en-US" sz="2000" b="1" dirty="0" smtClean="0">
                <a:solidFill>
                  <a:srgbClr val="000000"/>
                </a:solidFill>
                <a:latin typeface="Times New Roman" panose="02020603050405020304" pitchFamily="18" charset="0"/>
                <a:cs typeface="Times New Roman" panose="02020603050405020304" pitchFamily="18" charset="0"/>
              </a:rPr>
              <a:t>1.0"</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it is </a:t>
            </a:r>
            <a:r>
              <a:rPr lang="en-US" sz="2000" b="1" dirty="0">
                <a:solidFill>
                  <a:srgbClr val="000000"/>
                </a:solidFill>
                <a:latin typeface="Times New Roman" panose="02020603050405020304" pitchFamily="18" charset="0"/>
                <a:cs typeface="Times New Roman" panose="02020603050405020304" pitchFamily="18" charset="0"/>
              </a:rPr>
              <a:t>the traditional instrument of risk-taking</a:t>
            </a:r>
            <a:r>
              <a:rPr lang="en-US" sz="2000" dirty="0">
                <a:solidFill>
                  <a:srgbClr val="000000"/>
                </a:solidFill>
                <a:latin typeface="Times New Roman" panose="02020603050405020304" pitchFamily="18" charset="0"/>
                <a:cs typeface="Times New Roman" panose="02020603050405020304" pitchFamily="18" charset="0"/>
              </a:rPr>
              <a:t>.</a:t>
            </a:r>
            <a:r>
              <a:rPr lang="en-US" sz="2000" dirty="0">
                <a:solidFill>
                  <a:srgbClr val="000000"/>
                </a:solidFill>
              </a:rPr>
              <a:t> </a:t>
            </a:r>
            <a:endParaRPr lang="it-IT" sz="2200" dirty="0">
              <a:solidFill>
                <a:srgbClr val="000000"/>
              </a:solidFill>
              <a:latin typeface="Times New Roman" pitchFamily="18" charset="0"/>
              <a:cs typeface="Times New Roman" pitchFamily="18" charset="0"/>
            </a:endParaRPr>
          </a:p>
        </p:txBody>
      </p:sp>
      <p:sp>
        <p:nvSpPr>
          <p:cNvPr id="12" name="TextBox 11"/>
          <p:cNvSpPr txBox="1"/>
          <p:nvPr/>
        </p:nvSpPr>
        <p:spPr>
          <a:xfrm>
            <a:off x="312423" y="5373216"/>
            <a:ext cx="8208912" cy="1046440"/>
          </a:xfrm>
          <a:prstGeom prst="rect">
            <a:avLst/>
          </a:prstGeom>
          <a:noFill/>
        </p:spPr>
        <p:txBody>
          <a:bodyPr wrap="square" rtlCol="0">
            <a:spAutoFit/>
          </a:bodyPr>
          <a:lstStyle/>
          <a:p>
            <a:pPr marL="347472" indent="-347472" algn="just"/>
            <a:r>
              <a:rPr lang="en-US" sz="2000" b="1" dirty="0">
                <a:solidFill>
                  <a:srgbClr val="000000"/>
                </a:solidFill>
                <a:latin typeface="Times New Roman" panose="02020603050405020304" pitchFamily="18" charset="0"/>
                <a:cs typeface="Times New Roman" panose="02020603050405020304" pitchFamily="18" charset="0"/>
              </a:rPr>
              <a:t>Main epistemic uncertainty sources</a:t>
            </a:r>
            <a:r>
              <a:rPr lang="en-US" sz="2000" dirty="0">
                <a:solidFill>
                  <a:srgbClr val="000000"/>
                </a:solidFill>
                <a:latin typeface="Times New Roman" panose="02020603050405020304" pitchFamily="18" charset="0"/>
                <a:cs typeface="Times New Roman" panose="02020603050405020304" pitchFamily="18" charset="0"/>
              </a:rPr>
              <a:t> can be referred to </a:t>
            </a:r>
            <a:r>
              <a:rPr lang="en-US" sz="2000" b="1" dirty="0">
                <a:solidFill>
                  <a:srgbClr val="000000"/>
                </a:solidFill>
                <a:latin typeface="Times New Roman" panose="02020603050405020304" pitchFamily="18" charset="0"/>
                <a:cs typeface="Times New Roman" panose="02020603050405020304" pitchFamily="18" charset="0"/>
              </a:rPr>
              <a:t>three core conceptual areas</a:t>
            </a:r>
            <a:r>
              <a:rPr lang="en-US" sz="2000"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a)</a:t>
            </a:r>
            <a:r>
              <a:rPr lang="en-US" sz="2000" dirty="0">
                <a:solidFill>
                  <a:srgbClr val="000000"/>
                </a:solidFill>
                <a:latin typeface="Times New Roman" panose="02020603050405020304" pitchFamily="18" charset="0"/>
                <a:cs typeface="Times New Roman" panose="02020603050405020304" pitchFamily="18" charset="0"/>
              </a:rPr>
              <a:t> Entropy Generation (</a:t>
            </a:r>
            <a:r>
              <a:rPr lang="en-US" sz="2000" dirty="0" err="1">
                <a:solidFill>
                  <a:srgbClr val="000000"/>
                </a:solidFill>
                <a:latin typeface="Times New Roman" panose="02020603050405020304" pitchFamily="18" charset="0"/>
                <a:cs typeface="Times New Roman" panose="02020603050405020304" pitchFamily="18" charset="0"/>
              </a:rPr>
              <a:t>Clausius</a:t>
            </a:r>
            <a:r>
              <a:rPr lang="en-US" sz="2000" dirty="0">
                <a:solidFill>
                  <a:srgbClr val="000000"/>
                </a:solidFill>
                <a:latin typeface="Times New Roman" panose="02020603050405020304" pitchFamily="18" charset="0"/>
                <a:cs typeface="Times New Roman" panose="02020603050405020304" pitchFamily="18" charset="0"/>
              </a:rPr>
              <a:t>-Boltzmann), </a:t>
            </a:r>
            <a:r>
              <a:rPr lang="en-US" sz="2000" b="1" dirty="0">
                <a:solidFill>
                  <a:srgbClr val="000000"/>
                </a:solidFill>
                <a:latin typeface="Times New Roman" panose="02020603050405020304" pitchFamily="18" charset="0"/>
                <a:cs typeface="Times New Roman" panose="02020603050405020304" pitchFamily="18" charset="0"/>
              </a:rPr>
              <a:t>b)</a:t>
            </a:r>
            <a:r>
              <a:rPr lang="en-US" sz="2000" dirty="0">
                <a:solidFill>
                  <a:srgbClr val="000000"/>
                </a:solidFill>
                <a:latin typeface="Times New Roman" panose="02020603050405020304" pitchFamily="18" charset="0"/>
                <a:cs typeface="Times New Roman" panose="02020603050405020304" pitchFamily="18" charset="0"/>
              </a:rPr>
              <a:t> Heisenberg Uncertainty Principle and </a:t>
            </a:r>
            <a:r>
              <a:rPr lang="en-US" sz="2000" b="1" dirty="0">
                <a:solidFill>
                  <a:srgbClr val="000000"/>
                </a:solidFill>
                <a:latin typeface="Times New Roman" panose="02020603050405020304" pitchFamily="18" charset="0"/>
                <a:cs typeface="Times New Roman" panose="02020603050405020304" pitchFamily="18" charset="0"/>
              </a:rPr>
              <a:t>c)</a:t>
            </a:r>
            <a:r>
              <a:rPr lang="en-US" sz="2000" dirty="0">
                <a:solidFill>
                  <a:srgbClr val="000000"/>
                </a:solidFill>
                <a:latin typeface="Times New Roman" panose="02020603050405020304" pitchFamily="18" charset="0"/>
                <a:cs typeface="Times New Roman" panose="02020603050405020304" pitchFamily="18" charset="0"/>
              </a:rPr>
              <a:t> Gödel Incompleteness Theorems</a:t>
            </a:r>
            <a:r>
              <a:rPr lang="en-US" sz="2000" dirty="0" smtClean="0">
                <a:solidFill>
                  <a:srgbClr val="000000"/>
                </a:solidFill>
                <a:latin typeface="Times New Roman" panose="02020603050405020304" pitchFamily="18" charset="0"/>
                <a:cs typeface="Times New Roman" panose="02020603050405020304" pitchFamily="18" charset="0"/>
              </a:rPr>
              <a:t>.</a:t>
            </a:r>
            <a:endParaRPr lang="it-IT" sz="2200" dirty="0">
              <a:solidFill>
                <a:srgbClr val="000000"/>
              </a:solidFill>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6"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Information &amp; Learning (11)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16891305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49</a:t>
            </a:fld>
            <a:endParaRPr lang="it-IT" smtClean="0">
              <a:latin typeface="Arial" pitchFamily="34" charset="0"/>
            </a:endParaRPr>
          </a:p>
        </p:txBody>
      </p:sp>
      <p:sp>
        <p:nvSpPr>
          <p:cNvPr id="14" name="Segnaposto contenuto 2"/>
          <p:cNvSpPr>
            <a:spLocks noGrp="1"/>
          </p:cNvSpPr>
          <p:nvPr>
            <p:ph idx="1"/>
          </p:nvPr>
        </p:nvSpPr>
        <p:spPr>
          <a:xfrm>
            <a:off x="467544" y="1196752"/>
            <a:ext cx="8218488" cy="5112568"/>
          </a:xfrm>
        </p:spPr>
        <p:txBody>
          <a:bodyPr/>
          <a:lstStyle/>
          <a:p>
            <a:pPr lvl="0" algn="just" eaLnBrk="1" hangingPunct="1">
              <a:buFont typeface="Arial" panose="020B0604020202020204" pitchFamily="34" charset="0"/>
              <a:buChar char="•"/>
            </a:pPr>
            <a:r>
              <a:rPr lang="en-US" altLang="en-US" b="1" kern="1200" dirty="0">
                <a:solidFill>
                  <a:prstClr val="black"/>
                </a:solidFill>
                <a:latin typeface="Times New Roman" panose="02020603050405020304" pitchFamily="18" charset="0"/>
                <a:cs typeface="Times New Roman" panose="02020603050405020304" pitchFamily="18" charset="0"/>
              </a:rPr>
              <a:t>Entropy </a:t>
            </a:r>
            <a:r>
              <a:rPr lang="en-US" altLang="en-US" b="1" kern="1200" dirty="0" smtClean="0">
                <a:solidFill>
                  <a:prstClr val="black"/>
                </a:solidFill>
                <a:latin typeface="Times New Roman" panose="02020603050405020304" pitchFamily="18" charset="0"/>
                <a:cs typeface="Times New Roman" panose="02020603050405020304" pitchFamily="18" charset="0"/>
              </a:rPr>
              <a:t>Generation (</a:t>
            </a:r>
            <a:r>
              <a:rPr lang="en-US" altLang="en-US" b="1" kern="1200" dirty="0" err="1" smtClean="0">
                <a:solidFill>
                  <a:prstClr val="black"/>
                </a:solidFill>
                <a:latin typeface="Times New Roman" panose="02020603050405020304" pitchFamily="18" charset="0"/>
                <a:cs typeface="Times New Roman" panose="02020603050405020304" pitchFamily="18" charset="0"/>
              </a:rPr>
              <a:t>Clausius</a:t>
            </a:r>
            <a:r>
              <a:rPr lang="en-US" altLang="en-US" b="1" kern="1200" dirty="0" smtClean="0">
                <a:solidFill>
                  <a:prstClr val="black"/>
                </a:solidFill>
                <a:latin typeface="Times New Roman" panose="02020603050405020304" pitchFamily="18" charset="0"/>
                <a:cs typeface="Times New Roman" panose="02020603050405020304" pitchFamily="18" charset="0"/>
              </a:rPr>
              <a:t>-Boltzmann):</a:t>
            </a:r>
            <a:r>
              <a:rPr lang="en-US" altLang="en-US" kern="1200" dirty="0" smtClean="0">
                <a:solidFill>
                  <a:prstClr val="black"/>
                </a:solidFill>
                <a:latin typeface="Times New Roman" panose="02020603050405020304" pitchFamily="18" charset="0"/>
                <a:cs typeface="Times New Roman" panose="02020603050405020304" pitchFamily="18" charset="0"/>
              </a:rPr>
              <a:t> </a:t>
            </a:r>
            <a:r>
              <a:rPr lang="en-US" altLang="en-US" sz="1400" kern="1200" dirty="0">
                <a:solidFill>
                  <a:prstClr val="black"/>
                </a:solidFill>
                <a:latin typeface="Times New Roman" panose="02020603050405020304" pitchFamily="18" charset="0"/>
                <a:cs typeface="Times New Roman" panose="02020603050405020304" pitchFamily="18" charset="0"/>
              </a:rPr>
              <a:t>The term entropy was coined in </a:t>
            </a:r>
            <a:r>
              <a:rPr lang="en-US" altLang="en-US" sz="1400" b="1" kern="1200" dirty="0">
                <a:solidFill>
                  <a:prstClr val="black"/>
                </a:solidFill>
                <a:latin typeface="Times New Roman" panose="02020603050405020304" pitchFamily="18" charset="0"/>
                <a:cs typeface="Times New Roman" panose="02020603050405020304" pitchFamily="18" charset="0"/>
              </a:rPr>
              <a:t>1865 </a:t>
            </a:r>
            <a:r>
              <a:rPr lang="en-US" altLang="en-US" sz="1400" kern="1200" dirty="0">
                <a:solidFill>
                  <a:prstClr val="black"/>
                </a:solidFill>
                <a:latin typeface="Times New Roman" panose="02020603050405020304" pitchFamily="18" charset="0"/>
                <a:cs typeface="Times New Roman" panose="02020603050405020304" pitchFamily="18" charset="0"/>
              </a:rPr>
              <a:t>by </a:t>
            </a:r>
            <a:r>
              <a:rPr lang="en-US" altLang="en-US" sz="1400" b="1" kern="1200" dirty="0">
                <a:solidFill>
                  <a:prstClr val="black"/>
                </a:solidFill>
                <a:latin typeface="Times New Roman" panose="02020603050405020304" pitchFamily="18" charset="0"/>
                <a:cs typeface="Times New Roman" panose="02020603050405020304" pitchFamily="18" charset="0"/>
              </a:rPr>
              <a:t>Rudolf </a:t>
            </a:r>
            <a:r>
              <a:rPr lang="en-US" altLang="en-US" sz="1400" b="1" kern="1200" dirty="0" err="1">
                <a:solidFill>
                  <a:prstClr val="black"/>
                </a:solidFill>
                <a:latin typeface="Times New Roman" panose="02020603050405020304" pitchFamily="18" charset="0"/>
                <a:cs typeface="Times New Roman" panose="02020603050405020304" pitchFamily="18" charset="0"/>
              </a:rPr>
              <a:t>Clausius</a:t>
            </a:r>
            <a:r>
              <a:rPr lang="en-US" altLang="en-US" sz="1400" kern="1200" dirty="0">
                <a:solidFill>
                  <a:prstClr val="black"/>
                </a:solidFill>
                <a:latin typeface="Times New Roman" panose="02020603050405020304" pitchFamily="18" charset="0"/>
                <a:cs typeface="Times New Roman" panose="02020603050405020304" pitchFamily="18" charset="0"/>
              </a:rPr>
              <a:t> based on the Greek "</a:t>
            </a:r>
            <a:r>
              <a:rPr lang="en-US" altLang="en-US" sz="1400" kern="1200" dirty="0" err="1">
                <a:solidFill>
                  <a:prstClr val="black"/>
                </a:solidFill>
                <a:latin typeface="Times New Roman" panose="02020603050405020304" pitchFamily="18" charset="0"/>
                <a:cs typeface="Times New Roman" panose="02020603050405020304" pitchFamily="18" charset="0"/>
              </a:rPr>
              <a:t>εντρο</a:t>
            </a:r>
            <a:r>
              <a:rPr lang="en-US" altLang="en-US" sz="1400" kern="1200" dirty="0">
                <a:solidFill>
                  <a:prstClr val="black"/>
                </a:solidFill>
                <a:latin typeface="Times New Roman" panose="02020603050405020304" pitchFamily="18" charset="0"/>
                <a:cs typeface="Times New Roman" panose="02020603050405020304" pitchFamily="18" charset="0"/>
              </a:rPr>
              <a:t>πία" (entropía), meaning "turning toward." There are two physical related definitions of entropy: the thermodynamic definition (Clausius, in the 1850s) and the statistical mechanics definition (Boltzmann, in the 1870s). In </a:t>
            </a:r>
            <a:r>
              <a:rPr lang="en-US" altLang="en-US" sz="1400" b="1" kern="1200" dirty="0">
                <a:solidFill>
                  <a:prstClr val="black"/>
                </a:solidFill>
                <a:latin typeface="Times New Roman" panose="02020603050405020304" pitchFamily="18" charset="0"/>
                <a:cs typeface="Times New Roman" panose="02020603050405020304" pitchFamily="18" charset="0"/>
              </a:rPr>
              <a:t>Quantum Statistical Mechanics</a:t>
            </a:r>
            <a:r>
              <a:rPr lang="en-US" altLang="en-US" sz="1400" kern="1200" dirty="0">
                <a:solidFill>
                  <a:prstClr val="black"/>
                </a:solidFill>
                <a:latin typeface="Times New Roman" panose="02020603050405020304" pitchFamily="18" charset="0"/>
                <a:cs typeface="Times New Roman" panose="02020603050405020304" pitchFamily="18" charset="0"/>
              </a:rPr>
              <a:t> (QSM), the concept of entropy was developed by Hungarian-American mathematician and polymath </a:t>
            </a:r>
            <a:r>
              <a:rPr lang="en-US" altLang="en-US" sz="1400" b="1" kern="1200" dirty="0">
                <a:solidFill>
                  <a:prstClr val="black"/>
                </a:solidFill>
                <a:latin typeface="Times New Roman" panose="02020603050405020304" pitchFamily="18" charset="0"/>
                <a:cs typeface="Times New Roman" panose="02020603050405020304" pitchFamily="18" charset="0"/>
              </a:rPr>
              <a:t>John von Neumann</a:t>
            </a:r>
            <a:r>
              <a:rPr lang="en-US" altLang="en-US" sz="1400" kern="1200" dirty="0">
                <a:solidFill>
                  <a:prstClr val="black"/>
                </a:solidFill>
                <a:latin typeface="Times New Roman" panose="02020603050405020304" pitchFamily="18" charset="0"/>
                <a:cs typeface="Times New Roman" panose="02020603050405020304" pitchFamily="18" charset="0"/>
              </a:rPr>
              <a:t> (1903–1957) and is generally referred to as "von Neumann entropy". In</a:t>
            </a:r>
            <a:r>
              <a:rPr lang="en-US" altLang="en-US" sz="1400" b="1" kern="1200" dirty="0">
                <a:solidFill>
                  <a:prstClr val="black"/>
                </a:solidFill>
                <a:latin typeface="Times New Roman" panose="02020603050405020304" pitchFamily="18" charset="0"/>
                <a:cs typeface="Times New Roman" panose="02020603050405020304" pitchFamily="18" charset="0"/>
              </a:rPr>
              <a:t> classic Information Theory</a:t>
            </a:r>
            <a:r>
              <a:rPr lang="en-US" altLang="en-US" sz="1400" kern="1200" dirty="0">
                <a:solidFill>
                  <a:prstClr val="black"/>
                </a:solidFill>
                <a:latin typeface="Times New Roman" panose="02020603050405020304" pitchFamily="18" charset="0"/>
                <a:cs typeface="Times New Roman" panose="02020603050405020304" pitchFamily="18" charset="0"/>
              </a:rPr>
              <a:t>, entropy is the measure of the amount of information that is missing before message reception and is sometimes referred to as "Shannon entropy." </a:t>
            </a:r>
            <a:r>
              <a:rPr lang="en-US" sz="1400" dirty="0">
                <a:latin typeface="Times New Roman" pitchFamily="18" charset="0"/>
                <a:cs typeface="Times New Roman" pitchFamily="18" charset="0"/>
              </a:rPr>
              <a:t>The concept was introduced by Claude E. Shannon in his </a:t>
            </a:r>
            <a:r>
              <a:rPr lang="en-US" sz="1400" b="1" dirty="0">
                <a:latin typeface="Times New Roman" pitchFamily="18" charset="0"/>
                <a:cs typeface="Times New Roman" pitchFamily="18" charset="0"/>
              </a:rPr>
              <a:t>1948</a:t>
            </a:r>
            <a:r>
              <a:rPr lang="en-US" sz="1400" dirty="0">
                <a:latin typeface="Times New Roman" pitchFamily="18" charset="0"/>
                <a:cs typeface="Times New Roman" pitchFamily="18" charset="0"/>
              </a:rPr>
              <a:t> paper "A Mathematical Theory of Communication". </a:t>
            </a:r>
            <a:r>
              <a:rPr lang="en-US" altLang="en-US" sz="1400" kern="1200" dirty="0" smtClean="0">
                <a:solidFill>
                  <a:prstClr val="black"/>
                </a:solidFill>
                <a:latin typeface="Times New Roman" panose="02020603050405020304" pitchFamily="18" charset="0"/>
                <a:cs typeface="Times New Roman" panose="02020603050405020304" pitchFamily="18" charset="0"/>
              </a:rPr>
              <a:t>The </a:t>
            </a:r>
            <a:r>
              <a:rPr lang="en-US" altLang="en-US" sz="1400" kern="1200" dirty="0">
                <a:solidFill>
                  <a:prstClr val="black"/>
                </a:solidFill>
                <a:latin typeface="Times New Roman" panose="02020603050405020304" pitchFamily="18" charset="0"/>
                <a:cs typeface="Times New Roman" panose="02020603050405020304" pitchFamily="18" charset="0"/>
              </a:rPr>
              <a:t>link between thermodynamic and information entropy was developed in a series of  papers by American physicist Edwin Thompson </a:t>
            </a:r>
            <a:r>
              <a:rPr lang="en-US" altLang="en-US" sz="1400" kern="1200" dirty="0" err="1">
                <a:solidFill>
                  <a:prstClr val="black"/>
                </a:solidFill>
                <a:latin typeface="Times New Roman" panose="02020603050405020304" pitchFamily="18" charset="0"/>
                <a:cs typeface="Times New Roman" panose="02020603050405020304" pitchFamily="18" charset="0"/>
              </a:rPr>
              <a:t>Jaynes</a:t>
            </a:r>
            <a:r>
              <a:rPr lang="en-US" altLang="en-US" sz="1400" kern="1200" dirty="0">
                <a:solidFill>
                  <a:prstClr val="black"/>
                </a:solidFill>
                <a:latin typeface="Times New Roman" panose="02020603050405020304" pitchFamily="18" charset="0"/>
                <a:cs typeface="Times New Roman" panose="02020603050405020304" pitchFamily="18" charset="0"/>
              </a:rPr>
              <a:t> (1922–1998), beginning in 1957</a:t>
            </a:r>
            <a:r>
              <a:rPr lang="en-US" altLang="en-US" sz="1400" kern="1200" dirty="0" smtClean="0">
                <a:solidFill>
                  <a:prstClr val="black"/>
                </a:solidFill>
                <a:latin typeface="Times New Roman" panose="02020603050405020304" pitchFamily="18" charset="0"/>
                <a:cs typeface="Times New Roman" panose="02020603050405020304" pitchFamily="18" charset="0"/>
              </a:rPr>
              <a:t>.</a:t>
            </a:r>
          </a:p>
          <a:p>
            <a:pPr marL="0" lvl="0" indent="0" algn="just" eaLnBrk="1" hangingPunct="1"/>
            <a:endParaRPr lang="en-US" altLang="en-US" sz="1400" kern="1200" dirty="0">
              <a:solidFill>
                <a:prstClr val="black"/>
              </a:solidFill>
              <a:latin typeface="Times New Roman" panose="02020603050405020304" pitchFamily="18" charset="0"/>
              <a:cs typeface="Times New Roman" panose="02020603050405020304" pitchFamily="18" charset="0"/>
            </a:endParaRPr>
          </a:p>
          <a:p>
            <a:pPr lvl="0" algn="just" eaLnBrk="1" hangingPunct="1">
              <a:buFont typeface="Arial" panose="020B0604020202020204" pitchFamily="34" charset="0"/>
              <a:buChar char="•"/>
            </a:pPr>
            <a:r>
              <a:rPr lang="en-US" altLang="en-US" b="1" kern="1200" dirty="0">
                <a:solidFill>
                  <a:prstClr val="black"/>
                </a:solidFill>
                <a:latin typeface="Times New Roman" panose="02020603050405020304" pitchFamily="18" charset="0"/>
                <a:cs typeface="Times New Roman" panose="02020603050405020304" pitchFamily="18" charset="0"/>
              </a:rPr>
              <a:t>Heisenberg Uncertainty Principle:</a:t>
            </a:r>
            <a:r>
              <a:rPr lang="en-US" altLang="en-US" kern="1200" dirty="0">
                <a:solidFill>
                  <a:prstClr val="black"/>
                </a:solidFill>
                <a:latin typeface="Times New Roman" panose="02020603050405020304" pitchFamily="18" charset="0"/>
                <a:cs typeface="Times New Roman" panose="02020603050405020304" pitchFamily="18" charset="0"/>
              </a:rPr>
              <a:t> </a:t>
            </a:r>
            <a:r>
              <a:rPr lang="en-US" altLang="en-US" sz="1400" kern="1200" dirty="0">
                <a:solidFill>
                  <a:prstClr val="black"/>
                </a:solidFill>
                <a:latin typeface="Times New Roman" panose="02020603050405020304" pitchFamily="18" charset="0"/>
                <a:cs typeface="Times New Roman" panose="02020603050405020304" pitchFamily="18" charset="0"/>
              </a:rPr>
              <a:t>The more precisely the position of some particle is determined, the less precisely its momentum can be known, and vice-versa.(Elion et al., 1994) The original heuristic argument that such a limit should exist was given by German theoretical physicist </a:t>
            </a:r>
            <a:r>
              <a:rPr lang="en-US" altLang="en-US" sz="1400" b="1" kern="1200" dirty="0">
                <a:solidFill>
                  <a:prstClr val="black"/>
                </a:solidFill>
                <a:latin typeface="Times New Roman" panose="02020603050405020304" pitchFamily="18" charset="0"/>
                <a:cs typeface="Times New Roman" panose="02020603050405020304" pitchFamily="18" charset="0"/>
              </a:rPr>
              <a:t>Werner Karl Heisenberg</a:t>
            </a:r>
            <a:r>
              <a:rPr lang="en-US" altLang="en-US" sz="1400" kern="1200" dirty="0">
                <a:solidFill>
                  <a:prstClr val="black"/>
                </a:solidFill>
                <a:latin typeface="Times New Roman" panose="02020603050405020304" pitchFamily="18" charset="0"/>
                <a:cs typeface="Times New Roman" panose="02020603050405020304" pitchFamily="18" charset="0"/>
              </a:rPr>
              <a:t> (1901–1976) in </a:t>
            </a:r>
            <a:r>
              <a:rPr lang="en-US" altLang="en-US" sz="1400" b="1" kern="1200" dirty="0">
                <a:solidFill>
                  <a:prstClr val="black"/>
                </a:solidFill>
                <a:latin typeface="Times New Roman" panose="02020603050405020304" pitchFamily="18" charset="0"/>
                <a:cs typeface="Times New Roman" panose="02020603050405020304" pitchFamily="18" charset="0"/>
              </a:rPr>
              <a:t>1927</a:t>
            </a:r>
            <a:r>
              <a:rPr lang="en-US" altLang="en-US" sz="1400" kern="1200" dirty="0">
                <a:solidFill>
                  <a:prstClr val="black"/>
                </a:solidFill>
                <a:latin typeface="Times New Roman" panose="02020603050405020304" pitchFamily="18" charset="0"/>
                <a:cs typeface="Times New Roman" panose="02020603050405020304" pitchFamily="18" charset="0"/>
              </a:rPr>
              <a:t>, after whom it is sometimes named, as the "Heisenberg principle</a:t>
            </a:r>
            <a:r>
              <a:rPr lang="en-US" altLang="en-US" sz="1400" kern="1200" dirty="0" smtClean="0">
                <a:solidFill>
                  <a:prstClr val="black"/>
                </a:solidFill>
                <a:latin typeface="Times New Roman" panose="02020603050405020304" pitchFamily="18" charset="0"/>
                <a:cs typeface="Times New Roman" panose="02020603050405020304" pitchFamily="18" charset="0"/>
              </a:rPr>
              <a:t>."</a:t>
            </a:r>
            <a:endParaRPr lang="en-US" altLang="en-US" sz="1200" kern="1200" dirty="0" smtClean="0">
              <a:solidFill>
                <a:prstClr val="black"/>
              </a:solidFill>
              <a:latin typeface="Times New Roman" panose="02020603050405020304" pitchFamily="18" charset="0"/>
              <a:cs typeface="Times New Roman" panose="02020603050405020304" pitchFamily="18" charset="0"/>
            </a:endParaRPr>
          </a:p>
          <a:p>
            <a:pPr lvl="0" algn="just" eaLnBrk="1" hangingPunct="1">
              <a:buFont typeface="Arial" panose="020B0604020202020204" pitchFamily="34" charset="0"/>
              <a:buChar char="•"/>
            </a:pPr>
            <a:endParaRPr lang="en-US" altLang="en-US" sz="1200" kern="1200" dirty="0">
              <a:solidFill>
                <a:prstClr val="black"/>
              </a:solidFill>
              <a:latin typeface="Times New Roman" panose="02020603050405020304" pitchFamily="18" charset="0"/>
              <a:cs typeface="Times New Roman" panose="02020603050405020304" pitchFamily="18" charset="0"/>
            </a:endParaRPr>
          </a:p>
          <a:p>
            <a:pPr lvl="0" algn="just" eaLnBrk="1" hangingPunct="1">
              <a:buFont typeface="Arial" panose="020B0604020202020204" pitchFamily="34" charset="0"/>
              <a:buChar char="•"/>
            </a:pPr>
            <a:r>
              <a:rPr lang="en-US" altLang="en-US" b="1" kern="1200" dirty="0">
                <a:solidFill>
                  <a:prstClr val="black"/>
                </a:solidFill>
                <a:latin typeface="Times New Roman" panose="02020603050405020304" pitchFamily="18" charset="0"/>
                <a:cs typeface="Times New Roman" panose="02020603050405020304" pitchFamily="18" charset="0"/>
              </a:rPr>
              <a:t>Gödel Incompleteness Theorems:</a:t>
            </a:r>
            <a:r>
              <a:rPr lang="en-US" altLang="en-US" kern="1200" dirty="0">
                <a:solidFill>
                  <a:prstClr val="black"/>
                </a:solidFill>
                <a:latin typeface="Times New Roman" panose="02020603050405020304" pitchFamily="18" charset="0"/>
                <a:cs typeface="Times New Roman" panose="02020603050405020304" pitchFamily="18" charset="0"/>
              </a:rPr>
              <a:t> </a:t>
            </a:r>
            <a:r>
              <a:rPr lang="en-US" altLang="en-US" sz="1400" kern="1200" dirty="0">
                <a:solidFill>
                  <a:prstClr val="black"/>
                </a:solidFill>
                <a:latin typeface="Times New Roman" panose="02020603050405020304" pitchFamily="18" charset="0"/>
                <a:cs typeface="Times New Roman" panose="02020603050405020304" pitchFamily="18" charset="0"/>
              </a:rPr>
              <a:t>Gödel's incompleteness theorems are two theorems of mathematical logic that establish inherent limitations of all but the most trivial axiomatic systems capable of doing arithmetic. The theorems, proven by Austrian American logician, mathematician, and philosopher </a:t>
            </a:r>
            <a:r>
              <a:rPr lang="en-US" altLang="en-US" sz="1400" b="1" kern="1200" dirty="0">
                <a:solidFill>
                  <a:prstClr val="black"/>
                </a:solidFill>
                <a:latin typeface="Times New Roman" panose="02020603050405020304" pitchFamily="18" charset="0"/>
                <a:cs typeface="Times New Roman" panose="02020603050405020304" pitchFamily="18" charset="0"/>
              </a:rPr>
              <a:t>Kurt Friedrich Gödel</a:t>
            </a:r>
            <a:r>
              <a:rPr lang="en-US" altLang="en-US" sz="1400" kern="1200" dirty="0">
                <a:solidFill>
                  <a:prstClr val="black"/>
                </a:solidFill>
                <a:latin typeface="Times New Roman" panose="02020603050405020304" pitchFamily="18" charset="0"/>
                <a:cs typeface="Times New Roman" panose="02020603050405020304" pitchFamily="18" charset="0"/>
              </a:rPr>
              <a:t> (1906–1978) in </a:t>
            </a:r>
            <a:r>
              <a:rPr lang="en-US" altLang="en-US" sz="1400" b="1" kern="1200" dirty="0">
                <a:solidFill>
                  <a:prstClr val="black"/>
                </a:solidFill>
                <a:latin typeface="Times New Roman" panose="02020603050405020304" pitchFamily="18" charset="0"/>
                <a:cs typeface="Times New Roman" panose="02020603050405020304" pitchFamily="18" charset="0"/>
              </a:rPr>
              <a:t>1931</a:t>
            </a:r>
            <a:r>
              <a:rPr lang="en-US" altLang="en-US" sz="1400" kern="1200" dirty="0">
                <a:solidFill>
                  <a:prstClr val="black"/>
                </a:solidFill>
                <a:latin typeface="Times New Roman" panose="02020603050405020304" pitchFamily="18" charset="0"/>
                <a:cs typeface="Times New Roman" panose="02020603050405020304" pitchFamily="18" charset="0"/>
              </a:rPr>
              <a:t>, are important both in mathematical logic and in the philosophy of mathematics. They prove </a:t>
            </a:r>
            <a:r>
              <a:rPr lang="en-US" altLang="en-US" sz="1400" b="1" kern="1200" dirty="0">
                <a:solidFill>
                  <a:prstClr val="black"/>
                </a:solidFill>
                <a:latin typeface="Times New Roman" panose="02020603050405020304" pitchFamily="18" charset="0"/>
                <a:cs typeface="Times New Roman" panose="02020603050405020304" pitchFamily="18" charset="0"/>
              </a:rPr>
              <a:t>the open logic approach of Mathematics</a:t>
            </a:r>
            <a:r>
              <a:rPr lang="en-US" altLang="en-US" sz="1400" kern="1200" dirty="0">
                <a:solidFill>
                  <a:prstClr val="black"/>
                </a:solidFill>
                <a:latin typeface="Times New Roman" panose="02020603050405020304" pitchFamily="18" charset="0"/>
                <a:cs typeface="Times New Roman" panose="02020603050405020304" pitchFamily="18" charset="0"/>
              </a:rPr>
              <a:t>.</a:t>
            </a:r>
            <a:r>
              <a:rPr lang="it-IT" altLang="en-US" sz="1400" kern="1200" dirty="0">
                <a:solidFill>
                  <a:prstClr val="black"/>
                </a:solidFill>
                <a:latin typeface="Times New Roman" panose="02020603050405020304" pitchFamily="18" charset="0"/>
                <a:cs typeface="Times New Roman" panose="02020603050405020304" pitchFamily="18" charset="0"/>
              </a:rPr>
              <a:t> (Licata, </a:t>
            </a:r>
            <a:r>
              <a:rPr lang="it-IT" altLang="en-US" sz="1400" kern="1200" dirty="0" smtClean="0">
                <a:solidFill>
                  <a:prstClr val="black"/>
                </a:solidFill>
                <a:latin typeface="Times New Roman" panose="02020603050405020304" pitchFamily="18" charset="0"/>
                <a:cs typeface="Times New Roman" panose="02020603050405020304" pitchFamily="18" charset="0"/>
              </a:rPr>
              <a:t>2008)</a:t>
            </a:r>
            <a:endParaRPr lang="en-US" dirty="0" smtClean="0">
              <a:latin typeface="Times New Roman" panose="02020603050405020304" pitchFamily="18" charset="0"/>
              <a:cs typeface="Times New Roman" panose="02020603050405020304" pitchFamily="18" charset="0"/>
            </a:endParaRPr>
          </a:p>
        </p:txBody>
      </p:sp>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8"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Information &amp; Learning (12)</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3441917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a:t>
            </a:fld>
            <a:endParaRPr lang="it-IT" smtClean="0">
              <a:latin typeface="Arial" pitchFamily="34" charset="0"/>
            </a:endParaRPr>
          </a:p>
        </p:txBody>
      </p:sp>
      <p:sp>
        <p:nvSpPr>
          <p:cNvPr id="1126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00)</a:t>
            </a:r>
            <a:endParaRPr lang="it-IT" sz="3200" b="1" dirty="0">
              <a:solidFill>
                <a:srgbClr val="003F6E"/>
              </a:solidFill>
              <a:latin typeface="Times New Roman" pitchFamily="18" charset="0"/>
            </a:endParaRPr>
          </a:p>
        </p:txBody>
      </p:sp>
      <p:sp>
        <p:nvSpPr>
          <p:cNvPr id="19" name="Text Box 3"/>
          <p:cNvSpPr txBox="1">
            <a:spLocks noChangeArrowheads="1"/>
          </p:cNvSpPr>
          <p:nvPr/>
        </p:nvSpPr>
        <p:spPr bwMode="auto">
          <a:xfrm>
            <a:off x="0" y="1127125"/>
            <a:ext cx="9161463" cy="83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4800" dirty="0">
                <a:solidFill>
                  <a:schemeClr val="bg1"/>
                </a:solidFill>
              </a:rPr>
              <a:t>Paradigma Sistemico di Riferimento</a:t>
            </a: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19375" y="940124"/>
            <a:ext cx="7172325" cy="5619750"/>
          </a:xfrm>
          <a:prstGeom prst="rect">
            <a:avLst/>
          </a:prstGeom>
        </p:spPr>
      </p:pic>
      <p:sp>
        <p:nvSpPr>
          <p:cNvPr id="10" name="TextBox 9"/>
          <p:cNvSpPr txBox="1"/>
          <p:nvPr/>
        </p:nvSpPr>
        <p:spPr>
          <a:xfrm>
            <a:off x="2834711" y="2225509"/>
            <a:ext cx="4032448" cy="1200329"/>
          </a:xfrm>
          <a:prstGeom prst="rect">
            <a:avLst/>
          </a:prstGeom>
          <a:noFill/>
        </p:spPr>
        <p:txBody>
          <a:bodyPr wrap="square" rtlCol="0">
            <a:spAutoFit/>
          </a:bodyPr>
          <a:lstStyle/>
          <a:p>
            <a:pPr marL="265113" lvl="0" indent="-265113" eaLnBrk="0" hangingPunct="0">
              <a:spcBef>
                <a:spcPts val="0"/>
              </a:spcBef>
              <a:tabLst>
                <a:tab pos="357188" algn="l"/>
                <a:tab pos="447675" algn="l"/>
              </a:tabLst>
              <a:defRPr/>
            </a:pPr>
            <a:r>
              <a:rPr lang="it-IT" sz="2400" b="1" kern="0" dirty="0">
                <a:solidFill>
                  <a:srgbClr val="000000"/>
                </a:solidFill>
                <a:effectLst>
                  <a:outerShdw blurRad="38100" dist="38100" dir="2700000" algn="tl">
                    <a:srgbClr val="C0C0C0"/>
                  </a:outerShdw>
                </a:effectLst>
                <a:latin typeface="Calibri" pitchFamily="34" charset="0"/>
                <a:cs typeface="+mn-cs"/>
              </a:rPr>
              <a:t>1.  </a:t>
            </a:r>
            <a:r>
              <a:rPr lang="it-IT" sz="2400" b="1" u="sng" kern="0" dirty="0">
                <a:solidFill>
                  <a:srgbClr val="000000"/>
                </a:solidFill>
                <a:effectLst>
                  <a:outerShdw blurRad="38100" dist="38100" dir="2700000" algn="tl">
                    <a:srgbClr val="C0C0C0"/>
                  </a:outerShdw>
                </a:effectLst>
                <a:latin typeface="Calibri" pitchFamily="34" charset="0"/>
                <a:cs typeface="+mn-cs"/>
              </a:rPr>
              <a:t>Introduction </a:t>
            </a:r>
            <a:r>
              <a:rPr lang="it-IT" sz="2400" b="1" u="sng" kern="0" dirty="0" smtClean="0">
                <a:solidFill>
                  <a:srgbClr val="000000"/>
                </a:solidFill>
                <a:effectLst>
                  <a:outerShdw blurRad="38100" dist="38100" dir="2700000" algn="tl">
                    <a:srgbClr val="C0C0C0"/>
                  </a:outerShdw>
                </a:effectLst>
                <a:latin typeface="Calibri" pitchFamily="34" charset="0"/>
                <a:cs typeface="+mn-cs"/>
              </a:rPr>
              <a:t>(15) </a:t>
            </a:r>
            <a:endParaRPr lang="it-IT" sz="2400" b="1" u="sng" kern="0" dirty="0">
              <a:solidFill>
                <a:srgbClr val="000000"/>
              </a:solidFill>
              <a:effectLst>
                <a:outerShdw blurRad="38100" dist="38100" dir="2700000" algn="tl">
                  <a:srgbClr val="C0C0C0"/>
                </a:outerShdw>
              </a:effectLst>
              <a:latin typeface="Calibri" pitchFamily="34" charset="0"/>
              <a:cs typeface="+mn-cs"/>
            </a:endParaRPr>
          </a:p>
          <a:p>
            <a:pPr marL="548640" lvl="0" indent="-265113" eaLnBrk="0" hangingPunct="0">
              <a:buFontTx/>
              <a:buChar char="•"/>
              <a:tabLst>
                <a:tab pos="357188" algn="l"/>
                <a:tab pos="447675" algn="l"/>
              </a:tabLst>
              <a:defRPr/>
            </a:pPr>
            <a:r>
              <a:rPr lang="it-IT" sz="2400" b="1" kern="0" dirty="0" smtClean="0">
                <a:solidFill>
                  <a:srgbClr val="000000"/>
                </a:solidFill>
                <a:latin typeface="Calibri" pitchFamily="34" charset="0"/>
              </a:rPr>
              <a:t>The Scientific Method</a:t>
            </a:r>
          </a:p>
          <a:p>
            <a:pPr marL="548640" lvl="0" indent="-265113" eaLnBrk="0" hangingPunct="0">
              <a:buFontTx/>
              <a:buChar char="•"/>
              <a:tabLst>
                <a:tab pos="357188" algn="l"/>
                <a:tab pos="447675" algn="l"/>
              </a:tabLst>
              <a:defRPr/>
            </a:pPr>
            <a:r>
              <a:rPr lang="it-IT" sz="2400" b="1" kern="0" dirty="0" smtClean="0">
                <a:solidFill>
                  <a:srgbClr val="000000"/>
                </a:solidFill>
                <a:latin typeface="Calibri" pitchFamily="34" charset="0"/>
                <a:cs typeface="+mn-cs"/>
              </a:rPr>
              <a:t>Paradigmatic Confusion</a:t>
            </a:r>
            <a:endParaRPr lang="it-IT" sz="2400" b="1" kern="0" dirty="0">
              <a:solidFill>
                <a:srgbClr val="000000"/>
              </a:solidFill>
              <a:latin typeface="Calibri" pitchFamily="34" charset="0"/>
              <a:cs typeface="+mn-cs"/>
            </a:endParaRPr>
          </a:p>
        </p:txBody>
      </p:sp>
      <p:sp>
        <p:nvSpPr>
          <p:cNvPr id="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Tree>
    <p:extLst>
      <p:ext uri="{BB962C8B-B14F-4D97-AF65-F5344CB8AC3E}">
        <p14:creationId xmlns:p14="http://schemas.microsoft.com/office/powerpoint/2010/main" xmlns="" val="40409854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50</a:t>
            </a:fld>
            <a:endParaRPr lang="it-IT" smtClean="0">
              <a:latin typeface="Arial" pitchFamily="34" charset="0"/>
            </a:endParaRPr>
          </a:p>
        </p:txBody>
      </p:sp>
      <p:sp>
        <p:nvSpPr>
          <p:cNvPr id="11" name="Titolo 2"/>
          <p:cNvSpPr>
            <a:spLocks noGrp="1"/>
          </p:cNvSpPr>
          <p:nvPr>
            <p:ph type="title"/>
          </p:nvPr>
        </p:nvSpPr>
        <p:spPr>
          <a:xfrm>
            <a:off x="683568" y="855453"/>
            <a:ext cx="7776864" cy="576163"/>
          </a:xfrm>
        </p:spPr>
        <p:txBody>
          <a:bodyPr/>
          <a:lstStyle/>
          <a:p>
            <a:r>
              <a:rPr lang="en-US" sz="3600" dirty="0">
                <a:latin typeface="Times New Roman" panose="02020603050405020304" pitchFamily="18" charset="0"/>
                <a:cs typeface="Times New Roman" panose="02020603050405020304" pitchFamily="18" charset="0"/>
              </a:rPr>
              <a:t>Statistics </a:t>
            </a:r>
            <a:r>
              <a:rPr lang="en-US" sz="3600" dirty="0" smtClean="0">
                <a:latin typeface="Times New Roman" panose="02020603050405020304" pitchFamily="18" charset="0"/>
                <a:cs typeface="Times New Roman" panose="02020603050405020304" pitchFamily="18" charset="0"/>
              </a:rPr>
              <a:t>Can Fool You, Unfortunately</a:t>
            </a:r>
            <a:endParaRPr lang="it-IT" sz="3600"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1763688" y="1484784"/>
            <a:ext cx="7272808" cy="5018441"/>
            <a:chOff x="1763688" y="1484784"/>
            <a:chExt cx="7272808" cy="5018441"/>
          </a:xfrm>
        </p:grpSpPr>
        <p:pic>
          <p:nvPicPr>
            <p:cNvPr id="1026" name="Picture 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63688" y="1484784"/>
              <a:ext cx="5561623" cy="4736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4"/>
            <p:cNvSpPr txBox="1">
              <a:spLocks noChangeArrowheads="1"/>
            </p:cNvSpPr>
            <p:nvPr/>
          </p:nvSpPr>
          <p:spPr bwMode="auto">
            <a:xfrm>
              <a:off x="7524328" y="6149529"/>
              <a:ext cx="1512168" cy="3536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a:t>
              </a:r>
              <a:r>
                <a:rPr lang="en-US" sz="1600" b="1" kern="0" dirty="0" smtClean="0">
                  <a:solidFill>
                    <a:srgbClr val="000000"/>
                  </a:solidFill>
                  <a:latin typeface="Times New Roman" pitchFamily="18" charset="0"/>
                  <a:cs typeface="Times New Roman" pitchFamily="18" charset="0"/>
                </a:rPr>
                <a:t>N. </a:t>
              </a:r>
              <a:r>
                <a:rPr lang="en-US" sz="1600" b="1" kern="0" dirty="0" err="1" smtClean="0">
                  <a:solidFill>
                    <a:srgbClr val="000000"/>
                  </a:solidFill>
                  <a:latin typeface="Times New Roman" pitchFamily="18" charset="0"/>
                  <a:cs typeface="Times New Roman" pitchFamily="18" charset="0"/>
                </a:rPr>
                <a:t>Taleb</a:t>
              </a:r>
              <a:r>
                <a:rPr lang="en-US" sz="1600" b="1" kern="0" dirty="0" smtClean="0">
                  <a:solidFill>
                    <a:srgbClr val="000000"/>
                  </a:solidFill>
                  <a:latin typeface="Times New Roman" pitchFamily="18" charset="0"/>
                  <a:cs typeface="Times New Roman" pitchFamily="18" charset="0"/>
                </a:rPr>
                <a:t>, 2014</a:t>
              </a:r>
              <a:r>
                <a:rPr lang="en-US" sz="1800" b="1" kern="0" dirty="0" smtClean="0">
                  <a:solidFill>
                    <a:srgbClr val="000000"/>
                  </a:solidFill>
                  <a:latin typeface="Times New Roman" pitchFamily="18" charset="0"/>
                  <a:cs typeface="Times New Roman" pitchFamily="18" charset="0"/>
                </a:rPr>
                <a:t>)</a:t>
              </a:r>
              <a:endParaRPr lang="it-IT" sz="1800" kern="0" dirty="0" smtClean="0">
                <a:solidFill>
                  <a:srgbClr val="000000"/>
                </a:solidFill>
              </a:endParaRPr>
            </a:p>
          </p:txBody>
        </p:sp>
      </p:gr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4"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Information &amp; Learning (13)</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233889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51</a:t>
            </a:fld>
            <a:endParaRPr lang="it-IT" smtClean="0">
              <a:latin typeface="Arial" pitchFamily="34" charset="0"/>
            </a:endParaRPr>
          </a:p>
        </p:txBody>
      </p:sp>
      <p:sp>
        <p:nvSpPr>
          <p:cNvPr id="2" name="TextBox 1"/>
          <p:cNvSpPr txBox="1"/>
          <p:nvPr/>
        </p:nvSpPr>
        <p:spPr>
          <a:xfrm>
            <a:off x="353578" y="1340768"/>
            <a:ext cx="8466894" cy="1569660"/>
          </a:xfrm>
          <a:prstGeom prst="rect">
            <a:avLst/>
          </a:prstGeom>
          <a:noFill/>
        </p:spPr>
        <p:txBody>
          <a:bodyPr wrap="square" rtlCol="0">
            <a:spAutoFit/>
          </a:bodyPr>
          <a:lstStyle/>
          <a:p>
            <a:pPr marL="347472" indent="-347472" algn="just"/>
            <a:r>
              <a:rPr lang="en-US" altLang="en-US" sz="2400" kern="0" dirty="0" smtClean="0">
                <a:solidFill>
                  <a:prstClr val="black"/>
                </a:solidFill>
                <a:latin typeface="Times New Roman" panose="02020603050405020304" pitchFamily="18" charset="0"/>
                <a:cs typeface="Times New Roman" panose="02020603050405020304" pitchFamily="18" charset="0"/>
              </a:rPr>
              <a:t>Global </a:t>
            </a:r>
            <a:r>
              <a:rPr lang="en-US" altLang="en-US" sz="2400" kern="0" dirty="0">
                <a:solidFill>
                  <a:prstClr val="black"/>
                </a:solidFill>
                <a:latin typeface="Times New Roman" panose="02020603050405020304" pitchFamily="18" charset="0"/>
                <a:cs typeface="Times New Roman" panose="02020603050405020304" pitchFamily="18" charset="0"/>
              </a:rPr>
              <a:t>complex socio-economic-ecological systems, formed by a large number of parts at different scales of more or less hierarchical systems, produce </a:t>
            </a:r>
            <a:r>
              <a:rPr lang="en-US" altLang="en-US" sz="2400" b="1" kern="0" dirty="0">
                <a:solidFill>
                  <a:prstClr val="black"/>
                </a:solidFill>
                <a:latin typeface="Times New Roman" panose="02020603050405020304" pitchFamily="18" charset="0"/>
                <a:cs typeface="Times New Roman" panose="02020603050405020304" pitchFamily="18" charset="0"/>
              </a:rPr>
              <a:t>emergent patterns</a:t>
            </a:r>
            <a:r>
              <a:rPr lang="en-US" altLang="en-US" sz="2400" kern="0" dirty="0">
                <a:solidFill>
                  <a:prstClr val="black"/>
                </a:solidFill>
                <a:latin typeface="Times New Roman" panose="02020603050405020304" pitchFamily="18" charset="0"/>
                <a:cs typeface="Times New Roman" panose="02020603050405020304" pitchFamily="18" charset="0"/>
              </a:rPr>
              <a:t> and </a:t>
            </a:r>
            <a:r>
              <a:rPr lang="en-US" altLang="en-US" sz="2400" b="1" kern="0" dirty="0">
                <a:solidFill>
                  <a:prstClr val="black"/>
                </a:solidFill>
                <a:latin typeface="Times New Roman" panose="02020603050405020304" pitchFamily="18" charset="0"/>
                <a:cs typeface="Times New Roman" panose="02020603050405020304" pitchFamily="18" charset="0"/>
              </a:rPr>
              <a:t>unintended consequences at various scales</a:t>
            </a:r>
            <a:r>
              <a:rPr lang="en-US" altLang="en-US" sz="2400" kern="0" dirty="0">
                <a:solidFill>
                  <a:prstClr val="black"/>
                </a:solidFill>
                <a:latin typeface="Times New Roman" panose="02020603050405020304" pitchFamily="18" charset="0"/>
                <a:cs typeface="Times New Roman" panose="02020603050405020304" pitchFamily="18" charset="0"/>
              </a:rPr>
              <a:t>.</a:t>
            </a:r>
            <a:endParaRPr lang="it-IT" sz="2200" dirty="0">
              <a:solidFill>
                <a:srgbClr val="000000"/>
              </a:solidFill>
              <a:latin typeface="Times New Roman" pitchFamily="18" charset="0"/>
              <a:cs typeface="Times New Roman" pitchFamily="18" charset="0"/>
            </a:endParaRPr>
          </a:p>
        </p:txBody>
      </p:sp>
      <p:sp>
        <p:nvSpPr>
          <p:cNvPr id="7" name="TextBox 6"/>
          <p:cNvSpPr txBox="1"/>
          <p:nvPr/>
        </p:nvSpPr>
        <p:spPr>
          <a:xfrm>
            <a:off x="353578" y="2852936"/>
            <a:ext cx="8538902" cy="1200329"/>
          </a:xfrm>
          <a:prstGeom prst="rect">
            <a:avLst/>
          </a:prstGeom>
          <a:noFill/>
        </p:spPr>
        <p:txBody>
          <a:bodyPr wrap="square" rtlCol="0">
            <a:spAutoFit/>
          </a:bodyPr>
          <a:lstStyle/>
          <a:p>
            <a:pPr marL="347472" indent="-347472" algn="just"/>
            <a:r>
              <a:rPr lang="en-US" altLang="en-US" sz="2400" kern="0" dirty="0">
                <a:solidFill>
                  <a:prstClr val="black"/>
                </a:solidFill>
                <a:latin typeface="Times New Roman" panose="02020603050405020304" pitchFamily="18" charset="0"/>
                <a:cs typeface="Times New Roman" panose="02020603050405020304" pitchFamily="18" charset="0"/>
              </a:rPr>
              <a:t>A key feature of such complex interactions is that </a:t>
            </a:r>
            <a:r>
              <a:rPr lang="en-US" altLang="en-US" sz="2400" b="1" kern="0" dirty="0">
                <a:solidFill>
                  <a:prstClr val="black"/>
                </a:solidFill>
                <a:latin typeface="Times New Roman" panose="02020603050405020304" pitchFamily="18" charset="0"/>
                <a:cs typeface="Times New Roman" panose="02020603050405020304" pitchFamily="18" charset="0"/>
              </a:rPr>
              <a:t>outcomes are inherently uncertain</a:t>
            </a:r>
            <a:r>
              <a:rPr lang="en-US" altLang="en-US" sz="2400" kern="0" dirty="0">
                <a:solidFill>
                  <a:prstClr val="black"/>
                </a:solidFill>
                <a:latin typeface="Times New Roman" panose="02020603050405020304" pitchFamily="18" charset="0"/>
                <a:cs typeface="Times New Roman" panose="02020603050405020304" pitchFamily="18" charset="0"/>
              </a:rPr>
              <a:t> and </a:t>
            </a:r>
            <a:r>
              <a:rPr lang="en-US" altLang="en-US" sz="2400" b="1" kern="0" dirty="0">
                <a:solidFill>
                  <a:prstClr val="black"/>
                </a:solidFill>
                <a:latin typeface="Times New Roman" panose="02020603050405020304" pitchFamily="18" charset="0"/>
                <a:cs typeface="Times New Roman" panose="02020603050405020304" pitchFamily="18" charset="0"/>
              </a:rPr>
              <a:t>big data cannot reduce this </a:t>
            </a:r>
            <a:r>
              <a:rPr lang="en-US" altLang="en-US" sz="2400" b="1" kern="0" dirty="0" smtClean="0">
                <a:solidFill>
                  <a:prstClr val="black"/>
                </a:solidFill>
                <a:latin typeface="Times New Roman" panose="02020603050405020304" pitchFamily="18" charset="0"/>
                <a:cs typeface="Times New Roman" panose="02020603050405020304" pitchFamily="18" charset="0"/>
              </a:rPr>
              <a:t>uncertainty</a:t>
            </a:r>
            <a:r>
              <a:rPr lang="en-US" altLang="en-US" sz="2400" kern="0" dirty="0" smtClean="0">
                <a:solidFill>
                  <a:prstClr val="black"/>
                </a:solidFill>
                <a:latin typeface="Times New Roman" panose="02020603050405020304" pitchFamily="18" charset="0"/>
                <a:cs typeface="Times New Roman" panose="02020603050405020304" pitchFamily="18" charset="0"/>
              </a:rPr>
              <a:t>. </a:t>
            </a:r>
            <a:endParaRPr lang="it-IT" sz="1400" dirty="0">
              <a:solidFill>
                <a:srgbClr val="000000"/>
              </a:solidFill>
              <a:latin typeface="Times New Roman" pitchFamily="18" charset="0"/>
              <a:cs typeface="Times New Roman" pitchFamily="18" charset="0"/>
            </a:endParaRPr>
          </a:p>
        </p:txBody>
      </p:sp>
      <p:sp>
        <p:nvSpPr>
          <p:cNvPr id="11" name="Rectangle 4"/>
          <p:cNvSpPr>
            <a:spLocks noGrp="1" noChangeArrowheads="1"/>
          </p:cNvSpPr>
          <p:nvPr>
            <p:ph idx="1"/>
          </p:nvPr>
        </p:nvSpPr>
        <p:spPr>
          <a:xfrm>
            <a:off x="395536" y="3933056"/>
            <a:ext cx="8496944" cy="147848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40" tIns="45720" rIns="91440" bIns="45720"/>
          <a:lstStyle/>
          <a:p>
            <a:pPr algn="just">
              <a:spcBef>
                <a:spcPts val="0"/>
              </a:spcBef>
            </a:pPr>
            <a:r>
              <a:rPr lang="en-US" sz="2200" kern="1200" dirty="0" smtClean="0">
                <a:solidFill>
                  <a:srgbClr val="000000"/>
                </a:solidFill>
                <a:latin typeface="Times New Roman" pitchFamily="18" charset="0"/>
                <a:cs typeface="Times New Roman" pitchFamily="18" charset="0"/>
              </a:rPr>
              <a:t>In </a:t>
            </a:r>
            <a:r>
              <a:rPr lang="en-US" sz="2200" b="1" kern="1200" dirty="0" smtClean="0">
                <a:solidFill>
                  <a:srgbClr val="000000"/>
                </a:solidFill>
                <a:latin typeface="Times New Roman" pitchFamily="18" charset="0"/>
                <a:cs typeface="Times New Roman" pitchFamily="18" charset="0"/>
              </a:rPr>
              <a:t>2005</a:t>
            </a:r>
            <a:r>
              <a:rPr lang="en-US" sz="2200" kern="1200" dirty="0" smtClean="0">
                <a:solidFill>
                  <a:srgbClr val="000000"/>
                </a:solidFill>
                <a:latin typeface="Times New Roman" pitchFamily="18" charset="0"/>
                <a:cs typeface="Times New Roman" pitchFamily="18" charset="0"/>
              </a:rPr>
              <a:t>, </a:t>
            </a:r>
            <a:r>
              <a:rPr lang="en-US" sz="2200" b="1" kern="1200" dirty="0" smtClean="0">
                <a:solidFill>
                  <a:srgbClr val="000000"/>
                </a:solidFill>
                <a:latin typeface="Times New Roman" pitchFamily="18" charset="0"/>
                <a:cs typeface="Times New Roman" pitchFamily="18" charset="0"/>
              </a:rPr>
              <a:t>Lane </a:t>
            </a:r>
            <a:r>
              <a:rPr lang="en-US" sz="2200" b="1" kern="1200" dirty="0">
                <a:solidFill>
                  <a:srgbClr val="000000"/>
                </a:solidFill>
                <a:latin typeface="Times New Roman" pitchFamily="18" charset="0"/>
                <a:cs typeface="Times New Roman" pitchFamily="18" charset="0"/>
              </a:rPr>
              <a:t>and </a:t>
            </a:r>
            <a:r>
              <a:rPr lang="en-US" sz="2200" b="1" kern="1200" dirty="0" err="1">
                <a:solidFill>
                  <a:srgbClr val="000000"/>
                </a:solidFill>
                <a:latin typeface="Times New Roman" pitchFamily="18" charset="0"/>
                <a:cs typeface="Times New Roman" pitchFamily="18" charset="0"/>
              </a:rPr>
              <a:t>Maxfield</a:t>
            </a:r>
            <a:r>
              <a:rPr lang="en-US" sz="2200" b="1" kern="1200" dirty="0">
                <a:solidFill>
                  <a:srgbClr val="000000"/>
                </a:solidFill>
                <a:latin typeface="Times New Roman" pitchFamily="18" charset="0"/>
                <a:cs typeface="Times New Roman" pitchFamily="18" charset="0"/>
              </a:rPr>
              <a:t> </a:t>
            </a:r>
            <a:r>
              <a:rPr lang="en-US" sz="2200" kern="1200" dirty="0" smtClean="0">
                <a:solidFill>
                  <a:srgbClr val="000000"/>
                </a:solidFill>
                <a:latin typeface="Times New Roman" pitchFamily="18" charset="0"/>
                <a:cs typeface="Times New Roman" pitchFamily="18" charset="0"/>
              </a:rPr>
              <a:t>coined </a:t>
            </a:r>
            <a:r>
              <a:rPr lang="en-US" sz="2200" kern="1200" dirty="0">
                <a:solidFill>
                  <a:srgbClr val="000000"/>
                </a:solidFill>
                <a:latin typeface="Times New Roman" pitchFamily="18" charset="0"/>
                <a:cs typeface="Times New Roman" pitchFamily="18" charset="0"/>
              </a:rPr>
              <a:t>the term </a:t>
            </a:r>
            <a:r>
              <a:rPr lang="en-US" sz="2400" b="1" dirty="0">
                <a:latin typeface="Times New Roman" panose="02020603050405020304" pitchFamily="18" charset="0"/>
                <a:cs typeface="Times New Roman" panose="02020603050405020304" pitchFamily="18" charset="0"/>
              </a:rPr>
              <a:t>"ontological </a:t>
            </a:r>
            <a:r>
              <a:rPr lang="en-US" sz="2400" b="1" dirty="0" smtClean="0">
                <a:latin typeface="Times New Roman" panose="02020603050405020304" pitchFamily="18" charset="0"/>
                <a:cs typeface="Times New Roman" panose="02020603050405020304" pitchFamily="18" charset="0"/>
              </a:rPr>
              <a:t>uncertainty"</a:t>
            </a:r>
            <a:r>
              <a:rPr lang="en-US" sz="2200" kern="1200" dirty="0" smtClean="0">
                <a:solidFill>
                  <a:srgbClr val="000000"/>
                </a:solidFill>
                <a:latin typeface="Times New Roman" pitchFamily="18" charset="0"/>
                <a:cs typeface="Times New Roman" pitchFamily="18" charset="0"/>
              </a:rPr>
              <a:t> </a:t>
            </a:r>
            <a:r>
              <a:rPr lang="en-US" sz="2200" kern="1200" dirty="0">
                <a:solidFill>
                  <a:srgbClr val="000000"/>
                </a:solidFill>
                <a:latin typeface="Times New Roman" pitchFamily="18" charset="0"/>
                <a:cs typeface="Times New Roman" pitchFamily="18" charset="0"/>
              </a:rPr>
              <a:t>to refer to situations where human agents must make decisions in a context where not only the </a:t>
            </a:r>
            <a:r>
              <a:rPr lang="en-US" sz="2200" b="1" kern="1200" dirty="0">
                <a:solidFill>
                  <a:srgbClr val="000000"/>
                </a:solidFill>
                <a:latin typeface="Times New Roman" pitchFamily="18" charset="0"/>
                <a:cs typeface="Times New Roman" pitchFamily="18" charset="0"/>
              </a:rPr>
              <a:t>future trajectory of an entity is uncertain</a:t>
            </a:r>
            <a:r>
              <a:rPr lang="en-US" sz="2200" kern="1200" dirty="0">
                <a:solidFill>
                  <a:srgbClr val="000000"/>
                </a:solidFill>
                <a:latin typeface="Times New Roman" pitchFamily="18" charset="0"/>
                <a:cs typeface="Times New Roman" pitchFamily="18" charset="0"/>
              </a:rPr>
              <a:t> but also </a:t>
            </a:r>
            <a:r>
              <a:rPr lang="en-US" sz="2200" b="1" kern="1200" dirty="0">
                <a:solidFill>
                  <a:srgbClr val="000000"/>
                </a:solidFill>
                <a:latin typeface="Times New Roman" pitchFamily="18" charset="0"/>
                <a:cs typeface="Times New Roman" pitchFamily="18" charset="0"/>
              </a:rPr>
              <a:t>its future interactions</a:t>
            </a:r>
            <a:r>
              <a:rPr lang="en-US" sz="2200" kern="1200" dirty="0">
                <a:solidFill>
                  <a:srgbClr val="000000"/>
                </a:solidFill>
                <a:latin typeface="Times New Roman" pitchFamily="18" charset="0"/>
                <a:cs typeface="Times New Roman" pitchFamily="18" charset="0"/>
              </a:rPr>
              <a:t> with other entities and those with each other.</a:t>
            </a:r>
            <a:endParaRPr lang="it-IT" sz="2800" dirty="0" smtClean="0">
              <a:solidFill>
                <a:srgbClr val="000000"/>
              </a:solidFill>
            </a:endParaRPr>
          </a:p>
        </p:txBody>
      </p:sp>
      <p:sp>
        <p:nvSpPr>
          <p:cNvPr id="12" name="TextBox 11"/>
          <p:cNvSpPr txBox="1"/>
          <p:nvPr/>
        </p:nvSpPr>
        <p:spPr>
          <a:xfrm>
            <a:off x="334834" y="5661248"/>
            <a:ext cx="8485637" cy="830997"/>
          </a:xfrm>
          <a:prstGeom prst="rect">
            <a:avLst/>
          </a:prstGeom>
          <a:noFill/>
        </p:spPr>
        <p:txBody>
          <a:bodyPr wrap="square" rtlCol="0">
            <a:spAutoFit/>
          </a:bodyPr>
          <a:lstStyle/>
          <a:p>
            <a:pPr marL="347472" indent="-347472" algn="just"/>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a:solidFill>
                  <a:prstClr val="black"/>
                </a:solidFill>
                <a:latin typeface="Times New Roman" panose="02020603050405020304" pitchFamily="18" charset="0"/>
                <a:cs typeface="Times New Roman" panose="02020603050405020304" pitchFamily="18" charset="0"/>
              </a:rPr>
              <a:t>It can also be called </a:t>
            </a:r>
            <a:r>
              <a:rPr lang="en-US" altLang="en-US" sz="2400" b="1" dirty="0" smtClean="0">
                <a:solidFill>
                  <a:prstClr val="black"/>
                </a:solidFill>
                <a:latin typeface="Times New Roman" panose="02020603050405020304" pitchFamily="18" charset="0"/>
                <a:cs typeface="Times New Roman" panose="02020603050405020304" pitchFamily="18" charset="0"/>
              </a:rPr>
              <a:t>radical uncertainty</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a:solidFill>
                  <a:prstClr val="black"/>
                </a:solidFill>
                <a:latin typeface="Times New Roman" panose="02020603050405020304" pitchFamily="18" charset="0"/>
                <a:cs typeface="Times New Roman" panose="02020603050405020304" pitchFamily="18" charset="0"/>
              </a:rPr>
              <a:t>and is the type </a:t>
            </a:r>
            <a:r>
              <a:rPr lang="en-US" altLang="en-US" sz="2400" dirty="0" err="1" smtClean="0">
                <a:solidFill>
                  <a:prstClr val="black"/>
                </a:solidFill>
                <a:latin typeface="Times New Roman" panose="02020603050405020304" pitchFamily="18" charset="0"/>
                <a:cs typeface="Times New Roman" panose="02020603050405020304" pitchFamily="18" charset="0"/>
              </a:rPr>
              <a:t>recognised</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a:solidFill>
                  <a:prstClr val="black"/>
                </a:solidFill>
                <a:latin typeface="Times New Roman" panose="02020603050405020304" pitchFamily="18" charset="0"/>
                <a:cs typeface="Times New Roman" panose="02020603050405020304" pitchFamily="18" charset="0"/>
              </a:rPr>
              <a:t>by </a:t>
            </a:r>
            <a:r>
              <a:rPr lang="en-US" altLang="en-US" sz="2400" b="1" dirty="0">
                <a:solidFill>
                  <a:prstClr val="black"/>
                </a:solidFill>
                <a:latin typeface="Times New Roman" panose="02020603050405020304" pitchFamily="18" charset="0"/>
                <a:cs typeface="Times New Roman" panose="02020603050405020304" pitchFamily="18" charset="0"/>
              </a:rPr>
              <a:t>Keynes</a:t>
            </a:r>
            <a:r>
              <a:rPr lang="en-US" altLang="en-US" sz="2400" dirty="0">
                <a:solidFill>
                  <a:prstClr val="black"/>
                </a:solidFill>
                <a:latin typeface="Times New Roman" panose="02020603050405020304" pitchFamily="18" charset="0"/>
                <a:cs typeface="Times New Roman" panose="02020603050405020304" pitchFamily="18" charset="0"/>
              </a:rPr>
              <a:t> in his well-known remarks in the </a:t>
            </a:r>
            <a:r>
              <a:rPr lang="en-US" altLang="en-US" sz="2400" b="1" dirty="0">
                <a:solidFill>
                  <a:prstClr val="black"/>
                </a:solidFill>
                <a:latin typeface="Times New Roman" panose="02020603050405020304" pitchFamily="18" charset="0"/>
                <a:cs typeface="Times New Roman" panose="02020603050405020304" pitchFamily="18" charset="0"/>
              </a:rPr>
              <a:t>General Theory</a:t>
            </a:r>
            <a:r>
              <a:rPr lang="en-US" altLang="en-US" sz="2400" dirty="0" smtClean="0">
                <a:solidFill>
                  <a:prstClr val="black"/>
                </a:solidFill>
                <a:latin typeface="Times New Roman" panose="02020603050405020304" pitchFamily="18" charset="0"/>
                <a:cs typeface="Times New Roman" panose="02020603050405020304" pitchFamily="18" charset="0"/>
              </a:rPr>
              <a:t>.</a:t>
            </a:r>
            <a:endParaRPr lang="it-IT" sz="2200" dirty="0">
              <a:solidFill>
                <a:srgbClr val="000000"/>
              </a:solidFill>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Titolo 2"/>
          <p:cNvSpPr>
            <a:spLocks noGrp="1"/>
          </p:cNvSpPr>
          <p:nvPr>
            <p:ph type="title"/>
          </p:nvPr>
        </p:nvSpPr>
        <p:spPr>
          <a:xfrm>
            <a:off x="2555776" y="836612"/>
            <a:ext cx="4402832" cy="576163"/>
          </a:xfrm>
        </p:spPr>
        <p:txBody>
          <a:bodyPr/>
          <a:lstStyle/>
          <a:p>
            <a:r>
              <a:rPr lang="en-US" sz="3200" dirty="0" smtClean="0">
                <a:latin typeface="Times New Roman" panose="02020603050405020304" pitchFamily="18" charset="0"/>
                <a:cs typeface="Times New Roman" panose="02020603050405020304" pitchFamily="18" charset="0"/>
              </a:rPr>
              <a:t>Ontological Uncertainty</a:t>
            </a:r>
            <a:endParaRPr lang="it-IT" sz="3200" dirty="0">
              <a:latin typeface="Times New Roman" panose="02020603050405020304" pitchFamily="18" charset="0"/>
              <a:cs typeface="Times New Roman" panose="02020603050405020304" pitchFamily="18" charset="0"/>
            </a:endParaRPr>
          </a:p>
        </p:txBody>
      </p:sp>
      <p:sp>
        <p:nvSpPr>
          <p:cNvPr id="15"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Information &amp; Learning (14)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257134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p"/>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52</a:t>
            </a:fld>
            <a:endParaRPr lang="it-IT" smtClean="0">
              <a:latin typeface="Arial" pitchFamily="34" charset="0"/>
            </a:endParaRPr>
          </a:p>
        </p:txBody>
      </p:sp>
      <p:sp>
        <p:nvSpPr>
          <p:cNvPr id="10" name="Rectangle 4"/>
          <p:cNvSpPr>
            <a:spLocks noGrp="1" noChangeArrowheads="1"/>
          </p:cNvSpPr>
          <p:nvPr>
            <p:ph idx="1"/>
          </p:nvPr>
        </p:nvSpPr>
        <p:spPr>
          <a:xfrm>
            <a:off x="462669" y="1700808"/>
            <a:ext cx="8229600" cy="2736304"/>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40" tIns="45720" rIns="91440" bIns="45720"/>
          <a:lstStyle/>
          <a:p>
            <a:pPr algn="just">
              <a:spcBef>
                <a:spcPts val="0"/>
              </a:spcBef>
            </a:pPr>
            <a:r>
              <a:rPr lang="en-US" sz="2800" b="1" dirty="0" smtClean="0">
                <a:latin typeface="Times New Roman" panose="02020603050405020304" pitchFamily="18" charset="0"/>
                <a:cs typeface="Times New Roman" panose="02020603050405020304" pitchFamily="18" charset="0"/>
              </a:rPr>
              <a:t>Epistemic</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 </a:t>
            </a:r>
            <a:r>
              <a:rPr lang="en-US" sz="2800" b="1" dirty="0" err="1">
                <a:latin typeface="Times New Roman" panose="02020603050405020304" pitchFamily="18" charset="0"/>
                <a:cs typeface="Times New Roman" panose="02020603050405020304" pitchFamily="18" charset="0"/>
              </a:rPr>
              <a:t>aleatory</a:t>
            </a:r>
            <a:r>
              <a:rPr lang="en-US" sz="2800" b="1" dirty="0">
                <a:latin typeface="Times New Roman" panose="02020603050405020304" pitchFamily="18" charset="0"/>
                <a:cs typeface="Times New Roman" panose="02020603050405020304" pitchFamily="18" charset="0"/>
              </a:rPr>
              <a:t> uncertainties</a:t>
            </a:r>
            <a:r>
              <a:rPr lang="en-US" sz="2800" dirty="0">
                <a:latin typeface="Times New Roman" panose="02020603050405020304" pitchFamily="18" charset="0"/>
                <a:cs typeface="Times New Roman" panose="02020603050405020304" pitchFamily="18" charset="0"/>
              </a:rPr>
              <a:t> are fixed </a:t>
            </a:r>
            <a:r>
              <a:rPr lang="en-US" sz="2800" b="1" dirty="0">
                <a:latin typeface="Times New Roman" panose="02020603050405020304" pitchFamily="18" charset="0"/>
                <a:cs typeface="Times New Roman" panose="02020603050405020304" pitchFamily="18" charset="0"/>
              </a:rPr>
              <a:t>neither in space nor in time</a:t>
            </a:r>
            <a:r>
              <a:rPr lang="en-US" sz="2800" dirty="0">
                <a:latin typeface="Times New Roman" panose="02020603050405020304" pitchFamily="18" charset="0"/>
                <a:cs typeface="Times New Roman" panose="02020603050405020304" pitchFamily="18" charset="0"/>
              </a:rPr>
              <a:t>. What is </a:t>
            </a:r>
            <a:r>
              <a:rPr lang="en-US" sz="2800" dirty="0" err="1">
                <a:latin typeface="Times New Roman" panose="02020603050405020304" pitchFamily="18" charset="0"/>
                <a:cs typeface="Times New Roman" panose="02020603050405020304" pitchFamily="18" charset="0"/>
              </a:rPr>
              <a:t>aleatory</a:t>
            </a:r>
            <a:r>
              <a:rPr lang="en-US" sz="2800" dirty="0">
                <a:latin typeface="Times New Roman" panose="02020603050405020304" pitchFamily="18" charset="0"/>
                <a:cs typeface="Times New Roman" panose="02020603050405020304" pitchFamily="18" charset="0"/>
              </a:rPr>
              <a:t> uncertainty in one model can be epistemic uncertainty in another model, at least in part. And what appears to be </a:t>
            </a:r>
            <a:r>
              <a:rPr lang="en-US" sz="2800" dirty="0" err="1">
                <a:latin typeface="Times New Roman" panose="02020603050405020304" pitchFamily="18" charset="0"/>
                <a:cs typeface="Times New Roman" panose="02020603050405020304" pitchFamily="18" charset="0"/>
              </a:rPr>
              <a:t>aleatory</a:t>
            </a:r>
            <a:r>
              <a:rPr lang="en-US" sz="2800" dirty="0">
                <a:latin typeface="Times New Roman" panose="02020603050405020304" pitchFamily="18" charset="0"/>
                <a:cs typeface="Times New Roman" panose="02020603050405020304" pitchFamily="18" charset="0"/>
              </a:rPr>
              <a:t> uncertainty at the present time may be cast, at least in part, into epistemic uncertainty at a later date. </a:t>
            </a:r>
            <a:endParaRPr lang="it-IT" sz="2800" dirty="0" smtClean="0">
              <a:solidFill>
                <a:srgbClr val="0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67544" y="4869160"/>
            <a:ext cx="820891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They can be thought as </a:t>
            </a:r>
            <a:r>
              <a:rPr lang="en-US" sz="2800" b="1" dirty="0">
                <a:latin typeface="Times New Roman" panose="02020603050405020304" pitchFamily="18" charset="0"/>
                <a:cs typeface="Times New Roman" panose="02020603050405020304" pitchFamily="18" charset="0"/>
              </a:rPr>
              <a:t>an irreducible complementary ideal </a:t>
            </a:r>
            <a:r>
              <a:rPr lang="en-US" sz="2800" b="1" dirty="0" smtClean="0">
                <a:latin typeface="Times New Roman" panose="02020603050405020304" pitchFamily="18" charset="0"/>
                <a:cs typeface="Times New Roman" panose="02020603050405020304" pitchFamily="18" charset="0"/>
              </a:rPr>
              <a:t>asymptotic </a:t>
            </a:r>
            <a:r>
              <a:rPr lang="en-US" sz="2800" b="1" dirty="0">
                <a:latin typeface="Times New Roman" panose="02020603050405020304" pitchFamily="18" charset="0"/>
                <a:cs typeface="Times New Roman" panose="02020603050405020304" pitchFamily="18" charset="0"/>
              </a:rPr>
              <a:t>dichotomy</a:t>
            </a:r>
            <a:r>
              <a:rPr lang="en-US" sz="2800" dirty="0">
                <a:latin typeface="Times New Roman" panose="02020603050405020304" pitchFamily="18" charset="0"/>
                <a:cs typeface="Times New Roman" panose="02020603050405020304" pitchFamily="18" charset="0"/>
              </a:rPr>
              <a:t> only.</a:t>
            </a:r>
          </a:p>
        </p:txBody>
      </p:sp>
      <p:sp>
        <p:nvSpPr>
          <p:cNvPr id="11"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8" name="Titolo 2"/>
          <p:cNvSpPr>
            <a:spLocks noGrp="1"/>
          </p:cNvSpPr>
          <p:nvPr>
            <p:ph type="title"/>
          </p:nvPr>
        </p:nvSpPr>
        <p:spPr>
          <a:xfrm>
            <a:off x="2555776" y="836612"/>
            <a:ext cx="4402832" cy="576163"/>
          </a:xfrm>
        </p:spPr>
        <p:txBody>
          <a:bodyPr/>
          <a:lstStyle/>
          <a:p>
            <a:r>
              <a:rPr lang="en-US" sz="3200" dirty="0" smtClean="0">
                <a:latin typeface="Times New Roman" panose="02020603050405020304" pitchFamily="18" charset="0"/>
                <a:cs typeface="Times New Roman" panose="02020603050405020304" pitchFamily="18" charset="0"/>
              </a:rPr>
              <a:t>Ontological Uncertainty</a:t>
            </a:r>
            <a:endParaRPr lang="it-IT" sz="3200" dirty="0">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Information &amp; Learning (15)</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66851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53</a:t>
            </a:fld>
            <a:endParaRPr lang="it-IT" smtClean="0">
              <a:latin typeface="Arial" pitchFamily="34" charset="0"/>
            </a:endParaRPr>
          </a:p>
        </p:txBody>
      </p:sp>
      <p:sp>
        <p:nvSpPr>
          <p:cNvPr id="2" name="Content Placeholder 1"/>
          <p:cNvSpPr>
            <a:spLocks noGrp="1"/>
          </p:cNvSpPr>
          <p:nvPr>
            <p:ph idx="1"/>
          </p:nvPr>
        </p:nvSpPr>
        <p:spPr>
          <a:xfrm>
            <a:off x="438943" y="1362567"/>
            <a:ext cx="8229600" cy="4953000"/>
          </a:xfrm>
        </p:spPr>
        <p:txBody>
          <a:bodyPr/>
          <a:lstStyle/>
          <a:p>
            <a:pPr lvl="0" algn="just"/>
            <a:r>
              <a:rPr lang="en-US" b="1" dirty="0" smtClean="0">
                <a:solidFill>
                  <a:prstClr val="black"/>
                </a:solidFill>
                <a:latin typeface="Times New Roman" panose="02020603050405020304" pitchFamily="18" charset="0"/>
                <a:cs typeface="Times New Roman" panose="02020603050405020304" pitchFamily="18" charset="0"/>
              </a:rPr>
              <a:t>Operating </a:t>
            </a:r>
            <a:r>
              <a:rPr lang="en-US" b="1" dirty="0">
                <a:solidFill>
                  <a:prstClr val="black"/>
                </a:solidFill>
                <a:latin typeface="Times New Roman" panose="02020603050405020304" pitchFamily="18" charset="0"/>
                <a:cs typeface="Times New Roman" panose="02020603050405020304" pitchFamily="18" charset="0"/>
              </a:rPr>
              <a:t>Point</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can emerge as </a:t>
            </a:r>
            <a:r>
              <a:rPr lang="en-US" dirty="0">
                <a:solidFill>
                  <a:prstClr val="black"/>
                </a:solidFill>
                <a:latin typeface="Times New Roman" panose="02020603050405020304" pitchFamily="18" charset="0"/>
                <a:cs typeface="Times New Roman" panose="02020603050405020304" pitchFamily="18" charset="0"/>
              </a:rPr>
              <a:t>a </a:t>
            </a:r>
            <a:r>
              <a:rPr lang="en-US" b="1" dirty="0">
                <a:solidFill>
                  <a:prstClr val="black"/>
                </a:solidFill>
                <a:latin typeface="Times New Roman" panose="02020603050405020304" pitchFamily="18" charset="0"/>
                <a:cs typeface="Times New Roman" panose="02020603050405020304" pitchFamily="18" charset="0"/>
              </a:rPr>
              <a:t>new Trans-disciplinary Reality Level</a:t>
            </a:r>
            <a:r>
              <a:rPr lang="en-US" dirty="0">
                <a:solidFill>
                  <a:prstClr val="black"/>
                </a:solidFill>
                <a:latin typeface="Times New Roman" panose="02020603050405020304" pitchFamily="18" charset="0"/>
                <a:cs typeface="Times New Roman" panose="02020603050405020304" pitchFamily="18" charset="0"/>
              </a:rPr>
              <a:t>, based </a:t>
            </a:r>
            <a:r>
              <a:rPr lang="en-US" dirty="0" smtClean="0">
                <a:solidFill>
                  <a:prstClr val="black"/>
                </a:solidFill>
                <a:latin typeface="Times New Roman" panose="02020603050405020304" pitchFamily="18" charset="0"/>
                <a:cs typeface="Times New Roman" panose="02020603050405020304" pitchFamily="18" charset="0"/>
              </a:rPr>
              <a:t>on </a:t>
            </a:r>
            <a:r>
              <a:rPr lang="en-US" b="1" dirty="0" smtClean="0">
                <a:latin typeface="Times New Roman" panose="02020603050405020304" pitchFamily="18" charset="0"/>
                <a:cs typeface="Times New Roman" panose="02020603050405020304" pitchFamily="18" charset="0"/>
              </a:rPr>
              <a:t>an </a:t>
            </a:r>
            <a:r>
              <a:rPr lang="en-US" b="1" dirty="0">
                <a:latin typeface="Times New Roman" panose="02020603050405020304" pitchFamily="18" charset="0"/>
                <a:cs typeface="Times New Roman" panose="02020603050405020304" pitchFamily="18" charset="0"/>
              </a:rPr>
              <a:t>irreducible complementary </a:t>
            </a:r>
            <a:r>
              <a:rPr lang="en-US" b="1" dirty="0" smtClean="0">
                <a:latin typeface="Times New Roman" panose="02020603050405020304" pitchFamily="18" charset="0"/>
                <a:cs typeface="Times New Roman" panose="02020603050405020304" pitchFamily="18" charset="0"/>
              </a:rPr>
              <a:t>ideal asymptotic dichotomy: </a:t>
            </a:r>
            <a:r>
              <a:rPr lang="en-US" dirty="0" smtClean="0">
                <a:latin typeface="Times New Roman" panose="02020603050405020304" pitchFamily="18" charset="0"/>
                <a:cs typeface="Times New Roman" panose="02020603050405020304" pitchFamily="18" charset="0"/>
              </a:rPr>
              <a:t>T</a:t>
            </a:r>
            <a:r>
              <a:rPr lang="en-US" dirty="0" smtClean="0">
                <a:solidFill>
                  <a:prstClr val="black"/>
                </a:solidFill>
                <a:latin typeface="Times New Roman" panose="02020603050405020304" pitchFamily="18" charset="0"/>
                <a:cs typeface="Times New Roman" panose="02020603050405020304" pitchFamily="18" charset="0"/>
              </a:rPr>
              <a:t>wo </a:t>
            </a:r>
            <a:r>
              <a:rPr lang="en-US" dirty="0">
                <a:solidFill>
                  <a:prstClr val="black"/>
                </a:solidFill>
                <a:latin typeface="Times New Roman" panose="02020603050405020304" pitchFamily="18" charset="0"/>
                <a:cs typeface="Times New Roman" panose="02020603050405020304" pitchFamily="18" charset="0"/>
              </a:rPr>
              <a:t>Complementary Irreducible </a:t>
            </a:r>
            <a:r>
              <a:rPr lang="en-US" dirty="0" smtClean="0">
                <a:solidFill>
                  <a:prstClr val="black"/>
                </a:solidFill>
                <a:latin typeface="Times New Roman" panose="02020603050405020304" pitchFamily="18" charset="0"/>
                <a:cs typeface="Times New Roman" panose="02020603050405020304" pitchFamily="18" charset="0"/>
              </a:rPr>
              <a:t>Coupled Information Management Subsystems.</a:t>
            </a:r>
          </a:p>
        </p:txBody>
      </p:sp>
      <p:pic>
        <p:nvPicPr>
          <p:cNvPr id="9"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2031871" y="2366472"/>
            <a:ext cx="5043744" cy="4168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itolo 1"/>
          <p:cNvSpPr txBox="1">
            <a:spLocks/>
          </p:cNvSpPr>
          <p:nvPr/>
        </p:nvSpPr>
        <p:spPr bwMode="auto">
          <a:xfrm>
            <a:off x="107504" y="858412"/>
            <a:ext cx="8892479" cy="504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2400" dirty="0">
                <a:latin typeface="Times New Roman" panose="02020603050405020304" pitchFamily="18" charset="0"/>
                <a:cs typeface="Times New Roman" panose="02020603050405020304" pitchFamily="18" charset="0"/>
              </a:rPr>
              <a:t>Two Irreducible Subsystems based on Ideal Asymptotic </a:t>
            </a:r>
            <a:r>
              <a:rPr lang="en-US" sz="2400" dirty="0" smtClean="0">
                <a:latin typeface="Times New Roman" panose="02020603050405020304" pitchFamily="18" charset="0"/>
                <a:cs typeface="Times New Roman" panose="02020603050405020304" pitchFamily="18" charset="0"/>
              </a:rPr>
              <a:t>Dichotomy</a:t>
            </a:r>
            <a:endParaRPr lang="en-US" sz="2400" kern="0" dirty="0" smtClean="0">
              <a:latin typeface="Times New Roman" panose="02020603050405020304" pitchFamily="18" charset="0"/>
              <a:cs typeface="Times New Roman" panose="02020603050405020304"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Information &amp; Learning (16)</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24442445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54</a:t>
            </a:fld>
            <a:endParaRPr lang="it-IT" smtClean="0">
              <a:latin typeface="Arial" pitchFamily="34" charset="0"/>
            </a:endParaRPr>
          </a:p>
        </p:txBody>
      </p:sp>
      <p:sp>
        <p:nvSpPr>
          <p:cNvPr id="2" name="Content Placeholder 1"/>
          <p:cNvSpPr>
            <a:spLocks noGrp="1"/>
          </p:cNvSpPr>
          <p:nvPr>
            <p:ph idx="1"/>
          </p:nvPr>
        </p:nvSpPr>
        <p:spPr>
          <a:xfrm>
            <a:off x="438943" y="1362567"/>
            <a:ext cx="8229600" cy="4953000"/>
          </a:xfrm>
        </p:spPr>
        <p:txBody>
          <a:bodyPr/>
          <a:lstStyle/>
          <a:p>
            <a:pPr lvl="0" algn="just"/>
            <a:r>
              <a:rPr lang="en-US" b="1" dirty="0" smtClean="0">
                <a:solidFill>
                  <a:prstClr val="black"/>
                </a:solidFill>
                <a:latin typeface="Times New Roman" panose="02020603050405020304" pitchFamily="18" charset="0"/>
                <a:cs typeface="Times New Roman" panose="02020603050405020304" pitchFamily="18" charset="0"/>
              </a:rPr>
              <a:t>Operating </a:t>
            </a:r>
            <a:r>
              <a:rPr lang="en-US" b="1" dirty="0">
                <a:solidFill>
                  <a:prstClr val="black"/>
                </a:solidFill>
                <a:latin typeface="Times New Roman" panose="02020603050405020304" pitchFamily="18" charset="0"/>
                <a:cs typeface="Times New Roman" panose="02020603050405020304" pitchFamily="18" charset="0"/>
              </a:rPr>
              <a:t>Point</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can emerge as </a:t>
            </a:r>
            <a:r>
              <a:rPr lang="en-US" dirty="0">
                <a:solidFill>
                  <a:prstClr val="black"/>
                </a:solidFill>
                <a:latin typeface="Times New Roman" panose="02020603050405020304" pitchFamily="18" charset="0"/>
                <a:cs typeface="Times New Roman" panose="02020603050405020304" pitchFamily="18" charset="0"/>
              </a:rPr>
              <a:t>a </a:t>
            </a:r>
            <a:r>
              <a:rPr lang="en-US" b="1" dirty="0">
                <a:solidFill>
                  <a:prstClr val="black"/>
                </a:solidFill>
                <a:latin typeface="Times New Roman" panose="02020603050405020304" pitchFamily="18" charset="0"/>
                <a:cs typeface="Times New Roman" panose="02020603050405020304" pitchFamily="18" charset="0"/>
              </a:rPr>
              <a:t>new Trans-disciplinary Reality Level</a:t>
            </a:r>
            <a:r>
              <a:rPr lang="en-US" dirty="0">
                <a:solidFill>
                  <a:prstClr val="black"/>
                </a:solidFill>
                <a:latin typeface="Times New Roman" panose="02020603050405020304" pitchFamily="18" charset="0"/>
                <a:cs typeface="Times New Roman" panose="02020603050405020304" pitchFamily="18" charset="0"/>
              </a:rPr>
              <a:t>, based </a:t>
            </a:r>
            <a:r>
              <a:rPr lang="en-US" dirty="0" smtClean="0">
                <a:solidFill>
                  <a:prstClr val="black"/>
                </a:solidFill>
                <a:latin typeface="Times New Roman" panose="02020603050405020304" pitchFamily="18" charset="0"/>
                <a:cs typeface="Times New Roman" panose="02020603050405020304" pitchFamily="18" charset="0"/>
              </a:rPr>
              <a:t>on </a:t>
            </a:r>
            <a:r>
              <a:rPr lang="en-US" b="1" dirty="0" smtClean="0">
                <a:latin typeface="Times New Roman" panose="02020603050405020304" pitchFamily="18" charset="0"/>
                <a:cs typeface="Times New Roman" panose="02020603050405020304" pitchFamily="18" charset="0"/>
              </a:rPr>
              <a:t>an </a:t>
            </a:r>
            <a:r>
              <a:rPr lang="en-US" b="1" dirty="0">
                <a:latin typeface="Times New Roman" panose="02020603050405020304" pitchFamily="18" charset="0"/>
                <a:cs typeface="Times New Roman" panose="02020603050405020304" pitchFamily="18" charset="0"/>
              </a:rPr>
              <a:t>irreducible complementary </a:t>
            </a:r>
            <a:r>
              <a:rPr lang="en-US" b="1" dirty="0" smtClean="0">
                <a:latin typeface="Times New Roman" panose="02020603050405020304" pitchFamily="18" charset="0"/>
                <a:cs typeface="Times New Roman" panose="02020603050405020304" pitchFamily="18" charset="0"/>
              </a:rPr>
              <a:t>ideal asymptotic dichotomy: </a:t>
            </a:r>
            <a:r>
              <a:rPr lang="en-US" dirty="0" smtClean="0">
                <a:latin typeface="Times New Roman" panose="02020603050405020304" pitchFamily="18" charset="0"/>
                <a:cs typeface="Times New Roman" panose="02020603050405020304" pitchFamily="18" charset="0"/>
              </a:rPr>
              <a:t>T</a:t>
            </a:r>
            <a:r>
              <a:rPr lang="en-US" dirty="0" smtClean="0">
                <a:solidFill>
                  <a:prstClr val="black"/>
                </a:solidFill>
                <a:latin typeface="Times New Roman" panose="02020603050405020304" pitchFamily="18" charset="0"/>
                <a:cs typeface="Times New Roman" panose="02020603050405020304" pitchFamily="18" charset="0"/>
              </a:rPr>
              <a:t>wo </a:t>
            </a:r>
            <a:r>
              <a:rPr lang="en-US" dirty="0">
                <a:solidFill>
                  <a:prstClr val="black"/>
                </a:solidFill>
                <a:latin typeface="Times New Roman" panose="02020603050405020304" pitchFamily="18" charset="0"/>
                <a:cs typeface="Times New Roman" panose="02020603050405020304" pitchFamily="18" charset="0"/>
              </a:rPr>
              <a:t>Complementary Irreducible </a:t>
            </a:r>
            <a:r>
              <a:rPr lang="en-US" dirty="0" smtClean="0">
                <a:solidFill>
                  <a:prstClr val="black"/>
                </a:solidFill>
                <a:latin typeface="Times New Roman" panose="02020603050405020304" pitchFamily="18" charset="0"/>
                <a:cs typeface="Times New Roman" panose="02020603050405020304" pitchFamily="18" charset="0"/>
              </a:rPr>
              <a:t>Coupled Computational Subsystems.</a:t>
            </a:r>
          </a:p>
        </p:txBody>
      </p:sp>
      <p:pic>
        <p:nvPicPr>
          <p:cNvPr id="8"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116013" y="2997200"/>
            <a:ext cx="3384550" cy="3114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643438" y="2924175"/>
            <a:ext cx="3554412" cy="294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itolo 1"/>
          <p:cNvSpPr txBox="1">
            <a:spLocks/>
          </p:cNvSpPr>
          <p:nvPr/>
        </p:nvSpPr>
        <p:spPr bwMode="auto">
          <a:xfrm>
            <a:off x="107504" y="858412"/>
            <a:ext cx="8892479" cy="504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2400" dirty="0">
                <a:latin typeface="Times New Roman" panose="02020603050405020304" pitchFamily="18" charset="0"/>
                <a:cs typeface="Times New Roman" panose="02020603050405020304" pitchFamily="18" charset="0"/>
              </a:rPr>
              <a:t>Two Irreducible Subsystems based on Ideal Asymptotic </a:t>
            </a:r>
            <a:r>
              <a:rPr lang="en-US" sz="2400" dirty="0" smtClean="0">
                <a:latin typeface="Times New Roman" panose="02020603050405020304" pitchFamily="18" charset="0"/>
                <a:cs typeface="Times New Roman" panose="02020603050405020304" pitchFamily="18" charset="0"/>
              </a:rPr>
              <a:t>Dichotomy</a:t>
            </a:r>
            <a:endParaRPr lang="en-US" sz="2400" kern="0" dirty="0" smtClean="0">
              <a:latin typeface="Times New Roman" panose="02020603050405020304" pitchFamily="18" charset="0"/>
              <a:cs typeface="Times New Roman" panose="02020603050405020304"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Information &amp; Learning (17)</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128113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55</a:t>
            </a:fld>
            <a:endParaRPr lang="it-IT" smtClean="0">
              <a:latin typeface="Arial" pitchFamily="34" charset="0"/>
            </a:endParaRPr>
          </a:p>
        </p:txBody>
      </p:sp>
      <p:sp>
        <p:nvSpPr>
          <p:cNvPr id="2" name="TextBox 1"/>
          <p:cNvSpPr txBox="1"/>
          <p:nvPr/>
        </p:nvSpPr>
        <p:spPr>
          <a:xfrm>
            <a:off x="390820" y="1052736"/>
            <a:ext cx="8208912" cy="1938992"/>
          </a:xfrm>
          <a:prstGeom prst="rect">
            <a:avLst/>
          </a:prstGeom>
          <a:noFill/>
        </p:spPr>
        <p:txBody>
          <a:bodyPr wrap="square" rtlCol="0">
            <a:spAutoFit/>
          </a:bodyPr>
          <a:lstStyle/>
          <a:p>
            <a:pPr marL="347472" indent="-347472" algn="just"/>
            <a:r>
              <a:rPr lang="en-US" altLang="en-US" sz="2400" kern="0" dirty="0">
                <a:solidFill>
                  <a:prstClr val="black"/>
                </a:solidFill>
                <a:latin typeface="Times New Roman" panose="02020603050405020304" pitchFamily="18" charset="0"/>
                <a:cs typeface="Times New Roman" panose="02020603050405020304" pitchFamily="18" charset="0"/>
              </a:rPr>
              <a:t>To grasp a more reliable representation of reality and to get more resilient and </a:t>
            </a:r>
            <a:r>
              <a:rPr lang="en-US" altLang="en-US" sz="2400" kern="0" dirty="0" err="1">
                <a:solidFill>
                  <a:prstClr val="black"/>
                </a:solidFill>
                <a:latin typeface="Times New Roman" panose="02020603050405020304" pitchFamily="18" charset="0"/>
                <a:cs typeface="Times New Roman" panose="02020603050405020304" pitchFamily="18" charset="0"/>
              </a:rPr>
              <a:t>antifragile</a:t>
            </a:r>
            <a:r>
              <a:rPr lang="en-US" altLang="en-US" sz="2400" kern="0" dirty="0">
                <a:solidFill>
                  <a:prstClr val="black"/>
                </a:solidFill>
                <a:latin typeface="Times New Roman" panose="02020603050405020304" pitchFamily="18" charset="0"/>
                <a:cs typeface="Times New Roman" panose="02020603050405020304" pitchFamily="18" charset="0"/>
              </a:rPr>
              <a:t> techniques, researchers and scientists need two intelligently articulated hands: </a:t>
            </a:r>
            <a:r>
              <a:rPr lang="en-US" altLang="en-US" sz="2400" b="1" kern="0" dirty="0">
                <a:solidFill>
                  <a:prstClr val="black"/>
                </a:solidFill>
                <a:latin typeface="Times New Roman" panose="02020603050405020304" pitchFamily="18" charset="0"/>
                <a:cs typeface="Times New Roman" panose="02020603050405020304" pitchFamily="18" charset="0"/>
              </a:rPr>
              <a:t>both stochastic and combinatorial approaches </a:t>
            </a:r>
            <a:r>
              <a:rPr lang="en-US" altLang="en-US" sz="2400" b="1" kern="0" dirty="0" err="1">
                <a:solidFill>
                  <a:prstClr val="black"/>
                </a:solidFill>
                <a:latin typeface="Times New Roman" panose="02020603050405020304" pitchFamily="18" charset="0"/>
                <a:cs typeface="Times New Roman" panose="02020603050405020304" pitchFamily="18" charset="0"/>
              </a:rPr>
              <a:t>synergically</a:t>
            </a:r>
            <a:r>
              <a:rPr lang="en-US" altLang="en-US" sz="2400" b="1" kern="0" dirty="0">
                <a:solidFill>
                  <a:prstClr val="black"/>
                </a:solidFill>
                <a:latin typeface="Times New Roman" panose="02020603050405020304" pitchFamily="18" charset="0"/>
                <a:cs typeface="Times New Roman" panose="02020603050405020304" pitchFamily="18" charset="0"/>
              </a:rPr>
              <a:t> articulated by natural </a:t>
            </a:r>
            <a:r>
              <a:rPr lang="en-US" altLang="en-US" sz="2400" b="1" kern="0" dirty="0" smtClean="0">
                <a:solidFill>
                  <a:prstClr val="black"/>
                </a:solidFill>
                <a:latin typeface="Times New Roman" panose="02020603050405020304" pitchFamily="18" charset="0"/>
                <a:cs typeface="Times New Roman" panose="02020603050405020304" pitchFamily="18" charset="0"/>
              </a:rPr>
              <a:t>coupling (Science 2.0 Approach).</a:t>
            </a:r>
            <a:r>
              <a:rPr lang="en-US" altLang="en-US" sz="2400" kern="0" dirty="0" smtClean="0">
                <a:solidFill>
                  <a:prstClr val="black"/>
                </a:solidFill>
                <a:latin typeface="Times New Roman" panose="02020603050405020304" pitchFamily="18" charset="0"/>
                <a:cs typeface="Times New Roman" panose="02020603050405020304" pitchFamily="18" charset="0"/>
              </a:rPr>
              <a:t> </a:t>
            </a:r>
            <a:endParaRPr lang="it-IT" sz="2400" dirty="0">
              <a:latin typeface="Times New Roman" pitchFamily="18" charset="0"/>
              <a:cs typeface="Times New Roman" pitchFamily="18" charset="0"/>
            </a:endParaRPr>
          </a:p>
        </p:txBody>
      </p:sp>
      <p:sp>
        <p:nvSpPr>
          <p:cNvPr id="7" name="TextBox 6"/>
          <p:cNvSpPr txBox="1"/>
          <p:nvPr/>
        </p:nvSpPr>
        <p:spPr>
          <a:xfrm>
            <a:off x="353642" y="2996952"/>
            <a:ext cx="8208912" cy="1569660"/>
          </a:xfrm>
          <a:prstGeom prst="rect">
            <a:avLst/>
          </a:prstGeom>
          <a:noFill/>
        </p:spPr>
        <p:txBody>
          <a:bodyPr wrap="square" rtlCol="0">
            <a:spAutoFit/>
          </a:bodyPr>
          <a:lstStyle/>
          <a:p>
            <a:pPr marL="347472" indent="-347472" algn="just"/>
            <a:r>
              <a:rPr lang="en-US" altLang="en-US" sz="2400" kern="0" dirty="0">
                <a:solidFill>
                  <a:prstClr val="black"/>
                </a:solidFill>
                <a:latin typeface="Times New Roman" panose="02020603050405020304" pitchFamily="18" charset="0"/>
                <a:cs typeface="Times New Roman" panose="02020603050405020304" pitchFamily="18" charset="0"/>
              </a:rPr>
              <a:t>In order to take robust and reliable decision in a complex world, we need to educate and train people to use simple, but effective and powerful strategies and strategic tools, in many different critical application areas.</a:t>
            </a:r>
          </a:p>
        </p:txBody>
      </p:sp>
      <p:sp>
        <p:nvSpPr>
          <p:cNvPr id="11" name="Rectangle 4"/>
          <p:cNvSpPr>
            <a:spLocks noGrp="1" noChangeArrowheads="1"/>
          </p:cNvSpPr>
          <p:nvPr>
            <p:ph idx="1"/>
          </p:nvPr>
        </p:nvSpPr>
        <p:spPr>
          <a:xfrm>
            <a:off x="380476" y="4572827"/>
            <a:ext cx="8229600" cy="1394379"/>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40" tIns="45720" rIns="91440" bIns="45720"/>
          <a:lstStyle/>
          <a:p>
            <a:pPr marL="347472" lvl="0" indent="-347472" algn="just" eaLnBrk="1" hangingPunct="1">
              <a:spcBef>
                <a:spcPct val="0"/>
              </a:spcBef>
            </a:pPr>
            <a:r>
              <a:rPr lang="en-US" altLang="en-US" sz="2400" dirty="0">
                <a:latin typeface="Times New Roman" panose="02020603050405020304" pitchFamily="18" charset="0"/>
                <a:cs typeface="Times New Roman" panose="02020603050405020304" pitchFamily="18" charset="0"/>
              </a:rPr>
              <a:t>To design and develop more robust, resilient and </a:t>
            </a:r>
            <a:r>
              <a:rPr lang="en-US" altLang="en-US" sz="2400" dirty="0" err="1">
                <a:latin typeface="Times New Roman" panose="02020603050405020304" pitchFamily="18" charset="0"/>
                <a:cs typeface="Times New Roman" panose="02020603050405020304" pitchFamily="18" charset="0"/>
              </a:rPr>
              <a:t>antifragile</a:t>
            </a:r>
            <a:r>
              <a:rPr lang="en-US" altLang="en-US" sz="2400" dirty="0">
                <a:latin typeface="Times New Roman" panose="02020603050405020304" pitchFamily="18" charset="0"/>
                <a:cs typeface="Times New Roman" panose="02020603050405020304" pitchFamily="18" charset="0"/>
              </a:rPr>
              <a:t> cyber-physical system, </a:t>
            </a:r>
            <a:r>
              <a:rPr lang="en-US" altLang="en-US" sz="2400" b="1" dirty="0">
                <a:latin typeface="Times New Roman" panose="02020603050405020304" pitchFamily="18" charset="0"/>
                <a:cs typeface="Times New Roman" panose="02020603050405020304" pitchFamily="18" charset="0"/>
              </a:rPr>
              <a:t>we need novel tools to combine effectively and efficiently analytical asymptotic exact global solution panoramas to deep local computational  precision achievement.</a:t>
            </a:r>
          </a:p>
          <a:p>
            <a:pPr marL="347472" lvl="0" indent="-347472" algn="just" eaLnBrk="1" hangingPunct="1">
              <a:spcBef>
                <a:spcPct val="0"/>
              </a:spcBef>
            </a:pPr>
            <a:endParaRPr lang="it-IT" sz="2400" b="1" dirty="0" smtClean="0">
              <a:solidFill>
                <a:srgbClr val="000000"/>
              </a:solidFill>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4" name="Rectangle 2"/>
          <p:cNvSpPr txBox="1">
            <a:spLocks noChangeArrowheads="1"/>
          </p:cNvSpPr>
          <p:nvPr/>
        </p:nvSpPr>
        <p:spPr bwMode="auto">
          <a:xfrm>
            <a:off x="682273" y="116632"/>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Information &amp; Learning (18)</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75349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56</a:t>
            </a:fld>
            <a:endParaRPr lang="it-IT" smtClean="0">
              <a:latin typeface="Arial" pitchFamily="34" charset="0"/>
            </a:endParaRPr>
          </a:p>
        </p:txBody>
      </p:sp>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(00)</a:t>
            </a:r>
            <a:endParaRPr lang="it-IT" sz="3200" b="1" dirty="0">
              <a:solidFill>
                <a:srgbClr val="003F6E"/>
              </a:solidFill>
              <a:latin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85837" y="949753"/>
            <a:ext cx="7172325" cy="5619750"/>
          </a:xfrm>
          <a:prstGeom prst="rect">
            <a:avLst/>
          </a:prstGeom>
        </p:spPr>
      </p:pic>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3" name="Rectangle 2"/>
          <p:cNvSpPr/>
          <p:nvPr/>
        </p:nvSpPr>
        <p:spPr>
          <a:xfrm>
            <a:off x="1754580" y="2204864"/>
            <a:ext cx="6094558" cy="1200329"/>
          </a:xfrm>
          <a:prstGeom prst="rect">
            <a:avLst/>
          </a:prstGeom>
        </p:spPr>
        <p:txBody>
          <a:bodyPr wrap="square">
            <a:spAutoFit/>
          </a:bodyPr>
          <a:lstStyle/>
          <a:p>
            <a:pPr lvl="0" eaLnBrk="0" hangingPunct="0">
              <a:spcBef>
                <a:spcPts val="600"/>
              </a:spcBef>
              <a:tabLst>
                <a:tab pos="357188" algn="l"/>
                <a:tab pos="447675" algn="l"/>
              </a:tabLst>
              <a:defRPr/>
            </a:pPr>
            <a:r>
              <a:rPr lang="it-IT" sz="2400" b="1" kern="0" dirty="0">
                <a:solidFill>
                  <a:srgbClr val="000000"/>
                </a:solidFill>
                <a:effectLst>
                  <a:outerShdw blurRad="38100" dist="38100" dir="2700000" algn="tl">
                    <a:srgbClr val="C0C0C0"/>
                  </a:outerShdw>
                </a:effectLst>
                <a:latin typeface="Calibri" pitchFamily="34" charset="0"/>
              </a:rPr>
              <a:t>4. </a:t>
            </a:r>
            <a:r>
              <a:rPr lang="en-US" sz="2400" b="1" u="sng" kern="0" dirty="0" smtClean="0">
                <a:solidFill>
                  <a:srgbClr val="000000"/>
                </a:solidFill>
                <a:effectLst>
                  <a:outerShdw blurRad="38100" dist="38100" dir="2700000" algn="tl">
                    <a:srgbClr val="C0C0C0"/>
                  </a:outerShdw>
                </a:effectLst>
                <a:latin typeface="Calibri" pitchFamily="34" charset="0"/>
              </a:rPr>
              <a:t>Cybernetics Upgrade (26)</a:t>
            </a:r>
            <a:endParaRPr lang="it-IT" sz="2400" b="1" u="sng" kern="0" dirty="0">
              <a:solidFill>
                <a:srgbClr val="000000"/>
              </a:solidFill>
              <a:effectLst>
                <a:outerShdw blurRad="38100" dist="38100" dir="2700000" algn="tl">
                  <a:srgbClr val="C0C0C0"/>
                </a:outerShdw>
              </a:effectLst>
              <a:latin typeface="Calibri" pitchFamily="34" charset="0"/>
            </a:endParaRPr>
          </a:p>
          <a:p>
            <a:pPr marL="548640" lvl="0" indent="-265113" eaLnBrk="0" hangingPunct="0">
              <a:spcBef>
                <a:spcPts val="0"/>
              </a:spcBef>
              <a:buFontTx/>
              <a:buChar char="•"/>
              <a:tabLst>
                <a:tab pos="357188" algn="l"/>
                <a:tab pos="447675" algn="l"/>
              </a:tabLst>
              <a:defRPr/>
            </a:pPr>
            <a:r>
              <a:rPr lang="en-US" sz="2400" b="1" kern="0" dirty="0">
                <a:solidFill>
                  <a:srgbClr val="000000"/>
                </a:solidFill>
                <a:latin typeface="Calibri" pitchFamily="34" charset="0"/>
              </a:rPr>
              <a:t>R. Rosen Fundamental Modeling Relation</a:t>
            </a:r>
            <a:endParaRPr lang="it-IT" sz="2400" b="1" kern="0" dirty="0">
              <a:solidFill>
                <a:srgbClr val="000000"/>
              </a:solidFill>
              <a:latin typeface="Calibri" pitchFamily="34" charset="0"/>
            </a:endParaRPr>
          </a:p>
          <a:p>
            <a:pPr marL="548640" lvl="0" indent="-265113" eaLnBrk="0" hangingPunct="0">
              <a:spcBef>
                <a:spcPts val="0"/>
              </a:spcBef>
              <a:buFontTx/>
              <a:buChar char="•"/>
              <a:tabLst>
                <a:tab pos="357188" algn="l"/>
                <a:tab pos="447675" algn="l"/>
              </a:tabLst>
              <a:defRPr/>
            </a:pPr>
            <a:r>
              <a:rPr lang="en-US" sz="2400" b="1" kern="0" dirty="0">
                <a:solidFill>
                  <a:srgbClr val="000000"/>
                </a:solidFill>
                <a:latin typeface="Calibri" pitchFamily="34" charset="0"/>
              </a:rPr>
              <a:t>A </a:t>
            </a:r>
            <a:r>
              <a:rPr lang="en-US" sz="2400" b="1" kern="0" dirty="0" smtClean="0">
                <a:solidFill>
                  <a:srgbClr val="000000"/>
                </a:solidFill>
                <a:latin typeface="Calibri" pitchFamily="34" charset="0"/>
              </a:rPr>
              <a:t>Cybernetics Upgrade Framework</a:t>
            </a:r>
            <a:endParaRPr lang="it-IT" sz="2400" b="1" kern="0" dirty="0">
              <a:solidFill>
                <a:srgbClr val="000000"/>
              </a:solidFill>
              <a:latin typeface="Calibri" pitchFamily="34" charset="0"/>
            </a:endParaRPr>
          </a:p>
        </p:txBody>
      </p:sp>
    </p:spTree>
    <p:extLst>
      <p:ext uri="{BB962C8B-B14F-4D97-AF65-F5344CB8AC3E}">
        <p14:creationId xmlns:p14="http://schemas.microsoft.com/office/powerpoint/2010/main" xmlns="" val="298989444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57</a:t>
            </a:fld>
            <a:endParaRPr lang="it-IT" smtClean="0">
              <a:latin typeface="Arial" pitchFamily="34" charset="0"/>
            </a:endParaRPr>
          </a:p>
        </p:txBody>
      </p:sp>
      <p:sp>
        <p:nvSpPr>
          <p:cNvPr id="14" name="Segnaposto contenuto 2"/>
          <p:cNvSpPr>
            <a:spLocks noGrp="1"/>
          </p:cNvSpPr>
          <p:nvPr>
            <p:ph idx="1"/>
          </p:nvPr>
        </p:nvSpPr>
        <p:spPr>
          <a:xfrm>
            <a:off x="457200" y="1773238"/>
            <a:ext cx="8218488" cy="4352925"/>
          </a:xfrm>
        </p:spPr>
        <p:txBody>
          <a:bodyPr/>
          <a:lstStyle/>
          <a:p>
            <a:pPr algn="just" eaLnBrk="1" hangingPunct="1">
              <a:defRPr/>
            </a:pPr>
            <a:endParaRPr lang="en-US" sz="1500" dirty="0" smtClean="0"/>
          </a:p>
          <a:p>
            <a:pPr algn="just" eaLnBrk="1" hangingPunct="1">
              <a:defRPr/>
            </a:pPr>
            <a:r>
              <a:rPr lang="en-US" dirty="0" smtClean="0"/>
              <a:t> </a:t>
            </a:r>
          </a:p>
        </p:txBody>
      </p:sp>
      <p:sp>
        <p:nvSpPr>
          <p:cNvPr id="15" name="TextBox 14"/>
          <p:cNvSpPr txBox="1"/>
          <p:nvPr/>
        </p:nvSpPr>
        <p:spPr>
          <a:xfrm>
            <a:off x="611560" y="1628800"/>
            <a:ext cx="8208912" cy="1815882"/>
          </a:xfrm>
          <a:prstGeom prst="rect">
            <a:avLst/>
          </a:prstGeom>
          <a:noFill/>
        </p:spPr>
        <p:txBody>
          <a:bodyPr wrap="square" rtlCol="0">
            <a:spAutoFit/>
          </a:bodyPr>
          <a:lstStyle/>
          <a:p>
            <a:r>
              <a:rPr lang="en-US" sz="2800" b="1" dirty="0" smtClean="0">
                <a:solidFill>
                  <a:srgbClr val="000000"/>
                </a:solidFill>
                <a:latin typeface="Times New Roman" panose="02020603050405020304" pitchFamily="18" charset="0"/>
                <a:cs typeface="Times New Roman" panose="02020603050405020304" pitchFamily="18" charset="0"/>
              </a:rPr>
              <a:t>First</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as </a:t>
            </a:r>
            <a:r>
              <a:rPr lang="en-US" sz="2800" b="1" dirty="0">
                <a:solidFill>
                  <a:srgbClr val="000000"/>
                </a:solidFill>
                <a:latin typeface="Times New Roman" panose="02020603050405020304" pitchFamily="18" charset="0"/>
                <a:cs typeface="Times New Roman" panose="02020603050405020304" pitchFamily="18" charset="0"/>
              </a:rPr>
              <a:t>a fresh approach</a:t>
            </a:r>
            <a:r>
              <a:rPr lang="en-US" sz="2800" dirty="0">
                <a:solidFill>
                  <a:srgbClr val="000000"/>
                </a:solidFill>
                <a:latin typeface="Times New Roman" panose="02020603050405020304" pitchFamily="18" charset="0"/>
                <a:cs typeface="Times New Roman" panose="02020603050405020304" pitchFamily="18" charset="0"/>
              </a:rPr>
              <a:t>, we can exploit </a:t>
            </a:r>
            <a:r>
              <a:rPr lang="en-US" sz="2800" b="1" dirty="0">
                <a:solidFill>
                  <a:srgbClr val="000000"/>
                </a:solidFill>
                <a:latin typeface="Times New Roman" panose="02020603050405020304" pitchFamily="18" charset="0"/>
                <a:cs typeface="Times New Roman" panose="02020603050405020304" pitchFamily="18" charset="0"/>
              </a:rPr>
              <a:t>CICT new </a:t>
            </a:r>
            <a:r>
              <a:rPr lang="en-US" sz="2800" b="1" dirty="0" smtClean="0">
                <a:solidFill>
                  <a:srgbClr val="000000"/>
                </a:solidFill>
                <a:latin typeface="Times New Roman" panose="02020603050405020304" pitchFamily="18" charset="0"/>
                <a:cs typeface="Times New Roman" panose="02020603050405020304" pitchFamily="18" charset="0"/>
              </a:rPr>
              <a:t>systemic awareness </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cs typeface="Times New Roman" panose="02020603050405020304" pitchFamily="18" charset="0"/>
              </a:rPr>
              <a:t>to build system robustness</a:t>
            </a:r>
            <a:r>
              <a:rPr lang="en-US" sz="2800" dirty="0">
                <a:solidFill>
                  <a:srgbClr val="000000"/>
                </a:solidFill>
                <a:latin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cs typeface="Times New Roman" panose="02020603050405020304" pitchFamily="18" charset="0"/>
              </a:rPr>
              <a:t>against negative black swan events that occur and be able to exploit positive ones.</a:t>
            </a:r>
            <a:endParaRPr lang="en-US" sz="2800" dirty="0" smtClean="0">
              <a:solidFill>
                <a:srgbClr val="000000"/>
              </a:solidFill>
              <a:latin typeface="Times New Roman" panose="02020603050405020304" pitchFamily="18" charset="0"/>
              <a:cs typeface="Times New Roman" panose="02020603050405020304"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8" name="Titolo 2"/>
          <p:cNvSpPr>
            <a:spLocks noGrp="1"/>
          </p:cNvSpPr>
          <p:nvPr>
            <p:ph type="title"/>
          </p:nvPr>
        </p:nvSpPr>
        <p:spPr>
          <a:xfrm>
            <a:off x="1475656" y="836612"/>
            <a:ext cx="6336704" cy="576163"/>
          </a:xfrm>
        </p:spPr>
        <p:txBody>
          <a:bodyPr/>
          <a:lstStyle/>
          <a:p>
            <a:r>
              <a:rPr lang="en-US" sz="3200" dirty="0" smtClean="0">
                <a:latin typeface="Times New Roman" panose="02020603050405020304" pitchFamily="18" charset="0"/>
                <a:cs typeface="Times New Roman" panose="02020603050405020304" pitchFamily="18" charset="0"/>
              </a:rPr>
              <a:t>Our Two-Step Operative Procedure</a:t>
            </a:r>
            <a:endParaRPr lang="it-IT" sz="3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11560" y="3875569"/>
            <a:ext cx="8208912" cy="1815882"/>
          </a:xfrm>
          <a:prstGeom prst="rect">
            <a:avLst/>
          </a:prstGeom>
          <a:noFill/>
        </p:spPr>
        <p:txBody>
          <a:bodyPr wrap="square" rtlCol="0">
            <a:spAutoFit/>
          </a:bodyPr>
          <a:lstStyle/>
          <a:p>
            <a:r>
              <a:rPr lang="en-US" sz="2800" b="1" dirty="0" smtClean="0">
                <a:solidFill>
                  <a:srgbClr val="000000"/>
                </a:solidFill>
                <a:latin typeface="Times New Roman" panose="02020603050405020304" pitchFamily="18" charset="0"/>
                <a:cs typeface="Times New Roman" panose="02020603050405020304" pitchFamily="18" charset="0"/>
              </a:rPr>
              <a:t>Second</a:t>
            </a:r>
            <a:r>
              <a:rPr lang="en-US" sz="2800" dirty="0" smtClean="0">
                <a:solidFill>
                  <a:srgbClr val="000000"/>
                </a:solidFill>
                <a:latin typeface="Times New Roman" panose="02020603050405020304" pitchFamily="18" charset="0"/>
                <a:cs typeface="Times New Roman" panose="02020603050405020304" pitchFamily="18" charset="0"/>
              </a:rPr>
              <a:t>,  we use </a:t>
            </a:r>
            <a:r>
              <a:rPr lang="en-US" sz="2800" b="1" dirty="0" smtClean="0">
                <a:solidFill>
                  <a:srgbClr val="000000"/>
                </a:solidFill>
                <a:latin typeface="Times New Roman" panose="02020603050405020304" pitchFamily="18" charset="0"/>
                <a:cs typeface="Times New Roman" panose="02020603050405020304" pitchFamily="18" charset="0"/>
              </a:rPr>
              <a:t>R</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smtClean="0">
                <a:solidFill>
                  <a:srgbClr val="000000"/>
                </a:solidFill>
                <a:latin typeface="Times New Roman" panose="02020603050405020304" pitchFamily="18" charset="0"/>
                <a:cs typeface="Times New Roman" panose="02020603050405020304" pitchFamily="18" charset="0"/>
              </a:rPr>
              <a:t>Rosen’s  </a:t>
            </a:r>
            <a:r>
              <a:rPr lang="en-US" sz="2800" b="1" dirty="0">
                <a:solidFill>
                  <a:srgbClr val="000000"/>
                </a:solidFill>
                <a:latin typeface="Times New Roman" panose="02020603050405020304" pitchFamily="18" charset="0"/>
                <a:cs typeface="Times New Roman" panose="02020603050405020304" pitchFamily="18" charset="0"/>
              </a:rPr>
              <a:t>Fundamental Modeling </a:t>
            </a:r>
            <a:r>
              <a:rPr lang="en-US" sz="2800" b="1" dirty="0" smtClean="0">
                <a:solidFill>
                  <a:srgbClr val="000000"/>
                </a:solidFill>
                <a:latin typeface="Times New Roman" panose="02020603050405020304" pitchFamily="18" charset="0"/>
                <a:cs typeface="Times New Roman" panose="02020603050405020304" pitchFamily="18" charset="0"/>
              </a:rPr>
              <a:t>Relation</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to gain </a:t>
            </a:r>
            <a:r>
              <a:rPr lang="en-US" sz="2800" b="1" dirty="0">
                <a:solidFill>
                  <a:srgbClr val="000000"/>
                </a:solidFill>
                <a:latin typeface="Times New Roman" panose="02020603050405020304" pitchFamily="18" charset="0"/>
                <a:cs typeface="Times New Roman" panose="02020603050405020304" pitchFamily="18" charset="0"/>
              </a:rPr>
              <a:t>System </a:t>
            </a:r>
            <a:r>
              <a:rPr lang="en-US" sz="2800" b="1" dirty="0" smtClean="0">
                <a:solidFill>
                  <a:srgbClr val="000000"/>
                </a:solidFill>
                <a:latin typeface="Times New Roman" panose="02020603050405020304" pitchFamily="18" charset="0"/>
                <a:cs typeface="Times New Roman" panose="02020603050405020304" pitchFamily="18" charset="0"/>
              </a:rPr>
              <a:t>Anticipation</a:t>
            </a:r>
            <a:r>
              <a:rPr lang="en-US" sz="2800" dirty="0" smtClean="0">
                <a:solidFill>
                  <a:srgbClr val="000000"/>
                </a:solidFill>
                <a:latin typeface="Times New Roman" panose="02020603050405020304" pitchFamily="18" charset="0"/>
                <a:cs typeface="Times New Roman" panose="02020603050405020304" pitchFamily="18" charset="0"/>
              </a:rPr>
              <a:t> and </a:t>
            </a:r>
            <a:r>
              <a:rPr lang="en-US" sz="2800" b="1" dirty="0" smtClean="0">
                <a:solidFill>
                  <a:srgbClr val="000000"/>
                </a:solidFill>
                <a:latin typeface="Times New Roman" panose="02020603050405020304" pitchFamily="18" charset="0"/>
                <a:cs typeface="Times New Roman" panose="02020603050405020304" pitchFamily="18" charset="0"/>
              </a:rPr>
              <a:t>System Self-Reflection</a:t>
            </a:r>
            <a:r>
              <a:rPr lang="en-US" sz="2800" dirty="0" smtClean="0">
                <a:solidFill>
                  <a:srgbClr val="000000"/>
                </a:solidFill>
                <a:latin typeface="Times New Roman" panose="02020603050405020304" pitchFamily="18" charset="0"/>
                <a:cs typeface="Times New Roman" panose="02020603050405020304" pitchFamily="18" charset="0"/>
              </a:rPr>
              <a:t> properties.</a:t>
            </a:r>
            <a:endParaRPr lang="en-US" sz="2800" dirty="0">
              <a:solidFill>
                <a:srgbClr val="000000"/>
              </a:solidFill>
              <a:latin typeface="Times New Roman" panose="02020603050405020304" pitchFamily="18" charset="0"/>
              <a:cs typeface="Times New Roman" panose="02020603050405020304" pitchFamily="18" charset="0"/>
            </a:endParaRPr>
          </a:p>
          <a:p>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(01)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235119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58</a:t>
            </a:fld>
            <a:endParaRPr lang="it-IT" smtClean="0">
              <a:latin typeface="Arial" pitchFamily="34" charset="0"/>
            </a:endParaRPr>
          </a:p>
        </p:txBody>
      </p:sp>
      <p:sp>
        <p:nvSpPr>
          <p:cNvPr id="2" name="TextBox 1"/>
          <p:cNvSpPr txBox="1"/>
          <p:nvPr/>
        </p:nvSpPr>
        <p:spPr>
          <a:xfrm>
            <a:off x="323528" y="980728"/>
            <a:ext cx="8208912" cy="1569660"/>
          </a:xfrm>
          <a:prstGeom prst="rect">
            <a:avLst/>
          </a:prstGeom>
          <a:noFill/>
        </p:spPr>
        <p:txBody>
          <a:bodyPr wrap="square" rtlCol="0">
            <a:spAutoFit/>
          </a:bodyPr>
          <a:lstStyle/>
          <a:p>
            <a:pPr marL="347472" indent="-347472" algn="just"/>
            <a:r>
              <a:rPr lang="en-US" altLang="en-US" sz="2400" b="1" kern="0" dirty="0" smtClean="0">
                <a:solidFill>
                  <a:prstClr val="black"/>
                </a:solidFill>
                <a:latin typeface="Times New Roman" panose="02020603050405020304" pitchFamily="18" charset="0"/>
                <a:cs typeface="Times New Roman" panose="02020603050405020304" pitchFamily="18" charset="0"/>
              </a:rPr>
              <a:t>The central idea</a:t>
            </a:r>
            <a:r>
              <a:rPr lang="en-US" altLang="en-US" sz="2400" kern="0" dirty="0" smtClean="0">
                <a:solidFill>
                  <a:prstClr val="black"/>
                </a:solidFill>
                <a:latin typeface="Times New Roman" panose="02020603050405020304" pitchFamily="18" charset="0"/>
                <a:cs typeface="Times New Roman" panose="02020603050405020304" pitchFamily="18" charset="0"/>
              </a:rPr>
              <a:t> is that </a:t>
            </a:r>
            <a:r>
              <a:rPr lang="en-US" altLang="en-US" sz="2400" b="1" kern="0" dirty="0" smtClean="0">
                <a:solidFill>
                  <a:prstClr val="black"/>
                </a:solidFill>
                <a:latin typeface="Times New Roman" panose="02020603050405020304" pitchFamily="18" charset="0"/>
                <a:cs typeface="Times New Roman" panose="02020603050405020304" pitchFamily="18" charset="0"/>
              </a:rPr>
              <a:t>an assessment of system fragility</a:t>
            </a:r>
            <a:r>
              <a:rPr lang="en-US" altLang="en-US" sz="2400" kern="0" dirty="0" smtClean="0">
                <a:solidFill>
                  <a:prstClr val="black"/>
                </a:solidFill>
                <a:latin typeface="Times New Roman" panose="02020603050405020304" pitchFamily="18" charset="0"/>
                <a:cs typeface="Times New Roman" panose="02020603050405020304" pitchFamily="18" charset="0"/>
              </a:rPr>
              <a:t> (and control of such fragility) </a:t>
            </a:r>
            <a:r>
              <a:rPr lang="en-US" altLang="en-US" sz="2400" b="1" kern="0" dirty="0" smtClean="0">
                <a:solidFill>
                  <a:prstClr val="black"/>
                </a:solidFill>
                <a:latin typeface="Times New Roman" panose="02020603050405020304" pitchFamily="18" charset="0"/>
                <a:cs typeface="Times New Roman" panose="02020603050405020304" pitchFamily="18" charset="0"/>
              </a:rPr>
              <a:t>is more useful</a:t>
            </a:r>
            <a:r>
              <a:rPr lang="en-US" altLang="en-US" sz="2400" kern="0" dirty="0" smtClean="0">
                <a:solidFill>
                  <a:prstClr val="black"/>
                </a:solidFill>
                <a:latin typeface="Times New Roman" panose="02020603050405020304" pitchFamily="18" charset="0"/>
                <a:cs typeface="Times New Roman" panose="02020603050405020304" pitchFamily="18" charset="0"/>
              </a:rPr>
              <a:t>, and </a:t>
            </a:r>
            <a:r>
              <a:rPr lang="en-US" altLang="en-US" sz="2400" b="1" kern="0" dirty="0" smtClean="0">
                <a:solidFill>
                  <a:prstClr val="black"/>
                </a:solidFill>
                <a:latin typeface="Times New Roman" panose="02020603050405020304" pitchFamily="18" charset="0"/>
                <a:cs typeface="Times New Roman" panose="02020603050405020304" pitchFamily="18" charset="0"/>
              </a:rPr>
              <a:t>more reliable</a:t>
            </a:r>
            <a:r>
              <a:rPr lang="en-US" altLang="en-US" sz="2400" kern="0" dirty="0" smtClean="0">
                <a:solidFill>
                  <a:prstClr val="black"/>
                </a:solidFill>
                <a:latin typeface="Times New Roman" panose="02020603050405020304" pitchFamily="18" charset="0"/>
                <a:cs typeface="Times New Roman" panose="02020603050405020304" pitchFamily="18" charset="0"/>
              </a:rPr>
              <a:t>, </a:t>
            </a:r>
            <a:r>
              <a:rPr lang="en-US" altLang="en-US" sz="2400" b="1" kern="0" dirty="0" smtClean="0">
                <a:solidFill>
                  <a:prstClr val="black"/>
                </a:solidFill>
                <a:latin typeface="Times New Roman" panose="02020603050405020304" pitchFamily="18" charset="0"/>
                <a:cs typeface="Times New Roman" panose="02020603050405020304" pitchFamily="18" charset="0"/>
              </a:rPr>
              <a:t>than probability risk management</a:t>
            </a:r>
            <a:r>
              <a:rPr lang="en-US" altLang="en-US" sz="2400" kern="0" dirty="0" smtClean="0">
                <a:solidFill>
                  <a:prstClr val="black"/>
                </a:solidFill>
                <a:latin typeface="Times New Roman" panose="02020603050405020304" pitchFamily="18" charset="0"/>
                <a:cs typeface="Times New Roman" panose="02020603050405020304" pitchFamily="18" charset="0"/>
              </a:rPr>
              <a:t> and </a:t>
            </a:r>
            <a:r>
              <a:rPr lang="en-US" altLang="en-US" sz="2400" b="1" kern="0" dirty="0" smtClean="0">
                <a:solidFill>
                  <a:prstClr val="black"/>
                </a:solidFill>
                <a:latin typeface="Times New Roman" panose="02020603050405020304" pitchFamily="18" charset="0"/>
                <a:cs typeface="Times New Roman" panose="02020603050405020304" pitchFamily="18" charset="0"/>
              </a:rPr>
              <a:t>data-based methods</a:t>
            </a:r>
            <a:r>
              <a:rPr lang="en-US" altLang="en-US" sz="2400" kern="0" dirty="0" smtClean="0">
                <a:solidFill>
                  <a:prstClr val="black"/>
                </a:solidFill>
                <a:latin typeface="Times New Roman" panose="02020603050405020304" pitchFamily="18" charset="0"/>
                <a:cs typeface="Times New Roman" panose="02020603050405020304" pitchFamily="18" charset="0"/>
              </a:rPr>
              <a:t> of risk detection.</a:t>
            </a:r>
            <a:endParaRPr lang="it-IT" sz="2200" dirty="0">
              <a:solidFill>
                <a:srgbClr val="000000"/>
              </a:solidFill>
              <a:latin typeface="Times New Roman" pitchFamily="18" charset="0"/>
              <a:cs typeface="Times New Roman" pitchFamily="18" charset="0"/>
            </a:endParaRPr>
          </a:p>
        </p:txBody>
      </p:sp>
      <p:sp>
        <p:nvSpPr>
          <p:cNvPr id="7" name="TextBox 6"/>
          <p:cNvSpPr txBox="1"/>
          <p:nvPr/>
        </p:nvSpPr>
        <p:spPr>
          <a:xfrm>
            <a:off x="345837" y="2348880"/>
            <a:ext cx="8208912" cy="1569660"/>
          </a:xfrm>
          <a:prstGeom prst="rect">
            <a:avLst/>
          </a:prstGeom>
          <a:noFill/>
        </p:spPr>
        <p:txBody>
          <a:bodyPr wrap="square" rtlCol="0">
            <a:spAutoFit/>
          </a:bodyPr>
          <a:lstStyle/>
          <a:p>
            <a:pPr marL="347472" indent="-347472" algn="just"/>
            <a:r>
              <a:rPr lang="en-US" altLang="en-US" sz="2400" b="1" kern="0" dirty="0" smtClean="0">
                <a:solidFill>
                  <a:prstClr val="black"/>
                </a:solidFill>
                <a:latin typeface="Times New Roman" panose="02020603050405020304" pitchFamily="18" charset="0"/>
                <a:cs typeface="Times New Roman" panose="02020603050405020304" pitchFamily="18" charset="0"/>
              </a:rPr>
              <a:t>Fragility</a:t>
            </a:r>
            <a:r>
              <a:rPr lang="en-US" altLang="en-US" sz="2400" kern="0" dirty="0" smtClean="0">
                <a:solidFill>
                  <a:prstClr val="black"/>
                </a:solidFill>
                <a:latin typeface="Times New Roman" panose="02020603050405020304" pitchFamily="18" charset="0"/>
                <a:cs typeface="Times New Roman" panose="02020603050405020304" pitchFamily="18" charset="0"/>
              </a:rPr>
              <a:t> can be defined as </a:t>
            </a:r>
            <a:r>
              <a:rPr lang="en-US" altLang="en-US" sz="2400" b="1" kern="0" dirty="0" smtClean="0">
                <a:solidFill>
                  <a:prstClr val="black"/>
                </a:solidFill>
                <a:latin typeface="Times New Roman" panose="02020603050405020304" pitchFamily="18" charset="0"/>
                <a:cs typeface="Times New Roman" panose="02020603050405020304" pitchFamily="18" charset="0"/>
              </a:rPr>
              <a:t>an accelerating sensitivity to a harmful stressor</a:t>
            </a:r>
            <a:r>
              <a:rPr lang="en-US" altLang="en-US" sz="2400" kern="0" dirty="0" smtClean="0">
                <a:solidFill>
                  <a:prstClr val="black"/>
                </a:solidFill>
                <a:latin typeface="Times New Roman" panose="02020603050405020304" pitchFamily="18" charset="0"/>
                <a:cs typeface="Times New Roman" panose="02020603050405020304" pitchFamily="18" charset="0"/>
              </a:rPr>
              <a:t>: this response plots as a </a:t>
            </a:r>
            <a:r>
              <a:rPr lang="en-US" altLang="en-US" sz="2400" b="1" kern="0" dirty="0" smtClean="0">
                <a:solidFill>
                  <a:prstClr val="black"/>
                </a:solidFill>
                <a:latin typeface="Times New Roman" panose="02020603050405020304" pitchFamily="18" charset="0"/>
                <a:cs typeface="Times New Roman" panose="02020603050405020304" pitchFamily="18" charset="0"/>
              </a:rPr>
              <a:t>concave curve</a:t>
            </a:r>
            <a:r>
              <a:rPr lang="en-US" altLang="en-US" sz="2400" kern="0" dirty="0" smtClean="0">
                <a:solidFill>
                  <a:prstClr val="black"/>
                </a:solidFill>
                <a:latin typeface="Times New Roman" panose="02020603050405020304" pitchFamily="18" charset="0"/>
                <a:cs typeface="Times New Roman" panose="02020603050405020304" pitchFamily="18" charset="0"/>
              </a:rPr>
              <a:t> and mathematically culminates in </a:t>
            </a:r>
            <a:r>
              <a:rPr lang="en-US" altLang="en-US" sz="2400" b="1" kern="0" dirty="0" smtClean="0">
                <a:solidFill>
                  <a:prstClr val="black"/>
                </a:solidFill>
                <a:latin typeface="Times New Roman" panose="02020603050405020304" pitchFamily="18" charset="0"/>
                <a:cs typeface="Times New Roman" panose="02020603050405020304" pitchFamily="18" charset="0"/>
              </a:rPr>
              <a:t>more harm than benefit</a:t>
            </a:r>
            <a:r>
              <a:rPr lang="en-US" altLang="en-US" sz="2400" kern="0" dirty="0" smtClean="0">
                <a:solidFill>
                  <a:prstClr val="black"/>
                </a:solidFill>
                <a:latin typeface="Times New Roman" panose="02020603050405020304" pitchFamily="18" charset="0"/>
                <a:cs typeface="Times New Roman" panose="02020603050405020304" pitchFamily="18" charset="0"/>
              </a:rPr>
              <a:t> from the disorder cluster (uncertainty, incomplete knowledge, etc.)</a:t>
            </a:r>
            <a:endParaRPr lang="it-IT" sz="1400" dirty="0">
              <a:solidFill>
                <a:srgbClr val="000000"/>
              </a:solidFill>
              <a:latin typeface="Times New Roman" pitchFamily="18" charset="0"/>
              <a:cs typeface="Times New Roman" pitchFamily="18" charset="0"/>
            </a:endParaRPr>
          </a:p>
        </p:txBody>
      </p:sp>
      <p:sp>
        <p:nvSpPr>
          <p:cNvPr id="11" name="Rectangle 4"/>
          <p:cNvSpPr>
            <a:spLocks noGrp="1" noChangeArrowheads="1"/>
          </p:cNvSpPr>
          <p:nvPr>
            <p:ph idx="1"/>
          </p:nvPr>
        </p:nvSpPr>
        <p:spPr>
          <a:xfrm>
            <a:off x="345837" y="3789040"/>
            <a:ext cx="8229600" cy="111844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40" tIns="45720" rIns="91440" bIns="45720"/>
          <a:lstStyle/>
          <a:p>
            <a:pPr algn="just">
              <a:spcBef>
                <a:spcPts val="0"/>
              </a:spcBef>
            </a:pPr>
            <a:r>
              <a:rPr lang="en-US" sz="2400" b="1" kern="1200" dirty="0" err="1" smtClean="0">
                <a:solidFill>
                  <a:srgbClr val="000000"/>
                </a:solidFill>
                <a:latin typeface="Times New Roman" pitchFamily="18" charset="0"/>
                <a:cs typeface="Times New Roman" pitchFamily="18" charset="0"/>
              </a:rPr>
              <a:t>Antifragility</a:t>
            </a:r>
            <a:r>
              <a:rPr lang="en-US" sz="2400" kern="1200" dirty="0" smtClean="0">
                <a:solidFill>
                  <a:srgbClr val="000000"/>
                </a:solidFill>
                <a:latin typeface="Times New Roman" pitchFamily="18" charset="0"/>
                <a:cs typeface="Times New Roman" pitchFamily="18" charset="0"/>
              </a:rPr>
              <a:t> is the opposite, producing a </a:t>
            </a:r>
            <a:r>
              <a:rPr lang="en-US" sz="2400" b="1" kern="1200" dirty="0" smtClean="0">
                <a:solidFill>
                  <a:srgbClr val="000000"/>
                </a:solidFill>
                <a:latin typeface="Times New Roman" pitchFamily="18" charset="0"/>
                <a:cs typeface="Times New Roman" pitchFamily="18" charset="0"/>
              </a:rPr>
              <a:t>convex response</a:t>
            </a:r>
            <a:r>
              <a:rPr lang="en-US" sz="2400" kern="1200" dirty="0" smtClean="0">
                <a:solidFill>
                  <a:srgbClr val="000000"/>
                </a:solidFill>
                <a:latin typeface="Times New Roman" pitchFamily="18" charset="0"/>
                <a:cs typeface="Times New Roman" pitchFamily="18" charset="0"/>
              </a:rPr>
              <a:t> that leads to </a:t>
            </a:r>
            <a:r>
              <a:rPr lang="en-US" sz="2400" b="1" kern="1200" dirty="0" smtClean="0">
                <a:solidFill>
                  <a:srgbClr val="000000"/>
                </a:solidFill>
                <a:latin typeface="Times New Roman" pitchFamily="18" charset="0"/>
                <a:cs typeface="Times New Roman" pitchFamily="18" charset="0"/>
              </a:rPr>
              <a:t>more benefit than arm</a:t>
            </a:r>
            <a:r>
              <a:rPr lang="en-US" sz="2400" kern="1200" dirty="0" smtClean="0">
                <a:solidFill>
                  <a:srgbClr val="000000"/>
                </a:solidFill>
                <a:latin typeface="Times New Roman" pitchFamily="18" charset="0"/>
                <a:cs typeface="Times New Roman" pitchFamily="18" charset="0"/>
              </a:rPr>
              <a:t>. All we need is to be able </a:t>
            </a:r>
            <a:r>
              <a:rPr lang="en-US" sz="2400" b="1" kern="1200" dirty="0" smtClean="0">
                <a:solidFill>
                  <a:srgbClr val="000000"/>
                </a:solidFill>
                <a:latin typeface="Times New Roman" pitchFamily="18" charset="0"/>
                <a:cs typeface="Times New Roman" pitchFamily="18" charset="0"/>
              </a:rPr>
              <a:t>to assess whether the system is accelerating towards arm or benefit</a:t>
            </a:r>
            <a:r>
              <a:rPr lang="en-US" sz="2400" kern="1200" dirty="0" smtClean="0">
                <a:solidFill>
                  <a:srgbClr val="000000"/>
                </a:solidFill>
                <a:latin typeface="Times New Roman" pitchFamily="18" charset="0"/>
                <a:cs typeface="Times New Roman" pitchFamily="18" charset="0"/>
              </a:rPr>
              <a:t>.</a:t>
            </a:r>
            <a:endParaRPr lang="it-IT" sz="2400" dirty="0" smtClean="0">
              <a:solidFill>
                <a:srgbClr val="000000"/>
              </a:solidFill>
            </a:endParaRPr>
          </a:p>
        </p:txBody>
      </p:sp>
      <p:sp>
        <p:nvSpPr>
          <p:cNvPr id="12" name="TextBox 11"/>
          <p:cNvSpPr txBox="1"/>
          <p:nvPr/>
        </p:nvSpPr>
        <p:spPr>
          <a:xfrm>
            <a:off x="251520" y="5180788"/>
            <a:ext cx="8208912" cy="1200329"/>
          </a:xfrm>
          <a:prstGeom prst="rect">
            <a:avLst/>
          </a:prstGeom>
          <a:noFill/>
        </p:spPr>
        <p:txBody>
          <a:bodyPr wrap="square" rtlCol="0">
            <a:spAutoFit/>
          </a:bodyPr>
          <a:lstStyle/>
          <a:p>
            <a:pPr marL="347472" indent="-347472" algn="just"/>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b="1" dirty="0" smtClean="0">
                <a:solidFill>
                  <a:prstClr val="black"/>
                </a:solidFill>
                <a:latin typeface="Times New Roman" panose="02020603050405020304" pitchFamily="18" charset="0"/>
                <a:cs typeface="Times New Roman" panose="02020603050405020304" pitchFamily="18" charset="0"/>
              </a:rPr>
              <a:t>We do not need to know the history and statistics of the system</a:t>
            </a:r>
            <a:r>
              <a:rPr lang="en-US" altLang="en-US" sz="2400" dirty="0" smtClean="0">
                <a:solidFill>
                  <a:prstClr val="black"/>
                </a:solidFill>
                <a:latin typeface="Times New Roman" panose="02020603050405020304" pitchFamily="18" charset="0"/>
                <a:cs typeface="Times New Roman" panose="02020603050405020304" pitchFamily="18" charset="0"/>
              </a:rPr>
              <a:t> to measure its fragility or </a:t>
            </a:r>
            <a:r>
              <a:rPr lang="en-US" altLang="en-US" sz="2400" dirty="0" err="1" smtClean="0">
                <a:solidFill>
                  <a:prstClr val="black"/>
                </a:solidFill>
                <a:latin typeface="Times New Roman" panose="02020603050405020304" pitchFamily="18" charset="0"/>
                <a:cs typeface="Times New Roman" panose="02020603050405020304" pitchFamily="18" charset="0"/>
              </a:rPr>
              <a:t>antifragility</a:t>
            </a:r>
            <a:r>
              <a:rPr lang="en-US" altLang="en-US" sz="2400" dirty="0" smtClean="0">
                <a:solidFill>
                  <a:prstClr val="black"/>
                </a:solidFill>
                <a:latin typeface="Times New Roman" panose="02020603050405020304" pitchFamily="18" charset="0"/>
                <a:cs typeface="Times New Roman" panose="02020603050405020304" pitchFamily="18" charset="0"/>
              </a:rPr>
              <a:t>, or to be able to predict rare and random (</a:t>
            </a:r>
            <a:r>
              <a:rPr lang="en-US" altLang="en-US" sz="2400" b="1" dirty="0" smtClean="0">
                <a:solidFill>
                  <a:prstClr val="black"/>
                </a:solidFill>
                <a:latin typeface="Times New Roman" panose="02020603050405020304" pitchFamily="18" charset="0"/>
                <a:cs typeface="Times New Roman" panose="02020603050405020304" pitchFamily="18" charset="0"/>
              </a:rPr>
              <a:t>black swan</a:t>
            </a:r>
            <a:r>
              <a:rPr lang="en-US" altLang="en-US" sz="2400" dirty="0" smtClean="0">
                <a:solidFill>
                  <a:prstClr val="black"/>
                </a:solidFill>
                <a:latin typeface="Times New Roman" panose="02020603050405020304" pitchFamily="18" charset="0"/>
                <a:cs typeface="Times New Roman" panose="02020603050405020304" pitchFamily="18" charset="0"/>
              </a:rPr>
              <a:t>) events. </a:t>
            </a:r>
            <a:endParaRPr lang="it-IT" sz="2200" dirty="0">
              <a:solidFill>
                <a:srgbClr val="000000"/>
              </a:solidFill>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(02)</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36143450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p"/>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26E478E-72A6-4429-A778-43D52BC0C846}" type="slidenum">
              <a:rPr lang="it-IT" smtClean="0">
                <a:latin typeface="Arial" pitchFamily="34" charset="0"/>
              </a:rPr>
              <a:pPr eaLnBrk="1" hangingPunct="1">
                <a:spcBef>
                  <a:spcPct val="0"/>
                </a:spcBef>
                <a:defRPr/>
              </a:pPr>
              <a:t>59</a:t>
            </a:fld>
            <a:endParaRPr lang="it-IT" smtClean="0">
              <a:latin typeface="Arial" pitchFamily="34" charset="0"/>
            </a:endParaRPr>
          </a:p>
        </p:txBody>
      </p:sp>
      <p:grpSp>
        <p:nvGrpSpPr>
          <p:cNvPr id="15" name="Group 14"/>
          <p:cNvGrpSpPr>
            <a:grpSpLocks/>
          </p:cNvGrpSpPr>
          <p:nvPr/>
        </p:nvGrpSpPr>
        <p:grpSpPr bwMode="auto">
          <a:xfrm>
            <a:off x="609642" y="4057292"/>
            <a:ext cx="7348651" cy="1012890"/>
            <a:chOff x="427309" y="914400"/>
            <a:chExt cx="8534401" cy="1012213"/>
          </a:xfrm>
        </p:grpSpPr>
        <p:sp>
          <p:nvSpPr>
            <p:cNvPr id="29706" name="Text Box 3"/>
            <p:cNvSpPr txBox="1">
              <a:spLocks noChangeArrowheads="1"/>
            </p:cNvSpPr>
            <p:nvPr/>
          </p:nvSpPr>
          <p:spPr bwMode="auto">
            <a:xfrm>
              <a:off x="441708" y="914400"/>
              <a:ext cx="7334253" cy="461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400" b="1" dirty="0" smtClean="0">
                  <a:solidFill>
                    <a:srgbClr val="000000"/>
                  </a:solidFill>
                  <a:latin typeface="Calibri" pitchFamily="34" charset="0"/>
                </a:rPr>
                <a:t>Continuous Probabilistic Approach (Stochastic Measure)</a:t>
              </a:r>
              <a:endParaRPr lang="it-IT" sz="2400" dirty="0">
                <a:solidFill>
                  <a:srgbClr val="000000"/>
                </a:solidFill>
                <a:latin typeface="Times New Roman" pitchFamily="18" charset="0"/>
              </a:endParaRPr>
            </a:p>
          </p:txBody>
        </p:sp>
        <p:sp>
          <p:nvSpPr>
            <p:cNvPr id="29707" name="Text Box 3"/>
            <p:cNvSpPr txBox="1">
              <a:spLocks noChangeArrowheads="1"/>
            </p:cNvSpPr>
            <p:nvPr/>
          </p:nvSpPr>
          <p:spPr bwMode="auto">
            <a:xfrm>
              <a:off x="427309" y="1219200"/>
              <a:ext cx="8534401" cy="70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it-IT" sz="2000" b="1" dirty="0" smtClean="0">
                  <a:solidFill>
                    <a:srgbClr val="000000"/>
                  </a:solidFill>
                  <a:latin typeface="Calibri" pitchFamily="34" charset="0"/>
                </a:rPr>
                <a:t>Well Developed and Applied in all Scientific Areas.</a:t>
              </a:r>
            </a:p>
            <a:p>
              <a:pPr algn="just" eaLnBrk="1" hangingPunct="1"/>
              <a:r>
                <a:rPr lang="it-IT" sz="2000" b="1" dirty="0" smtClean="0">
                  <a:solidFill>
                    <a:srgbClr val="000000"/>
                  </a:solidFill>
                  <a:latin typeface="Calibri" pitchFamily="34" charset="0"/>
                </a:rPr>
                <a:t>(Infinitesimal Calculus + Stochastic Analysis).</a:t>
              </a:r>
              <a:endParaRPr lang="it-IT" sz="2000" dirty="0">
                <a:solidFill>
                  <a:srgbClr val="000000"/>
                </a:solidFill>
                <a:latin typeface="Times New Roman" pitchFamily="18" charset="0"/>
              </a:endParaRPr>
            </a:p>
          </p:txBody>
        </p:sp>
      </p:grpSp>
      <p:grpSp>
        <p:nvGrpSpPr>
          <p:cNvPr id="18" name="Group 17"/>
          <p:cNvGrpSpPr>
            <a:grpSpLocks/>
          </p:cNvGrpSpPr>
          <p:nvPr/>
        </p:nvGrpSpPr>
        <p:grpSpPr bwMode="auto">
          <a:xfrm>
            <a:off x="609641" y="5070182"/>
            <a:ext cx="7348651" cy="1067405"/>
            <a:chOff x="420676" y="2178778"/>
            <a:chExt cx="8547680" cy="1066775"/>
          </a:xfrm>
        </p:grpSpPr>
        <p:sp>
          <p:nvSpPr>
            <p:cNvPr id="29704" name="Text Box 3"/>
            <p:cNvSpPr txBox="1">
              <a:spLocks noChangeArrowheads="1"/>
            </p:cNvSpPr>
            <p:nvPr/>
          </p:nvSpPr>
          <p:spPr bwMode="auto">
            <a:xfrm>
              <a:off x="420676" y="2178778"/>
              <a:ext cx="7373321" cy="461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400" b="1" dirty="0" smtClean="0">
                  <a:solidFill>
                    <a:srgbClr val="000000"/>
                  </a:solidFill>
                  <a:latin typeface="Calibri" pitchFamily="34" charset="0"/>
                </a:rPr>
                <a:t>Discrete Deterministic Approach (Combinatorially Based)</a:t>
              </a:r>
              <a:endParaRPr lang="it-IT" sz="2400" dirty="0">
                <a:solidFill>
                  <a:srgbClr val="000000"/>
                </a:solidFill>
                <a:latin typeface="Times New Roman" pitchFamily="18" charset="0"/>
              </a:endParaRPr>
            </a:p>
          </p:txBody>
        </p:sp>
        <p:sp>
          <p:nvSpPr>
            <p:cNvPr id="29705" name="Text Box 3"/>
            <p:cNvSpPr txBox="1">
              <a:spLocks noChangeArrowheads="1"/>
            </p:cNvSpPr>
            <p:nvPr/>
          </p:nvSpPr>
          <p:spPr bwMode="auto">
            <a:xfrm>
              <a:off x="433955" y="2538085"/>
              <a:ext cx="8534401" cy="707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it-IT" sz="2000" b="1" dirty="0" smtClean="0">
                  <a:solidFill>
                    <a:srgbClr val="000000"/>
                  </a:solidFill>
                  <a:latin typeface="Calibri" pitchFamily="34" charset="0"/>
                </a:rPr>
                <a:t>Less Developed and Applied in a few quite specific Scientific Areas.</a:t>
              </a:r>
            </a:p>
            <a:p>
              <a:pPr algn="just" eaLnBrk="1" hangingPunct="1"/>
              <a:r>
                <a:rPr lang="it-IT" sz="2000" b="1" smtClean="0">
                  <a:solidFill>
                    <a:srgbClr val="000000"/>
                  </a:solidFill>
                  <a:latin typeface="Calibri" pitchFamily="34" charset="0"/>
                </a:rPr>
                <a:t>(Finite Difference Calculus + Combinatorial Calculus).</a:t>
              </a:r>
              <a:endParaRPr lang="it-IT" sz="2000" dirty="0">
                <a:solidFill>
                  <a:srgbClr val="000000"/>
                </a:solidFill>
                <a:latin typeface="Times New Roman" pitchFamily="18" charset="0"/>
              </a:endParaRPr>
            </a:p>
          </p:txBody>
        </p:sp>
      </p:grpSp>
      <p:sp>
        <p:nvSpPr>
          <p:cNvPr id="29703" name="Text Box 3"/>
          <p:cNvSpPr txBox="1">
            <a:spLocks noChangeArrowheads="1"/>
          </p:cNvSpPr>
          <p:nvPr/>
        </p:nvSpPr>
        <p:spPr bwMode="auto">
          <a:xfrm>
            <a:off x="538736" y="1062163"/>
            <a:ext cx="8323625"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a:solidFill>
                  <a:srgbClr val="000000"/>
                </a:solidFill>
                <a:latin typeface="Times New Roman" pitchFamily="18" charset="0"/>
              </a:rPr>
              <a:t>Information </a:t>
            </a:r>
            <a:r>
              <a:rPr lang="it-IT" sz="3200" b="1" dirty="0" smtClean="0">
                <a:solidFill>
                  <a:srgbClr val="000000"/>
                </a:solidFill>
                <a:latin typeface="Times New Roman" pitchFamily="18" charset="0"/>
              </a:rPr>
              <a:t>Concept Modeling in Math</a:t>
            </a:r>
            <a:br>
              <a:rPr lang="it-IT" sz="3200" b="1" dirty="0" smtClean="0">
                <a:solidFill>
                  <a:srgbClr val="000000"/>
                </a:solidFill>
                <a:latin typeface="Times New Roman" pitchFamily="18" charset="0"/>
              </a:rPr>
            </a:br>
            <a:r>
              <a:rPr lang="it-IT" sz="3200" b="1" dirty="0" smtClean="0">
                <a:solidFill>
                  <a:srgbClr val="000000"/>
                </a:solidFill>
                <a:latin typeface="Times New Roman" pitchFamily="18" charset="0"/>
              </a:rPr>
              <a:t> </a:t>
            </a:r>
            <a:r>
              <a:rPr lang="it-IT" sz="3200" dirty="0" smtClean="0">
                <a:solidFill>
                  <a:srgbClr val="000000"/>
                </a:solidFill>
                <a:latin typeface="Times New Roman" pitchFamily="18" charset="0"/>
              </a:rPr>
              <a:t>has been approached by</a:t>
            </a:r>
            <a:endParaRPr lang="it-IT" sz="3200" dirty="0">
              <a:solidFill>
                <a:srgbClr val="000000"/>
              </a:solidFill>
              <a:latin typeface="Times New Roman" pitchFamily="18" charset="0"/>
            </a:endParaRPr>
          </a:p>
          <a:p>
            <a:pPr algn="ctr" eaLnBrk="1" hangingPunct="1"/>
            <a:r>
              <a:rPr lang="it-IT" sz="3200" b="1" dirty="0">
                <a:solidFill>
                  <a:srgbClr val="000000"/>
                </a:solidFill>
                <a:latin typeface="Times New Roman" pitchFamily="18" charset="0"/>
              </a:rPr>
              <a:t> </a:t>
            </a:r>
            <a:r>
              <a:rPr lang="it-IT" sz="3200" b="1" dirty="0" smtClean="0">
                <a:solidFill>
                  <a:srgbClr val="000000"/>
                </a:solidFill>
                <a:latin typeface="Times New Roman" pitchFamily="18" charset="0"/>
                <a:cs typeface="Times New Roman" pitchFamily="18" charset="0"/>
              </a:rPr>
              <a:t>Two Large Theoretical and Operative Areas </a:t>
            </a:r>
          </a:p>
          <a:p>
            <a:pPr algn="ctr" eaLnBrk="1" hangingPunct="1"/>
            <a:r>
              <a:rPr lang="it-IT" sz="3200" dirty="0" smtClean="0">
                <a:solidFill>
                  <a:srgbClr val="000000"/>
                </a:solidFill>
                <a:latin typeface="Times New Roman" pitchFamily="18" charset="0"/>
                <a:cs typeface="Times New Roman" pitchFamily="18" charset="0"/>
              </a:rPr>
              <a:t>interlinked by</a:t>
            </a:r>
          </a:p>
          <a:p>
            <a:pPr algn="ctr" eaLnBrk="1" hangingPunct="1"/>
            <a:r>
              <a:rPr lang="it-IT" sz="3200" b="1" dirty="0" smtClean="0">
                <a:solidFill>
                  <a:srgbClr val="000000"/>
                </a:solidFill>
                <a:latin typeface="Times New Roman" pitchFamily="18" charset="0"/>
                <a:cs typeface="Times New Roman" pitchFamily="18" charset="0"/>
              </a:rPr>
              <a:t>Irriducible Complementarity.</a:t>
            </a:r>
            <a:endParaRPr lang="it-IT" sz="3200" b="1" dirty="0">
              <a:solidFill>
                <a:srgbClr val="000000"/>
              </a:solidFill>
              <a:latin typeface="Times New Roman" pitchFamily="18" charset="0"/>
              <a:cs typeface="Times New Roman" pitchFamily="18" charset="0"/>
            </a:endParaRPr>
          </a:p>
        </p:txBody>
      </p:sp>
      <p:sp>
        <p:nvSpPr>
          <p:cNvPr id="16"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3"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(03)</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1994248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6</a:t>
            </a:fld>
            <a:endParaRPr lang="it-IT" smtClean="0">
              <a:latin typeface="Arial" pitchFamily="34" charset="0"/>
            </a:endParaRPr>
          </a:p>
        </p:txBody>
      </p:sp>
      <p:sp>
        <p:nvSpPr>
          <p:cNvPr id="2" name="TextBox 1"/>
          <p:cNvSpPr txBox="1"/>
          <p:nvPr/>
        </p:nvSpPr>
        <p:spPr>
          <a:xfrm>
            <a:off x="390820" y="1052736"/>
            <a:ext cx="8208912" cy="1446550"/>
          </a:xfrm>
          <a:prstGeom prst="rect">
            <a:avLst/>
          </a:prstGeom>
          <a:noFill/>
        </p:spPr>
        <p:txBody>
          <a:bodyPr wrap="square" rtlCol="0">
            <a:spAutoFit/>
          </a:bodyPr>
          <a:lstStyle/>
          <a:p>
            <a:pPr marL="347472" indent="-347472" algn="just"/>
            <a:r>
              <a:rPr lang="en-US" altLang="en-US" sz="2200" kern="0" dirty="0">
                <a:solidFill>
                  <a:prstClr val="black"/>
                </a:solidFill>
                <a:latin typeface="Times New Roman" panose="02020603050405020304" pitchFamily="18" charset="0"/>
                <a:cs typeface="Times New Roman" panose="02020603050405020304" pitchFamily="18" charset="0"/>
              </a:rPr>
              <a:t>"</a:t>
            </a:r>
            <a:r>
              <a:rPr lang="en-US" altLang="en-US" sz="2200" b="1" kern="0" dirty="0">
                <a:solidFill>
                  <a:prstClr val="black"/>
                </a:solidFill>
                <a:latin typeface="Times New Roman" panose="02020603050405020304" pitchFamily="18" charset="0"/>
                <a:cs typeface="Times New Roman" panose="02020603050405020304" pitchFamily="18" charset="0"/>
              </a:rPr>
              <a:t>Horror </a:t>
            </a:r>
            <a:r>
              <a:rPr lang="en-US" altLang="en-US" sz="2200" b="1" kern="0" dirty="0" err="1" smtClean="0">
                <a:solidFill>
                  <a:prstClr val="black"/>
                </a:solidFill>
                <a:latin typeface="Times New Roman" panose="02020603050405020304" pitchFamily="18" charset="0"/>
                <a:cs typeface="Times New Roman" panose="02020603050405020304" pitchFamily="18" charset="0"/>
              </a:rPr>
              <a:t>Vacui</a:t>
            </a:r>
            <a:r>
              <a:rPr lang="en-US" altLang="en-US" sz="2200" kern="0" dirty="0" smtClean="0">
                <a:solidFill>
                  <a:prstClr val="black"/>
                </a:solidFill>
                <a:latin typeface="Times New Roman" panose="02020603050405020304" pitchFamily="18" charset="0"/>
                <a:cs typeface="Times New Roman" panose="02020603050405020304" pitchFamily="18" charset="0"/>
              </a:rPr>
              <a:t>" may </a:t>
            </a:r>
            <a:r>
              <a:rPr lang="en-US" altLang="en-US" sz="2200" kern="0" dirty="0">
                <a:solidFill>
                  <a:prstClr val="black"/>
                </a:solidFill>
                <a:latin typeface="Times New Roman" panose="02020603050405020304" pitchFamily="18" charset="0"/>
                <a:cs typeface="Times New Roman" panose="02020603050405020304" pitchFamily="18" charset="0"/>
              </a:rPr>
              <a:t>have had an impact, consciously or unconsciously, as </a:t>
            </a:r>
            <a:r>
              <a:rPr lang="en-US" altLang="en-US" sz="2200" kern="0" dirty="0" smtClean="0">
                <a:solidFill>
                  <a:prstClr val="black"/>
                </a:solidFill>
                <a:latin typeface="Times New Roman" panose="02020603050405020304" pitchFamily="18" charset="0"/>
                <a:cs typeface="Times New Roman" panose="02020603050405020304" pitchFamily="18" charset="0"/>
              </a:rPr>
              <a:t>"</a:t>
            </a:r>
            <a:r>
              <a:rPr lang="en-US" altLang="en-US" sz="2200" b="1" kern="0" dirty="0">
                <a:solidFill>
                  <a:prstClr val="black"/>
                </a:solidFill>
                <a:latin typeface="Times New Roman" panose="02020603050405020304" pitchFamily="18" charset="0"/>
                <a:cs typeface="Times New Roman" panose="02020603050405020304" pitchFamily="18" charset="0"/>
              </a:rPr>
              <a:t>dread for emptiness</a:t>
            </a:r>
            <a:r>
              <a:rPr lang="en-US" altLang="en-US" sz="2200" kern="0" dirty="0">
                <a:solidFill>
                  <a:prstClr val="black"/>
                </a:solidFill>
                <a:latin typeface="Times New Roman" panose="02020603050405020304" pitchFamily="18" charset="0"/>
                <a:cs typeface="Times New Roman" panose="02020603050405020304" pitchFamily="18" charset="0"/>
              </a:rPr>
              <a:t>" from Nature to primeval man, </a:t>
            </a:r>
            <a:r>
              <a:rPr lang="en-US" altLang="en-US" sz="2200" b="1" kern="0" dirty="0" smtClean="0">
                <a:solidFill>
                  <a:prstClr val="black"/>
                </a:solidFill>
                <a:latin typeface="Times New Roman" panose="02020603050405020304" pitchFamily="18" charset="0"/>
                <a:cs typeface="Times New Roman" panose="02020603050405020304" pitchFamily="18" charset="0"/>
              </a:rPr>
              <a:t>overwhelmed by an excess of emptiness</a:t>
            </a:r>
            <a:r>
              <a:rPr lang="en-US" altLang="en-US" sz="2200" kern="0" dirty="0" smtClean="0">
                <a:solidFill>
                  <a:prstClr val="black"/>
                </a:solidFill>
                <a:latin typeface="Times New Roman" panose="02020603050405020304" pitchFamily="18" charset="0"/>
                <a:cs typeface="Times New Roman" panose="02020603050405020304" pitchFamily="18" charset="0"/>
              </a:rPr>
              <a:t>, forced </a:t>
            </a:r>
            <a:r>
              <a:rPr lang="en-US" altLang="en-US" sz="2200" kern="0" dirty="0">
                <a:solidFill>
                  <a:prstClr val="black"/>
                </a:solidFill>
                <a:latin typeface="Times New Roman" panose="02020603050405020304" pitchFamily="18" charset="0"/>
                <a:cs typeface="Times New Roman" panose="02020603050405020304" pitchFamily="18" charset="0"/>
              </a:rPr>
              <a:t>to live  in </a:t>
            </a:r>
            <a:r>
              <a:rPr lang="en-US" altLang="en-US" sz="2200" b="1" kern="0" dirty="0">
                <a:solidFill>
                  <a:prstClr val="black"/>
                </a:solidFill>
                <a:latin typeface="Times New Roman" panose="02020603050405020304" pitchFamily="18" charset="0"/>
                <a:cs typeface="Times New Roman" panose="02020603050405020304" pitchFamily="18" charset="0"/>
              </a:rPr>
              <a:t>a world not yet filled up with  signs, symbols, and meaning.</a:t>
            </a:r>
            <a:r>
              <a:rPr lang="en-US" altLang="en-US" sz="2200" kern="0" dirty="0">
                <a:solidFill>
                  <a:prstClr val="black"/>
                </a:solidFill>
                <a:latin typeface="Times New Roman" panose="02020603050405020304" pitchFamily="18" charset="0"/>
                <a:cs typeface="Times New Roman" panose="02020603050405020304" pitchFamily="18" charset="0"/>
              </a:rPr>
              <a:t> </a:t>
            </a:r>
            <a:endParaRPr lang="it-IT" sz="2200" dirty="0">
              <a:latin typeface="Times New Roman" pitchFamily="18" charset="0"/>
              <a:cs typeface="Times New Roman" pitchFamily="18" charset="0"/>
            </a:endParaRPr>
          </a:p>
        </p:txBody>
      </p:sp>
      <p:sp>
        <p:nvSpPr>
          <p:cNvPr id="7" name="TextBox 6"/>
          <p:cNvSpPr txBox="1"/>
          <p:nvPr/>
        </p:nvSpPr>
        <p:spPr>
          <a:xfrm>
            <a:off x="373361" y="2494064"/>
            <a:ext cx="8208912" cy="769441"/>
          </a:xfrm>
          <a:prstGeom prst="rect">
            <a:avLst/>
          </a:prstGeom>
          <a:noFill/>
        </p:spPr>
        <p:txBody>
          <a:bodyPr wrap="square" rtlCol="0">
            <a:spAutoFit/>
          </a:bodyPr>
          <a:lstStyle/>
          <a:p>
            <a:pPr marL="347472" indent="-347472" algn="just"/>
            <a:r>
              <a:rPr lang="en-US" altLang="en-US" sz="2200" kern="0" dirty="0">
                <a:solidFill>
                  <a:prstClr val="black"/>
                </a:solidFill>
                <a:latin typeface="Times New Roman" panose="02020603050405020304" pitchFamily="18" charset="0"/>
                <a:cs typeface="Times New Roman" panose="02020603050405020304" pitchFamily="18" charset="0"/>
              </a:rPr>
              <a:t>In visual art </a:t>
            </a:r>
            <a:r>
              <a:rPr lang="en-US" altLang="en-US" sz="2200" b="1" kern="0" dirty="0">
                <a:solidFill>
                  <a:prstClr val="black"/>
                </a:solidFill>
                <a:latin typeface="Times New Roman" panose="02020603050405020304" pitchFamily="18" charset="0"/>
                <a:cs typeface="Times New Roman" panose="02020603050405020304" pitchFamily="18" charset="0"/>
              </a:rPr>
              <a:t>Horror </a:t>
            </a:r>
            <a:r>
              <a:rPr lang="en-US" altLang="en-US" sz="2200" b="1" kern="0" dirty="0" err="1">
                <a:solidFill>
                  <a:prstClr val="black"/>
                </a:solidFill>
                <a:latin typeface="Times New Roman" panose="02020603050405020304" pitchFamily="18" charset="0"/>
                <a:cs typeface="Times New Roman" panose="02020603050405020304" pitchFamily="18" charset="0"/>
              </a:rPr>
              <a:t>Vacui</a:t>
            </a:r>
            <a:r>
              <a:rPr lang="en-US" altLang="en-US" sz="2200" kern="0" dirty="0">
                <a:solidFill>
                  <a:prstClr val="black"/>
                </a:solidFill>
                <a:latin typeface="Times New Roman" panose="02020603050405020304" pitchFamily="18" charset="0"/>
                <a:cs typeface="Times New Roman" panose="02020603050405020304" pitchFamily="18" charset="0"/>
              </a:rPr>
              <a:t> is horror of empty spaces; especially an aversion to empty spaces in artistic designs.</a:t>
            </a:r>
            <a:endParaRPr lang="it-IT" sz="2200" dirty="0">
              <a:latin typeface="Times New Roman" pitchFamily="18" charset="0"/>
              <a:cs typeface="Times New Roman" pitchFamily="18" charset="0"/>
            </a:endParaRPr>
          </a:p>
        </p:txBody>
      </p:sp>
      <p:sp>
        <p:nvSpPr>
          <p:cNvPr id="11" name="Rectangle 4"/>
          <p:cNvSpPr>
            <a:spLocks noGrp="1" noChangeArrowheads="1"/>
          </p:cNvSpPr>
          <p:nvPr>
            <p:ph idx="1"/>
          </p:nvPr>
        </p:nvSpPr>
        <p:spPr>
          <a:xfrm>
            <a:off x="373361" y="3284984"/>
            <a:ext cx="8229600" cy="1152128"/>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40" tIns="45720" rIns="91440" bIns="45720"/>
          <a:lstStyle/>
          <a:p>
            <a:pPr marL="347472" lvl="0" indent="-347472" algn="just" eaLnBrk="1" hangingPunct="1">
              <a:spcBef>
                <a:spcPct val="0"/>
              </a:spcBef>
            </a:pPr>
            <a:r>
              <a:rPr lang="en-US" sz="2200" dirty="0">
                <a:latin typeface="Times New Roman" pitchFamily="18" charset="0"/>
                <a:cs typeface="Times New Roman" pitchFamily="18" charset="0"/>
              </a:rPr>
              <a:t>In ancient Greece during the Geometric Age (1100 - 900 BCE),  </a:t>
            </a:r>
            <a:r>
              <a:rPr lang="en-US" sz="2200" b="1" dirty="0" smtClean="0">
                <a:latin typeface="Times New Roman" pitchFamily="18" charset="0"/>
                <a:cs typeface="Times New Roman" pitchFamily="18" charset="0"/>
              </a:rPr>
              <a:t>Horror </a:t>
            </a:r>
            <a:r>
              <a:rPr lang="en-US" sz="2200" b="1" dirty="0" err="1" smtClean="0">
                <a:latin typeface="Times New Roman" pitchFamily="18" charset="0"/>
                <a:cs typeface="Times New Roman" pitchFamily="18" charset="0"/>
              </a:rPr>
              <a:t>Vacui</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was considered a stylistic element of all </a:t>
            </a:r>
            <a:r>
              <a:rPr lang="en-US" sz="2200" dirty="0" smtClean="0">
                <a:latin typeface="Times New Roman" pitchFamily="18" charset="0"/>
                <a:cs typeface="Times New Roman" pitchFamily="18" charset="0"/>
              </a:rPr>
              <a:t>art. The </a:t>
            </a:r>
            <a:r>
              <a:rPr lang="en-US" sz="2200" dirty="0">
                <a:latin typeface="Times New Roman" pitchFamily="18" charset="0"/>
                <a:cs typeface="Times New Roman" pitchFamily="18" charset="0"/>
              </a:rPr>
              <a:t>same for Arabesque Islamic art, from ancient times to the present.</a:t>
            </a:r>
            <a:endParaRPr lang="it-IT" sz="2200" b="1" dirty="0" smtClean="0">
              <a:solidFill>
                <a:srgbClr val="000000"/>
              </a:solidFill>
            </a:endParaRPr>
          </a:p>
        </p:txBody>
      </p:sp>
      <p:sp>
        <p:nvSpPr>
          <p:cNvPr id="10" name="Rectangle 4"/>
          <p:cNvSpPr txBox="1">
            <a:spLocks noChangeArrowheads="1"/>
          </p:cNvSpPr>
          <p:nvPr/>
        </p:nvSpPr>
        <p:spPr bwMode="auto">
          <a:xfrm>
            <a:off x="370551" y="4437112"/>
            <a:ext cx="8229600" cy="1440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marL="347472" indent="-347472" algn="just" eaLnBrk="1" hangingPunct="1">
              <a:spcBef>
                <a:spcPct val="0"/>
              </a:spcBef>
            </a:pPr>
            <a:r>
              <a:rPr lang="en-US" sz="2200" dirty="0" smtClean="0">
                <a:latin typeface="Times New Roman" pitchFamily="18" charset="0"/>
                <a:cs typeface="Times New Roman" pitchFamily="18" charset="0"/>
              </a:rPr>
              <a:t>More recently, the </a:t>
            </a:r>
            <a:r>
              <a:rPr lang="en-US" sz="2200" dirty="0">
                <a:latin typeface="Times New Roman" pitchFamily="18" charset="0"/>
                <a:cs typeface="Times New Roman" pitchFamily="18" charset="0"/>
              </a:rPr>
              <a:t>concept of </a:t>
            </a:r>
            <a:r>
              <a:rPr lang="en-US" sz="2200" b="1" dirty="0">
                <a:latin typeface="Times New Roman" pitchFamily="18" charset="0"/>
                <a:cs typeface="Times New Roman" pitchFamily="18" charset="0"/>
              </a:rPr>
              <a:t>Horror </a:t>
            </a:r>
            <a:r>
              <a:rPr lang="en-US" sz="2200" b="1" dirty="0" err="1">
                <a:latin typeface="Times New Roman" pitchFamily="18" charset="0"/>
                <a:cs typeface="Times New Roman" pitchFamily="18" charset="0"/>
              </a:rPr>
              <a:t>Vacui</a:t>
            </a:r>
            <a:r>
              <a:rPr lang="en-US" sz="2200" dirty="0">
                <a:latin typeface="Times New Roman" pitchFamily="18" charset="0"/>
                <a:cs typeface="Times New Roman" pitchFamily="18" charset="0"/>
              </a:rPr>
              <a:t> in art </a:t>
            </a:r>
            <a:r>
              <a:rPr lang="en-US" sz="2200" dirty="0" smtClean="0">
                <a:latin typeface="Times New Roman" pitchFamily="18" charset="0"/>
                <a:cs typeface="Times New Roman" pitchFamily="18" charset="0"/>
              </a:rPr>
              <a:t>was </a:t>
            </a:r>
            <a:r>
              <a:rPr lang="en-US" sz="2200" dirty="0">
                <a:latin typeface="Times New Roman" pitchFamily="18" charset="0"/>
                <a:cs typeface="Times New Roman" pitchFamily="18" charset="0"/>
              </a:rPr>
              <a:t>associated with Italian-born critic of art and literature </a:t>
            </a:r>
            <a:r>
              <a:rPr lang="en-US" sz="2200" b="1" dirty="0">
                <a:latin typeface="Times New Roman" pitchFamily="18" charset="0"/>
                <a:cs typeface="Times New Roman" pitchFamily="18" charset="0"/>
              </a:rPr>
              <a:t>Mario </a:t>
            </a:r>
            <a:r>
              <a:rPr lang="en-US" sz="2200" b="1" dirty="0" err="1">
                <a:latin typeface="Times New Roman" pitchFamily="18" charset="0"/>
                <a:cs typeface="Times New Roman" pitchFamily="18" charset="0"/>
              </a:rPr>
              <a:t>Praz</a:t>
            </a:r>
            <a:r>
              <a:rPr lang="en-US" sz="2200" dirty="0">
                <a:latin typeface="Times New Roman" pitchFamily="18" charset="0"/>
                <a:cs typeface="Times New Roman" pitchFamily="18" charset="0"/>
              </a:rPr>
              <a:t> (1896–1982) who used the term to describe the suffocating atmosphere and clutter of interior design in the Victorian age.</a:t>
            </a:r>
            <a:endParaRPr lang="it-IT" sz="2200" kern="1200" dirty="0" smtClean="0">
              <a:solidFill>
                <a:srgbClr val="000000"/>
              </a:solidFill>
              <a:latin typeface="Times New Roman" pitchFamily="18" charset="0"/>
              <a:cs typeface="Times New Roman" pitchFamily="18" charset="0"/>
            </a:endParaRPr>
          </a:p>
          <a:p>
            <a:pPr marL="347472" indent="-347472" algn="just" eaLnBrk="1" hangingPunct="1">
              <a:spcBef>
                <a:spcPct val="0"/>
              </a:spcBef>
            </a:pPr>
            <a:endParaRPr lang="it-IT" kern="1200" dirty="0" smtClean="0">
              <a:solidFill>
                <a:srgbClr val="000000"/>
              </a:solidFill>
              <a:latin typeface="Times New Roman" pitchFamily="18" charset="0"/>
              <a:cs typeface="Times New Roman" pitchFamily="18" charset="0"/>
            </a:endParaRPr>
          </a:p>
          <a:p>
            <a:pPr algn="just">
              <a:spcBef>
                <a:spcPts val="0"/>
              </a:spcBef>
            </a:pPr>
            <a:endParaRPr lang="it-IT" sz="2400" kern="0" dirty="0" smtClean="0">
              <a:solidFill>
                <a:srgbClr val="000000"/>
              </a:solidFill>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3"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224023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p"/>
      <p:bldP spid="1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61B5450F-482C-42CA-AD51-0609BE748B70}" type="slidenum">
              <a:rPr lang="it-IT" smtClean="0">
                <a:latin typeface="Arial" pitchFamily="34" charset="0"/>
              </a:rPr>
              <a:pPr eaLnBrk="1" hangingPunct="1">
                <a:spcBef>
                  <a:spcPct val="0"/>
                </a:spcBef>
                <a:defRPr/>
              </a:pPr>
              <a:t>60</a:t>
            </a:fld>
            <a:endParaRPr lang="it-IT" smtClean="0">
              <a:latin typeface="Arial" pitchFamily="34" charset="0"/>
            </a:endParaRPr>
          </a:p>
        </p:txBody>
      </p:sp>
      <p:sp>
        <p:nvSpPr>
          <p:cNvPr id="43012" name="Text Box 3"/>
          <p:cNvSpPr txBox="1">
            <a:spLocks noChangeArrowheads="1"/>
          </p:cNvSpPr>
          <p:nvPr/>
        </p:nvSpPr>
        <p:spPr bwMode="auto">
          <a:xfrm>
            <a:off x="-17684" y="850912"/>
            <a:ext cx="9143999"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dirty="0" smtClean="0">
                <a:solidFill>
                  <a:srgbClr val="003F6E"/>
                </a:solidFill>
                <a:latin typeface="Times New Roman" pitchFamily="18" charset="0"/>
                <a:cs typeface="Times New Roman" pitchFamily="18" charset="0"/>
              </a:rPr>
              <a:t>From</a:t>
            </a:r>
            <a:r>
              <a:rPr lang="it-IT" sz="3600" b="1" dirty="0" smtClean="0">
                <a:solidFill>
                  <a:srgbClr val="003F6E"/>
                </a:solidFill>
                <a:latin typeface="Times New Roman" pitchFamily="18" charset="0"/>
                <a:cs typeface="Times New Roman" pitchFamily="18" charset="0"/>
              </a:rPr>
              <a:t> Shannon Passive Information Channel </a:t>
            </a:r>
          </a:p>
          <a:p>
            <a:pPr algn="ctr" eaLnBrk="1" hangingPunct="1"/>
            <a:r>
              <a:rPr lang="it-IT" sz="3600" dirty="0" smtClean="0">
                <a:solidFill>
                  <a:srgbClr val="003F6E"/>
                </a:solidFill>
                <a:latin typeface="Times New Roman" pitchFamily="18" charset="0"/>
                <a:cs typeface="Times New Roman" pitchFamily="18" charset="0"/>
              </a:rPr>
              <a:t>to</a:t>
            </a:r>
            <a:r>
              <a:rPr lang="it-IT" sz="3600" b="1" dirty="0" smtClean="0">
                <a:solidFill>
                  <a:srgbClr val="003F6E"/>
                </a:solidFill>
                <a:latin typeface="Times New Roman" pitchFamily="18" charset="0"/>
                <a:cs typeface="Times New Roman" pitchFamily="18" charset="0"/>
              </a:rPr>
              <a:t> ODR Active Information Channel Model</a:t>
            </a:r>
            <a:endParaRPr lang="it-IT" sz="3600" b="1" dirty="0">
              <a:solidFill>
                <a:srgbClr val="003F6E"/>
              </a:solidFill>
              <a:latin typeface="Times New Roman" pitchFamily="18" charset="0"/>
              <a:cs typeface="Times New Roman" pitchFamily="18" charset="0"/>
            </a:endParaRPr>
          </a:p>
        </p:txBody>
      </p:sp>
      <p:grpSp>
        <p:nvGrpSpPr>
          <p:cNvPr id="43014" name="Group 48"/>
          <p:cNvGrpSpPr>
            <a:grpSpLocks/>
          </p:cNvGrpSpPr>
          <p:nvPr/>
        </p:nvGrpSpPr>
        <p:grpSpPr bwMode="auto">
          <a:xfrm>
            <a:off x="128365" y="2209030"/>
            <a:ext cx="8928100" cy="1328738"/>
            <a:chOff x="63500" y="2366963"/>
            <a:chExt cx="8928100" cy="1328737"/>
          </a:xfrm>
        </p:grpSpPr>
        <p:pic>
          <p:nvPicPr>
            <p:cNvPr id="4303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85825" y="2366963"/>
              <a:ext cx="7313613" cy="13287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43033" name="Group 50"/>
            <p:cNvGrpSpPr>
              <a:grpSpLocks/>
            </p:cNvGrpSpPr>
            <p:nvPr/>
          </p:nvGrpSpPr>
          <p:grpSpPr bwMode="auto">
            <a:xfrm>
              <a:off x="63500" y="2366963"/>
              <a:ext cx="8928100" cy="966787"/>
              <a:chOff x="63500" y="2366963"/>
              <a:chExt cx="8928100" cy="966787"/>
            </a:xfrm>
          </p:grpSpPr>
          <p:sp>
            <p:nvSpPr>
              <p:cNvPr id="43034" name="TextBox 35"/>
              <p:cNvSpPr txBox="1">
                <a:spLocks noChangeArrowheads="1"/>
              </p:cNvSpPr>
              <p:nvPr/>
            </p:nvSpPr>
            <p:spPr bwMode="auto">
              <a:xfrm>
                <a:off x="8431213" y="2366963"/>
                <a:ext cx="40798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latin typeface="Times New Roman" pitchFamily="18" charset="0"/>
                  </a:rPr>
                  <a:t>Y</a:t>
                </a:r>
              </a:p>
            </p:txBody>
          </p:sp>
          <p:sp>
            <p:nvSpPr>
              <p:cNvPr id="43035" name="TextBox 36"/>
              <p:cNvSpPr txBox="1">
                <a:spLocks noChangeArrowheads="1"/>
              </p:cNvSpPr>
              <p:nvPr/>
            </p:nvSpPr>
            <p:spPr bwMode="auto">
              <a:xfrm>
                <a:off x="247650" y="2366963"/>
                <a:ext cx="4079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latin typeface="Times New Roman" pitchFamily="18" charset="0"/>
                  </a:rPr>
                  <a:t>U</a:t>
                </a:r>
              </a:p>
            </p:txBody>
          </p:sp>
          <p:sp>
            <p:nvSpPr>
              <p:cNvPr id="54" name="Line 5"/>
              <p:cNvSpPr>
                <a:spLocks noChangeShapeType="1"/>
              </p:cNvSpPr>
              <p:nvPr/>
            </p:nvSpPr>
            <p:spPr bwMode="auto">
              <a:xfrm>
                <a:off x="63500" y="3016250"/>
                <a:ext cx="776287"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auto" hangingPunct="0">
                  <a:spcBef>
                    <a:spcPts val="0"/>
                  </a:spcBef>
                  <a:spcAft>
                    <a:spcPts val="0"/>
                  </a:spcAft>
                  <a:defRPr/>
                </a:pPr>
                <a:endParaRPr lang="en-US" kern="0">
                  <a:solidFill>
                    <a:srgbClr val="EAEAEA"/>
                  </a:solidFill>
                  <a:latin typeface="Verdana" pitchFamily="34" charset="0"/>
                </a:endParaRPr>
              </a:p>
            </p:txBody>
          </p:sp>
          <p:sp>
            <p:nvSpPr>
              <p:cNvPr id="43037" name="Line 5"/>
              <p:cNvSpPr>
                <a:spLocks noChangeShapeType="1"/>
              </p:cNvSpPr>
              <p:nvPr/>
            </p:nvSpPr>
            <p:spPr bwMode="auto">
              <a:xfrm flipV="1">
                <a:off x="8239125" y="3051175"/>
                <a:ext cx="752475"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038" name="TextBox 29"/>
              <p:cNvSpPr txBox="1">
                <a:spLocks noChangeArrowheads="1"/>
              </p:cNvSpPr>
              <p:nvPr/>
            </p:nvSpPr>
            <p:spPr bwMode="auto">
              <a:xfrm>
                <a:off x="3932238" y="2687638"/>
                <a:ext cx="15732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b="1">
                    <a:solidFill>
                      <a:schemeClr val="bg1"/>
                    </a:solidFill>
                    <a:latin typeface="Edwardian Script ITC" pitchFamily="66" charset="0"/>
                  </a:rPr>
                  <a:t>L  </a:t>
                </a:r>
                <a:r>
                  <a:rPr lang="en-US" sz="3600" b="1">
                    <a:solidFill>
                      <a:schemeClr val="bg1"/>
                    </a:solidFill>
                    <a:latin typeface="Times New Roman" pitchFamily="18" charset="0"/>
                    <a:cs typeface="Times New Roman" pitchFamily="18" charset="0"/>
                  </a:rPr>
                  <a:t>( s)</a:t>
                </a:r>
              </a:p>
            </p:txBody>
          </p:sp>
        </p:grpSp>
      </p:grpSp>
      <p:pic>
        <p:nvPicPr>
          <p:cNvPr id="3" name="Pictur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8515" y="3933056"/>
            <a:ext cx="9067800" cy="2562225"/>
          </a:xfrm>
          <a:prstGeom prst="rect">
            <a:avLst/>
          </a:prstGeom>
        </p:spPr>
      </p:pic>
      <p:sp>
        <p:nvSpPr>
          <p:cNvPr id="16"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(04)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239075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61</a:t>
            </a:fld>
            <a:endParaRPr lang="it-IT" smtClean="0">
              <a:latin typeface="Arial" pitchFamily="34" charset="0"/>
            </a:endParaRPr>
          </a:p>
        </p:txBody>
      </p:sp>
      <p:sp>
        <p:nvSpPr>
          <p:cNvPr id="8" name="TextBox 7"/>
          <p:cNvSpPr txBox="1"/>
          <p:nvPr/>
        </p:nvSpPr>
        <p:spPr>
          <a:xfrm>
            <a:off x="425802" y="1700808"/>
            <a:ext cx="8208912" cy="1692771"/>
          </a:xfrm>
          <a:prstGeom prst="rect">
            <a:avLst/>
          </a:prstGeom>
          <a:noFill/>
        </p:spPr>
        <p:txBody>
          <a:bodyPr wrap="square" rtlCol="0">
            <a:spAutoFit/>
          </a:bodyPr>
          <a:lstStyle/>
          <a:p>
            <a:pPr marL="347472" indent="-347472" algn="just"/>
            <a:r>
              <a:rPr lang="en-US" sz="2000" dirty="0">
                <a:latin typeface="Times New Roman" panose="02020603050405020304" pitchFamily="18" charset="0"/>
                <a:cs typeface="Times New Roman" panose="02020603050405020304" pitchFamily="18" charset="0"/>
              </a:rPr>
              <a:t>The quality of </a:t>
            </a:r>
            <a:r>
              <a:rPr lang="en-US" sz="2000" b="1" dirty="0">
                <a:latin typeface="Times New Roman" panose="02020603050405020304" pitchFamily="18" charset="0"/>
                <a:cs typeface="Times New Roman" panose="02020603050405020304" pitchFamily="18" charset="0"/>
              </a:rPr>
              <a:t>Observation</a:t>
            </a:r>
            <a:r>
              <a:rPr lang="en-US" sz="2000" dirty="0">
                <a:latin typeface="Times New Roman" panose="02020603050405020304" pitchFamily="18" charset="0"/>
                <a:cs typeface="Times New Roman" panose="02020603050405020304" pitchFamily="18" charset="0"/>
              </a:rPr>
              <a:t> does then depend on the degree of completeness by which experimental folded </a:t>
            </a:r>
            <a:r>
              <a:rPr lang="en-US" sz="2000" b="1" dirty="0">
                <a:latin typeface="Times New Roman" panose="02020603050405020304" pitchFamily="18" charset="0"/>
                <a:cs typeface="Times New Roman" panose="02020603050405020304" pitchFamily="18" charset="0"/>
              </a:rPr>
              <a:t>information is allowed to be efficiently captured from our experimental field into our subjective structured Action Domain</a:t>
            </a:r>
            <a:r>
              <a:rPr lang="en-US" sz="2000" dirty="0">
                <a:latin typeface="Times New Roman" panose="02020603050405020304" pitchFamily="18" charset="0"/>
                <a:cs typeface="Times New Roman" panose="02020603050405020304" pitchFamily="18" charset="0"/>
              </a:rPr>
              <a:t> and properly formatted, according to observation experience and shared rules (</a:t>
            </a:r>
            <a:r>
              <a:rPr lang="en-US" sz="2000" b="1" dirty="0">
                <a:latin typeface="Times New Roman" panose="02020603050405020304" pitchFamily="18" charset="0"/>
                <a:cs typeface="Times New Roman" panose="02020603050405020304" pitchFamily="18" charset="0"/>
              </a:rPr>
              <a:t>System Input Transformation</a:t>
            </a:r>
            <a:r>
              <a:rPr lang="en-US" sz="2000" dirty="0" smtClean="0">
                <a:latin typeface="Times New Roman" panose="02020603050405020304" pitchFamily="18" charset="0"/>
                <a:cs typeface="Times New Roman" panose="02020603050405020304" pitchFamily="18" charset="0"/>
              </a:rPr>
              <a:t>).</a:t>
            </a:r>
            <a:r>
              <a:rPr lang="en-US" sz="2400" dirty="0" smtClean="0"/>
              <a:t> </a:t>
            </a:r>
            <a:endParaRPr lang="it-IT" sz="2200" dirty="0">
              <a:latin typeface="Times New Roman" pitchFamily="18" charset="0"/>
              <a:cs typeface="Times New Roman" pitchFamily="18" charset="0"/>
            </a:endParaRPr>
          </a:p>
        </p:txBody>
      </p:sp>
      <p:sp>
        <p:nvSpPr>
          <p:cNvPr id="10" name="Rectangle 4"/>
          <p:cNvSpPr>
            <a:spLocks noGrp="1" noChangeArrowheads="1"/>
          </p:cNvSpPr>
          <p:nvPr>
            <p:ph idx="1"/>
          </p:nvPr>
        </p:nvSpPr>
        <p:spPr>
          <a:xfrm>
            <a:off x="395536" y="3411626"/>
            <a:ext cx="8229600" cy="1673558"/>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40" tIns="45720" rIns="91440" bIns="45720"/>
          <a:lstStyle/>
          <a:p>
            <a:pPr algn="just">
              <a:spcBef>
                <a:spcPts val="0"/>
              </a:spcBef>
            </a:pPr>
            <a:r>
              <a:rPr lang="en-US" dirty="0">
                <a:latin typeface="Times New Roman" panose="02020603050405020304" pitchFamily="18" charset="0"/>
                <a:cs typeface="Times New Roman" panose="02020603050405020304" pitchFamily="18" charset="0"/>
              </a:rPr>
              <a:t>Then the second step, </a:t>
            </a:r>
            <a:r>
              <a:rPr lang="en-US" b="1" dirty="0">
                <a:latin typeface="Times New Roman" panose="02020603050405020304" pitchFamily="18" charset="0"/>
                <a:cs typeface="Times New Roman" panose="02020603050405020304" pitchFamily="18" charset="0"/>
              </a:rPr>
              <a:t>Description</a:t>
            </a:r>
            <a:r>
              <a:rPr lang="en-US" dirty="0">
                <a:latin typeface="Times New Roman" panose="02020603050405020304" pitchFamily="18" charset="0"/>
                <a:cs typeface="Times New Roman" panose="02020603050405020304" pitchFamily="18" charset="0"/>
              </a:rPr>
              <a:t>, can format and formalize folded subjective observation into an </a:t>
            </a:r>
            <a:r>
              <a:rPr lang="en-US" b="1" dirty="0">
                <a:latin typeface="Times New Roman" panose="02020603050405020304" pitchFamily="18" charset="0"/>
                <a:cs typeface="Times New Roman" panose="02020603050405020304" pitchFamily="18" charset="0"/>
              </a:rPr>
              <a:t>unfolded systemic </a:t>
            </a:r>
            <a:r>
              <a:rPr lang="en-US" b="1" dirty="0" smtClean="0">
                <a:latin typeface="Times New Roman" panose="02020603050405020304" pitchFamily="18" charset="0"/>
                <a:cs typeface="Times New Roman" panose="02020603050405020304" pitchFamily="18" charset="0"/>
              </a:rPr>
              <a:t>warranted minimal scale </a:t>
            </a:r>
            <a:r>
              <a:rPr lang="en-US" b="1" dirty="0">
                <a:latin typeface="Times New Roman" panose="02020603050405020304" pitchFamily="18" charset="0"/>
                <a:cs typeface="Times New Roman" panose="02020603050405020304" pitchFamily="18" charset="0"/>
              </a:rPr>
              <a:t>precision and/or accuracy Representation Domain</a:t>
            </a:r>
            <a:r>
              <a:rPr lang="en-US" dirty="0">
                <a:latin typeface="Times New Roman" panose="02020603050405020304" pitchFamily="18" charset="0"/>
                <a:cs typeface="Times New Roman" panose="02020603050405020304" pitchFamily="18" charset="0"/>
              </a:rPr>
              <a:t>, to be </a:t>
            </a:r>
            <a:r>
              <a:rPr lang="en-US" b="1" dirty="0">
                <a:latin typeface="Times New Roman" panose="02020603050405020304" pitchFamily="18" charset="0"/>
                <a:cs typeface="Times New Roman" panose="02020603050405020304" pitchFamily="18" charset="0"/>
              </a:rPr>
              <a:t>shared by the majority of interacting entities</a:t>
            </a:r>
            <a:r>
              <a:rPr lang="en-US" dirty="0">
                <a:latin typeface="Times New Roman" panose="02020603050405020304" pitchFamily="18" charset="0"/>
                <a:cs typeface="Times New Roman" panose="02020603050405020304" pitchFamily="18" charset="0"/>
              </a:rPr>
              <a:t> which use </a:t>
            </a:r>
            <a:r>
              <a:rPr lang="en-US" b="1" dirty="0">
                <a:latin typeface="Times New Roman" panose="02020603050405020304" pitchFamily="18" charset="0"/>
                <a:cs typeface="Times New Roman" panose="02020603050405020304" pitchFamily="18" charset="0"/>
              </a:rPr>
              <a:t>the same formal language to communicate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Overall System State</a:t>
            </a:r>
            <a:r>
              <a:rPr lang="en-US" dirty="0" smtClean="0">
                <a:latin typeface="Times New Roman" panose="02020603050405020304" pitchFamily="18" charset="0"/>
                <a:cs typeface="Times New Roman" panose="02020603050405020304" pitchFamily="18" charset="0"/>
              </a:rPr>
              <a:t>).</a:t>
            </a:r>
            <a:endParaRPr lang="it-IT" dirty="0" smtClean="0">
              <a:solidFill>
                <a:srgbClr val="0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95536" y="5085184"/>
            <a:ext cx="8208912" cy="1323439"/>
          </a:xfrm>
          <a:prstGeom prst="rect">
            <a:avLst/>
          </a:prstGeom>
          <a:noFill/>
        </p:spPr>
        <p:txBody>
          <a:bodyPr wrap="square" rtlCol="0">
            <a:spAutoFit/>
          </a:bodyPr>
          <a:lstStyle/>
          <a:p>
            <a:pPr marL="347472" indent="-347472" algn="just"/>
            <a:r>
              <a:rPr lang="en-US" sz="2000" dirty="0">
                <a:latin typeface="Times New Roman" panose="02020603050405020304" pitchFamily="18" charset="0"/>
                <a:cs typeface="Times New Roman" panose="02020603050405020304" pitchFamily="18" charset="0"/>
              </a:rPr>
              <a:t>Finally, the quality of the </a:t>
            </a:r>
            <a:r>
              <a:rPr lang="en-US" sz="2000" b="1" dirty="0">
                <a:latin typeface="Times New Roman" panose="02020603050405020304" pitchFamily="18" charset="0"/>
                <a:cs typeface="Times New Roman" panose="02020603050405020304" pitchFamily="18" charset="0"/>
              </a:rPr>
              <a:t>Representation</a:t>
            </a:r>
            <a:r>
              <a:rPr lang="en-US" sz="2000" dirty="0">
                <a:latin typeface="Times New Roman" panose="02020603050405020304" pitchFamily="18" charset="0"/>
                <a:cs typeface="Times New Roman" panose="02020603050405020304" pitchFamily="18" charset="0"/>
              </a:rPr>
              <a:t> stage does depend on the degree of scale related completeness by which </a:t>
            </a:r>
            <a:r>
              <a:rPr lang="en-US" sz="2000" b="1" dirty="0">
                <a:latin typeface="Times New Roman" panose="02020603050405020304" pitchFamily="18" charset="0"/>
                <a:cs typeface="Times New Roman" panose="02020603050405020304" pitchFamily="18" charset="0"/>
              </a:rPr>
              <a:t>unfolded information is allowed to be focused and re-folded to be efficiently presented</a:t>
            </a:r>
            <a:r>
              <a:rPr lang="en-US" sz="2000" dirty="0">
                <a:latin typeface="Times New Roman" panose="02020603050405020304" pitchFamily="18" charset="0"/>
                <a:cs typeface="Times New Roman" panose="02020603050405020304" pitchFamily="18" charset="0"/>
              </a:rPr>
              <a:t> to specific shared, human knowledge (</a:t>
            </a:r>
            <a:r>
              <a:rPr lang="en-US" sz="2000" b="1" dirty="0">
                <a:latin typeface="Times New Roman" panose="02020603050405020304" pitchFamily="18" charset="0"/>
                <a:cs typeface="Times New Roman" panose="02020603050405020304" pitchFamily="18" charset="0"/>
              </a:rPr>
              <a:t>System Output Transformation</a:t>
            </a:r>
            <a:r>
              <a:rPr lang="en-US" sz="2000" dirty="0">
                <a:latin typeface="Times New Roman" panose="02020603050405020304" pitchFamily="18" charset="0"/>
                <a:cs typeface="Times New Roman" panose="02020603050405020304" pitchFamily="18" charset="0"/>
              </a:rPr>
              <a:t>). </a:t>
            </a:r>
            <a:endParaRPr lang="it-IT" sz="2000" dirty="0">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5" name="Text Box 3"/>
          <p:cNvSpPr txBox="1">
            <a:spLocks noChangeArrowheads="1"/>
          </p:cNvSpPr>
          <p:nvPr/>
        </p:nvSpPr>
        <p:spPr bwMode="auto">
          <a:xfrm>
            <a:off x="-17684" y="850912"/>
            <a:ext cx="914399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cs typeface="Times New Roman" pitchFamily="18" charset="0"/>
              </a:rPr>
              <a:t>ODR Active Information Channel Model</a:t>
            </a:r>
            <a:endParaRPr lang="it-IT" sz="3600" b="1" dirty="0">
              <a:solidFill>
                <a:srgbClr val="003F6E"/>
              </a:solidFill>
              <a:latin typeface="Times New Roman" pitchFamily="18" charset="0"/>
              <a:cs typeface="Times New Roman" pitchFamily="18" charset="0"/>
            </a:endParaRPr>
          </a:p>
        </p:txBody>
      </p:sp>
      <p:sp>
        <p:nvSpPr>
          <p:cNvPr id="16"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(05)</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358065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4BBC1B9-729A-45DF-BF47-0B3122EB36F5}" type="slidenum">
              <a:rPr lang="it-IT" smtClean="0">
                <a:latin typeface="Arial" pitchFamily="34" charset="0"/>
              </a:rPr>
              <a:pPr eaLnBrk="1" hangingPunct="1">
                <a:spcBef>
                  <a:spcPct val="0"/>
                </a:spcBef>
                <a:defRPr/>
              </a:pPr>
              <a:t>62</a:t>
            </a:fld>
            <a:endParaRPr lang="it-IT" smtClean="0">
              <a:latin typeface="Arial" pitchFamily="34" charset="0"/>
            </a:endParaRPr>
          </a:p>
        </p:txBody>
      </p:sp>
      <p:sp>
        <p:nvSpPr>
          <p:cNvPr id="9" name="TextBox 8"/>
          <p:cNvSpPr txBox="1"/>
          <p:nvPr/>
        </p:nvSpPr>
        <p:spPr>
          <a:xfrm>
            <a:off x="66879" y="1363134"/>
            <a:ext cx="8856983" cy="2123658"/>
          </a:xfrm>
          <a:prstGeom prst="rect">
            <a:avLst/>
          </a:prstGeom>
          <a:noFill/>
        </p:spPr>
        <p:txBody>
          <a:bodyPr wrap="square" rtlCol="0">
            <a:spAutoFit/>
          </a:bodyPr>
          <a:lstStyle/>
          <a:p>
            <a:pPr marL="347472" indent="-347472" algn="just"/>
            <a:r>
              <a:rPr lang="en-US" sz="2200" dirty="0" smtClean="0">
                <a:latin typeface="Times New Roman" pitchFamily="18" charset="0"/>
                <a:cs typeface="Times New Roman" pitchFamily="18" charset="0"/>
              </a:rPr>
              <a:t>According </a:t>
            </a:r>
            <a:r>
              <a:rPr lang="en-US" sz="2200" dirty="0">
                <a:latin typeface="Times New Roman" pitchFamily="18" charset="0"/>
                <a:cs typeface="Times New Roman" pitchFamily="18" charset="0"/>
              </a:rPr>
              <a:t>to </a:t>
            </a:r>
            <a:r>
              <a:rPr lang="en-US" sz="2200" dirty="0" smtClean="0">
                <a:latin typeface="Times New Roman" pitchFamily="18" charset="0"/>
                <a:cs typeface="Times New Roman" pitchFamily="18" charset="0"/>
              </a:rPr>
              <a:t>new "</a:t>
            </a:r>
            <a:r>
              <a:rPr lang="en-US" sz="2200" b="1" dirty="0" smtClean="0">
                <a:latin typeface="Times New Roman" pitchFamily="18" charset="0"/>
                <a:cs typeface="Times New Roman" pitchFamily="18" charset="0"/>
              </a:rPr>
              <a:t>Computational </a:t>
            </a:r>
            <a:r>
              <a:rPr lang="en-US" sz="2200" b="1" dirty="0">
                <a:latin typeface="Times New Roman" pitchFamily="18" charset="0"/>
                <a:cs typeface="Times New Roman" pitchFamily="18" charset="0"/>
              </a:rPr>
              <a:t>Information Conservation Theory</a:t>
            </a:r>
            <a:r>
              <a:rPr lang="en-US" sz="2200" dirty="0">
                <a:latin typeface="Times New Roman" pitchFamily="18" charset="0"/>
                <a:cs typeface="Times New Roman" pitchFamily="18" charset="0"/>
              </a:rPr>
              <a:t>" (</a:t>
            </a:r>
            <a:r>
              <a:rPr lang="en-US" sz="2200" b="1" dirty="0">
                <a:latin typeface="Times New Roman" pitchFamily="18" charset="0"/>
                <a:cs typeface="Times New Roman" pitchFamily="18" charset="0"/>
              </a:rPr>
              <a:t>CICT</a:t>
            </a:r>
            <a:r>
              <a:rPr lang="en-US" sz="2200" dirty="0">
                <a:latin typeface="Times New Roman" pitchFamily="18" charset="0"/>
                <a:cs typeface="Times New Roman" pitchFamily="18" charset="0"/>
              </a:rPr>
              <a:t>) point of </a:t>
            </a:r>
            <a:r>
              <a:rPr lang="en-US" sz="2200" dirty="0" smtClean="0">
                <a:latin typeface="Times New Roman" pitchFamily="18" charset="0"/>
                <a:cs typeface="Times New Roman" pitchFamily="18" charset="0"/>
              </a:rPr>
              <a:t>view, all </a:t>
            </a:r>
            <a:r>
              <a:rPr lang="en-US" sz="2200" dirty="0">
                <a:latin typeface="Times New Roman" pitchFamily="18" charset="0"/>
                <a:cs typeface="Times New Roman" pitchFamily="18" charset="0"/>
              </a:rPr>
              <a:t>computational information usually lost in the classic computational domain approach can be captured </a:t>
            </a:r>
            <a:r>
              <a:rPr lang="en-US" sz="2200" dirty="0" smtClean="0">
                <a:latin typeface="Times New Roman" pitchFamily="18" charset="0"/>
                <a:cs typeface="Times New Roman" pitchFamily="18" charset="0"/>
              </a:rPr>
              <a:t>and recovered by  </a:t>
            </a:r>
            <a:r>
              <a:rPr lang="en-US" sz="2200" dirty="0">
                <a:latin typeface="Times New Roman" pitchFamily="18" charset="0"/>
                <a:cs typeface="Times New Roman" pitchFamily="18" charset="0"/>
              </a:rPr>
              <a:t>corresponding </a:t>
            </a:r>
            <a:r>
              <a:rPr lang="en-US" sz="2200" b="1" dirty="0" smtClean="0">
                <a:latin typeface="Times New Roman" pitchFamily="18" charset="0"/>
                <a:cs typeface="Times New Roman" pitchFamily="18" charset="0"/>
              </a:rPr>
              <a:t>ODR</a:t>
            </a: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complementary co-domains</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step-by-step. Then </a:t>
            </a:r>
            <a:r>
              <a:rPr lang="en-US" sz="2200" b="1" dirty="0" smtClean="0">
                <a:latin typeface="Times New Roman" pitchFamily="18" charset="0"/>
                <a:cs typeface="Times New Roman" pitchFamily="18" charset="0"/>
              </a:rPr>
              <a:t>system co-domain </a:t>
            </a:r>
            <a:r>
              <a:rPr lang="en-US" sz="2200" b="1" dirty="0">
                <a:latin typeface="Times New Roman" pitchFamily="18" charset="0"/>
                <a:cs typeface="Times New Roman" pitchFamily="18" charset="0"/>
              </a:rPr>
              <a:t>information</a:t>
            </a:r>
            <a:r>
              <a:rPr lang="en-US" sz="2200" dirty="0">
                <a:latin typeface="Times New Roman" pitchFamily="18" charset="0"/>
                <a:cs typeface="Times New Roman" pitchFamily="18" charset="0"/>
              </a:rPr>
              <a:t> can be used to correct any computed result, achieving </a:t>
            </a:r>
            <a:r>
              <a:rPr lang="en-US" sz="2200" b="1" dirty="0">
                <a:latin typeface="Times New Roman" pitchFamily="18" charset="0"/>
                <a:cs typeface="Times New Roman" pitchFamily="18" charset="0"/>
              </a:rPr>
              <a:t>computational information </a:t>
            </a:r>
            <a:r>
              <a:rPr lang="en-US" sz="2200" b="1" dirty="0" smtClean="0">
                <a:latin typeface="Times New Roman" pitchFamily="18" charset="0"/>
                <a:cs typeface="Times New Roman" pitchFamily="18" charset="0"/>
              </a:rPr>
              <a:t>conservation. </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04495" y="3478146"/>
            <a:ext cx="6781749" cy="3096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olo 1"/>
          <p:cNvSpPr txBox="1">
            <a:spLocks/>
          </p:cNvSpPr>
          <p:nvPr/>
        </p:nvSpPr>
        <p:spPr bwMode="auto">
          <a:xfrm>
            <a:off x="0" y="858412"/>
            <a:ext cx="9144000" cy="504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sz="3600" dirty="0">
                <a:latin typeface="Times New Roman" panose="02020603050405020304" pitchFamily="18" charset="0"/>
                <a:cs typeface="Times New Roman" panose="02020603050405020304" pitchFamily="18" charset="0"/>
              </a:rPr>
              <a:t>CICT </a:t>
            </a:r>
            <a:r>
              <a:rPr lang="en-US" sz="3600" dirty="0" smtClean="0">
                <a:latin typeface="Times New Roman" panose="02020603050405020304" pitchFamily="18" charset="0"/>
                <a:cs typeface="Times New Roman" panose="02020603050405020304" pitchFamily="18" charset="0"/>
              </a:rPr>
              <a:t>New Awareness</a:t>
            </a:r>
            <a:endParaRPr lang="en-US" sz="3600" kern="0" dirty="0" smtClean="0">
              <a:latin typeface="Times New Roman" panose="02020603050405020304" pitchFamily="18" charset="0"/>
              <a:cs typeface="Times New Roman" panose="02020603050405020304" pitchFamily="18"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(06)</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232336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4BBC1B9-729A-45DF-BF47-0B3122EB36F5}" type="slidenum">
              <a:rPr lang="it-IT" smtClean="0">
                <a:latin typeface="Arial" pitchFamily="34" charset="0"/>
              </a:rPr>
              <a:pPr eaLnBrk="1" hangingPunct="1">
                <a:spcBef>
                  <a:spcPct val="0"/>
                </a:spcBef>
                <a:defRPr/>
              </a:pPr>
              <a:t>63</a:t>
            </a:fld>
            <a:endParaRPr lang="it-IT" smtClean="0">
              <a:latin typeface="Arial" pitchFamily="34"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1783366" y="899046"/>
            <a:ext cx="5001203"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1259632" y="4869160"/>
            <a:ext cx="6336704" cy="1652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547664" y="2173270"/>
            <a:ext cx="5904656" cy="2695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(07)</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8558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3120F2A8-8354-43CD-A1C2-C61175CC20CA}" type="slidenum">
              <a:rPr lang="it-IT" smtClean="0">
                <a:latin typeface="Arial" pitchFamily="34" charset="0"/>
              </a:rPr>
              <a:pPr eaLnBrk="1" hangingPunct="1">
                <a:spcBef>
                  <a:spcPct val="0"/>
                </a:spcBef>
                <a:defRPr/>
              </a:pPr>
              <a:t>64</a:t>
            </a:fld>
            <a:endParaRPr lang="it-IT" smtClean="0">
              <a:latin typeface="Arial" pitchFamily="34" charset="0"/>
            </a:endParaRPr>
          </a:p>
        </p:txBody>
      </p:sp>
      <p:sp>
        <p:nvSpPr>
          <p:cNvPr id="46084" name="Text Box 3"/>
          <p:cNvSpPr txBox="1">
            <a:spLocks noChangeArrowheads="1"/>
          </p:cNvSpPr>
          <p:nvPr/>
        </p:nvSpPr>
        <p:spPr bwMode="auto">
          <a:xfrm>
            <a:off x="271462" y="836612"/>
            <a:ext cx="8629649"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cs typeface="Times New Roman" pitchFamily="18" charset="0"/>
              </a:rPr>
              <a:t>From</a:t>
            </a:r>
            <a:r>
              <a:rPr lang="it-IT" sz="3600" dirty="0" smtClean="0">
                <a:solidFill>
                  <a:srgbClr val="003F6E"/>
                </a:solidFill>
                <a:latin typeface="Times New Roman" pitchFamily="18" charset="0"/>
                <a:cs typeface="Times New Roman" pitchFamily="18" charset="0"/>
              </a:rPr>
              <a:t> </a:t>
            </a:r>
            <a:r>
              <a:rPr lang="it-IT" sz="3600" b="1" dirty="0" smtClean="0">
                <a:solidFill>
                  <a:srgbClr val="003F6E"/>
                </a:solidFill>
                <a:latin typeface="Times New Roman" pitchFamily="18" charset="0"/>
                <a:cs typeface="Times New Roman" pitchFamily="18" charset="0"/>
              </a:rPr>
              <a:t>ERGODIC OBSERVER </a:t>
            </a:r>
          </a:p>
          <a:p>
            <a:pPr algn="ctr" eaLnBrk="1" hangingPunct="1"/>
            <a:r>
              <a:rPr lang="it-IT" sz="3600" b="1" dirty="0" smtClean="0">
                <a:solidFill>
                  <a:srgbClr val="003F6E"/>
                </a:solidFill>
                <a:latin typeface="Times New Roman" pitchFamily="18" charset="0"/>
                <a:cs typeface="Times New Roman" pitchFamily="18" charset="0"/>
              </a:rPr>
              <a:t>to EGOCENTRIC INTERACTOR</a:t>
            </a:r>
            <a:r>
              <a:rPr lang="it-IT" sz="2800" b="1" dirty="0" smtClean="0">
                <a:solidFill>
                  <a:srgbClr val="003F6E"/>
                </a:solidFill>
                <a:latin typeface="Times New Roman" pitchFamily="18" charset="0"/>
                <a:cs typeface="Times New Roman" pitchFamily="18" charset="0"/>
              </a:rPr>
              <a:t> </a:t>
            </a:r>
            <a:endParaRPr lang="it-IT" sz="2800" b="1" dirty="0">
              <a:solidFill>
                <a:srgbClr val="003F6E"/>
              </a:solidFill>
              <a:latin typeface="Times New Roman" pitchFamily="18" charset="0"/>
              <a:cs typeface="Times New Roman" pitchFamily="18" charset="0"/>
            </a:endParaRPr>
          </a:p>
        </p:txBody>
      </p:sp>
      <p:pic>
        <p:nvPicPr>
          <p:cNvPr id="45062"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bwMode="auto">
          <a:xfrm>
            <a:off x="704260" y="1988840"/>
            <a:ext cx="7704856" cy="235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683568" y="4554016"/>
            <a:ext cx="7717520" cy="201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(08)</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3357961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62"/>
                                        </p:tgtEl>
                                        <p:attrNameLst>
                                          <p:attrName>style.visibility</p:attrName>
                                        </p:attrNameLst>
                                      </p:cBhvr>
                                      <p:to>
                                        <p:strVal val="visible"/>
                                      </p:to>
                                    </p:set>
                                    <p:anim calcmode="lin" valueType="num">
                                      <p:cBhvr additive="base">
                                        <p:cTn id="7" dur="500" fill="hold"/>
                                        <p:tgtEl>
                                          <p:spTgt spid="45062"/>
                                        </p:tgtEl>
                                        <p:attrNameLst>
                                          <p:attrName>ppt_x</p:attrName>
                                        </p:attrNameLst>
                                      </p:cBhvr>
                                      <p:tavLst>
                                        <p:tav tm="0">
                                          <p:val>
                                            <p:strVal val="#ppt_x"/>
                                          </p:val>
                                        </p:tav>
                                        <p:tav tm="100000">
                                          <p:val>
                                            <p:strVal val="#ppt_x"/>
                                          </p:val>
                                        </p:tav>
                                      </p:tavLst>
                                    </p:anim>
                                    <p:anim calcmode="lin" valueType="num">
                                      <p:cBhvr additive="base">
                                        <p:cTn id="8" dur="500" fill="hold"/>
                                        <p:tgtEl>
                                          <p:spTgt spid="450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21124694-2FFA-4528-A207-425DA60DB216}" type="slidenum">
              <a:rPr lang="it-IT" smtClean="0">
                <a:latin typeface="Arial" pitchFamily="34" charset="0"/>
              </a:rPr>
              <a:pPr eaLnBrk="1" hangingPunct="1">
                <a:spcBef>
                  <a:spcPct val="0"/>
                </a:spcBef>
                <a:defRPr/>
              </a:pPr>
              <a:t>65</a:t>
            </a:fld>
            <a:endParaRPr lang="it-IT" smtClean="0">
              <a:latin typeface="Arial" pitchFamily="34" charset="0"/>
            </a:endParaRPr>
          </a:p>
        </p:txBody>
      </p:sp>
      <p:sp>
        <p:nvSpPr>
          <p:cNvPr id="44036" name="Text Box 3"/>
          <p:cNvSpPr txBox="1">
            <a:spLocks noChangeArrowheads="1"/>
          </p:cNvSpPr>
          <p:nvPr/>
        </p:nvSpPr>
        <p:spPr bwMode="auto">
          <a:xfrm>
            <a:off x="6059" y="836612"/>
            <a:ext cx="9144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400" b="1" dirty="0" smtClean="0">
                <a:solidFill>
                  <a:srgbClr val="003F6E"/>
                </a:solidFill>
                <a:latin typeface="Times New Roman" pitchFamily="18" charset="0"/>
                <a:cs typeface="Times New Roman" pitchFamily="18" charset="0"/>
              </a:rPr>
              <a:t>ODR Model Co-Domain Functional Closure by CICT</a:t>
            </a:r>
            <a:endParaRPr lang="it-IT" sz="2400" b="1" dirty="0">
              <a:solidFill>
                <a:srgbClr val="003F6E"/>
              </a:solidFill>
              <a:latin typeface="Times New Roman" pitchFamily="18" charset="0"/>
              <a:cs typeface="Times New Roman"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5862" y="3212976"/>
            <a:ext cx="7236296" cy="3229512"/>
          </a:xfrm>
          <a:prstGeom prst="rect">
            <a:avLst/>
          </a:prstGeom>
        </p:spPr>
      </p:pic>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861581" y="1556792"/>
            <a:ext cx="7432956" cy="1769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(09)</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101450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66</a:t>
            </a:fld>
            <a:endParaRPr lang="it-IT" smtClean="0">
              <a:latin typeface="Arial" pitchFamily="34" charset="0"/>
            </a:endParaRPr>
          </a:p>
        </p:txBody>
      </p:sp>
      <p:sp>
        <p:nvSpPr>
          <p:cNvPr id="13" name="Text Box 3"/>
          <p:cNvSpPr txBox="1">
            <a:spLocks noChangeArrowheads="1"/>
          </p:cNvSpPr>
          <p:nvPr/>
        </p:nvSpPr>
        <p:spPr bwMode="auto">
          <a:xfrm>
            <a:off x="179512" y="1052735"/>
            <a:ext cx="892899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3200" b="1" dirty="0" smtClean="0">
                <a:solidFill>
                  <a:srgbClr val="003F6E"/>
                </a:solidFill>
                <a:latin typeface="Times New Roman" pitchFamily="18" charset="0"/>
                <a:cs typeface="Times New Roman" pitchFamily="18" charset="0"/>
              </a:rPr>
              <a:t>Remembering </a:t>
            </a:r>
            <a:r>
              <a:rPr lang="it-IT" sz="3200" b="1" dirty="0">
                <a:solidFill>
                  <a:srgbClr val="003F6E"/>
                </a:solidFill>
                <a:latin typeface="Times New Roman" pitchFamily="18" charset="0"/>
                <a:cs typeface="Times New Roman" pitchFamily="18" charset="0"/>
              </a:rPr>
              <a:t>that "The </a:t>
            </a:r>
            <a:r>
              <a:rPr lang="it-IT" sz="3200" b="1" dirty="0" smtClean="0">
                <a:solidFill>
                  <a:srgbClr val="003F6E"/>
                </a:solidFill>
                <a:latin typeface="Times New Roman" pitchFamily="18" charset="0"/>
                <a:cs typeface="Times New Roman" pitchFamily="18" charset="0"/>
              </a:rPr>
              <a:t>map is not </a:t>
            </a:r>
            <a:r>
              <a:rPr lang="it-IT" sz="3200" b="1" dirty="0">
                <a:solidFill>
                  <a:srgbClr val="003F6E"/>
                </a:solidFill>
                <a:latin typeface="Times New Roman" pitchFamily="18" charset="0"/>
                <a:cs typeface="Times New Roman" pitchFamily="18" charset="0"/>
              </a:rPr>
              <a:t>the territory"</a:t>
            </a:r>
          </a:p>
        </p:txBody>
      </p:sp>
      <p:sp>
        <p:nvSpPr>
          <p:cNvPr id="14" name="Rectangle 4"/>
          <p:cNvSpPr txBox="1">
            <a:spLocks noChangeArrowheads="1"/>
          </p:cNvSpPr>
          <p:nvPr/>
        </p:nvSpPr>
        <p:spPr bwMode="auto">
          <a:xfrm>
            <a:off x="395536" y="1844824"/>
            <a:ext cx="8352928" cy="15121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marL="0" algn="just">
              <a:spcBef>
                <a:spcPts val="0"/>
              </a:spcBef>
            </a:pPr>
            <a:r>
              <a:rPr lang="en-US" sz="2400" b="1" kern="0" dirty="0">
                <a:solidFill>
                  <a:srgbClr val="000000"/>
                </a:solidFill>
                <a:latin typeface="Times New Roman" pitchFamily="18" charset="0"/>
                <a:cs typeface="Times New Roman" pitchFamily="18" charset="0"/>
              </a:rPr>
              <a:t>Gregory </a:t>
            </a:r>
            <a:r>
              <a:rPr lang="en-US" sz="2400" b="1" kern="0" dirty="0" smtClean="0">
                <a:solidFill>
                  <a:srgbClr val="000000"/>
                </a:solidFill>
                <a:latin typeface="Times New Roman" pitchFamily="18" charset="0"/>
                <a:cs typeface="Times New Roman" pitchFamily="18" charset="0"/>
              </a:rPr>
              <a:t>Bateson </a:t>
            </a:r>
            <a:r>
              <a:rPr lang="en-US" sz="2400" kern="0" dirty="0" smtClean="0">
                <a:solidFill>
                  <a:srgbClr val="000000"/>
                </a:solidFill>
                <a:latin typeface="Times New Roman" pitchFamily="18" charset="0"/>
                <a:cs typeface="Times New Roman" pitchFamily="18" charset="0"/>
              </a:rPr>
              <a:t>(1904-1980</a:t>
            </a:r>
            <a:r>
              <a:rPr lang="en-US" sz="2400" kern="0" dirty="0">
                <a:solidFill>
                  <a:srgbClr val="000000"/>
                </a:solidFill>
                <a:latin typeface="Times New Roman" pitchFamily="18" charset="0"/>
                <a:cs typeface="Times New Roman" pitchFamily="18" charset="0"/>
              </a:rPr>
              <a:t>)</a:t>
            </a:r>
            <a:r>
              <a:rPr lang="en-US" sz="2400" kern="0" dirty="0" smtClean="0">
                <a:solidFill>
                  <a:srgbClr val="000000"/>
                </a:solidFill>
                <a:latin typeface="Times New Roman" pitchFamily="18" charset="0"/>
                <a:cs typeface="Times New Roman" pitchFamily="18" charset="0"/>
              </a:rPr>
              <a:t>, </a:t>
            </a:r>
            <a:r>
              <a:rPr lang="en-US" sz="2400" kern="0" dirty="0">
                <a:solidFill>
                  <a:srgbClr val="000000"/>
                </a:solidFill>
                <a:latin typeface="Times New Roman" pitchFamily="18" charset="0"/>
                <a:cs typeface="Times New Roman" pitchFamily="18" charset="0"/>
              </a:rPr>
              <a:t>in </a:t>
            </a:r>
            <a:r>
              <a:rPr lang="en-US" sz="2400" b="1" kern="0" dirty="0">
                <a:solidFill>
                  <a:srgbClr val="000000"/>
                </a:solidFill>
                <a:latin typeface="Times New Roman" pitchFamily="18" charset="0"/>
                <a:cs typeface="Times New Roman" pitchFamily="18" charset="0"/>
              </a:rPr>
              <a:t>"Form, Substance </a:t>
            </a:r>
            <a:r>
              <a:rPr lang="en-US" sz="2400" b="1" kern="0" dirty="0" smtClean="0">
                <a:solidFill>
                  <a:srgbClr val="000000"/>
                </a:solidFill>
                <a:latin typeface="Times New Roman" pitchFamily="18" charset="0"/>
                <a:cs typeface="Times New Roman" pitchFamily="18" charset="0"/>
              </a:rPr>
              <a:t>and Difference</a:t>
            </a:r>
            <a:r>
              <a:rPr lang="en-US" sz="2400" b="1" kern="0" dirty="0">
                <a:solidFill>
                  <a:srgbClr val="000000"/>
                </a:solidFill>
                <a:latin typeface="Times New Roman" pitchFamily="18" charset="0"/>
                <a:cs typeface="Times New Roman" pitchFamily="18" charset="0"/>
              </a:rPr>
              <a:t>"</a:t>
            </a:r>
            <a:r>
              <a:rPr lang="en-US" sz="2400" kern="0" dirty="0">
                <a:solidFill>
                  <a:srgbClr val="000000"/>
                </a:solidFill>
                <a:latin typeface="Times New Roman" pitchFamily="18" charset="0"/>
                <a:cs typeface="Times New Roman" pitchFamily="18" charset="0"/>
              </a:rPr>
              <a:t>, from </a:t>
            </a:r>
            <a:r>
              <a:rPr lang="en-US" sz="2400" b="1" kern="0" dirty="0">
                <a:solidFill>
                  <a:srgbClr val="000000"/>
                </a:solidFill>
                <a:latin typeface="Times New Roman" pitchFamily="18" charset="0"/>
                <a:cs typeface="Times New Roman" pitchFamily="18" charset="0"/>
              </a:rPr>
              <a:t>Steps to an Ecology of Mind</a:t>
            </a:r>
            <a:r>
              <a:rPr lang="en-US" sz="2400" kern="0" dirty="0">
                <a:solidFill>
                  <a:srgbClr val="000000"/>
                </a:solidFill>
                <a:latin typeface="Times New Roman" pitchFamily="18" charset="0"/>
                <a:cs typeface="Times New Roman" pitchFamily="18" charset="0"/>
              </a:rPr>
              <a:t> (1972), has elucidated the essential impossibility of knowing what the territory is, as </a:t>
            </a:r>
            <a:r>
              <a:rPr lang="en-US" sz="2400" b="1" kern="0" dirty="0">
                <a:solidFill>
                  <a:srgbClr val="000000"/>
                </a:solidFill>
                <a:latin typeface="Times New Roman" pitchFamily="18" charset="0"/>
                <a:cs typeface="Times New Roman" pitchFamily="18" charset="0"/>
              </a:rPr>
              <a:t>any understanding of it is based on some </a:t>
            </a:r>
            <a:r>
              <a:rPr lang="en-US" sz="2400" b="1" kern="0" dirty="0" smtClean="0">
                <a:solidFill>
                  <a:srgbClr val="000000"/>
                </a:solidFill>
                <a:latin typeface="Times New Roman" pitchFamily="18" charset="0"/>
                <a:cs typeface="Times New Roman" pitchFamily="18" charset="0"/>
              </a:rPr>
              <a:t>representation.</a:t>
            </a:r>
            <a:endParaRPr lang="it-IT" sz="2400" b="1" kern="0" dirty="0" smtClean="0">
              <a:solidFill>
                <a:srgbClr val="000000"/>
              </a:solidFill>
            </a:endParaRPr>
          </a:p>
        </p:txBody>
      </p:sp>
      <p:sp>
        <p:nvSpPr>
          <p:cNvPr id="11" name="Rectangle 4"/>
          <p:cNvSpPr txBox="1">
            <a:spLocks noChangeArrowheads="1"/>
          </p:cNvSpPr>
          <p:nvPr/>
        </p:nvSpPr>
        <p:spPr bwMode="auto">
          <a:xfrm>
            <a:off x="397640" y="3391309"/>
            <a:ext cx="8352928" cy="19211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marL="0" algn="just">
              <a:spcBef>
                <a:spcPts val="0"/>
              </a:spcBef>
            </a:pPr>
            <a:r>
              <a:rPr lang="en-US" sz="2400" kern="0" dirty="0">
                <a:solidFill>
                  <a:srgbClr val="000000"/>
                </a:solidFill>
                <a:latin typeface="Times New Roman" pitchFamily="18" charset="0"/>
                <a:cs typeface="Times New Roman" pitchFamily="18" charset="0"/>
              </a:rPr>
              <a:t>Polish-American scientist and philosopher </a:t>
            </a:r>
            <a:r>
              <a:rPr lang="en-US" sz="2400" b="1" kern="0" dirty="0">
                <a:solidFill>
                  <a:srgbClr val="000000"/>
                </a:solidFill>
                <a:latin typeface="Times New Roman" pitchFamily="18" charset="0"/>
                <a:cs typeface="Times New Roman" pitchFamily="18" charset="0"/>
              </a:rPr>
              <a:t>Alfred Korzybski</a:t>
            </a:r>
            <a:r>
              <a:rPr lang="en-US" sz="2400" kern="0" dirty="0">
                <a:solidFill>
                  <a:srgbClr val="000000"/>
                </a:solidFill>
                <a:latin typeface="Times New Roman" pitchFamily="18" charset="0"/>
                <a:cs typeface="Times New Roman" pitchFamily="18" charset="0"/>
              </a:rPr>
              <a:t> </a:t>
            </a:r>
            <a:r>
              <a:rPr lang="en-US" sz="2400" kern="0" dirty="0" smtClean="0">
                <a:solidFill>
                  <a:srgbClr val="000000"/>
                </a:solidFill>
                <a:latin typeface="Times New Roman" pitchFamily="18" charset="0"/>
                <a:cs typeface="Times New Roman" pitchFamily="18" charset="0"/>
              </a:rPr>
              <a:t>(1879-1950), developer of </a:t>
            </a:r>
            <a:r>
              <a:rPr lang="en-US" sz="2400" kern="0" dirty="0">
                <a:solidFill>
                  <a:srgbClr val="000000"/>
                </a:solidFill>
                <a:latin typeface="Times New Roman" pitchFamily="18" charset="0"/>
                <a:cs typeface="Times New Roman" pitchFamily="18" charset="0"/>
              </a:rPr>
              <a:t>the "</a:t>
            </a:r>
            <a:r>
              <a:rPr lang="en-US" sz="2400" b="1" kern="0" dirty="0">
                <a:solidFill>
                  <a:srgbClr val="000000"/>
                </a:solidFill>
                <a:latin typeface="Times New Roman" pitchFamily="18" charset="0"/>
                <a:cs typeface="Times New Roman" pitchFamily="18" charset="0"/>
              </a:rPr>
              <a:t>Theory </a:t>
            </a:r>
            <a:r>
              <a:rPr lang="en-US" sz="2400" b="1" kern="0" dirty="0" smtClean="0">
                <a:solidFill>
                  <a:srgbClr val="000000"/>
                </a:solidFill>
                <a:latin typeface="Times New Roman" pitchFamily="18" charset="0"/>
                <a:cs typeface="Times New Roman" pitchFamily="18" charset="0"/>
              </a:rPr>
              <a:t>of </a:t>
            </a:r>
            <a:r>
              <a:rPr lang="en-US" sz="2400" b="1" kern="0" dirty="0">
                <a:solidFill>
                  <a:srgbClr val="000000"/>
                </a:solidFill>
                <a:latin typeface="Times New Roman" pitchFamily="18" charset="0"/>
                <a:cs typeface="Times New Roman" pitchFamily="18" charset="0"/>
              </a:rPr>
              <a:t>General Semantics</a:t>
            </a:r>
            <a:r>
              <a:rPr lang="en-US" sz="2400" kern="0" dirty="0">
                <a:solidFill>
                  <a:srgbClr val="000000"/>
                </a:solidFill>
                <a:latin typeface="Times New Roman" pitchFamily="18" charset="0"/>
                <a:cs typeface="Times New Roman" pitchFamily="18" charset="0"/>
              </a:rPr>
              <a:t>",  </a:t>
            </a:r>
            <a:r>
              <a:rPr lang="en-US" sz="2400" kern="0" dirty="0" smtClean="0">
                <a:solidFill>
                  <a:srgbClr val="000000"/>
                </a:solidFill>
                <a:latin typeface="Times New Roman" pitchFamily="18" charset="0"/>
                <a:cs typeface="Times New Roman" pitchFamily="18" charset="0"/>
              </a:rPr>
              <a:t>coined  the dictum "the </a:t>
            </a:r>
            <a:r>
              <a:rPr lang="en-US" sz="2400" kern="0" dirty="0">
                <a:solidFill>
                  <a:srgbClr val="000000"/>
                </a:solidFill>
                <a:latin typeface="Times New Roman" pitchFamily="18" charset="0"/>
                <a:cs typeface="Times New Roman" pitchFamily="18" charset="0"/>
              </a:rPr>
              <a:t>map is not the territory", encapsulating his view that </a:t>
            </a:r>
            <a:r>
              <a:rPr lang="en-US" sz="2400" b="1" kern="0" dirty="0">
                <a:solidFill>
                  <a:srgbClr val="000000"/>
                </a:solidFill>
                <a:latin typeface="Times New Roman" pitchFamily="18" charset="0"/>
                <a:cs typeface="Times New Roman" pitchFamily="18" charset="0"/>
              </a:rPr>
              <a:t>an abstraction derived from something, or a reaction to it, is not the thing itself.</a:t>
            </a:r>
            <a:endParaRPr lang="it-IT" sz="2400" b="1" kern="0" dirty="0" smtClean="0">
              <a:solidFill>
                <a:srgbClr val="000000"/>
              </a:solidFill>
            </a:endParaRPr>
          </a:p>
        </p:txBody>
      </p:sp>
      <p:sp>
        <p:nvSpPr>
          <p:cNvPr id="12" name="Rectangle 4"/>
          <p:cNvSpPr txBox="1">
            <a:spLocks noChangeArrowheads="1"/>
          </p:cNvSpPr>
          <p:nvPr/>
        </p:nvSpPr>
        <p:spPr bwMode="auto">
          <a:xfrm>
            <a:off x="397640" y="5301208"/>
            <a:ext cx="8352928" cy="11273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marL="0" algn="just">
              <a:spcBef>
                <a:spcPts val="0"/>
              </a:spcBef>
            </a:pPr>
            <a:r>
              <a:rPr lang="en-US" sz="2400" kern="0" dirty="0">
                <a:solidFill>
                  <a:srgbClr val="000000"/>
                </a:solidFill>
                <a:latin typeface="Times New Roman" pitchFamily="18" charset="0"/>
                <a:cs typeface="Times New Roman" pitchFamily="18" charset="0"/>
              </a:rPr>
              <a:t>Another basic quandary is the problem of </a:t>
            </a:r>
            <a:r>
              <a:rPr lang="en-US" sz="2400" b="1" kern="0" dirty="0">
                <a:solidFill>
                  <a:srgbClr val="000000"/>
                </a:solidFill>
                <a:latin typeface="Times New Roman" pitchFamily="18" charset="0"/>
                <a:cs typeface="Times New Roman" pitchFamily="18" charset="0"/>
              </a:rPr>
              <a:t>accuracy</a:t>
            </a:r>
            <a:r>
              <a:rPr lang="en-US" sz="2400" kern="0" dirty="0">
                <a:solidFill>
                  <a:srgbClr val="000000"/>
                </a:solidFill>
                <a:latin typeface="Times New Roman" pitchFamily="18" charset="0"/>
                <a:cs typeface="Times New Roman" pitchFamily="18" charset="0"/>
              </a:rPr>
              <a:t>. </a:t>
            </a:r>
            <a:r>
              <a:rPr lang="en-US" sz="2400" b="1" kern="0" dirty="0">
                <a:solidFill>
                  <a:srgbClr val="000000"/>
                </a:solidFill>
                <a:latin typeface="Times New Roman" pitchFamily="18" charset="0"/>
                <a:cs typeface="Times New Roman" pitchFamily="18" charset="0"/>
              </a:rPr>
              <a:t>Jorge Luis </a:t>
            </a:r>
            <a:r>
              <a:rPr lang="en-US" sz="2400" b="1" kern="0" dirty="0" smtClean="0">
                <a:solidFill>
                  <a:srgbClr val="000000"/>
                </a:solidFill>
                <a:latin typeface="Times New Roman" pitchFamily="18" charset="0"/>
                <a:cs typeface="Times New Roman" pitchFamily="18" charset="0"/>
              </a:rPr>
              <a:t>Borges</a:t>
            </a:r>
            <a:r>
              <a:rPr lang="en-US" sz="2400" kern="0" dirty="0" smtClean="0">
                <a:solidFill>
                  <a:srgbClr val="000000"/>
                </a:solidFill>
                <a:latin typeface="Times New Roman" pitchFamily="18" charset="0"/>
                <a:cs typeface="Times New Roman" pitchFamily="18" charset="0"/>
              </a:rPr>
              <a:t>'s (1899-1986) </a:t>
            </a:r>
            <a:r>
              <a:rPr lang="en-US" sz="2400" kern="0" dirty="0">
                <a:solidFill>
                  <a:srgbClr val="000000"/>
                </a:solidFill>
                <a:latin typeface="Times New Roman" pitchFamily="18" charset="0"/>
                <a:cs typeface="Times New Roman" pitchFamily="18" charset="0"/>
              </a:rPr>
              <a:t>"</a:t>
            </a:r>
            <a:r>
              <a:rPr lang="en-US" sz="2400" b="1" kern="0" dirty="0">
                <a:solidFill>
                  <a:srgbClr val="000000"/>
                </a:solidFill>
                <a:latin typeface="Times New Roman" pitchFamily="18" charset="0"/>
                <a:cs typeface="Times New Roman" pitchFamily="18" charset="0"/>
              </a:rPr>
              <a:t>Del </a:t>
            </a:r>
            <a:r>
              <a:rPr lang="en-US" sz="2400" b="1" kern="0" dirty="0" smtClean="0">
                <a:solidFill>
                  <a:srgbClr val="000000"/>
                </a:solidFill>
                <a:latin typeface="Times New Roman" pitchFamily="18" charset="0"/>
                <a:cs typeface="Times New Roman" pitchFamily="18" charset="0"/>
              </a:rPr>
              <a:t>rigor en la </a:t>
            </a:r>
            <a:r>
              <a:rPr lang="en-US" sz="2400" b="1" kern="0" dirty="0" err="1" smtClean="0">
                <a:solidFill>
                  <a:srgbClr val="000000"/>
                </a:solidFill>
                <a:latin typeface="Times New Roman" pitchFamily="18" charset="0"/>
                <a:cs typeface="Times New Roman" pitchFamily="18" charset="0"/>
              </a:rPr>
              <a:t>ciencia</a:t>
            </a:r>
            <a:r>
              <a:rPr lang="en-US" sz="2400" kern="0" dirty="0" smtClean="0">
                <a:solidFill>
                  <a:srgbClr val="000000"/>
                </a:solidFill>
                <a:latin typeface="Times New Roman" pitchFamily="18" charset="0"/>
                <a:cs typeface="Times New Roman" pitchFamily="18" charset="0"/>
              </a:rPr>
              <a:t>" (1946) describes </a:t>
            </a:r>
            <a:r>
              <a:rPr lang="en-US" sz="2400" kern="0" dirty="0">
                <a:solidFill>
                  <a:srgbClr val="000000"/>
                </a:solidFill>
                <a:latin typeface="Times New Roman" pitchFamily="18" charset="0"/>
                <a:cs typeface="Times New Roman" pitchFamily="18" charset="0"/>
              </a:rPr>
              <a:t>the tragic uselessness of the perfectly accurate, one-to-one </a:t>
            </a:r>
            <a:r>
              <a:rPr lang="en-US" sz="2400" kern="0" dirty="0" smtClean="0">
                <a:solidFill>
                  <a:srgbClr val="000000"/>
                </a:solidFill>
                <a:latin typeface="Times New Roman" pitchFamily="18" charset="0"/>
                <a:cs typeface="Times New Roman" pitchFamily="18" charset="0"/>
              </a:rPr>
              <a:t>map.</a:t>
            </a:r>
            <a:endParaRPr lang="it-IT" sz="2400" kern="0" dirty="0" smtClean="0">
              <a:solidFill>
                <a:srgbClr val="000000"/>
              </a:solidFill>
            </a:endParaRPr>
          </a:p>
        </p:txBody>
      </p:sp>
      <p:sp>
        <p:nvSpPr>
          <p:cNvPr id="1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(10)</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99158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67</a:t>
            </a:fld>
            <a:endParaRPr lang="it-IT" smtClean="0">
              <a:latin typeface="Arial" pitchFamily="34" charset="0"/>
            </a:endParaRPr>
          </a:p>
        </p:txBody>
      </p:sp>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12"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bwMode="auto">
          <a:xfrm>
            <a:off x="1335035" y="1765300"/>
            <a:ext cx="6175481" cy="471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olo 1"/>
          <p:cNvSpPr txBox="1">
            <a:spLocks/>
          </p:cNvSpPr>
          <p:nvPr/>
        </p:nvSpPr>
        <p:spPr bwMode="auto">
          <a:xfrm>
            <a:off x="998079" y="842122"/>
            <a:ext cx="7128792" cy="504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3600" dirty="0" smtClean="0">
                <a:latin typeface="Times New Roman" panose="02020603050405020304" pitchFamily="18" charset="0"/>
                <a:cs typeface="Times New Roman" panose="02020603050405020304" pitchFamily="18" charset="0"/>
              </a:rPr>
              <a:t>Basic Operative Reference Scenario</a:t>
            </a:r>
            <a:endParaRPr lang="en-US" sz="3600" kern="0" dirty="0" smtClean="0">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(11)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250691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68</a:t>
            </a:fld>
            <a:endParaRPr lang="it-IT" smtClean="0">
              <a:latin typeface="Arial" pitchFamily="34" charset="0"/>
            </a:endParaRPr>
          </a:p>
        </p:txBody>
      </p:sp>
      <p:sp>
        <p:nvSpPr>
          <p:cNvPr id="15" name="Text Box 3"/>
          <p:cNvSpPr txBox="1">
            <a:spLocks noChangeArrowheads="1"/>
          </p:cNvSpPr>
          <p:nvPr/>
        </p:nvSpPr>
        <p:spPr bwMode="auto">
          <a:xfrm>
            <a:off x="1" y="828097"/>
            <a:ext cx="91440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a:solidFill>
                  <a:srgbClr val="003F6E"/>
                </a:solidFill>
                <a:latin typeface="Times New Roman" pitchFamily="18" charset="0"/>
                <a:cs typeface="Times New Roman" pitchFamily="18" charset="0"/>
              </a:rPr>
              <a:t>R. Rosen Fundamental Modeling Relation</a:t>
            </a: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 y="4077072"/>
            <a:ext cx="9180511" cy="2471403"/>
          </a:xfrm>
          <a:prstGeom prst="rect">
            <a:avLst/>
          </a:prstGeom>
        </p:spPr>
      </p:pic>
      <p:sp>
        <p:nvSpPr>
          <p:cNvPr id="11" name="Rectangle 4"/>
          <p:cNvSpPr txBox="1">
            <a:spLocks noChangeArrowheads="1"/>
          </p:cNvSpPr>
          <p:nvPr/>
        </p:nvSpPr>
        <p:spPr bwMode="auto">
          <a:xfrm>
            <a:off x="4975029" y="2860802"/>
            <a:ext cx="3312368" cy="3536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2200" b="1" kern="0" dirty="0" smtClean="0">
                <a:solidFill>
                  <a:srgbClr val="000000"/>
                </a:solidFill>
                <a:latin typeface="Times New Roman" pitchFamily="18" charset="0"/>
                <a:cs typeface="Times New Roman" pitchFamily="18" charset="0"/>
              </a:rPr>
              <a:t>Robert Rosen (1934 - 1998)</a:t>
            </a:r>
            <a:endParaRPr lang="it-IT" sz="2800" kern="0" dirty="0" smtClean="0">
              <a:solidFill>
                <a:srgbClr val="000000"/>
              </a:solidFill>
            </a:endParaRPr>
          </a:p>
        </p:txBody>
      </p:sp>
      <p:sp>
        <p:nvSpPr>
          <p:cNvPr id="12" name="Rectangle 4"/>
          <p:cNvSpPr txBox="1">
            <a:spLocks noChangeArrowheads="1"/>
          </p:cNvSpPr>
          <p:nvPr/>
        </p:nvSpPr>
        <p:spPr bwMode="auto">
          <a:xfrm>
            <a:off x="3707904" y="1780682"/>
            <a:ext cx="4248472"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2400" kern="0" dirty="0" smtClean="0">
                <a:solidFill>
                  <a:srgbClr val="000000"/>
                </a:solidFill>
                <a:latin typeface="Times New Roman" pitchFamily="18" charset="0"/>
                <a:cs typeface="Times New Roman" pitchFamily="18" charset="0"/>
              </a:rPr>
              <a:t>    « …any </a:t>
            </a:r>
            <a:r>
              <a:rPr lang="en-US" sz="2400" kern="0" dirty="0">
                <a:solidFill>
                  <a:srgbClr val="000000"/>
                </a:solidFill>
                <a:latin typeface="Times New Roman" pitchFamily="18" charset="0"/>
                <a:cs typeface="Times New Roman" pitchFamily="18" charset="0"/>
              </a:rPr>
              <a:t>material realization of the (M,R</a:t>
            </a:r>
            <a:r>
              <a:rPr lang="en-US" sz="2400" kern="0" dirty="0" smtClean="0">
                <a:solidFill>
                  <a:srgbClr val="000000"/>
                </a:solidFill>
                <a:latin typeface="Times New Roman" pitchFamily="18" charset="0"/>
                <a:cs typeface="Times New Roman" pitchFamily="18" charset="0"/>
              </a:rPr>
              <a:t>)-system </a:t>
            </a:r>
            <a:r>
              <a:rPr lang="en-US" sz="2400" kern="0" dirty="0">
                <a:solidFill>
                  <a:srgbClr val="000000"/>
                </a:solidFill>
                <a:latin typeface="Times New Roman" pitchFamily="18" charset="0"/>
                <a:cs typeface="Times New Roman" pitchFamily="18" charset="0"/>
              </a:rPr>
              <a:t>must have </a:t>
            </a:r>
            <a:r>
              <a:rPr lang="en-US" sz="2400" kern="0" dirty="0" smtClean="0">
                <a:solidFill>
                  <a:srgbClr val="000000"/>
                </a:solidFill>
                <a:latin typeface="Times New Roman" pitchFamily="18" charset="0"/>
                <a:cs typeface="Times New Roman" pitchFamily="18" charset="0"/>
              </a:rPr>
              <a:t>non-computable models</a:t>
            </a:r>
            <a:r>
              <a:rPr lang="en-US" sz="2400" kern="0" dirty="0">
                <a:solidFill>
                  <a:srgbClr val="000000"/>
                </a:solidFill>
                <a:latin typeface="Times New Roman" pitchFamily="18" charset="0"/>
                <a:cs typeface="Times New Roman" pitchFamily="18" charset="0"/>
              </a:rPr>
              <a:t>. </a:t>
            </a:r>
            <a:r>
              <a:rPr lang="en-US" sz="2400" kern="0" dirty="0" smtClean="0">
                <a:solidFill>
                  <a:srgbClr val="000000"/>
                </a:solidFill>
                <a:latin typeface="Times New Roman" pitchFamily="18" charset="0"/>
                <a:cs typeface="Times New Roman" pitchFamily="18" charset="0"/>
              </a:rPr>
              <a:t>»</a:t>
            </a:r>
            <a:endParaRPr lang="it-IT" sz="3200" b="1" kern="0" dirty="0" smtClean="0">
              <a:solidFill>
                <a:srgbClr val="00000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78742" y="1572525"/>
            <a:ext cx="2455439" cy="2504547"/>
          </a:xfrm>
          <a:prstGeom prst="rect">
            <a:avLst/>
          </a:prstGeom>
        </p:spPr>
      </p:pic>
      <p:sp>
        <p:nvSpPr>
          <p:cNvPr id="3" name="TextBox 2"/>
          <p:cNvSpPr txBox="1"/>
          <p:nvPr/>
        </p:nvSpPr>
        <p:spPr>
          <a:xfrm>
            <a:off x="3981665" y="3892406"/>
            <a:ext cx="1157689"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(prediction)</a:t>
            </a:r>
            <a:endParaRPr lang="en-US" sz="1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275521" y="5517232"/>
            <a:ext cx="262947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(observation &amp; measurement)</a:t>
            </a:r>
            <a:endParaRPr lang="en-US" sz="1600" dirty="0">
              <a:latin typeface="Times New Roman" panose="02020603050405020304" pitchFamily="18" charset="0"/>
              <a:cs typeface="Times New Roman" panose="02020603050405020304" pitchFamily="18" charset="0"/>
            </a:endParaRPr>
          </a:p>
        </p:txBody>
      </p:sp>
      <p:sp>
        <p:nvSpPr>
          <p:cNvPr id="16"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3"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(12)</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245053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1" presetClass="entr" presetSubtype="1" fill="hold" nodeType="afterEffect">
                                  <p:stCondLst>
                                    <p:cond delay="200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par>
                                <p:cTn id="21" presetID="21" presetClass="entr" presetSubtype="1" fill="hold" grpId="0"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2000"/>
                                        <p:tgtEl>
                                          <p:spTgt spid="3"/>
                                        </p:tgtEl>
                                      </p:cBhvr>
                                    </p:animEffect>
                                  </p:childTnLst>
                                </p:cTn>
                              </p:par>
                              <p:par>
                                <p:cTn id="24" presetID="21" presetClass="entr" presetSubtype="1" fill="hold" grpId="0" nodeType="withEffect">
                                  <p:stCondLst>
                                    <p:cond delay="200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75C79A0E-9538-4670-800B-79E1D31B451B}" type="slidenum">
              <a:rPr lang="it-IT" smtClean="0">
                <a:latin typeface="Arial" pitchFamily="34" charset="0"/>
              </a:rPr>
              <a:pPr eaLnBrk="1" hangingPunct="1">
                <a:spcBef>
                  <a:spcPct val="0"/>
                </a:spcBef>
                <a:defRPr/>
              </a:pPr>
              <a:t>69</a:t>
            </a:fld>
            <a:endParaRPr lang="it-IT" smtClean="0">
              <a:latin typeface="Arial"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296761" y="2349600"/>
            <a:ext cx="6686550" cy="3286395"/>
          </a:xfrm>
          <a:prstGeom prst="rect">
            <a:avLst/>
          </a:prstGeom>
        </p:spPr>
      </p:pic>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(13)</a:t>
            </a:r>
            <a:endParaRPr lang="it-IT" sz="3200" b="1" dirty="0">
              <a:solidFill>
                <a:srgbClr val="003F6E"/>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2" name="Text Box 3"/>
          <p:cNvSpPr txBox="1">
            <a:spLocks noChangeArrowheads="1"/>
          </p:cNvSpPr>
          <p:nvPr/>
        </p:nvSpPr>
        <p:spPr bwMode="auto">
          <a:xfrm>
            <a:off x="1" y="828097"/>
            <a:ext cx="91440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a:solidFill>
                  <a:srgbClr val="003F6E"/>
                </a:solidFill>
                <a:latin typeface="Times New Roman" pitchFamily="18" charset="0"/>
                <a:cs typeface="Times New Roman" pitchFamily="18" charset="0"/>
              </a:rPr>
              <a:t>R. Rosen Fundamental Modeling Relation</a:t>
            </a:r>
          </a:p>
        </p:txBody>
      </p:sp>
    </p:spTree>
    <p:extLst>
      <p:ext uri="{BB962C8B-B14F-4D97-AF65-F5344CB8AC3E}">
        <p14:creationId xmlns:p14="http://schemas.microsoft.com/office/powerpoint/2010/main" xmlns="" val="2463580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7</a:t>
            </a:fld>
            <a:endParaRPr lang="it-IT" smtClean="0">
              <a:latin typeface="Arial" pitchFamily="34" charset="0"/>
            </a:endParaRPr>
          </a:p>
        </p:txBody>
      </p:sp>
      <p:sp>
        <p:nvSpPr>
          <p:cNvPr id="2" name="TextBox 1"/>
          <p:cNvSpPr txBox="1"/>
          <p:nvPr/>
        </p:nvSpPr>
        <p:spPr>
          <a:xfrm>
            <a:off x="390820" y="1052736"/>
            <a:ext cx="8208912" cy="1107996"/>
          </a:xfrm>
          <a:prstGeom prst="rect">
            <a:avLst/>
          </a:prstGeom>
          <a:noFill/>
        </p:spPr>
        <p:txBody>
          <a:bodyPr wrap="square" rtlCol="0">
            <a:spAutoFit/>
          </a:bodyPr>
          <a:lstStyle/>
          <a:p>
            <a:pPr marL="347472" indent="-347472" algn="just"/>
            <a:r>
              <a:rPr lang="en-US" altLang="en-US" sz="2200" kern="0" dirty="0" smtClean="0">
                <a:solidFill>
                  <a:prstClr val="black"/>
                </a:solidFill>
                <a:latin typeface="Times New Roman" panose="02020603050405020304" pitchFamily="18" charset="0"/>
                <a:cs typeface="Times New Roman" panose="02020603050405020304" pitchFamily="18" charset="0"/>
              </a:rPr>
              <a:t>On the other hand, the current proliferation </a:t>
            </a:r>
            <a:r>
              <a:rPr lang="en-US" altLang="en-US" sz="2200" kern="0" dirty="0">
                <a:solidFill>
                  <a:prstClr val="black"/>
                </a:solidFill>
                <a:latin typeface="Times New Roman" panose="02020603050405020304" pitchFamily="18" charset="0"/>
                <a:cs typeface="Times New Roman" panose="02020603050405020304" pitchFamily="18" charset="0"/>
              </a:rPr>
              <a:t>of new sciences extends our powers of sense and thought, but </a:t>
            </a:r>
            <a:r>
              <a:rPr lang="en-US" altLang="en-US" sz="2200" b="1" kern="0" dirty="0">
                <a:solidFill>
                  <a:prstClr val="black"/>
                </a:solidFill>
                <a:latin typeface="Times New Roman" panose="02020603050405020304" pitchFamily="18" charset="0"/>
                <a:cs typeface="Times New Roman" panose="02020603050405020304" pitchFamily="18" charset="0"/>
              </a:rPr>
              <a:t>their rigorous techniques and technical language hamper </a:t>
            </a:r>
            <a:r>
              <a:rPr lang="en-US" altLang="en-US" sz="2200" b="1" kern="0" dirty="0" smtClean="0">
                <a:solidFill>
                  <a:prstClr val="black"/>
                </a:solidFill>
                <a:latin typeface="Times New Roman" panose="02020603050405020304" pitchFamily="18" charset="0"/>
                <a:cs typeface="Times New Roman" panose="02020603050405020304" pitchFamily="18" charset="0"/>
              </a:rPr>
              <a:t>direct communication.</a:t>
            </a:r>
            <a:endParaRPr lang="it-IT" sz="2200" b="1" dirty="0">
              <a:latin typeface="Times New Roman" pitchFamily="18" charset="0"/>
              <a:cs typeface="Times New Roman" pitchFamily="18" charset="0"/>
            </a:endParaRPr>
          </a:p>
        </p:txBody>
      </p:sp>
      <p:sp>
        <p:nvSpPr>
          <p:cNvPr id="7" name="TextBox 6"/>
          <p:cNvSpPr txBox="1"/>
          <p:nvPr/>
        </p:nvSpPr>
        <p:spPr>
          <a:xfrm>
            <a:off x="393431" y="2160732"/>
            <a:ext cx="8208912" cy="1446550"/>
          </a:xfrm>
          <a:prstGeom prst="rect">
            <a:avLst/>
          </a:prstGeom>
          <a:noFill/>
        </p:spPr>
        <p:txBody>
          <a:bodyPr wrap="square" rtlCol="0">
            <a:spAutoFit/>
          </a:bodyPr>
          <a:lstStyle/>
          <a:p>
            <a:pPr marL="347472" indent="-347472" algn="just"/>
            <a:r>
              <a:rPr lang="en-US" altLang="en-US" sz="2200" kern="0" dirty="0">
                <a:solidFill>
                  <a:prstClr val="black"/>
                </a:solidFill>
                <a:latin typeface="Times New Roman" panose="02020603050405020304" pitchFamily="18" charset="0"/>
                <a:cs typeface="Times New Roman" panose="02020603050405020304" pitchFamily="18" charset="0"/>
              </a:rPr>
              <a:t>The common field of knowledge becomes a diminishing fraction of the total store, stuffed by </a:t>
            </a:r>
            <a:r>
              <a:rPr lang="en-US" altLang="en-US" sz="2200" b="1" kern="0" dirty="0">
                <a:solidFill>
                  <a:prstClr val="black"/>
                </a:solidFill>
                <a:latin typeface="Times New Roman" panose="02020603050405020304" pitchFamily="18" charset="0"/>
                <a:cs typeface="Times New Roman" panose="02020603050405020304" pitchFamily="18" charset="0"/>
              </a:rPr>
              <a:t>an overwhelming excess of irrelevant signs and </a:t>
            </a:r>
            <a:r>
              <a:rPr lang="en-US" altLang="en-US" sz="2200" b="1" kern="0" dirty="0" smtClean="0">
                <a:solidFill>
                  <a:prstClr val="black"/>
                </a:solidFill>
                <a:latin typeface="Times New Roman" panose="02020603050405020304" pitchFamily="18" charset="0"/>
                <a:cs typeface="Times New Roman" panose="02020603050405020304" pitchFamily="18" charset="0"/>
              </a:rPr>
              <a:t>symbols</a:t>
            </a:r>
            <a:r>
              <a:rPr lang="en-US" altLang="en-US" sz="2200" kern="0" dirty="0" smtClean="0">
                <a:solidFill>
                  <a:prstClr val="black"/>
                </a:solidFill>
                <a:latin typeface="Times New Roman" panose="02020603050405020304" pitchFamily="18" charset="0"/>
                <a:cs typeface="Times New Roman" panose="02020603050405020304" pitchFamily="18" charset="0"/>
              </a:rPr>
              <a:t> and </a:t>
            </a:r>
            <a:r>
              <a:rPr lang="en-US" altLang="en-US" sz="2200" kern="0" dirty="0">
                <a:solidFill>
                  <a:prstClr val="black"/>
                </a:solidFill>
                <a:latin typeface="Times New Roman" panose="02020603050405020304" pitchFamily="18" charset="0"/>
                <a:cs typeface="Times New Roman" panose="02020603050405020304" pitchFamily="18" charset="0"/>
              </a:rPr>
              <a:t>the horizons of accumulating ignorance are expanding faster than any person can keep up with.</a:t>
            </a:r>
            <a:endParaRPr lang="it-IT" sz="2200" dirty="0">
              <a:latin typeface="Times New Roman" pitchFamily="18" charset="0"/>
              <a:cs typeface="Times New Roman" pitchFamily="18" charset="0"/>
            </a:endParaRPr>
          </a:p>
        </p:txBody>
      </p:sp>
      <p:sp>
        <p:nvSpPr>
          <p:cNvPr id="11" name="Rectangle 4"/>
          <p:cNvSpPr>
            <a:spLocks noGrp="1" noChangeArrowheads="1"/>
          </p:cNvSpPr>
          <p:nvPr>
            <p:ph idx="1"/>
          </p:nvPr>
        </p:nvSpPr>
        <p:spPr>
          <a:xfrm>
            <a:off x="383087" y="3608583"/>
            <a:ext cx="8229600" cy="1368152"/>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40" tIns="45720" rIns="91440" bIns="45720"/>
          <a:lstStyle/>
          <a:p>
            <a:pPr marL="347472" lvl="0" indent="-347472" algn="just" eaLnBrk="1" hangingPunct="1">
              <a:spcBef>
                <a:spcPct val="0"/>
              </a:spcBef>
            </a:pPr>
            <a:r>
              <a:rPr lang="en-US" altLang="en-US" sz="2200" dirty="0">
                <a:latin typeface="Times New Roman" panose="02020603050405020304" pitchFamily="18" charset="0"/>
                <a:cs typeface="Times New Roman" panose="02020603050405020304" pitchFamily="18" charset="0"/>
              </a:rPr>
              <a:t>It’s happening something like </a:t>
            </a:r>
            <a:r>
              <a:rPr lang="en-US" altLang="en-US" sz="2200" dirty="0" smtClean="0">
                <a:latin typeface="Times New Roman" panose="02020603050405020304" pitchFamily="18" charset="0"/>
                <a:cs typeface="Times New Roman" panose="02020603050405020304" pitchFamily="18" charset="0"/>
              </a:rPr>
              <a:t>it already </a:t>
            </a:r>
            <a:r>
              <a:rPr lang="en-US" altLang="en-US" sz="2200" dirty="0">
                <a:latin typeface="Times New Roman" panose="02020603050405020304" pitchFamily="18" charset="0"/>
                <a:cs typeface="Times New Roman" panose="02020603050405020304" pitchFamily="18" charset="0"/>
              </a:rPr>
              <a:t>happened in the mass-media arena, where the "</a:t>
            </a:r>
            <a:r>
              <a:rPr lang="en-US" altLang="en-US" sz="2200" b="1" dirty="0">
                <a:latin typeface="Times New Roman" panose="02020603050405020304" pitchFamily="18" charset="0"/>
                <a:cs typeface="Times New Roman" panose="02020603050405020304" pitchFamily="18" charset="0"/>
              </a:rPr>
              <a:t>mass-</a:t>
            </a:r>
            <a:r>
              <a:rPr lang="en-US" altLang="en-US" sz="2200" b="1" dirty="0" err="1">
                <a:latin typeface="Times New Roman" panose="02020603050405020304" pitchFamily="18" charset="0"/>
                <a:cs typeface="Times New Roman" panose="02020603050405020304" pitchFamily="18" charset="0"/>
              </a:rPr>
              <a:t>mediatic</a:t>
            </a:r>
            <a:r>
              <a:rPr lang="en-US" altLang="en-US" sz="2200" b="1" dirty="0">
                <a:latin typeface="Times New Roman" panose="02020603050405020304" pitchFamily="18" charset="0"/>
                <a:cs typeface="Times New Roman" panose="02020603050405020304" pitchFamily="18" charset="0"/>
              </a:rPr>
              <a:t> scum</a:t>
            </a:r>
            <a:r>
              <a:rPr lang="en-US" altLang="en-US" sz="2200" dirty="0">
                <a:latin typeface="Times New Roman" panose="02020603050405020304" pitchFamily="18" charset="0"/>
                <a:cs typeface="Times New Roman" panose="02020603050405020304" pitchFamily="18" charset="0"/>
              </a:rPr>
              <a:t>" has totally overwhelmed our way to communicate, by </a:t>
            </a:r>
            <a:r>
              <a:rPr lang="en-US" altLang="en-US" sz="2200" b="1" dirty="0">
                <a:latin typeface="Times New Roman" panose="02020603050405020304" pitchFamily="18" charset="0"/>
                <a:cs typeface="Times New Roman" panose="02020603050405020304" pitchFamily="18" charset="0"/>
              </a:rPr>
              <a:t>the incessant growth of irrelevant information, visual and </a:t>
            </a:r>
            <a:r>
              <a:rPr lang="en-US" altLang="en-US" sz="2200" b="1" dirty="0" err="1">
                <a:latin typeface="Times New Roman" panose="02020603050405020304" pitchFamily="18" charset="0"/>
                <a:cs typeface="Times New Roman" panose="02020603050405020304" pitchFamily="18" charset="0"/>
              </a:rPr>
              <a:t>auditive</a:t>
            </a:r>
            <a:r>
              <a:rPr lang="en-US" altLang="en-US" sz="2200" b="1" dirty="0">
                <a:latin typeface="Times New Roman" panose="02020603050405020304" pitchFamily="18" charset="0"/>
                <a:cs typeface="Times New Roman" panose="02020603050405020304" pitchFamily="18" charset="0"/>
              </a:rPr>
              <a:t> requests.</a:t>
            </a:r>
            <a:endParaRPr lang="it-IT" sz="2200" b="1" dirty="0" smtClean="0">
              <a:solidFill>
                <a:srgbClr val="000000"/>
              </a:solidFill>
            </a:endParaRPr>
          </a:p>
        </p:txBody>
      </p:sp>
      <p:sp>
        <p:nvSpPr>
          <p:cNvPr id="10" name="Rectangle 4"/>
          <p:cNvSpPr txBox="1">
            <a:spLocks noChangeArrowheads="1"/>
          </p:cNvSpPr>
          <p:nvPr/>
        </p:nvSpPr>
        <p:spPr bwMode="auto">
          <a:xfrm>
            <a:off x="363017" y="5085184"/>
            <a:ext cx="8229600"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marL="347472" indent="-347472" algn="just" eaLnBrk="1" hangingPunct="1">
              <a:spcBef>
                <a:spcPct val="0"/>
              </a:spcBef>
            </a:pPr>
            <a:r>
              <a:rPr lang="en-US" sz="2200" dirty="0">
                <a:latin typeface="Times New Roman" pitchFamily="18" charset="0"/>
                <a:cs typeface="Times New Roman" pitchFamily="18" charset="0"/>
              </a:rPr>
              <a:t>Laymen can find </a:t>
            </a:r>
            <a:r>
              <a:rPr lang="en-US" sz="2200" dirty="0" smtClean="0">
                <a:latin typeface="Times New Roman" pitchFamily="18" charset="0"/>
                <a:cs typeface="Times New Roman" pitchFamily="18" charset="0"/>
              </a:rPr>
              <a:t>themselves </a:t>
            </a:r>
            <a:r>
              <a:rPr lang="en-US" sz="2200" dirty="0">
                <a:latin typeface="Times New Roman" pitchFamily="18" charset="0"/>
                <a:cs typeface="Times New Roman" pitchFamily="18" charset="0"/>
              </a:rPr>
              <a:t>in a "</a:t>
            </a:r>
            <a:r>
              <a:rPr lang="en-US" sz="2200" b="1" dirty="0">
                <a:latin typeface="Times New Roman" pitchFamily="18" charset="0"/>
                <a:cs typeface="Times New Roman" pitchFamily="18" charset="0"/>
              </a:rPr>
              <a:t>Horror </a:t>
            </a:r>
            <a:r>
              <a:rPr lang="en-US" sz="2200" b="1" dirty="0" err="1">
                <a:latin typeface="Times New Roman" pitchFamily="18" charset="0"/>
                <a:cs typeface="Times New Roman" pitchFamily="18" charset="0"/>
              </a:rPr>
              <a:t>Pleni</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situation, </a:t>
            </a:r>
            <a:r>
              <a:rPr lang="en-US" sz="2200" b="1" dirty="0">
                <a:latin typeface="Times New Roman" pitchFamily="18" charset="0"/>
                <a:cs typeface="Times New Roman" pitchFamily="18" charset="0"/>
              </a:rPr>
              <a:t>totally unable to discriminate the difference between an optimized encoding information-rich message and a random jumble of signs.</a:t>
            </a:r>
            <a:r>
              <a:rPr lang="en-US" sz="2200" dirty="0">
                <a:latin typeface="Times New Roman" pitchFamily="18" charset="0"/>
                <a:cs typeface="Times New Roman" pitchFamily="18" charset="0"/>
              </a:rPr>
              <a:t> </a:t>
            </a:r>
            <a:endParaRPr lang="it-IT" sz="2200" kern="1200" dirty="0" smtClean="0">
              <a:solidFill>
                <a:srgbClr val="000000"/>
              </a:solidFill>
              <a:latin typeface="Times New Roman" pitchFamily="18" charset="0"/>
              <a:cs typeface="Times New Roman" pitchFamily="18" charset="0"/>
            </a:endParaRPr>
          </a:p>
          <a:p>
            <a:pPr marL="347472" indent="-347472" algn="just" eaLnBrk="1" hangingPunct="1">
              <a:spcBef>
                <a:spcPct val="0"/>
              </a:spcBef>
            </a:pPr>
            <a:endParaRPr lang="it-IT" kern="1200" dirty="0" smtClean="0">
              <a:solidFill>
                <a:srgbClr val="000000"/>
              </a:solidFill>
              <a:latin typeface="Times New Roman" pitchFamily="18" charset="0"/>
              <a:cs typeface="Times New Roman" pitchFamily="18" charset="0"/>
            </a:endParaRPr>
          </a:p>
          <a:p>
            <a:pPr algn="just">
              <a:spcBef>
                <a:spcPts val="0"/>
              </a:spcBef>
            </a:pPr>
            <a:endParaRPr lang="it-IT" sz="2400" kern="0" dirty="0" smtClean="0">
              <a:solidFill>
                <a:srgbClr val="000000"/>
              </a:solidFill>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3"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02)</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31885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p"/>
      <p:bldP spid="10"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70</a:t>
            </a:fld>
            <a:endParaRPr lang="it-IT" smtClean="0">
              <a:latin typeface="Arial" pitchFamily="34" charset="0"/>
            </a:endParaRPr>
          </a:p>
        </p:txBody>
      </p:sp>
      <p:sp>
        <p:nvSpPr>
          <p:cNvPr id="8" name="Rectangle 4"/>
          <p:cNvSpPr txBox="1">
            <a:spLocks noChangeArrowheads="1"/>
          </p:cNvSpPr>
          <p:nvPr/>
        </p:nvSpPr>
        <p:spPr bwMode="auto">
          <a:xfrm>
            <a:off x="5940152" y="1700808"/>
            <a:ext cx="2808312" cy="40324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marL="0" algn="just">
              <a:spcBef>
                <a:spcPts val="0"/>
              </a:spcBef>
            </a:pPr>
            <a:r>
              <a:rPr lang="en-US" sz="2400" b="1" kern="0" dirty="0" smtClean="0">
                <a:solidFill>
                  <a:srgbClr val="000000"/>
                </a:solidFill>
                <a:latin typeface="Times New Roman" pitchFamily="18" charset="0"/>
                <a:cs typeface="Times New Roman" pitchFamily="18" charset="0"/>
              </a:rPr>
              <a:t>Anticipatory System</a:t>
            </a:r>
            <a:r>
              <a:rPr lang="en-US" sz="2400" kern="0" dirty="0" smtClean="0">
                <a:solidFill>
                  <a:srgbClr val="000000"/>
                </a:solidFill>
                <a:latin typeface="Times New Roman" pitchFamily="18" charset="0"/>
                <a:cs typeface="Times New Roman" pitchFamily="18" charset="0"/>
              </a:rPr>
              <a:t>:</a:t>
            </a:r>
            <a:endParaRPr lang="en-US" sz="2400" kern="0" dirty="0">
              <a:solidFill>
                <a:srgbClr val="000000"/>
              </a:solidFill>
              <a:latin typeface="Times New Roman" pitchFamily="18" charset="0"/>
              <a:cs typeface="Times New Roman" pitchFamily="18" charset="0"/>
            </a:endParaRPr>
          </a:p>
          <a:p>
            <a:pPr marL="0" algn="just">
              <a:spcBef>
                <a:spcPts val="0"/>
              </a:spcBef>
            </a:pPr>
            <a:r>
              <a:rPr lang="en-US" sz="2400" kern="0" dirty="0" smtClean="0">
                <a:solidFill>
                  <a:srgbClr val="000000"/>
                </a:solidFill>
                <a:latin typeface="Times New Roman" pitchFamily="18" charset="0"/>
                <a:cs typeface="Times New Roman" pitchFamily="18" charset="0"/>
              </a:rPr>
              <a:t>« A </a:t>
            </a:r>
            <a:r>
              <a:rPr lang="en-US" sz="2400" kern="0" dirty="0">
                <a:solidFill>
                  <a:srgbClr val="000000"/>
                </a:solidFill>
                <a:latin typeface="Times New Roman" pitchFamily="18" charset="0"/>
                <a:cs typeface="Times New Roman" pitchFamily="18" charset="0"/>
              </a:rPr>
              <a:t>system containing </a:t>
            </a:r>
            <a:r>
              <a:rPr lang="en-US" sz="2400" b="1" kern="0" dirty="0">
                <a:solidFill>
                  <a:srgbClr val="000000"/>
                </a:solidFill>
                <a:latin typeface="Times New Roman" pitchFamily="18" charset="0"/>
                <a:cs typeface="Times New Roman" pitchFamily="18" charset="0"/>
              </a:rPr>
              <a:t>a predictive model of itself</a:t>
            </a:r>
            <a:r>
              <a:rPr lang="en-US" sz="2400" kern="0" dirty="0">
                <a:solidFill>
                  <a:srgbClr val="000000"/>
                </a:solidFill>
                <a:latin typeface="Times New Roman" pitchFamily="18" charset="0"/>
                <a:cs typeface="Times New Roman" pitchFamily="18" charset="0"/>
              </a:rPr>
              <a:t> and/or its </a:t>
            </a:r>
            <a:r>
              <a:rPr lang="en-US" sz="2400" kern="0" dirty="0" smtClean="0">
                <a:solidFill>
                  <a:srgbClr val="000000"/>
                </a:solidFill>
                <a:latin typeface="Times New Roman" pitchFamily="18" charset="0"/>
                <a:cs typeface="Times New Roman" pitchFamily="18" charset="0"/>
              </a:rPr>
              <a:t>environment, </a:t>
            </a:r>
            <a:r>
              <a:rPr lang="en-US" sz="2400" b="1" kern="0" dirty="0" smtClean="0">
                <a:solidFill>
                  <a:srgbClr val="000000"/>
                </a:solidFill>
                <a:latin typeface="Times New Roman" pitchFamily="18" charset="0"/>
                <a:cs typeface="Times New Roman" pitchFamily="18" charset="0"/>
              </a:rPr>
              <a:t>which </a:t>
            </a:r>
            <a:r>
              <a:rPr lang="en-US" sz="2400" b="1" kern="0" dirty="0">
                <a:solidFill>
                  <a:srgbClr val="000000"/>
                </a:solidFill>
                <a:latin typeface="Times New Roman" pitchFamily="18" charset="0"/>
                <a:cs typeface="Times New Roman" pitchFamily="18" charset="0"/>
              </a:rPr>
              <a:t>allows it to change state at an instant</a:t>
            </a:r>
            <a:r>
              <a:rPr lang="en-US" sz="2400" kern="0" dirty="0">
                <a:solidFill>
                  <a:srgbClr val="000000"/>
                </a:solidFill>
                <a:latin typeface="Times New Roman" pitchFamily="18" charset="0"/>
                <a:cs typeface="Times New Roman" pitchFamily="18" charset="0"/>
              </a:rPr>
              <a:t> in </a:t>
            </a:r>
            <a:r>
              <a:rPr lang="en-US" sz="2400" kern="0" dirty="0" smtClean="0">
                <a:solidFill>
                  <a:srgbClr val="000000"/>
                </a:solidFill>
                <a:latin typeface="Times New Roman" pitchFamily="18" charset="0"/>
                <a:cs typeface="Times New Roman" pitchFamily="18" charset="0"/>
              </a:rPr>
              <a:t>accord with </a:t>
            </a:r>
            <a:r>
              <a:rPr lang="en-US" sz="2400" kern="0" dirty="0">
                <a:solidFill>
                  <a:srgbClr val="000000"/>
                </a:solidFill>
                <a:latin typeface="Times New Roman" pitchFamily="18" charset="0"/>
                <a:cs typeface="Times New Roman" pitchFamily="18" charset="0"/>
              </a:rPr>
              <a:t>the </a:t>
            </a:r>
            <a:r>
              <a:rPr lang="en-US" sz="2400" b="1" kern="0" dirty="0">
                <a:solidFill>
                  <a:srgbClr val="000000"/>
                </a:solidFill>
                <a:latin typeface="Times New Roman" pitchFamily="18" charset="0"/>
                <a:cs typeface="Times New Roman" pitchFamily="18" charset="0"/>
              </a:rPr>
              <a:t>model's predictions pertaining to a later instant. </a:t>
            </a:r>
            <a:r>
              <a:rPr lang="en-US" sz="2400" kern="0" dirty="0">
                <a:solidFill>
                  <a:srgbClr val="000000"/>
                </a:solidFill>
                <a:latin typeface="Times New Roman" pitchFamily="18" charset="0"/>
                <a:cs typeface="Times New Roman" pitchFamily="18" charset="0"/>
              </a:rPr>
              <a:t> </a:t>
            </a:r>
            <a:r>
              <a:rPr lang="en-US" sz="2400" kern="0" dirty="0" smtClean="0">
                <a:solidFill>
                  <a:srgbClr val="000000"/>
                </a:solidFill>
                <a:latin typeface="Times New Roman" pitchFamily="18" charset="0"/>
                <a:cs typeface="Times New Roman" pitchFamily="18" charset="0"/>
              </a:rPr>
              <a:t>»</a:t>
            </a:r>
            <a:endParaRPr lang="it-IT" sz="2400" b="1" kern="0" dirty="0" smtClean="0">
              <a:solidFill>
                <a:srgbClr val="000000"/>
              </a:solidFill>
            </a:endParaRPr>
          </a:p>
        </p:txBody>
      </p:sp>
      <p:sp>
        <p:nvSpPr>
          <p:cNvPr id="9" name="Rectangle 4"/>
          <p:cNvSpPr txBox="1">
            <a:spLocks noChangeArrowheads="1"/>
          </p:cNvSpPr>
          <p:nvPr/>
        </p:nvSpPr>
        <p:spPr bwMode="auto">
          <a:xfrm>
            <a:off x="6156176" y="5795337"/>
            <a:ext cx="2592288" cy="3536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2200" b="1" kern="0" dirty="0" smtClean="0">
                <a:solidFill>
                  <a:srgbClr val="000000"/>
                </a:solidFill>
                <a:latin typeface="Times New Roman" pitchFamily="18" charset="0"/>
                <a:cs typeface="Times New Roman" pitchFamily="18" charset="0"/>
              </a:rPr>
              <a:t>(Robert Rosen, 1985)</a:t>
            </a:r>
            <a:endParaRPr lang="it-IT" sz="2800" kern="0" dirty="0" smtClean="0">
              <a:solidFill>
                <a:srgbClr val="000000"/>
              </a:solidFill>
            </a:endParaRPr>
          </a:p>
        </p:txBody>
      </p:sp>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51520" y="1728242"/>
            <a:ext cx="5600700" cy="4476750"/>
          </a:xfrm>
          <a:prstGeom prst="rect">
            <a:avLst/>
          </a:prstGeom>
        </p:spPr>
      </p:pic>
      <p:sp>
        <p:nvSpPr>
          <p:cNvPr id="15"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Text Box 3"/>
          <p:cNvSpPr txBox="1">
            <a:spLocks noChangeArrowheads="1"/>
          </p:cNvSpPr>
          <p:nvPr/>
        </p:nvSpPr>
        <p:spPr bwMode="auto">
          <a:xfrm>
            <a:off x="1" y="841963"/>
            <a:ext cx="914399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cs typeface="Times New Roman" pitchFamily="18" charset="0"/>
              </a:rPr>
              <a:t>Robert Rosen’s System Awareness of Anticipation</a:t>
            </a:r>
            <a:endParaRPr lang="it-IT" sz="3200" b="1" dirty="0">
              <a:solidFill>
                <a:srgbClr val="003F6E"/>
              </a:solidFill>
              <a:latin typeface="Times New Roman" pitchFamily="18" charset="0"/>
              <a:cs typeface="Times New Roman" pitchFamily="18" charset="0"/>
            </a:endParaRPr>
          </a:p>
        </p:txBody>
      </p:sp>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(14)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398540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67AB8FC0-3C13-4330-95F1-FF2E9827EFF6}" type="slidenum">
              <a:rPr lang="it-IT" smtClean="0">
                <a:latin typeface="Arial" pitchFamily="34" charset="0"/>
              </a:rPr>
              <a:pPr eaLnBrk="1" hangingPunct="1">
                <a:spcBef>
                  <a:spcPct val="0"/>
                </a:spcBef>
                <a:defRPr/>
              </a:pPr>
              <a:t>71</a:t>
            </a:fld>
            <a:endParaRPr lang="it-IT" smtClean="0">
              <a:latin typeface="Arial" pitchFamily="34" charset="0"/>
            </a:endParaRPr>
          </a:p>
        </p:txBody>
      </p:sp>
      <p:pic>
        <p:nvPicPr>
          <p:cNvPr id="9"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bwMode="auto">
          <a:xfrm>
            <a:off x="15875" y="2332280"/>
            <a:ext cx="4645025" cy="3542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657725" y="1981200"/>
            <a:ext cx="4486275" cy="422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(15)</a:t>
            </a:r>
            <a:endParaRPr lang="it-IT" sz="3200" b="1" dirty="0">
              <a:solidFill>
                <a:srgbClr val="003F6E"/>
              </a:solidFill>
              <a:latin typeface="Times New Roman" pitchFamily="18" charset="0"/>
            </a:endParaRPr>
          </a:p>
        </p:txBody>
      </p:sp>
      <p:sp>
        <p:nvSpPr>
          <p:cNvPr id="11"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4" name="Text Box 3"/>
          <p:cNvSpPr txBox="1">
            <a:spLocks noChangeArrowheads="1"/>
          </p:cNvSpPr>
          <p:nvPr/>
        </p:nvSpPr>
        <p:spPr bwMode="auto">
          <a:xfrm>
            <a:off x="1" y="828097"/>
            <a:ext cx="91440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a:solidFill>
                  <a:srgbClr val="003F6E"/>
                </a:solidFill>
                <a:latin typeface="Times New Roman" pitchFamily="18" charset="0"/>
                <a:cs typeface="Times New Roman" pitchFamily="18" charset="0"/>
              </a:rPr>
              <a:t>R. Rosen Fundamental Modeling Relation</a:t>
            </a:r>
          </a:p>
        </p:txBody>
      </p:sp>
    </p:spTree>
    <p:extLst>
      <p:ext uri="{BB962C8B-B14F-4D97-AF65-F5344CB8AC3E}">
        <p14:creationId xmlns:p14="http://schemas.microsoft.com/office/powerpoint/2010/main" xmlns="" val="4089364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40CF297D-3AC5-4335-872A-584027B2AE2D}" type="slidenum">
              <a:rPr lang="it-IT" smtClean="0">
                <a:latin typeface="Arial" pitchFamily="34" charset="0"/>
              </a:rPr>
              <a:pPr eaLnBrk="1" hangingPunct="1">
                <a:spcBef>
                  <a:spcPct val="0"/>
                </a:spcBef>
                <a:defRPr/>
              </a:pPr>
              <a:t>72</a:t>
            </a:fld>
            <a:endParaRPr lang="it-IT" smtClean="0">
              <a:latin typeface="Arial" pitchFamily="34" charset="0"/>
            </a:endParaRPr>
          </a:p>
        </p:txBody>
      </p:sp>
      <p:sp>
        <p:nvSpPr>
          <p:cNvPr id="41988" name="Text Box 3"/>
          <p:cNvSpPr txBox="1">
            <a:spLocks noChangeArrowheads="1"/>
          </p:cNvSpPr>
          <p:nvPr/>
        </p:nvSpPr>
        <p:spPr bwMode="auto">
          <a:xfrm>
            <a:off x="1" y="990598"/>
            <a:ext cx="914399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dirty="0" smtClean="0">
                <a:solidFill>
                  <a:srgbClr val="003F6E"/>
                </a:solidFill>
                <a:latin typeface="Times New Roman" pitchFamily="18" charset="0"/>
                <a:cs typeface="Times New Roman" pitchFamily="18" charset="0"/>
              </a:rPr>
              <a:t>From</a:t>
            </a:r>
            <a:r>
              <a:rPr lang="it-IT" sz="2800" b="1" dirty="0" smtClean="0">
                <a:solidFill>
                  <a:srgbClr val="003F6E"/>
                </a:solidFill>
                <a:latin typeface="Times New Roman" pitchFamily="18" charset="0"/>
                <a:cs typeface="Times New Roman" pitchFamily="18" charset="0"/>
              </a:rPr>
              <a:t> Rosen Modeling Relation </a:t>
            </a:r>
            <a:r>
              <a:rPr lang="it-IT" sz="2800" dirty="0" smtClean="0">
                <a:solidFill>
                  <a:srgbClr val="003F6E"/>
                </a:solidFill>
                <a:latin typeface="Times New Roman" pitchFamily="18" charset="0"/>
                <a:cs typeface="Times New Roman" pitchFamily="18" charset="0"/>
              </a:rPr>
              <a:t>to</a:t>
            </a:r>
            <a:r>
              <a:rPr lang="it-IT" sz="2800" b="1" dirty="0" smtClean="0">
                <a:solidFill>
                  <a:srgbClr val="003F6E"/>
                </a:solidFill>
                <a:latin typeface="Times New Roman" pitchFamily="18" charset="0"/>
                <a:cs typeface="Times New Roman" pitchFamily="18" charset="0"/>
              </a:rPr>
              <a:t> ODR Model Mapping</a:t>
            </a:r>
            <a:endParaRPr lang="it-IT" sz="2800" b="1" dirty="0">
              <a:solidFill>
                <a:srgbClr val="003F6E"/>
              </a:solidFill>
              <a:latin typeface="Times New Roman" pitchFamily="18" charset="0"/>
              <a:cs typeface="Times New Roman" pitchFamily="18" charset="0"/>
            </a:endParaRPr>
          </a:p>
        </p:txBody>
      </p:sp>
      <p:pic>
        <p:nvPicPr>
          <p:cNvPr id="41989"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46895" y="1700210"/>
            <a:ext cx="5256584" cy="457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(16)</a:t>
            </a:r>
            <a:endParaRPr lang="it-IT" sz="3200" b="1" dirty="0">
              <a:solidFill>
                <a:srgbClr val="003F6E"/>
              </a:solidFill>
              <a:latin typeface="Times New Roman" pitchFamily="18" charset="0"/>
            </a:endParaRPr>
          </a:p>
        </p:txBody>
      </p:sp>
      <p:sp>
        <p:nvSpPr>
          <p:cNvPr id="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Tree>
    <p:extLst>
      <p:ext uri="{BB962C8B-B14F-4D97-AF65-F5344CB8AC3E}">
        <p14:creationId xmlns:p14="http://schemas.microsoft.com/office/powerpoint/2010/main" xmlns="" val="319895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heel(1)">
                                      <p:cBhvr>
                                        <p:cTn id="7" dur="20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4BBF6AE2-B5C9-44EC-A33A-C40C3970E7BC}" type="slidenum">
              <a:rPr lang="it-IT" smtClean="0">
                <a:latin typeface="Arial" pitchFamily="34" charset="0"/>
              </a:rPr>
              <a:pPr eaLnBrk="1" hangingPunct="1">
                <a:spcBef>
                  <a:spcPct val="0"/>
                </a:spcBef>
                <a:defRPr/>
              </a:pPr>
              <a:t>73</a:t>
            </a:fld>
            <a:endParaRPr lang="it-IT" smtClean="0">
              <a:latin typeface="Arial" pitchFamily="34" charset="0"/>
            </a:endParaRPr>
          </a:p>
        </p:txBody>
      </p:sp>
      <p:sp>
        <p:nvSpPr>
          <p:cNvPr id="47108" name="Text Box 3"/>
          <p:cNvSpPr txBox="1">
            <a:spLocks noChangeArrowheads="1"/>
          </p:cNvSpPr>
          <p:nvPr/>
        </p:nvSpPr>
        <p:spPr bwMode="auto">
          <a:xfrm>
            <a:off x="0" y="917079"/>
            <a:ext cx="9144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400" dirty="0" smtClean="0">
                <a:solidFill>
                  <a:srgbClr val="003F6E"/>
                </a:solidFill>
                <a:latin typeface="Times New Roman" pitchFamily="18" charset="0"/>
                <a:cs typeface="Times New Roman" pitchFamily="18" charset="0"/>
              </a:rPr>
              <a:t>From </a:t>
            </a:r>
            <a:r>
              <a:rPr lang="it-IT" sz="2400" b="1" dirty="0" smtClean="0">
                <a:solidFill>
                  <a:srgbClr val="003F6E"/>
                </a:solidFill>
                <a:latin typeface="Times New Roman" pitchFamily="18" charset="0"/>
                <a:cs typeface="Times New Roman" pitchFamily="18" charset="0"/>
              </a:rPr>
              <a:t>ERGODIC OBSERVER </a:t>
            </a:r>
            <a:r>
              <a:rPr lang="it-IT" sz="2400" dirty="0" smtClean="0">
                <a:solidFill>
                  <a:srgbClr val="003F6E"/>
                </a:solidFill>
                <a:latin typeface="Times New Roman" pitchFamily="18" charset="0"/>
                <a:cs typeface="Times New Roman" pitchFamily="18" charset="0"/>
              </a:rPr>
              <a:t>to</a:t>
            </a:r>
            <a:r>
              <a:rPr lang="it-IT" sz="2400" b="1" dirty="0" smtClean="0">
                <a:solidFill>
                  <a:srgbClr val="003F6E"/>
                </a:solidFill>
                <a:latin typeface="Times New Roman" pitchFamily="18" charset="0"/>
                <a:cs typeface="Times New Roman" pitchFamily="18" charset="0"/>
              </a:rPr>
              <a:t> EGOCENTRIC INTERACTOR</a:t>
            </a:r>
            <a:endParaRPr lang="it-IT" sz="2400" b="1" dirty="0">
              <a:solidFill>
                <a:srgbClr val="003F6E"/>
              </a:solidFill>
              <a:latin typeface="Times New Roman" pitchFamily="18" charset="0"/>
              <a:cs typeface="Times New Roman" pitchFamily="18" charset="0"/>
            </a:endParaRPr>
          </a:p>
        </p:txBody>
      </p:sp>
      <p:pic>
        <p:nvPicPr>
          <p:cNvPr id="47109"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bwMode="auto">
          <a:xfrm>
            <a:off x="1442925" y="1378515"/>
            <a:ext cx="6258147" cy="2292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75654" y="3933550"/>
            <a:ext cx="6192687" cy="2267476"/>
          </a:xfrm>
          <a:prstGeom prst="rect">
            <a:avLst/>
          </a:prstGeom>
        </p:spPr>
      </p:pic>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(17)</a:t>
            </a:r>
            <a:endParaRPr lang="it-IT" sz="3200" b="1" dirty="0">
              <a:solidFill>
                <a:srgbClr val="003F6E"/>
              </a:solidFill>
              <a:latin typeface="Times New Roman" pitchFamily="18" charset="0"/>
            </a:endParaRPr>
          </a:p>
        </p:txBody>
      </p:sp>
      <p:sp>
        <p:nvSpPr>
          <p:cNvPr id="11"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Tree>
    <p:extLst>
      <p:ext uri="{BB962C8B-B14F-4D97-AF65-F5344CB8AC3E}">
        <p14:creationId xmlns:p14="http://schemas.microsoft.com/office/powerpoint/2010/main" xmlns="" val="239420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additive="base">
                                        <p:cTn id="7" dur="500" fill="hold"/>
                                        <p:tgtEl>
                                          <p:spTgt spid="47109"/>
                                        </p:tgtEl>
                                        <p:attrNameLst>
                                          <p:attrName>ppt_x</p:attrName>
                                        </p:attrNameLst>
                                      </p:cBhvr>
                                      <p:tavLst>
                                        <p:tav tm="0">
                                          <p:val>
                                            <p:strVal val="#ppt_x"/>
                                          </p:val>
                                        </p:tav>
                                        <p:tav tm="100000">
                                          <p:val>
                                            <p:strVal val="#ppt_x"/>
                                          </p:val>
                                        </p:tav>
                                      </p:tavLst>
                                    </p:anim>
                                    <p:anim calcmode="lin" valueType="num">
                                      <p:cBhvr additive="base">
                                        <p:cTn id="8" dur="500" fill="hold"/>
                                        <p:tgtEl>
                                          <p:spTgt spid="4710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2B31E3FD-F1DB-48E4-8E55-F99E250B64AC}" type="slidenum">
              <a:rPr lang="it-IT" smtClean="0">
                <a:latin typeface="Arial" pitchFamily="34" charset="0"/>
              </a:rPr>
              <a:pPr eaLnBrk="1" hangingPunct="1">
                <a:spcBef>
                  <a:spcPct val="0"/>
                </a:spcBef>
                <a:defRPr/>
              </a:pPr>
              <a:t>74</a:t>
            </a:fld>
            <a:endParaRPr lang="it-IT" smtClean="0">
              <a:latin typeface="Arial" pitchFamily="34" charset="0"/>
            </a:endParaRPr>
          </a:p>
        </p:txBody>
      </p:sp>
      <p:pic>
        <p:nvPicPr>
          <p:cNvPr id="57351" name="Picture 4"/>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1913" y="2035175"/>
            <a:ext cx="4049712" cy="381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2"/>
          <p:cNvGrpSpPr/>
          <p:nvPr/>
        </p:nvGrpSpPr>
        <p:grpSpPr>
          <a:xfrm>
            <a:off x="4183063" y="1463675"/>
            <a:ext cx="4960937" cy="4960938"/>
            <a:chOff x="4183063" y="1463675"/>
            <a:chExt cx="4960937" cy="4960938"/>
          </a:xfrm>
        </p:grpSpPr>
        <p:pic>
          <p:nvPicPr>
            <p:cNvPr id="57350" name="Picture 3"/>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4183063" y="1463675"/>
              <a:ext cx="4960937" cy="496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p:cNvGrpSpPr/>
            <p:nvPr/>
          </p:nvGrpSpPr>
          <p:grpSpPr>
            <a:xfrm>
              <a:off x="6153943" y="5218113"/>
              <a:ext cx="1019175" cy="901700"/>
              <a:chOff x="3806825" y="5646738"/>
              <a:chExt cx="1019175" cy="901700"/>
            </a:xfrm>
          </p:grpSpPr>
          <p:pic>
            <p:nvPicPr>
              <p:cNvPr id="57352"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806825" y="6119813"/>
                <a:ext cx="10191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53"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859213" y="5646738"/>
                <a:ext cx="91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(18)</a:t>
            </a:r>
            <a:endParaRPr lang="it-IT" sz="3200" b="1" dirty="0">
              <a:solidFill>
                <a:srgbClr val="003F6E"/>
              </a:solidFill>
              <a:latin typeface="Times New Roman" pitchFamily="18"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4" name="Titolo 1"/>
          <p:cNvSpPr txBox="1">
            <a:spLocks/>
          </p:cNvSpPr>
          <p:nvPr/>
        </p:nvSpPr>
        <p:spPr bwMode="auto">
          <a:xfrm>
            <a:off x="359532" y="873872"/>
            <a:ext cx="8424935" cy="504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2400" dirty="0" smtClean="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Rosen Fundamental Modeling Relation (</a:t>
            </a:r>
            <a:r>
              <a:rPr lang="en-US" sz="2400" dirty="0" smtClean="0">
                <a:latin typeface="Times New Roman" panose="02020603050405020304" pitchFamily="18" charset="0"/>
                <a:cs typeface="Times New Roman" panose="02020603050405020304" pitchFamily="18" charset="0"/>
              </a:rPr>
              <a:t>Reflexive/Reflective)</a:t>
            </a:r>
            <a:endParaRPr lang="en-US" sz="2400" kern="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8464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CE2A884D-4538-493A-9F01-DFE3C523A47F}" type="slidenum">
              <a:rPr lang="it-IT" smtClean="0">
                <a:latin typeface="Arial" pitchFamily="34" charset="0"/>
              </a:rPr>
              <a:pPr eaLnBrk="1" hangingPunct="1">
                <a:spcBef>
                  <a:spcPct val="0"/>
                </a:spcBef>
                <a:defRPr/>
              </a:pPr>
              <a:t>75</a:t>
            </a:fld>
            <a:endParaRPr lang="it-IT" smtClean="0">
              <a:latin typeface="Arial" pitchFamily="34" charset="0"/>
            </a:endParaRPr>
          </a:p>
        </p:txBody>
      </p:sp>
      <p:pic>
        <p:nvPicPr>
          <p:cNvPr id="58374" name="Picture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183063" y="1463675"/>
            <a:ext cx="4960937" cy="496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5"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60588" y="5305425"/>
            <a:ext cx="10191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6"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208213" y="4797425"/>
            <a:ext cx="91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Segnaposto contenuto 6"/>
          <p:cNvSpPr txBox="1">
            <a:spLocks/>
          </p:cNvSpPr>
          <p:nvPr/>
        </p:nvSpPr>
        <p:spPr bwMode="auto">
          <a:xfrm>
            <a:off x="107504" y="1604963"/>
            <a:ext cx="4090312" cy="4344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61950" indent="-36195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algn="just">
              <a:lnSpc>
                <a:spcPct val="80000"/>
              </a:lnSpc>
              <a:spcBef>
                <a:spcPct val="20000"/>
              </a:spcBef>
              <a:defRPr/>
            </a:pPr>
            <a:r>
              <a:rPr lang="it-IT" sz="2000" dirty="0" smtClean="0">
                <a:solidFill>
                  <a:srgbClr val="000000"/>
                </a:solidFill>
              </a:rPr>
              <a:t>R. Rosen Fundamental Modeling Relation with </a:t>
            </a:r>
            <a:r>
              <a:rPr lang="it-IT" sz="2000" b="1" dirty="0" smtClean="0">
                <a:solidFill>
                  <a:srgbClr val="000000"/>
                </a:solidFill>
              </a:rPr>
              <a:t>explicit Reflexive and Reflective Representations</a:t>
            </a:r>
            <a:r>
              <a:rPr lang="it-IT" sz="2000" dirty="0" smtClean="0">
                <a:solidFill>
                  <a:srgbClr val="000000"/>
                </a:solidFill>
              </a:rPr>
              <a:t>.</a:t>
            </a:r>
          </a:p>
          <a:p>
            <a:pPr marL="0" algn="just">
              <a:lnSpc>
                <a:spcPct val="80000"/>
              </a:lnSpc>
              <a:spcBef>
                <a:spcPct val="20000"/>
              </a:spcBef>
              <a:defRPr/>
            </a:pPr>
            <a:r>
              <a:rPr lang="it-IT" sz="2000" dirty="0" smtClean="0">
                <a:solidFill>
                  <a:srgbClr val="000000"/>
                </a:solidFill>
              </a:rPr>
              <a:t>Immediately, Reflexive and Reflective Representations create </a:t>
            </a:r>
            <a:r>
              <a:rPr lang="it-IT" sz="2000" b="1" dirty="0" smtClean="0">
                <a:solidFill>
                  <a:srgbClr val="000000"/>
                </a:solidFill>
              </a:rPr>
              <a:t>two base system scaling symmetries into ODR Model</a:t>
            </a:r>
            <a:r>
              <a:rPr lang="it-IT" sz="2000" dirty="0" smtClean="0">
                <a:solidFill>
                  <a:srgbClr val="000000"/>
                </a:solidFill>
              </a:rPr>
              <a:t>: convergent and divergent scaling symmetries.</a:t>
            </a:r>
          </a:p>
          <a:p>
            <a:pPr marL="0" algn="just">
              <a:lnSpc>
                <a:spcPct val="80000"/>
              </a:lnSpc>
              <a:spcBef>
                <a:spcPct val="20000"/>
              </a:spcBef>
              <a:defRPr/>
            </a:pPr>
            <a:r>
              <a:rPr lang="it-IT" sz="2000" dirty="0" smtClean="0">
                <a:solidFill>
                  <a:srgbClr val="000000"/>
                </a:solidFill>
              </a:rPr>
              <a:t>They allow for the correspondence of a </a:t>
            </a:r>
            <a:r>
              <a:rPr lang="it-IT" sz="2000" b="1" dirty="0" smtClean="0">
                <a:solidFill>
                  <a:srgbClr val="FF0000"/>
                </a:solidFill>
                <a:cs typeface="Times New Roman" panose="02020603050405020304" pitchFamily="18" charset="0"/>
              </a:rPr>
              <a:t>Inner Universe - SELF</a:t>
            </a:r>
            <a:r>
              <a:rPr lang="it-IT" sz="2000" dirty="0" smtClean="0">
                <a:solidFill>
                  <a:srgbClr val="000000"/>
                </a:solidFill>
              </a:rPr>
              <a:t> representation to an </a:t>
            </a:r>
            <a:r>
              <a:rPr lang="it-IT" sz="2000" b="1" dirty="0" smtClean="0">
                <a:solidFill>
                  <a:srgbClr val="00B050"/>
                </a:solidFill>
                <a:cs typeface="Times New Roman" panose="02020603050405020304" pitchFamily="18" charset="0"/>
              </a:rPr>
              <a:t>Outer Universe </a:t>
            </a:r>
            <a:r>
              <a:rPr lang="it-IT" sz="2000" dirty="0" smtClean="0">
                <a:solidFill>
                  <a:srgbClr val="000000"/>
                </a:solidFill>
              </a:rPr>
              <a:t>representation, both linked by the </a:t>
            </a:r>
            <a:r>
              <a:rPr lang="it-IT" sz="2000" b="1" dirty="0" smtClean="0">
                <a:solidFill>
                  <a:srgbClr val="000000"/>
                </a:solidFill>
              </a:rPr>
              <a:t>Kelvin Transform</a:t>
            </a:r>
            <a:r>
              <a:rPr lang="it-IT" sz="2000" dirty="0" smtClean="0">
                <a:solidFill>
                  <a:srgbClr val="000000"/>
                </a:solidFill>
              </a:rPr>
              <a:t>.</a:t>
            </a:r>
          </a:p>
          <a:p>
            <a:pPr marL="0" algn="just">
              <a:lnSpc>
                <a:spcPct val="80000"/>
              </a:lnSpc>
              <a:spcBef>
                <a:spcPct val="20000"/>
              </a:spcBef>
              <a:defRPr/>
            </a:pPr>
            <a:endParaRPr lang="it-IT" sz="1600" dirty="0" smtClean="0">
              <a:solidFill>
                <a:srgbClr val="000000"/>
              </a:solidFill>
            </a:endParaRPr>
          </a:p>
          <a:p>
            <a:pPr algn="just">
              <a:lnSpc>
                <a:spcPct val="80000"/>
              </a:lnSpc>
              <a:spcBef>
                <a:spcPct val="20000"/>
              </a:spcBef>
              <a:defRPr/>
            </a:pPr>
            <a:r>
              <a:rPr lang="it-IT" sz="1000" dirty="0" smtClean="0">
                <a:solidFill>
                  <a:srgbClr val="000000"/>
                </a:solidFill>
                <a:latin typeface="Calibri" pitchFamily="34" charset="0"/>
              </a:rPr>
              <a:t> </a:t>
            </a:r>
            <a:r>
              <a:rPr lang="it-IT" sz="2000" dirty="0" smtClean="0">
                <a:solidFill>
                  <a:srgbClr val="000000"/>
                </a:solidFill>
                <a:latin typeface="Calibri" pitchFamily="34" charset="0"/>
              </a:rPr>
              <a:t>Convergent Scaling:  </a:t>
            </a:r>
          </a:p>
          <a:p>
            <a:pPr marL="0" indent="0" algn="just">
              <a:lnSpc>
                <a:spcPct val="80000"/>
              </a:lnSpc>
              <a:spcBef>
                <a:spcPct val="20000"/>
              </a:spcBef>
              <a:defRPr/>
            </a:pPr>
            <a:endParaRPr lang="it-IT" sz="800" dirty="0" smtClean="0">
              <a:solidFill>
                <a:srgbClr val="000000"/>
              </a:solidFill>
              <a:latin typeface="Calibri" pitchFamily="34" charset="0"/>
            </a:endParaRPr>
          </a:p>
          <a:p>
            <a:pPr marL="0" indent="0" algn="just">
              <a:lnSpc>
                <a:spcPct val="80000"/>
              </a:lnSpc>
              <a:spcBef>
                <a:spcPct val="20000"/>
              </a:spcBef>
              <a:defRPr/>
            </a:pPr>
            <a:r>
              <a:rPr lang="it-IT" sz="2000" dirty="0" smtClean="0">
                <a:solidFill>
                  <a:srgbClr val="000000"/>
                </a:solidFill>
                <a:latin typeface="Calibri" pitchFamily="34" charset="0"/>
              </a:rPr>
              <a:t>Divergent Scaling: </a:t>
            </a:r>
          </a:p>
          <a:p>
            <a:pPr algn="just">
              <a:lnSpc>
                <a:spcPct val="150000"/>
              </a:lnSpc>
              <a:spcBef>
                <a:spcPct val="20000"/>
              </a:spcBef>
              <a:buFont typeface="Wingdings" pitchFamily="2" charset="2"/>
              <a:buNone/>
              <a:defRPr/>
            </a:pPr>
            <a:endParaRPr lang="it-IT" sz="2000" dirty="0" smtClean="0">
              <a:solidFill>
                <a:srgbClr val="000000"/>
              </a:solidFill>
              <a:latin typeface="Calibri" pitchFamily="34" charset="0"/>
            </a:endParaRPr>
          </a:p>
          <a:p>
            <a:pPr algn="just">
              <a:lnSpc>
                <a:spcPct val="150000"/>
              </a:lnSpc>
              <a:spcBef>
                <a:spcPct val="20000"/>
              </a:spcBef>
              <a:buFont typeface="Wingdings" pitchFamily="2" charset="2"/>
              <a:buChar char="q"/>
              <a:defRPr/>
            </a:pPr>
            <a:endParaRPr lang="it-IT" sz="2000" dirty="0" smtClean="0">
              <a:solidFill>
                <a:srgbClr val="000000"/>
              </a:solidFill>
              <a:latin typeface="Calibri" pitchFamily="34" charset="0"/>
            </a:endParaRPr>
          </a:p>
        </p:txBody>
      </p:sp>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(19)</a:t>
            </a:r>
            <a:endParaRPr lang="it-IT" sz="3200" b="1" dirty="0">
              <a:solidFill>
                <a:srgbClr val="003F6E"/>
              </a:solidFill>
              <a:latin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grpSp>
        <p:nvGrpSpPr>
          <p:cNvPr id="14" name="Group 13"/>
          <p:cNvGrpSpPr/>
          <p:nvPr/>
        </p:nvGrpSpPr>
        <p:grpSpPr>
          <a:xfrm>
            <a:off x="6153943" y="5218113"/>
            <a:ext cx="1019175" cy="901700"/>
            <a:chOff x="3806825" y="5646738"/>
            <a:chExt cx="1019175" cy="901700"/>
          </a:xfrm>
        </p:grpSpPr>
        <p:pic>
          <p:nvPicPr>
            <p:cNvPr id="15"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06825" y="6119813"/>
              <a:ext cx="101917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859213" y="5646738"/>
              <a:ext cx="91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8" name="Titolo 1"/>
          <p:cNvSpPr txBox="1">
            <a:spLocks/>
          </p:cNvSpPr>
          <p:nvPr/>
        </p:nvSpPr>
        <p:spPr bwMode="auto">
          <a:xfrm>
            <a:off x="359532" y="873872"/>
            <a:ext cx="8424935" cy="504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2400" dirty="0" smtClean="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Rosen Fundamental Modeling Relation (</a:t>
            </a:r>
            <a:r>
              <a:rPr lang="en-US" sz="2400" dirty="0" smtClean="0">
                <a:latin typeface="Times New Roman" panose="02020603050405020304" pitchFamily="18" charset="0"/>
                <a:cs typeface="Times New Roman" panose="02020603050405020304" pitchFamily="18" charset="0"/>
              </a:rPr>
              <a:t>Reflexive/Reflective)</a:t>
            </a:r>
            <a:endParaRPr lang="en-US" sz="2400" kern="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470306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40CF297D-3AC5-4335-872A-584027B2AE2D}" type="slidenum">
              <a:rPr lang="it-IT" smtClean="0">
                <a:latin typeface="Arial" pitchFamily="34" charset="0"/>
              </a:rPr>
              <a:pPr eaLnBrk="1" hangingPunct="1">
                <a:spcBef>
                  <a:spcPct val="0"/>
                </a:spcBef>
                <a:defRPr/>
              </a:pPr>
              <a:t>76</a:t>
            </a:fld>
            <a:endParaRPr lang="it-IT" smtClean="0">
              <a:latin typeface="Arial" pitchFamily="34" charset="0"/>
            </a:endParaRPr>
          </a:p>
        </p:txBody>
      </p:sp>
      <p:pic>
        <p:nvPicPr>
          <p:cNvPr id="41989" name="Picture 1"/>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15925" y="2060846"/>
            <a:ext cx="3995935" cy="365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4692650" y="2132856"/>
            <a:ext cx="4115963" cy="3372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(20)</a:t>
            </a:r>
            <a:endParaRPr lang="it-IT" sz="3200" b="1" dirty="0">
              <a:solidFill>
                <a:srgbClr val="003F6E"/>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Titolo 1"/>
          <p:cNvSpPr txBox="1">
            <a:spLocks/>
          </p:cNvSpPr>
          <p:nvPr/>
        </p:nvSpPr>
        <p:spPr bwMode="auto">
          <a:xfrm>
            <a:off x="0" y="836612"/>
            <a:ext cx="9143999" cy="504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sz="2800" dirty="0" smtClean="0">
                <a:latin typeface="Times New Roman" panose="02020603050405020304" pitchFamily="18" charset="0"/>
                <a:cs typeface="Times New Roman" panose="02020603050405020304" pitchFamily="18" charset="0"/>
              </a:rPr>
              <a:t>From </a:t>
            </a:r>
            <a:r>
              <a:rPr lang="en-US" sz="2800" dirty="0">
                <a:latin typeface="Times New Roman" panose="02020603050405020304" pitchFamily="18" charset="0"/>
                <a:cs typeface="Times New Roman" panose="02020603050405020304" pitchFamily="18" charset="0"/>
              </a:rPr>
              <a:t>Rosen Modeling Relation to ODR Recursive Model</a:t>
            </a:r>
            <a:endParaRPr lang="en-US" sz="2800" kern="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615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pic>
        <p:nvPicPr>
          <p:cNvPr id="36869"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527050" y="1376363"/>
            <a:ext cx="8005390" cy="2586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70"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bwMode="auto">
          <a:xfrm>
            <a:off x="527050" y="3963356"/>
            <a:ext cx="8089900" cy="243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(21)</a:t>
            </a:r>
            <a:endParaRPr lang="it-IT" sz="3200" b="1" dirty="0">
              <a:solidFill>
                <a:srgbClr val="003F6E"/>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Titolo 1"/>
          <p:cNvSpPr txBox="1">
            <a:spLocks/>
          </p:cNvSpPr>
          <p:nvPr/>
        </p:nvSpPr>
        <p:spPr bwMode="auto">
          <a:xfrm>
            <a:off x="1" y="828097"/>
            <a:ext cx="9143999" cy="504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sz="2800" dirty="0">
                <a:latin typeface="Times New Roman" panose="02020603050405020304" pitchFamily="18" charset="0"/>
                <a:cs typeface="Times New Roman" panose="02020603050405020304" pitchFamily="18" charset="0"/>
              </a:rPr>
              <a:t>From </a:t>
            </a:r>
            <a:r>
              <a:rPr lang="en-US" sz="2800" dirty="0" smtClean="0">
                <a:latin typeface="Times New Roman" panose="02020603050405020304" pitchFamily="18" charset="0"/>
                <a:cs typeface="Times New Roman" panose="02020603050405020304" pitchFamily="18" charset="0"/>
              </a:rPr>
              <a:t>EGOCENTRIC </a:t>
            </a:r>
            <a:r>
              <a:rPr lang="en-US" sz="2800" dirty="0">
                <a:latin typeface="Times New Roman" panose="02020603050405020304" pitchFamily="18" charset="0"/>
                <a:cs typeface="Times New Roman" panose="02020603050405020304" pitchFamily="18" charset="0"/>
              </a:rPr>
              <a:t>to RECURSIVE </a:t>
            </a:r>
            <a:r>
              <a:rPr lang="en-US" sz="2800" dirty="0" smtClean="0">
                <a:latin typeface="Times New Roman" panose="02020603050405020304" pitchFamily="18" charset="0"/>
                <a:cs typeface="Times New Roman" panose="02020603050405020304" pitchFamily="18" charset="0"/>
              </a:rPr>
              <a:t>INTERACTOR</a:t>
            </a:r>
            <a:endParaRPr lang="en-US" sz="2800" kern="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877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additive="base">
                                        <p:cTn id="7" dur="500" fill="hold"/>
                                        <p:tgtEl>
                                          <p:spTgt spid="36869"/>
                                        </p:tgtEl>
                                        <p:attrNameLst>
                                          <p:attrName>ppt_x</p:attrName>
                                        </p:attrNameLst>
                                      </p:cBhvr>
                                      <p:tavLst>
                                        <p:tav tm="0">
                                          <p:val>
                                            <p:strVal val="#ppt_x"/>
                                          </p:val>
                                        </p:tav>
                                        <p:tav tm="100000">
                                          <p:val>
                                            <p:strVal val="#ppt_x"/>
                                          </p:val>
                                        </p:tav>
                                      </p:tavLst>
                                    </p:anim>
                                    <p:anim calcmode="lin" valueType="num">
                                      <p:cBhvr additive="base">
                                        <p:cTn id="8" dur="500" fill="hold"/>
                                        <p:tgtEl>
                                          <p:spTgt spid="3686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70"/>
                                        </p:tgtEl>
                                        <p:attrNameLst>
                                          <p:attrName>style.visibility</p:attrName>
                                        </p:attrNameLst>
                                      </p:cBhvr>
                                      <p:to>
                                        <p:strVal val="visible"/>
                                      </p:to>
                                    </p:set>
                                    <p:anim calcmode="lin" valueType="num">
                                      <p:cBhvr additive="base">
                                        <p:cTn id="13" dur="500" fill="hold"/>
                                        <p:tgtEl>
                                          <p:spTgt spid="36870"/>
                                        </p:tgtEl>
                                        <p:attrNameLst>
                                          <p:attrName>ppt_x</p:attrName>
                                        </p:attrNameLst>
                                      </p:cBhvr>
                                      <p:tavLst>
                                        <p:tav tm="0">
                                          <p:val>
                                            <p:strVal val="#ppt_x"/>
                                          </p:val>
                                        </p:tav>
                                        <p:tav tm="100000">
                                          <p:val>
                                            <p:strVal val="#ppt_x"/>
                                          </p:val>
                                        </p:tav>
                                      </p:tavLst>
                                    </p:anim>
                                    <p:anim calcmode="lin" valueType="num">
                                      <p:cBhvr additive="base">
                                        <p:cTn id="14" dur="500" fill="hold"/>
                                        <p:tgtEl>
                                          <p:spTgt spid="368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78</a:t>
            </a:fld>
            <a:endParaRPr lang="it-IT" smtClean="0">
              <a:latin typeface="Arial" pitchFamily="34" charset="0"/>
            </a:endParaRPr>
          </a:p>
        </p:txBody>
      </p:sp>
      <p:sp>
        <p:nvSpPr>
          <p:cNvPr id="2" name="TextBox 1"/>
          <p:cNvSpPr txBox="1"/>
          <p:nvPr/>
        </p:nvSpPr>
        <p:spPr>
          <a:xfrm>
            <a:off x="395536" y="5517232"/>
            <a:ext cx="8275498" cy="769441"/>
          </a:xfrm>
          <a:prstGeom prst="rect">
            <a:avLst/>
          </a:prstGeom>
          <a:noFill/>
        </p:spPr>
        <p:txBody>
          <a:bodyPr wrap="square" rtlCol="0">
            <a:spAutoFit/>
          </a:bodyPr>
          <a:lstStyle/>
          <a:p>
            <a:pPr indent="-347472" algn="just"/>
            <a:r>
              <a:rPr lang="en-US" sz="2200" dirty="0">
                <a:latin typeface="Times New Roman" pitchFamily="18" charset="0"/>
                <a:cs typeface="Times New Roman" pitchFamily="18" charset="0"/>
              </a:rPr>
              <a:t>This </a:t>
            </a:r>
            <a:r>
              <a:rPr lang="en-US" sz="2200" b="1" dirty="0" smtClean="0">
                <a:latin typeface="Times New Roman" pitchFamily="18" charset="0"/>
                <a:cs typeface="Times New Roman" pitchFamily="18" charset="0"/>
              </a:rPr>
              <a:t>new awareness</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can guide any quantum leap to more </a:t>
            </a:r>
            <a:r>
              <a:rPr lang="en-US" sz="2200" dirty="0" smtClean="0">
                <a:latin typeface="Times New Roman" pitchFamily="18" charset="0"/>
                <a:cs typeface="Times New Roman" pitchFamily="18" charset="0"/>
              </a:rPr>
              <a:t>convenient  future </a:t>
            </a:r>
            <a:r>
              <a:rPr lang="en-US" sz="2200" b="1" dirty="0" smtClean="0">
                <a:latin typeface="Times New Roman" pitchFamily="18" charset="0"/>
                <a:cs typeface="Times New Roman" pitchFamily="18" charset="0"/>
              </a:rPr>
              <a:t>post-human </a:t>
            </a:r>
            <a:r>
              <a:rPr lang="en-US" sz="2200" b="1" dirty="0">
                <a:latin typeface="Times New Roman" pitchFamily="18" charset="0"/>
                <a:cs typeface="Times New Roman" pitchFamily="18" charset="0"/>
              </a:rPr>
              <a:t>cybernetics approaches</a:t>
            </a:r>
            <a:r>
              <a:rPr lang="en-US" sz="2200" dirty="0">
                <a:latin typeface="Times New Roman" pitchFamily="18" charset="0"/>
                <a:cs typeface="Times New Roman" pitchFamily="18" charset="0"/>
              </a:rPr>
              <a:t> in science and technology.</a:t>
            </a:r>
            <a:endParaRPr lang="it-IT" sz="2200" dirty="0">
              <a:latin typeface="Times New Roman" pitchFamily="18" charset="0"/>
              <a:cs typeface="Times New Roman" pitchFamily="18" charset="0"/>
            </a:endParaRPr>
          </a:p>
        </p:txBody>
      </p:sp>
      <p:sp>
        <p:nvSpPr>
          <p:cNvPr id="15" name="Text Box 3"/>
          <p:cNvSpPr txBox="1">
            <a:spLocks noChangeArrowheads="1"/>
          </p:cNvSpPr>
          <p:nvPr/>
        </p:nvSpPr>
        <p:spPr bwMode="auto">
          <a:xfrm>
            <a:off x="2" y="836611"/>
            <a:ext cx="9143998"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600" b="1" dirty="0">
                <a:solidFill>
                  <a:srgbClr val="003F6E"/>
                </a:solidFill>
                <a:latin typeface="Times New Roman" pitchFamily="18" charset="0"/>
                <a:cs typeface="Times New Roman" pitchFamily="18" charset="0"/>
              </a:rPr>
              <a:t>Our final post-</a:t>
            </a:r>
            <a:r>
              <a:rPr lang="en-US" sz="2600" b="1" dirty="0" err="1">
                <a:solidFill>
                  <a:srgbClr val="003F6E"/>
                </a:solidFill>
                <a:latin typeface="Times New Roman" pitchFamily="18" charset="0"/>
                <a:cs typeface="Times New Roman" pitchFamily="18" charset="0"/>
              </a:rPr>
              <a:t>Bertalanffy</a:t>
            </a:r>
            <a:r>
              <a:rPr lang="en-US" sz="2600" b="1" dirty="0">
                <a:solidFill>
                  <a:srgbClr val="003F6E"/>
                </a:solidFill>
                <a:latin typeface="Times New Roman" pitchFamily="18" charset="0"/>
                <a:cs typeface="Times New Roman" pitchFamily="18" charset="0"/>
              </a:rPr>
              <a:t> </a:t>
            </a:r>
            <a:r>
              <a:rPr lang="en-US" sz="2600" b="1" dirty="0" err="1">
                <a:solidFill>
                  <a:srgbClr val="003F6E"/>
                </a:solidFill>
                <a:latin typeface="Times New Roman" pitchFamily="18" charset="0"/>
                <a:cs typeface="Times New Roman" pitchFamily="18" charset="0"/>
              </a:rPr>
              <a:t>Systemics</a:t>
            </a:r>
            <a:r>
              <a:rPr lang="en-US" sz="2600" b="1" dirty="0">
                <a:solidFill>
                  <a:srgbClr val="003F6E"/>
                </a:solidFill>
                <a:latin typeface="Times New Roman" pitchFamily="18" charset="0"/>
                <a:cs typeface="Times New Roman" pitchFamily="18" charset="0"/>
              </a:rPr>
              <a:t> </a:t>
            </a:r>
            <a:r>
              <a:rPr lang="en-US" sz="2600" b="1" dirty="0" smtClean="0">
                <a:solidFill>
                  <a:srgbClr val="003F6E"/>
                </a:solidFill>
                <a:latin typeface="Times New Roman" pitchFamily="18" charset="0"/>
                <a:cs typeface="Times New Roman" pitchFamily="18" charset="0"/>
              </a:rPr>
              <a:t>Framework</a:t>
            </a:r>
            <a:endParaRPr lang="it-IT" sz="2600" b="1" dirty="0">
              <a:solidFill>
                <a:srgbClr val="00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58888" y="1608807"/>
            <a:ext cx="6626225" cy="3908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4"/>
          <p:cNvSpPr txBox="1">
            <a:spLocks noChangeArrowheads="1"/>
          </p:cNvSpPr>
          <p:nvPr/>
        </p:nvSpPr>
        <p:spPr bwMode="auto">
          <a:xfrm>
            <a:off x="6744843" y="6237364"/>
            <a:ext cx="1998524" cy="2338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(R.A. </a:t>
            </a:r>
            <a:r>
              <a:rPr lang="en-US" sz="1800" b="1" kern="0" dirty="0" err="1" smtClean="0">
                <a:solidFill>
                  <a:srgbClr val="000000"/>
                </a:solidFill>
                <a:latin typeface="Times New Roman" pitchFamily="18" charset="0"/>
                <a:cs typeface="Times New Roman" pitchFamily="18" charset="0"/>
              </a:rPr>
              <a:t>Fiorini</a:t>
            </a:r>
            <a:r>
              <a:rPr lang="en-US" sz="1800" b="1" kern="0" dirty="0" smtClean="0">
                <a:solidFill>
                  <a:srgbClr val="000000"/>
                </a:solidFill>
                <a:latin typeface="Times New Roman" pitchFamily="18" charset="0"/>
                <a:cs typeface="Times New Roman" pitchFamily="18" charset="0"/>
              </a:rPr>
              <a:t>, 2011)</a:t>
            </a:r>
            <a:endParaRPr lang="it-IT" sz="1800" kern="0" dirty="0" smtClean="0">
              <a:solidFill>
                <a:srgbClr val="000000"/>
              </a:solidFill>
            </a:endParaRPr>
          </a:p>
        </p:txBody>
      </p:sp>
      <p:sp>
        <p:nvSpPr>
          <p:cNvPr id="3" name="Rectangle 2"/>
          <p:cNvSpPr/>
          <p:nvPr/>
        </p:nvSpPr>
        <p:spPr bwMode="auto">
          <a:xfrm>
            <a:off x="1324574" y="4941168"/>
            <a:ext cx="6487785" cy="504056"/>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6"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(22)</a:t>
            </a:r>
            <a:endParaRPr lang="it-IT" sz="3200" b="1" dirty="0">
              <a:solidFill>
                <a:srgbClr val="003F6E"/>
              </a:solidFill>
              <a:latin typeface="Times New Roman" pitchFamily="18" charset="0"/>
            </a:endParaRPr>
          </a:p>
        </p:txBody>
      </p:sp>
      <p:sp>
        <p:nvSpPr>
          <p:cNvPr id="17"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Tree>
    <p:extLst>
      <p:ext uri="{BB962C8B-B14F-4D97-AF65-F5344CB8AC3E}">
        <p14:creationId xmlns:p14="http://schemas.microsoft.com/office/powerpoint/2010/main" xmlns="" val="180789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ind.wav"/>
                                        </p:tgtEl>
                                      </p:cMediaNode>
                                    </p:audio>
                                  </p:sub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79</a:t>
            </a:fld>
            <a:endParaRPr lang="it-IT" smtClean="0">
              <a:latin typeface="Arial" pitchFamily="34" charset="0"/>
            </a:endParaRPr>
          </a:p>
        </p:txBody>
      </p:sp>
      <p:sp>
        <p:nvSpPr>
          <p:cNvPr id="10" name="Titolo 1"/>
          <p:cNvSpPr txBox="1">
            <a:spLocks/>
          </p:cNvSpPr>
          <p:nvPr/>
        </p:nvSpPr>
        <p:spPr bwMode="auto">
          <a:xfrm>
            <a:off x="0" y="856753"/>
            <a:ext cx="9143999" cy="504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sz="2800" dirty="0" smtClean="0">
                <a:latin typeface="Times New Roman" panose="02020603050405020304" pitchFamily="18" charset="0"/>
                <a:cs typeface="Times New Roman" panose="02020603050405020304" pitchFamily="18" charset="0"/>
              </a:rPr>
              <a:t>A Five-Level post-</a:t>
            </a:r>
            <a:r>
              <a:rPr lang="en-US" sz="2800" dirty="0" err="1" smtClean="0">
                <a:latin typeface="Times New Roman" panose="02020603050405020304" pitchFamily="18" charset="0"/>
                <a:cs typeface="Times New Roman" panose="02020603050405020304" pitchFamily="18" charset="0"/>
              </a:rPr>
              <a:t>Bertalanffy</a:t>
            </a:r>
            <a:r>
              <a:rPr lang="en-US" sz="2800" dirty="0" smtClean="0">
                <a:latin typeface="Times New Roman" panose="02020603050405020304" pitchFamily="18" charset="0"/>
                <a:cs typeface="Times New Roman" panose="02020603050405020304" pitchFamily="18" charset="0"/>
              </a:rPr>
              <a:t> Cybernetics Framework</a:t>
            </a:r>
            <a:endParaRPr lang="en-US" sz="2800" kern="0" dirty="0" smtClean="0">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(23)</a:t>
            </a:r>
            <a:endParaRPr lang="it-IT" sz="3200" b="1" dirty="0">
              <a:solidFill>
                <a:srgbClr val="003F6E"/>
              </a:solidFill>
              <a:latin typeface="Times New Roman" pitchFamily="18"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Segnaposto contenuto 2"/>
          <p:cNvSpPr>
            <a:spLocks noGrp="1"/>
          </p:cNvSpPr>
          <p:nvPr>
            <p:ph idx="1"/>
          </p:nvPr>
        </p:nvSpPr>
        <p:spPr>
          <a:xfrm>
            <a:off x="457200" y="1628800"/>
            <a:ext cx="8229600" cy="4874745"/>
          </a:xfrm>
        </p:spPr>
        <p:txBody>
          <a:bodyPr/>
          <a:lstStyle/>
          <a:p>
            <a:pPr eaLnBrk="1" hangingPunct="1">
              <a:spcBef>
                <a:spcPts val="300"/>
              </a:spcBef>
              <a:buFont typeface="Wingdings" panose="05000000000000000000" pitchFamily="2" charset="2"/>
              <a:buChar char="Ø"/>
              <a:defRPr/>
            </a:pPr>
            <a:r>
              <a:rPr lang="en-US" sz="1800" b="1" dirty="0" smtClean="0">
                <a:latin typeface="Times New Roman" panose="02020603050405020304" pitchFamily="18" charset="0"/>
                <a:cs typeface="Times New Roman" panose="02020603050405020304" pitchFamily="18" charset="0"/>
              </a:rPr>
              <a:t>ZERO (</a:t>
            </a:r>
            <a:r>
              <a:rPr lang="en-US" sz="1800" b="1" dirty="0" err="1" smtClean="0">
                <a:latin typeface="Times New Roman" panose="02020603050405020304" pitchFamily="18" charset="0"/>
                <a:cs typeface="Times New Roman" panose="02020603050405020304" pitchFamily="18" charset="0"/>
              </a:rPr>
              <a:t>Clausius</a:t>
            </a:r>
            <a:r>
              <a:rPr lang="en-US" sz="1800" b="1"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Ideal, closed system, </a:t>
            </a:r>
            <a:r>
              <a:rPr lang="en-US" sz="1800" b="1" dirty="0" smtClean="0">
                <a:latin typeface="Times New Roman" panose="02020603050405020304" pitchFamily="18" charset="0"/>
                <a:cs typeface="Times New Roman" panose="02020603050405020304" pitchFamily="18" charset="0"/>
              </a:rPr>
              <a:t>totally isolated open-loop system</a:t>
            </a:r>
            <a:r>
              <a:rPr lang="en-US" sz="1800" dirty="0" smtClean="0">
                <a:latin typeface="Times New Roman" panose="02020603050405020304" pitchFamily="18" charset="0"/>
                <a:cs typeface="Times New Roman" panose="02020603050405020304" pitchFamily="18" charset="0"/>
              </a:rPr>
              <a:t>.</a:t>
            </a:r>
          </a:p>
          <a:p>
            <a:pPr marL="0" indent="0" eaLnBrk="1" hangingPunct="1">
              <a:spcBef>
                <a:spcPts val="300"/>
              </a:spcBef>
              <a:defRPr/>
            </a:pPr>
            <a:endParaRPr lang="en-US" sz="1200" dirty="0" smtClean="0">
              <a:latin typeface="Times New Roman" panose="02020603050405020304" pitchFamily="18" charset="0"/>
              <a:cs typeface="Times New Roman" panose="02020603050405020304" pitchFamily="18" charset="0"/>
            </a:endParaRPr>
          </a:p>
          <a:p>
            <a:pPr algn="just" eaLnBrk="1" hangingPunct="1">
              <a:spcBef>
                <a:spcPts val="0"/>
              </a:spcBef>
              <a:buFont typeface="Wingdings" panose="05000000000000000000" pitchFamily="2" charset="2"/>
              <a:buChar char="Ø"/>
              <a:defRPr/>
            </a:pPr>
            <a:r>
              <a:rPr lang="en-US" sz="1800" b="1" dirty="0" smtClean="0">
                <a:latin typeface="Times New Roman" panose="02020603050405020304" pitchFamily="18" charset="0"/>
                <a:cs typeface="Times New Roman" panose="02020603050405020304" pitchFamily="18" charset="0"/>
              </a:rPr>
              <a:t>ONE </a:t>
            </a:r>
            <a:r>
              <a:rPr lang="en-US" sz="1800" b="1" dirty="0">
                <a:latin typeface="Times New Roman" panose="02020603050405020304" pitchFamily="18" charset="0"/>
                <a:cs typeface="Times New Roman" panose="02020603050405020304" pitchFamily="18" charset="0"/>
              </a:rPr>
              <a:t>(</a:t>
            </a:r>
            <a:r>
              <a:rPr lang="en-US" sz="1800" b="1" dirty="0" smtClean="0">
                <a:latin typeface="Times New Roman" panose="02020603050405020304" pitchFamily="18" charset="0"/>
                <a:cs typeface="Times New Roman" panose="02020603050405020304" pitchFamily="18" charset="0"/>
              </a:rPr>
              <a:t>Wiener):</a:t>
            </a:r>
            <a:r>
              <a:rPr lang="en-US" sz="1800"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Self-steering</a:t>
            </a:r>
            <a:r>
              <a:rPr lang="en-US" sz="1800" dirty="0" smtClean="0">
                <a:latin typeface="Times New Roman" panose="02020603050405020304" pitchFamily="18" charset="0"/>
                <a:cs typeface="Times New Roman" panose="02020603050405020304" pitchFamily="18" charset="0"/>
              </a:rPr>
              <a:t>" is assumed to be </a:t>
            </a:r>
            <a:r>
              <a:rPr lang="en-US" sz="1800" b="1" dirty="0" smtClean="0">
                <a:latin typeface="Times New Roman" panose="02020603050405020304" pitchFamily="18" charset="0"/>
                <a:cs typeface="Times New Roman" panose="02020603050405020304" pitchFamily="18" charset="0"/>
              </a:rPr>
              <a:t>isolated from the act of observation</a:t>
            </a:r>
            <a:r>
              <a:rPr lang="en-US" sz="1800" dirty="0" smtClean="0">
                <a:latin typeface="Times New Roman" panose="02020603050405020304" pitchFamily="18" charset="0"/>
                <a:cs typeface="Times New Roman" panose="02020603050405020304" pitchFamily="18" charset="0"/>
              </a:rPr>
              <a:t> and negative feedback functions as part of a mechanical process to maintain homeostasis.</a:t>
            </a:r>
          </a:p>
          <a:p>
            <a:pPr marL="0" indent="0" algn="just" eaLnBrk="1" hangingPunct="1">
              <a:spcBef>
                <a:spcPts val="0"/>
              </a:spcBef>
              <a:defRPr/>
            </a:pPr>
            <a:endParaRPr lang="en-US" sz="1200" dirty="0" smtClean="0">
              <a:latin typeface="Times New Roman" panose="02020603050405020304" pitchFamily="18" charset="0"/>
              <a:cs typeface="Times New Roman" panose="02020603050405020304" pitchFamily="18" charset="0"/>
            </a:endParaRPr>
          </a:p>
          <a:p>
            <a:pPr algn="just" eaLnBrk="1" hangingPunct="1">
              <a:spcBef>
                <a:spcPts val="0"/>
              </a:spcBef>
              <a:buFont typeface="Wingdings" panose="05000000000000000000" pitchFamily="2" charset="2"/>
              <a:buChar char="Ø"/>
              <a:defRPr/>
            </a:pPr>
            <a:r>
              <a:rPr lang="en-US" sz="1800" b="1" dirty="0" smtClean="0">
                <a:latin typeface="Times New Roman" panose="02020603050405020304" pitchFamily="18" charset="0"/>
                <a:cs typeface="Times New Roman" panose="02020603050405020304" pitchFamily="18" charset="0"/>
              </a:rPr>
              <a:t>TWO (von </a:t>
            </a:r>
            <a:r>
              <a:rPr lang="en-US" sz="1800" b="1" dirty="0" err="1" smtClean="0">
                <a:latin typeface="Times New Roman" panose="02020603050405020304" pitchFamily="18" charset="0"/>
                <a:cs typeface="Times New Roman" panose="02020603050405020304" pitchFamily="18" charset="0"/>
              </a:rPr>
              <a:t>Foerster</a:t>
            </a:r>
            <a:r>
              <a:rPr lang="en-US" sz="1800" b="1"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The process of "self-steering" is now understood </a:t>
            </a:r>
            <a:r>
              <a:rPr lang="en-US" sz="1800" b="1" dirty="0" smtClean="0">
                <a:latin typeface="Times New Roman" panose="02020603050405020304" pitchFamily="18" charset="0"/>
                <a:cs typeface="Times New Roman" panose="02020603050405020304" pitchFamily="18" charset="0"/>
              </a:rPr>
              <a:t>to be affected by observer/s</a:t>
            </a:r>
            <a:r>
              <a:rPr lang="en-US" sz="1800" dirty="0" smtClean="0">
                <a:latin typeface="Times New Roman" panose="02020603050405020304" pitchFamily="18" charset="0"/>
                <a:cs typeface="Times New Roman" panose="02020603050405020304" pitchFamily="18" charset="0"/>
              </a:rPr>
              <a:t>, but the related mathematical modeling is insufficiently complex to encourage new values emerge. Nevertheless, it is understood that </a:t>
            </a:r>
            <a:r>
              <a:rPr lang="en-US" sz="1800" b="1" dirty="0" smtClean="0">
                <a:latin typeface="Times New Roman" panose="02020603050405020304" pitchFamily="18" charset="0"/>
                <a:cs typeface="Times New Roman" panose="02020603050405020304" pitchFamily="18" charset="0"/>
              </a:rPr>
              <a:t>Positive and Negative Feedback can lead to morphogenesis intuitively</a:t>
            </a:r>
            <a:r>
              <a:rPr lang="en-US" sz="1800" dirty="0" smtClean="0">
                <a:latin typeface="Times New Roman" panose="02020603050405020304" pitchFamily="18" charset="0"/>
                <a:cs typeface="Times New Roman" panose="02020603050405020304" pitchFamily="18" charset="0"/>
              </a:rPr>
              <a:t>.</a:t>
            </a:r>
          </a:p>
          <a:p>
            <a:pPr marL="0" indent="0" algn="just" eaLnBrk="1" hangingPunct="1">
              <a:spcBef>
                <a:spcPts val="0"/>
              </a:spcBef>
              <a:defRPr/>
            </a:pPr>
            <a:endParaRPr lang="en-US" sz="1200" dirty="0" smtClean="0">
              <a:latin typeface="Times New Roman" panose="02020603050405020304" pitchFamily="18" charset="0"/>
              <a:cs typeface="Times New Roman" panose="02020603050405020304" pitchFamily="18" charset="0"/>
            </a:endParaRPr>
          </a:p>
          <a:p>
            <a:pPr algn="just" eaLnBrk="1" hangingPunct="1">
              <a:spcBef>
                <a:spcPts val="0"/>
              </a:spcBef>
              <a:buFont typeface="Wingdings" panose="05000000000000000000" pitchFamily="2" charset="2"/>
              <a:buChar char="Ø"/>
              <a:defRPr/>
            </a:pPr>
            <a:r>
              <a:rPr lang="en-US" sz="1800" b="1" dirty="0" smtClean="0">
                <a:latin typeface="Times New Roman" panose="02020603050405020304" pitchFamily="18" charset="0"/>
                <a:cs typeface="Times New Roman" panose="02020603050405020304" pitchFamily="18" charset="0"/>
              </a:rPr>
              <a:t>THREE (Bateson):</a:t>
            </a:r>
            <a:r>
              <a:rPr lang="en-US" sz="1800" dirty="0" smtClean="0">
                <a:latin typeface="Times New Roman" panose="02020603050405020304" pitchFamily="18" charset="0"/>
                <a:cs typeface="Times New Roman" panose="02020603050405020304" pitchFamily="18" charset="0"/>
              </a:rPr>
              <a:t> The process is understood as an interaction that can affect/be affected by </a:t>
            </a:r>
            <a:r>
              <a:rPr lang="en-US" sz="1800" b="1" dirty="0" smtClean="0">
                <a:latin typeface="Times New Roman" panose="02020603050405020304" pitchFamily="18" charset="0"/>
                <a:cs typeface="Times New Roman" panose="02020603050405020304" pitchFamily="18" charset="0"/>
              </a:rPr>
              <a:t>many observers</a:t>
            </a:r>
            <a:r>
              <a:rPr lang="en-US" sz="1800" dirty="0" smtClean="0">
                <a:latin typeface="Times New Roman" panose="02020603050405020304" pitchFamily="18" charset="0"/>
                <a:cs typeface="Times New Roman" panose="02020603050405020304" pitchFamily="18" charset="0"/>
              </a:rPr>
              <a:t>, but it does not address what this means for the "social" response-ability of the single participant observer. Articulated values emerge.</a:t>
            </a:r>
          </a:p>
          <a:p>
            <a:pPr marL="0" indent="0" algn="just" eaLnBrk="1" hangingPunct="1">
              <a:spcBef>
                <a:spcPts val="0"/>
              </a:spcBef>
              <a:defRPr/>
            </a:pPr>
            <a:endParaRPr lang="en-US" sz="1200" dirty="0" smtClean="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defRPr/>
            </a:pPr>
            <a:r>
              <a:rPr lang="en-US" sz="1800" b="1" dirty="0" smtClean="0">
                <a:latin typeface="Times New Roman" panose="02020603050405020304" pitchFamily="18" charset="0"/>
                <a:cs typeface="Times New Roman" panose="02020603050405020304" pitchFamily="18" charset="0"/>
              </a:rPr>
              <a:t>FOUR (Rosen):</a:t>
            </a:r>
            <a:r>
              <a:rPr lang="en-US" sz="1800" dirty="0" smtClean="0">
                <a:latin typeface="Times New Roman" panose="02020603050405020304" pitchFamily="18" charset="0"/>
                <a:cs typeface="Times New Roman" panose="02020603050405020304" pitchFamily="18" charset="0"/>
              </a:rPr>
              <a:t> Multiple realities emerge by the freedom of choice of the </a:t>
            </a:r>
            <a:r>
              <a:rPr lang="en-US" sz="1800" b="1" dirty="0" smtClean="0">
                <a:latin typeface="Times New Roman" panose="02020603050405020304" pitchFamily="18" charset="0"/>
                <a:cs typeface="Times New Roman" panose="02020603050405020304" pitchFamily="18" charset="0"/>
              </a:rPr>
              <a:t>creative observer </a:t>
            </a:r>
            <a:r>
              <a:rPr lang="en-US" sz="1800" dirty="0" smtClean="0">
                <a:latin typeface="Times New Roman" panose="02020603050405020304" pitchFamily="18" charset="0"/>
                <a:cs typeface="Times New Roman" panose="02020603050405020304" pitchFamily="18" charset="0"/>
              </a:rPr>
              <a:t>that determines the outcome for both the system and the observer. This puts demands on the self-awareness of the observer, and response-ability for/in action.</a:t>
            </a:r>
          </a:p>
        </p:txBody>
      </p:sp>
    </p:spTree>
    <p:extLst>
      <p:ext uri="{BB962C8B-B14F-4D97-AF65-F5344CB8AC3E}">
        <p14:creationId xmlns:p14="http://schemas.microsoft.com/office/powerpoint/2010/main" xmlns="" val="2069941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8</a:t>
            </a:fld>
            <a:endParaRPr lang="it-IT" smtClean="0">
              <a:latin typeface="Arial" pitchFamily="34" charset="0"/>
            </a:endParaRPr>
          </a:p>
        </p:txBody>
      </p:sp>
      <p:sp>
        <p:nvSpPr>
          <p:cNvPr id="2" name="TextBox 1"/>
          <p:cNvSpPr txBox="1"/>
          <p:nvPr/>
        </p:nvSpPr>
        <p:spPr>
          <a:xfrm>
            <a:off x="390820" y="1052736"/>
            <a:ext cx="8208912" cy="430887"/>
          </a:xfrm>
          <a:prstGeom prst="rect">
            <a:avLst/>
          </a:prstGeom>
          <a:noFill/>
        </p:spPr>
        <p:txBody>
          <a:bodyPr wrap="square" rtlCol="0">
            <a:spAutoFit/>
          </a:bodyPr>
          <a:lstStyle/>
          <a:p>
            <a:pPr marL="347472" indent="-347472" algn="just"/>
            <a:r>
              <a:rPr lang="it-IT" sz="2200" dirty="0">
                <a:solidFill>
                  <a:srgbClr val="000000"/>
                </a:solidFill>
                <a:latin typeface="Times New Roman" pitchFamily="18" charset="0"/>
              </a:rPr>
              <a:t>So</a:t>
            </a:r>
            <a:r>
              <a:rPr lang="it-IT" sz="2200" b="1" dirty="0">
                <a:solidFill>
                  <a:srgbClr val="000000"/>
                </a:solidFill>
                <a:latin typeface="Times New Roman" pitchFamily="18" charset="0"/>
              </a:rPr>
              <a:t> Horror Vacui </a:t>
            </a:r>
            <a:r>
              <a:rPr lang="it-IT" sz="2200" dirty="0">
                <a:solidFill>
                  <a:srgbClr val="000000"/>
                </a:solidFill>
                <a:latin typeface="Times New Roman" pitchFamily="18" charset="0"/>
              </a:rPr>
              <a:t>or </a:t>
            </a:r>
            <a:r>
              <a:rPr lang="it-IT" sz="2200" b="1" dirty="0">
                <a:solidFill>
                  <a:srgbClr val="000000"/>
                </a:solidFill>
                <a:latin typeface="Times New Roman" pitchFamily="18" charset="0"/>
              </a:rPr>
              <a:t>Horror Pleni</a:t>
            </a:r>
            <a:r>
              <a:rPr lang="it-IT" sz="2200" dirty="0">
                <a:solidFill>
                  <a:srgbClr val="000000"/>
                </a:solidFill>
                <a:latin typeface="Times New Roman" pitchFamily="18" charset="0"/>
              </a:rPr>
              <a:t>?</a:t>
            </a:r>
            <a:endParaRPr lang="it-IT" sz="2200" b="1" dirty="0">
              <a:latin typeface="Times New Roman" pitchFamily="18" charset="0"/>
              <a:cs typeface="Times New Roman" pitchFamily="18" charset="0"/>
            </a:endParaRPr>
          </a:p>
        </p:txBody>
      </p:sp>
      <p:sp>
        <p:nvSpPr>
          <p:cNvPr id="7" name="TextBox 6"/>
          <p:cNvSpPr txBox="1"/>
          <p:nvPr/>
        </p:nvSpPr>
        <p:spPr>
          <a:xfrm>
            <a:off x="383705" y="1412776"/>
            <a:ext cx="8208912" cy="1446550"/>
          </a:xfrm>
          <a:prstGeom prst="rect">
            <a:avLst/>
          </a:prstGeom>
          <a:noFill/>
        </p:spPr>
        <p:txBody>
          <a:bodyPr wrap="square" rtlCol="0">
            <a:spAutoFit/>
          </a:bodyPr>
          <a:lstStyle/>
          <a:p>
            <a:pPr marL="347472" indent="-347472" algn="just"/>
            <a:r>
              <a:rPr lang="en-US" altLang="en-US" sz="2200" kern="0" dirty="0">
                <a:solidFill>
                  <a:prstClr val="black"/>
                </a:solidFill>
                <a:latin typeface="Times New Roman" panose="02020603050405020304" pitchFamily="18" charset="0"/>
                <a:cs typeface="Times New Roman" panose="02020603050405020304" pitchFamily="18" charset="0"/>
              </a:rPr>
              <a:t>As a matter of fact, our </a:t>
            </a:r>
            <a:r>
              <a:rPr lang="en-US" altLang="en-US" sz="2200" b="1" kern="0" dirty="0">
                <a:solidFill>
                  <a:prstClr val="black"/>
                </a:solidFill>
                <a:latin typeface="Times New Roman" panose="02020603050405020304" pitchFamily="18" charset="0"/>
                <a:cs typeface="Times New Roman" panose="02020603050405020304" pitchFamily="18" charset="0"/>
              </a:rPr>
              <a:t>unconscious background</a:t>
            </a:r>
            <a:r>
              <a:rPr lang="en-US" altLang="en-US" sz="2200" kern="0" dirty="0">
                <a:solidFill>
                  <a:prstClr val="black"/>
                </a:solidFill>
                <a:latin typeface="Times New Roman" panose="02020603050405020304" pitchFamily="18" charset="0"/>
                <a:cs typeface="Times New Roman" panose="02020603050405020304" pitchFamily="18" charset="0"/>
              </a:rPr>
              <a:t> is pervaded with an ancestral, primeval, cosmic and abysmal dread for both situations. A dread that our current existential level is amplifying to upper levels of global confusion.</a:t>
            </a:r>
            <a:endParaRPr lang="it-IT" sz="2200" dirty="0">
              <a:latin typeface="Times New Roman" pitchFamily="18" charset="0"/>
              <a:cs typeface="Times New Roman" pitchFamily="18" charset="0"/>
            </a:endParaRPr>
          </a:p>
        </p:txBody>
      </p:sp>
      <p:sp>
        <p:nvSpPr>
          <p:cNvPr id="11" name="Rectangle 4"/>
          <p:cNvSpPr>
            <a:spLocks noGrp="1" noChangeArrowheads="1"/>
          </p:cNvSpPr>
          <p:nvPr>
            <p:ph idx="1"/>
          </p:nvPr>
        </p:nvSpPr>
        <p:spPr>
          <a:xfrm>
            <a:off x="383705" y="2859326"/>
            <a:ext cx="8229600" cy="1577786"/>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40" tIns="45720" rIns="91440" bIns="45720"/>
          <a:lstStyle/>
          <a:p>
            <a:pPr marL="347472" lvl="0" indent="-347472" algn="just" eaLnBrk="1" hangingPunct="1">
              <a:spcBef>
                <a:spcPct val="0"/>
              </a:spcBef>
            </a:pPr>
            <a:r>
              <a:rPr lang="it-IT" sz="2200" b="1" dirty="0">
                <a:solidFill>
                  <a:srgbClr val="000000"/>
                </a:solidFill>
                <a:latin typeface="Times New Roman" pitchFamily="18" charset="0"/>
              </a:rPr>
              <a:t>Horror Vacui </a:t>
            </a:r>
            <a:r>
              <a:rPr lang="it-IT" sz="2200" dirty="0">
                <a:solidFill>
                  <a:srgbClr val="000000"/>
                </a:solidFill>
                <a:latin typeface="Times New Roman" pitchFamily="18" charset="0"/>
              </a:rPr>
              <a:t>and </a:t>
            </a:r>
            <a:r>
              <a:rPr lang="it-IT" sz="2200" b="1" dirty="0">
                <a:solidFill>
                  <a:srgbClr val="000000"/>
                </a:solidFill>
                <a:latin typeface="Times New Roman" pitchFamily="18" charset="0"/>
              </a:rPr>
              <a:t>Horror Pleni </a:t>
            </a:r>
            <a:r>
              <a:rPr lang="it-IT" sz="2200" dirty="0">
                <a:solidFill>
                  <a:srgbClr val="000000"/>
                </a:solidFill>
                <a:latin typeface="Times New Roman" pitchFamily="18" charset="0"/>
              </a:rPr>
              <a:t>are two fundamental concepts to human beings an their deep meaning can be extended to many different disciplined areas like art, literature, sociology, science, etc...</a:t>
            </a:r>
            <a:endParaRPr lang="it-IT" sz="2200" b="1" dirty="0" smtClean="0">
              <a:solidFill>
                <a:srgbClr val="000000"/>
              </a:solidFill>
            </a:endParaRPr>
          </a:p>
        </p:txBody>
      </p:sp>
      <p:sp>
        <p:nvSpPr>
          <p:cNvPr id="10" name="Rectangle 4"/>
          <p:cNvSpPr txBox="1">
            <a:spLocks noChangeArrowheads="1"/>
          </p:cNvSpPr>
          <p:nvPr/>
        </p:nvSpPr>
        <p:spPr bwMode="auto">
          <a:xfrm>
            <a:off x="370132" y="4365104"/>
            <a:ext cx="8229600" cy="1440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marL="347472" indent="-347472" algn="just" eaLnBrk="1" hangingPunct="1">
              <a:spcBef>
                <a:spcPct val="0"/>
              </a:spcBef>
            </a:pPr>
            <a:r>
              <a:rPr lang="it-IT" sz="2200" dirty="0">
                <a:solidFill>
                  <a:srgbClr val="000000"/>
                </a:solidFill>
                <a:latin typeface="Times New Roman" pitchFamily="18" charset="0"/>
              </a:rPr>
              <a:t>As an example, in the scientific and bioengineering areas, </a:t>
            </a:r>
            <a:r>
              <a:rPr lang="it-IT" sz="2200" b="1" dirty="0">
                <a:solidFill>
                  <a:srgbClr val="000000"/>
                </a:solidFill>
                <a:latin typeface="Times New Roman" pitchFamily="18" charset="0"/>
              </a:rPr>
              <a:t>they can create operative reflections from experimental verification</a:t>
            </a:r>
            <a:r>
              <a:rPr lang="it-IT" sz="2200" dirty="0">
                <a:solidFill>
                  <a:srgbClr val="000000"/>
                </a:solidFill>
                <a:latin typeface="Times New Roman" pitchFamily="18" charset="0"/>
              </a:rPr>
              <a:t>, for the </a:t>
            </a:r>
            <a:r>
              <a:rPr lang="it-IT" sz="2200" b="1" dirty="0">
                <a:solidFill>
                  <a:srgbClr val="000000"/>
                </a:solidFill>
                <a:latin typeface="Times New Roman" pitchFamily="18" charset="0"/>
              </a:rPr>
              <a:t>never ending human knowledge advancement</a:t>
            </a:r>
            <a:r>
              <a:rPr lang="it-IT" sz="2200" dirty="0">
                <a:solidFill>
                  <a:srgbClr val="000000"/>
                </a:solidFill>
                <a:latin typeface="Times New Roman" pitchFamily="18" charset="0"/>
              </a:rPr>
              <a:t>, without forgetting </a:t>
            </a:r>
            <a:r>
              <a:rPr lang="it-IT" sz="2200" dirty="0" smtClean="0">
                <a:solidFill>
                  <a:srgbClr val="000000"/>
                </a:solidFill>
                <a:latin typeface="Times New Roman" pitchFamily="18" charset="0"/>
              </a:rPr>
              <a:t>to remember </a:t>
            </a:r>
            <a:r>
              <a:rPr lang="it-IT" sz="2200" b="1" dirty="0" smtClean="0">
                <a:solidFill>
                  <a:srgbClr val="000000"/>
                </a:solidFill>
                <a:latin typeface="Times New Roman" pitchFamily="18" charset="0"/>
              </a:rPr>
              <a:t>our fundamental component</a:t>
            </a:r>
            <a:r>
              <a:rPr lang="it-IT" sz="2200" dirty="0" smtClean="0">
                <a:solidFill>
                  <a:srgbClr val="000000"/>
                </a:solidFill>
                <a:latin typeface="Times New Roman" pitchFamily="18" charset="0"/>
              </a:rPr>
              <a:t>:</a:t>
            </a:r>
            <a:endParaRPr lang="it-IT" sz="2200" kern="0" dirty="0" smtClean="0">
              <a:solidFill>
                <a:srgbClr val="000000"/>
              </a:solidFill>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5" name="Rectangle 4"/>
          <p:cNvSpPr txBox="1">
            <a:spLocks noChangeArrowheads="1"/>
          </p:cNvSpPr>
          <p:nvPr/>
        </p:nvSpPr>
        <p:spPr bwMode="auto">
          <a:xfrm>
            <a:off x="467544" y="5733256"/>
            <a:ext cx="8229600" cy="7200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ctr">
              <a:spcBef>
                <a:spcPts val="0"/>
              </a:spcBef>
            </a:pPr>
            <a:endParaRPr lang="en-US" sz="800" b="1" kern="0" dirty="0" smtClean="0">
              <a:solidFill>
                <a:srgbClr val="000000"/>
              </a:solidFill>
              <a:latin typeface="Times New Roman" pitchFamily="18" charset="0"/>
              <a:cs typeface="Times New Roman" pitchFamily="18" charset="0"/>
            </a:endParaRPr>
          </a:p>
          <a:p>
            <a:pPr algn="ctr">
              <a:spcBef>
                <a:spcPts val="0"/>
              </a:spcBef>
            </a:pPr>
            <a:r>
              <a:rPr lang="en-US" sz="2400" b="1" kern="0" dirty="0" smtClean="0">
                <a:solidFill>
                  <a:srgbClr val="000000"/>
                </a:solidFill>
                <a:latin typeface="Times New Roman" pitchFamily="18" charset="0"/>
                <a:cs typeface="Times New Roman" pitchFamily="18" charset="0"/>
              </a:rPr>
              <a:t>LIFE</a:t>
            </a:r>
            <a:endParaRPr lang="it-IT" sz="2400" kern="0" dirty="0" smtClean="0">
              <a:solidFill>
                <a:srgbClr val="000000"/>
              </a:solidFill>
            </a:endParaRPr>
          </a:p>
        </p:txBody>
      </p:sp>
      <p:sp>
        <p:nvSpPr>
          <p:cNvPr id="13"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03)</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293756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p"/>
      <p:bldP spid="10" grpId="0" build="p"/>
      <p:bldP spid="1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80</a:t>
            </a:fld>
            <a:endParaRPr lang="it-IT" smtClean="0">
              <a:latin typeface="Arial" pitchFamily="34" charset="0"/>
            </a:endParaRPr>
          </a:p>
        </p:txBody>
      </p:sp>
      <p:sp>
        <p:nvSpPr>
          <p:cNvPr id="8" name="Text Box 5"/>
          <p:cNvSpPr txBox="1">
            <a:spLocks noChangeArrowheads="1"/>
          </p:cNvSpPr>
          <p:nvPr/>
        </p:nvSpPr>
        <p:spPr bwMode="auto">
          <a:xfrm>
            <a:off x="0" y="1772816"/>
            <a:ext cx="9144000"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0000"/>
                </a:solidFill>
                <a:latin typeface="Times New Roman" pitchFamily="18" charset="0"/>
              </a:rPr>
              <a:t>Value Knowledge Concept</a:t>
            </a:r>
          </a:p>
          <a:p>
            <a:pPr algn="ctr" eaLnBrk="1" hangingPunct="1"/>
            <a:r>
              <a:rPr lang="it-IT" sz="4800" b="1" dirty="0" smtClean="0">
                <a:solidFill>
                  <a:srgbClr val="000000"/>
                </a:solidFill>
                <a:latin typeface="Times New Roman" pitchFamily="18" charset="0"/>
              </a:rPr>
              <a:t> </a:t>
            </a:r>
            <a:r>
              <a:rPr lang="it-IT" sz="4800" dirty="0" smtClean="0">
                <a:solidFill>
                  <a:srgbClr val="000000"/>
                </a:solidFill>
                <a:latin typeface="Times New Roman" pitchFamily="18" charset="0"/>
              </a:rPr>
              <a:t>as </a:t>
            </a:r>
          </a:p>
          <a:p>
            <a:pPr algn="ctr" eaLnBrk="1" hangingPunct="1"/>
            <a:r>
              <a:rPr lang="it-IT" sz="4800" dirty="0" smtClean="0">
                <a:solidFill>
                  <a:srgbClr val="000000"/>
                </a:solidFill>
                <a:latin typeface="Times New Roman" pitchFamily="18" charset="0"/>
              </a:rPr>
              <a:t>Fundamental Attractor</a:t>
            </a:r>
          </a:p>
          <a:p>
            <a:pPr algn="ctr" eaLnBrk="1" hangingPunct="1"/>
            <a:r>
              <a:rPr lang="it-IT" sz="4800" dirty="0" smtClean="0">
                <a:solidFill>
                  <a:srgbClr val="000000"/>
                </a:solidFill>
                <a:latin typeface="Times New Roman" pitchFamily="18" charset="0"/>
              </a:rPr>
              <a:t> to</a:t>
            </a:r>
            <a:r>
              <a:rPr lang="it-IT" sz="4800" b="1" dirty="0" smtClean="0">
                <a:solidFill>
                  <a:srgbClr val="000000"/>
                </a:solidFill>
                <a:latin typeface="Times New Roman" pitchFamily="18" charset="0"/>
              </a:rPr>
              <a:t> </a:t>
            </a:r>
          </a:p>
          <a:p>
            <a:pPr algn="ctr" eaLnBrk="1" hangingPunct="1"/>
            <a:r>
              <a:rPr lang="it-IT" sz="4800" b="1" dirty="0" smtClean="0">
                <a:solidFill>
                  <a:srgbClr val="000000"/>
                </a:solidFill>
                <a:latin typeface="Times New Roman" pitchFamily="18" charset="0"/>
              </a:rPr>
              <a:t>Systemic Convergence</a:t>
            </a:r>
          </a:p>
          <a:p>
            <a:pPr algn="ctr" eaLnBrk="1" hangingPunct="1"/>
            <a:r>
              <a:rPr lang="it-IT" sz="4800" b="1" dirty="0" smtClean="0">
                <a:solidFill>
                  <a:srgbClr val="000000"/>
                </a:solidFill>
                <a:latin typeface="Times New Roman" pitchFamily="18" charset="0"/>
              </a:rPr>
              <a:t> to a Goal</a:t>
            </a:r>
            <a:r>
              <a:rPr lang="it-IT" sz="4800" dirty="0" smtClean="0">
                <a:solidFill>
                  <a:srgbClr val="000000"/>
                </a:solidFill>
                <a:latin typeface="Times New Roman" pitchFamily="18" charset="0"/>
              </a:rPr>
              <a:t>.</a:t>
            </a:r>
            <a:endParaRPr lang="it-IT" sz="48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(24)</a:t>
            </a:r>
            <a:endParaRPr lang="it-IT" sz="3200" b="1" dirty="0">
              <a:solidFill>
                <a:srgbClr val="003F6E"/>
              </a:solidFill>
              <a:latin typeface="Times New Roman" pitchFamily="18" charset="0"/>
            </a:endParaRPr>
          </a:p>
        </p:txBody>
      </p:sp>
      <p:sp>
        <p:nvSpPr>
          <p:cNvPr id="11" name="Text Box 3"/>
          <p:cNvSpPr txBox="1">
            <a:spLocks noChangeArrowheads="1"/>
          </p:cNvSpPr>
          <p:nvPr/>
        </p:nvSpPr>
        <p:spPr bwMode="auto">
          <a:xfrm>
            <a:off x="304800" y="866691"/>
            <a:ext cx="86106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t-IT" sz="4000" b="1" dirty="0" smtClean="0">
                <a:solidFill>
                  <a:srgbClr val="003F6E"/>
                </a:solidFill>
              </a:rPr>
              <a:t>Hartman Axiological Value Definition</a:t>
            </a:r>
            <a:endParaRPr lang="it-IT" sz="4000" b="1" dirty="0">
              <a:solidFill>
                <a:srgbClr val="003F6E"/>
              </a:solidFill>
            </a:endParaRPr>
          </a:p>
        </p:txBody>
      </p:sp>
    </p:spTree>
    <p:extLst>
      <p:ext uri="{BB962C8B-B14F-4D97-AF65-F5344CB8AC3E}">
        <p14:creationId xmlns:p14="http://schemas.microsoft.com/office/powerpoint/2010/main" xmlns="" val="2921925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81</a:t>
            </a:fld>
            <a:endParaRPr lang="it-IT" smtClean="0">
              <a:latin typeface="Arial" pitchFamily="34" charset="0"/>
            </a:endParaRPr>
          </a:p>
        </p:txBody>
      </p:sp>
      <p:sp>
        <p:nvSpPr>
          <p:cNvPr id="14" name="Text Box 3"/>
          <p:cNvSpPr txBox="1">
            <a:spLocks noChangeArrowheads="1"/>
          </p:cNvSpPr>
          <p:nvPr/>
        </p:nvSpPr>
        <p:spPr bwMode="auto">
          <a:xfrm>
            <a:off x="304800" y="866691"/>
            <a:ext cx="8610600"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t-IT" sz="4000" b="1" dirty="0" smtClean="0">
                <a:solidFill>
                  <a:srgbClr val="003F6E"/>
                </a:solidFill>
              </a:rPr>
              <a:t>Hartman Axiological Value Definition</a:t>
            </a:r>
          </a:p>
          <a:p>
            <a:pPr algn="ctr" eaLnBrk="1" hangingPunct="1"/>
            <a:r>
              <a:rPr lang="it-IT" sz="4000" b="1" dirty="0" smtClean="0">
                <a:solidFill>
                  <a:srgbClr val="003F6E"/>
                </a:solidFill>
              </a:rPr>
              <a:t>for a Generic Entity (TD Approach))</a:t>
            </a:r>
            <a:endParaRPr lang="it-IT" sz="4000" b="1" dirty="0">
              <a:solidFill>
                <a:srgbClr val="003F6E"/>
              </a:solidFill>
            </a:endParaRPr>
          </a:p>
        </p:txBody>
      </p:sp>
      <p:sp>
        <p:nvSpPr>
          <p:cNvPr id="3" name="Rectangle 2"/>
          <p:cNvSpPr/>
          <p:nvPr/>
        </p:nvSpPr>
        <p:spPr>
          <a:xfrm>
            <a:off x="89756" y="2492896"/>
            <a:ext cx="8964488" cy="3693319"/>
          </a:xfrm>
          <a:prstGeom prst="rect">
            <a:avLst/>
          </a:prstGeom>
        </p:spPr>
        <p:txBody>
          <a:bodyPr wrap="square">
            <a:spAutoFit/>
          </a:bodyPr>
          <a:lstStyle/>
          <a:p>
            <a:pPr eaLnBrk="1" hangingPunct="1"/>
            <a:r>
              <a:rPr lang="it-IT" sz="3600" b="1" dirty="0" smtClean="0">
                <a:solidFill>
                  <a:srgbClr val="000000"/>
                </a:solidFill>
                <a:latin typeface="Calibri" pitchFamily="34" charset="0"/>
              </a:rPr>
              <a:t>1	</a:t>
            </a:r>
            <a:r>
              <a:rPr lang="en-US" sz="3600" b="1" dirty="0">
                <a:solidFill>
                  <a:srgbClr val="000000"/>
                </a:solidFill>
                <a:latin typeface="Calibri" pitchFamily="34" charset="0"/>
              </a:rPr>
              <a:t>INTRINSIC VALUE (All the Properties</a:t>
            </a:r>
          </a:p>
          <a:p>
            <a:pPr eaLnBrk="1" hangingPunct="1"/>
            <a:r>
              <a:rPr lang="en-US" sz="3600" b="1" dirty="0">
                <a:solidFill>
                  <a:srgbClr val="000000"/>
                </a:solidFill>
                <a:latin typeface="Calibri" pitchFamily="34" charset="0"/>
              </a:rPr>
              <a:t>            contained in the Meaning of the Name</a:t>
            </a:r>
            <a:r>
              <a:rPr lang="en-US" sz="3600" b="1" dirty="0" smtClean="0">
                <a:solidFill>
                  <a:srgbClr val="000000"/>
                </a:solidFill>
                <a:latin typeface="Calibri" pitchFamily="34" charset="0"/>
              </a:rPr>
              <a:t>)</a:t>
            </a:r>
            <a:endParaRPr lang="it-IT" sz="3600" b="1" dirty="0" smtClean="0">
              <a:solidFill>
                <a:srgbClr val="000000"/>
              </a:solidFill>
              <a:latin typeface="Calibri" pitchFamily="34" charset="0"/>
            </a:endParaRPr>
          </a:p>
          <a:p>
            <a:pPr marL="742950" indent="-742950" eaLnBrk="1" hangingPunct="1">
              <a:buAutoNum type="arabicPlain"/>
            </a:pPr>
            <a:endParaRPr lang="it-IT" sz="3600" b="1" dirty="0" smtClean="0">
              <a:solidFill>
                <a:srgbClr val="000000"/>
              </a:solidFill>
              <a:latin typeface="Calibri" pitchFamily="34" charset="0"/>
            </a:endParaRPr>
          </a:p>
          <a:p>
            <a:pPr eaLnBrk="1" hangingPunct="1"/>
            <a:r>
              <a:rPr lang="it-IT" sz="3600" b="1" dirty="0" smtClean="0">
                <a:solidFill>
                  <a:srgbClr val="000000"/>
                </a:solidFill>
                <a:latin typeface="Calibri" pitchFamily="34" charset="0"/>
              </a:rPr>
              <a:t>2	EXTRINSIC VALUE (Name with a Meaning </a:t>
            </a:r>
          </a:p>
          <a:p>
            <a:pPr eaLnBrk="1" hangingPunct="1"/>
            <a:r>
              <a:rPr lang="it-IT" sz="3600" b="1" dirty="0" smtClean="0">
                <a:solidFill>
                  <a:srgbClr val="000000"/>
                </a:solidFill>
                <a:latin typeface="Calibri" pitchFamily="34" charset="0"/>
              </a:rPr>
              <a:t>                             defined by a Set of Properties)</a:t>
            </a:r>
          </a:p>
          <a:p>
            <a:pPr eaLnBrk="1" hangingPunct="1"/>
            <a:endParaRPr lang="it-IT" b="1" dirty="0" smtClean="0">
              <a:solidFill>
                <a:srgbClr val="000000"/>
              </a:solidFill>
              <a:latin typeface="Calibri" pitchFamily="34" charset="0"/>
            </a:endParaRPr>
          </a:p>
          <a:p>
            <a:pPr eaLnBrk="1" hangingPunct="1"/>
            <a:r>
              <a:rPr lang="it-IT" sz="3600" b="1" dirty="0" smtClean="0">
                <a:solidFill>
                  <a:srgbClr val="000000"/>
                </a:solidFill>
                <a:latin typeface="Calibri" pitchFamily="34" charset="0"/>
              </a:rPr>
              <a:t>3	</a:t>
            </a:r>
            <a:r>
              <a:rPr lang="it-IT" sz="3600" b="1" dirty="0">
                <a:solidFill>
                  <a:srgbClr val="000000"/>
                </a:solidFill>
                <a:latin typeface="Calibri" pitchFamily="34" charset="0"/>
              </a:rPr>
              <a:t>SYSTEMIC VALUE (Certain Name)</a:t>
            </a:r>
            <a:endParaRPr lang="it-IT" sz="3600" b="1" dirty="0">
              <a:solidFill>
                <a:srgbClr val="000000"/>
              </a:solidFill>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(25)</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22427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82</a:t>
            </a:fld>
            <a:endParaRPr lang="it-IT" smtClean="0">
              <a:latin typeface="Arial" pitchFamily="34" charset="0"/>
            </a:endParaRPr>
          </a:p>
        </p:txBody>
      </p:sp>
      <p:sp>
        <p:nvSpPr>
          <p:cNvPr id="14" name="Text Box 3"/>
          <p:cNvSpPr txBox="1">
            <a:spLocks noChangeArrowheads="1"/>
          </p:cNvSpPr>
          <p:nvPr/>
        </p:nvSpPr>
        <p:spPr bwMode="auto">
          <a:xfrm>
            <a:off x="304800" y="866691"/>
            <a:ext cx="8610600"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t-IT" sz="4000" b="1" dirty="0" smtClean="0">
                <a:solidFill>
                  <a:srgbClr val="003F6E"/>
                </a:solidFill>
              </a:rPr>
              <a:t>Hartman Axiological Value Definition</a:t>
            </a:r>
          </a:p>
          <a:p>
            <a:pPr algn="ctr" eaLnBrk="1" hangingPunct="1"/>
            <a:endParaRPr lang="it-IT" sz="4000" b="1" dirty="0">
              <a:solidFill>
                <a:srgbClr val="003F6E"/>
              </a:solidFill>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graphicFrame>
        <p:nvGraphicFramePr>
          <p:cNvPr id="2" name="Table 1"/>
          <p:cNvGraphicFramePr>
            <a:graphicFrameLocks noGrp="1"/>
          </p:cNvGraphicFramePr>
          <p:nvPr>
            <p:extLst>
              <p:ext uri="{D42A27DB-BD31-4B8C-83A1-F6EECF244321}">
                <p14:modId xmlns:p14="http://schemas.microsoft.com/office/powerpoint/2010/main" xmlns="" val="869013126"/>
              </p:ext>
            </p:extLst>
          </p:nvPr>
        </p:nvGraphicFramePr>
        <p:xfrm>
          <a:off x="-1" y="1484263"/>
          <a:ext cx="9144002" cy="5120640"/>
        </p:xfrm>
        <a:graphic>
          <a:graphicData uri="http://schemas.openxmlformats.org/drawingml/2006/table">
            <a:tbl>
              <a:tblPr firstRow="1" bandRow="1">
                <a:tableStyleId>{5C22544A-7EE6-4342-B048-85BDC9FD1C3A}</a:tableStyleId>
              </a:tblPr>
              <a:tblGrid>
                <a:gridCol w="4572001"/>
                <a:gridCol w="4572001"/>
              </a:tblGrid>
              <a:tr h="362607">
                <a:tc>
                  <a:txBody>
                    <a:bodyPr/>
                    <a:lstStyle/>
                    <a:p>
                      <a:pPr algn="ctr"/>
                      <a:r>
                        <a:rPr lang="en-US" dirty="0" smtClean="0"/>
                        <a:t>OUTER UNIVERSE</a:t>
                      </a:r>
                      <a:endParaRPr lang="en-US" dirty="0"/>
                    </a:p>
                  </a:txBody>
                  <a:tcPr>
                    <a:solidFill>
                      <a:srgbClr val="003F6E"/>
                    </a:solidFill>
                  </a:tcPr>
                </a:tc>
                <a:tc>
                  <a:txBody>
                    <a:bodyPr/>
                    <a:lstStyle/>
                    <a:p>
                      <a:pPr algn="ctr"/>
                      <a:r>
                        <a:rPr lang="en-US" dirty="0" smtClean="0"/>
                        <a:t>INNER UNIVERSE - SELF</a:t>
                      </a:r>
                      <a:endParaRPr lang="en-US" dirty="0"/>
                    </a:p>
                  </a:txBody>
                  <a:tcPr>
                    <a:solidFill>
                      <a:srgbClr val="003F6E"/>
                    </a:solidFill>
                  </a:tcPr>
                </a:tc>
              </a:tr>
              <a:tr h="362607">
                <a:tc>
                  <a:txBody>
                    <a:bodyPr/>
                    <a:lstStyle/>
                    <a:p>
                      <a:endParaRPr lang="en-US" dirty="0"/>
                    </a:p>
                  </a:txBody>
                  <a:tcPr>
                    <a:solidFill>
                      <a:srgbClr val="0099FF"/>
                    </a:solidFill>
                  </a:tcPr>
                </a:tc>
                <a:tc>
                  <a:txBody>
                    <a:bodyPr/>
                    <a:lstStyle/>
                    <a:p>
                      <a:endParaRPr lang="en-US" dirty="0"/>
                    </a:p>
                  </a:txBody>
                  <a:tcPr>
                    <a:solidFill>
                      <a:srgbClr val="0099FF"/>
                    </a:solidFill>
                  </a:tcPr>
                </a:tc>
              </a:tr>
              <a:tr h="997168">
                <a:tc>
                  <a:txBody>
                    <a:bodyPr/>
                    <a:lstStyle/>
                    <a:p>
                      <a:r>
                        <a:rPr lang="en-US" b="1" dirty="0" smtClean="0"/>
                        <a:t>INTRINSIC, “Empathy” </a:t>
                      </a:r>
                    </a:p>
                    <a:p>
                      <a:r>
                        <a:rPr lang="en-US" sz="1400" dirty="0" smtClean="0"/>
                        <a:t>Other persons as unique individuals; the spiritual, irreplaceable worth of others; the value of a “thing” as it exists in itself.</a:t>
                      </a:r>
                      <a:endParaRPr lang="en-US" sz="1400" dirty="0"/>
                    </a:p>
                  </a:txBody>
                  <a:tcPr>
                    <a:noFill/>
                  </a:tcPr>
                </a:tc>
                <a:tc>
                  <a:txBody>
                    <a:bodyPr/>
                    <a:lstStyle/>
                    <a:p>
                      <a:r>
                        <a:rPr lang="en-US" b="1" dirty="0" smtClean="0"/>
                        <a:t>INTRINSIC, “Self Esteem”</a:t>
                      </a:r>
                    </a:p>
                    <a:p>
                      <a:r>
                        <a:rPr lang="en-US" sz="1400" dirty="0" smtClean="0"/>
                        <a:t>The self as infinitely valuable; the unique individuality of each person; the understanding of “who” one is; actual strengths and limitations.</a:t>
                      </a:r>
                      <a:endParaRPr lang="en-US" sz="1400" dirty="0"/>
                    </a:p>
                  </a:txBody>
                  <a:tcPr>
                    <a:noFill/>
                  </a:tcPr>
                </a:tc>
              </a:tr>
              <a:tr h="362607">
                <a:tc>
                  <a:txBody>
                    <a:bodyPr/>
                    <a:lstStyle/>
                    <a:p>
                      <a:endParaRPr lang="en-US" dirty="0"/>
                    </a:p>
                  </a:txBody>
                  <a:tcPr>
                    <a:solidFill>
                      <a:srgbClr val="0099FF"/>
                    </a:solidFill>
                  </a:tcPr>
                </a:tc>
                <a:tc>
                  <a:txBody>
                    <a:bodyPr/>
                    <a:lstStyle/>
                    <a:p>
                      <a:endParaRPr lang="en-US" dirty="0"/>
                    </a:p>
                  </a:txBody>
                  <a:tcPr>
                    <a:solidFill>
                      <a:srgbClr val="0099FF"/>
                    </a:solidFill>
                  </a:tcPr>
                </a:tc>
              </a:tr>
              <a:tr h="1420209">
                <a:tc>
                  <a:txBody>
                    <a:bodyPr/>
                    <a:lstStyle/>
                    <a:p>
                      <a:r>
                        <a:rPr lang="en-US" b="1" dirty="0" smtClean="0"/>
                        <a:t>EXTRINSIC, “Practical Judgment”</a:t>
                      </a:r>
                    </a:p>
                    <a:p>
                      <a:r>
                        <a:rPr lang="en-US" sz="1400" dirty="0" smtClean="0"/>
                        <a:t>Material value; things; classes or groups of things; other things as they serve useful roles or have functional value; comparison of things, people or situations; concrete, functional value in general, practical concrete organization.</a:t>
                      </a:r>
                      <a:endParaRPr lang="en-US" sz="1400" dirty="0"/>
                    </a:p>
                  </a:txBody>
                  <a:tcPr>
                    <a:noFill/>
                  </a:tcPr>
                </a:tc>
                <a:tc>
                  <a:txBody>
                    <a:bodyPr/>
                    <a:lstStyle/>
                    <a:p>
                      <a:r>
                        <a:rPr lang="en-US" b="1" dirty="0" smtClean="0"/>
                        <a:t>EXTRINSIC, “Role Awareness”</a:t>
                      </a:r>
                    </a:p>
                    <a:p>
                      <a:r>
                        <a:rPr lang="en-US" sz="1400" dirty="0" smtClean="0"/>
                        <a:t>“What” one is; the role function one plays; the sense of using time in a useful, functional way; career thinking; satisfaction or dissatisfaction with what one is doing in the world.</a:t>
                      </a:r>
                      <a:endParaRPr lang="en-US" sz="1400" dirty="0"/>
                    </a:p>
                  </a:txBody>
                  <a:tcPr>
                    <a:noFill/>
                  </a:tcPr>
                </a:tc>
              </a:tr>
              <a:tr h="362607">
                <a:tc>
                  <a:txBody>
                    <a:bodyPr/>
                    <a:lstStyle/>
                    <a:p>
                      <a:endParaRPr lang="en-US" dirty="0"/>
                    </a:p>
                  </a:txBody>
                  <a:tcPr>
                    <a:solidFill>
                      <a:srgbClr val="0099FF"/>
                    </a:solidFill>
                  </a:tcPr>
                </a:tc>
                <a:tc>
                  <a:txBody>
                    <a:bodyPr/>
                    <a:lstStyle/>
                    <a:p>
                      <a:endParaRPr lang="en-US" dirty="0"/>
                    </a:p>
                  </a:txBody>
                  <a:tcPr>
                    <a:solidFill>
                      <a:srgbClr val="0099FF"/>
                    </a:solidFill>
                  </a:tcPr>
                </a:tc>
              </a:tr>
              <a:tr h="1208689">
                <a:tc>
                  <a:txBody>
                    <a:bodyPr/>
                    <a:lstStyle/>
                    <a:p>
                      <a:r>
                        <a:rPr lang="en-US" b="1" dirty="0" smtClean="0"/>
                        <a:t>SYSTEMIC, “Systems Judgment”</a:t>
                      </a:r>
                    </a:p>
                    <a:p>
                      <a:r>
                        <a:rPr lang="en-US" sz="1400" dirty="0" smtClean="0"/>
                        <a:t>Analytical or structured thinking; structure, order or consistency in thinking; theoretical or conceptual organization and planning; valuing what “ought to be”; the rules.</a:t>
                      </a:r>
                      <a:endParaRPr lang="en-US" sz="1400" dirty="0"/>
                    </a:p>
                  </a:txBody>
                  <a:tcPr>
                    <a:noFill/>
                  </a:tcPr>
                </a:tc>
                <a:tc>
                  <a:txBody>
                    <a:bodyPr/>
                    <a:lstStyle/>
                    <a:p>
                      <a:r>
                        <a:rPr lang="en-US" b="1" dirty="0" smtClean="0"/>
                        <a:t>SYSTEMIC, “Self Direction”</a:t>
                      </a:r>
                    </a:p>
                    <a:p>
                      <a:r>
                        <a:rPr lang="en-US" sz="1400" dirty="0" smtClean="0"/>
                        <a:t>“Where” one is going or “ought” to be going; self direction; persistence; drive motivated from commitment to inner principles and goals; self concept; ideal self image.</a:t>
                      </a:r>
                      <a:endParaRPr lang="en-US" sz="1400" dirty="0"/>
                    </a:p>
                  </a:txBody>
                  <a:tcPr>
                    <a:noFill/>
                  </a:tcPr>
                </a:tc>
              </a:tr>
            </a:tbl>
          </a:graphicData>
        </a:graphic>
      </p:graphicFrame>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4. Cybernetics Upgrade (26)</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35006516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83</a:t>
            </a:fld>
            <a:endParaRPr lang="it-IT" smtClean="0">
              <a:latin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85837" y="980728"/>
            <a:ext cx="7172325" cy="5586526"/>
          </a:xfrm>
          <a:prstGeom prst="rect">
            <a:avLst/>
          </a:prstGeom>
        </p:spPr>
      </p:pic>
      <p:sp>
        <p:nvSpPr>
          <p:cNvPr id="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2" name="Rectangle 1"/>
          <p:cNvSpPr/>
          <p:nvPr/>
        </p:nvSpPr>
        <p:spPr>
          <a:xfrm>
            <a:off x="2484243" y="2204331"/>
            <a:ext cx="4175512" cy="1569660"/>
          </a:xfrm>
          <a:prstGeom prst="rect">
            <a:avLst/>
          </a:prstGeom>
        </p:spPr>
        <p:txBody>
          <a:bodyPr wrap="square">
            <a:spAutoFit/>
          </a:bodyPr>
          <a:lstStyle/>
          <a:p>
            <a:pPr lvl="0" eaLnBrk="0" hangingPunct="0">
              <a:spcBef>
                <a:spcPts val="0"/>
              </a:spcBef>
              <a:tabLst>
                <a:tab pos="357188" algn="l"/>
                <a:tab pos="447675" algn="l"/>
              </a:tabLst>
              <a:defRPr/>
            </a:pPr>
            <a:r>
              <a:rPr lang="it-IT" sz="2400" b="1" kern="0" dirty="0">
                <a:solidFill>
                  <a:srgbClr val="000000"/>
                </a:solidFill>
                <a:effectLst>
                  <a:outerShdw blurRad="38100" dist="38100" dir="2700000" algn="tl">
                    <a:srgbClr val="C0C0C0"/>
                  </a:outerShdw>
                </a:effectLst>
                <a:latin typeface="Calibri" pitchFamily="34" charset="0"/>
              </a:rPr>
              <a:t>5. </a:t>
            </a:r>
            <a:r>
              <a:rPr lang="en-US" sz="2400" b="1" u="sng" kern="0" dirty="0">
                <a:solidFill>
                  <a:srgbClr val="000000"/>
                </a:solidFill>
                <a:effectLst>
                  <a:outerShdw blurRad="38100" dist="38100" dir="2700000" algn="tl">
                    <a:srgbClr val="C0C0C0"/>
                  </a:outerShdw>
                </a:effectLst>
                <a:latin typeface="Calibri" pitchFamily="34" charset="0"/>
              </a:rPr>
              <a:t>Summary </a:t>
            </a:r>
            <a:r>
              <a:rPr lang="en-US" sz="2400" b="1" u="sng" kern="0" dirty="0" smtClean="0">
                <a:solidFill>
                  <a:srgbClr val="000000"/>
                </a:solidFill>
                <a:effectLst>
                  <a:outerShdw blurRad="38100" dist="38100" dir="2700000" algn="tl">
                    <a:srgbClr val="C0C0C0"/>
                  </a:outerShdw>
                </a:effectLst>
                <a:latin typeface="Calibri" pitchFamily="34" charset="0"/>
              </a:rPr>
              <a:t>&amp; </a:t>
            </a:r>
            <a:r>
              <a:rPr lang="en-US" sz="2400" b="1" u="sng" kern="0" dirty="0">
                <a:solidFill>
                  <a:srgbClr val="000000"/>
                </a:solidFill>
                <a:effectLst>
                  <a:outerShdw blurRad="38100" dist="38100" dir="2700000" algn="tl">
                    <a:srgbClr val="C0C0C0"/>
                  </a:outerShdw>
                </a:effectLst>
                <a:latin typeface="Calibri" pitchFamily="34" charset="0"/>
              </a:rPr>
              <a:t>Conclusions </a:t>
            </a:r>
            <a:r>
              <a:rPr lang="en-US" sz="2400" b="1" u="sng" kern="0" dirty="0" smtClean="0">
                <a:solidFill>
                  <a:srgbClr val="000000"/>
                </a:solidFill>
                <a:effectLst>
                  <a:outerShdw blurRad="38100" dist="38100" dir="2700000" algn="tl">
                    <a:srgbClr val="C0C0C0"/>
                  </a:outerShdw>
                </a:effectLst>
                <a:latin typeface="Calibri" pitchFamily="34" charset="0"/>
              </a:rPr>
              <a:t>(11)</a:t>
            </a:r>
            <a:endParaRPr lang="it-IT" sz="2400" b="1" u="sng" kern="0" dirty="0">
              <a:solidFill>
                <a:srgbClr val="000000"/>
              </a:solidFill>
              <a:effectLst>
                <a:outerShdw blurRad="38100" dist="38100" dir="2700000" algn="tl">
                  <a:srgbClr val="C0C0C0"/>
                </a:outerShdw>
              </a:effectLst>
              <a:latin typeface="Calibri" pitchFamily="34" charset="0"/>
            </a:endParaRPr>
          </a:p>
          <a:p>
            <a:pPr marL="548640" lvl="0" indent="-265113" eaLnBrk="0" hangingPunct="0">
              <a:buFontTx/>
              <a:buChar char="•"/>
              <a:tabLst>
                <a:tab pos="357188" algn="l"/>
                <a:tab pos="447675" algn="l"/>
              </a:tabLst>
              <a:defRPr/>
            </a:pPr>
            <a:r>
              <a:rPr lang="en-US" sz="2400" b="1" kern="0" dirty="0">
                <a:solidFill>
                  <a:srgbClr val="000000"/>
                </a:solidFill>
                <a:latin typeface="Calibri" pitchFamily="34" charset="0"/>
              </a:rPr>
              <a:t>Quick Recap</a:t>
            </a:r>
          </a:p>
          <a:p>
            <a:pPr marL="548640" lvl="0" indent="-265113" eaLnBrk="0" hangingPunct="0">
              <a:buFontTx/>
              <a:buChar char="•"/>
              <a:tabLst>
                <a:tab pos="357188" algn="l"/>
                <a:tab pos="447675" algn="l"/>
              </a:tabLst>
              <a:defRPr/>
            </a:pPr>
            <a:r>
              <a:rPr lang="en-US" sz="2400" b="1" kern="0" dirty="0">
                <a:solidFill>
                  <a:srgbClr val="000000"/>
                </a:solidFill>
                <a:latin typeface="Calibri" pitchFamily="34" charset="0"/>
              </a:rPr>
              <a:t>Main References</a:t>
            </a:r>
            <a:endParaRPr lang="it-IT" sz="2400" b="1" kern="0" dirty="0">
              <a:solidFill>
                <a:srgbClr val="000000"/>
              </a:solidFill>
              <a:latin typeface="Calibri" pitchFamily="34" charset="0"/>
            </a:endParaRPr>
          </a:p>
          <a:p>
            <a:pPr marL="548640" lvl="0" indent="-265113" eaLnBrk="0" hangingPunct="0">
              <a:buFontTx/>
              <a:buChar char="•"/>
              <a:tabLst>
                <a:tab pos="357188" algn="l"/>
                <a:tab pos="447675" algn="l"/>
              </a:tabLst>
              <a:defRPr/>
            </a:pPr>
            <a:endParaRPr lang="it-IT" sz="2400" b="1" kern="0" dirty="0">
              <a:solidFill>
                <a:srgbClr val="000000"/>
              </a:solidFill>
              <a:latin typeface="Calibri" pitchFamily="34" charset="0"/>
            </a:endParaRPr>
          </a:p>
        </p:txBody>
      </p:sp>
      <p:sp>
        <p:nvSpPr>
          <p:cNvPr id="7" name="Rectangle 2"/>
          <p:cNvSpPr txBox="1">
            <a:spLocks noChangeArrowheads="1"/>
          </p:cNvSpPr>
          <p:nvPr/>
        </p:nvSpPr>
        <p:spPr bwMode="auto">
          <a:xfrm>
            <a:off x="611560" y="115887"/>
            <a:ext cx="7272808" cy="72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3200" b="1" kern="0" dirty="0" smtClean="0">
                <a:solidFill>
                  <a:srgbClr val="003F6E"/>
                </a:solidFill>
                <a:latin typeface="Times New Roman"/>
              </a:rPr>
              <a:t>5. Summary &amp; Conclusions (00)</a:t>
            </a:r>
            <a:endParaRPr lang="it-IT" sz="3200" b="1" kern="0" dirty="0">
              <a:solidFill>
                <a:srgbClr val="003F6E"/>
              </a:solidFill>
              <a:latin typeface="Times New Roman"/>
            </a:endParaRPr>
          </a:p>
        </p:txBody>
      </p:sp>
    </p:spTree>
    <p:extLst>
      <p:ext uri="{BB962C8B-B14F-4D97-AF65-F5344CB8AC3E}">
        <p14:creationId xmlns:p14="http://schemas.microsoft.com/office/powerpoint/2010/main" xmlns="" val="425803352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84</a:t>
            </a:fld>
            <a:endParaRPr lang="it-IT" smtClean="0">
              <a:latin typeface="Arial" pitchFamily="34" charset="0"/>
            </a:endParaRPr>
          </a:p>
        </p:txBody>
      </p:sp>
      <p:sp>
        <p:nvSpPr>
          <p:cNvPr id="2" name="TextBox 1"/>
          <p:cNvSpPr txBox="1"/>
          <p:nvPr/>
        </p:nvSpPr>
        <p:spPr>
          <a:xfrm>
            <a:off x="390820" y="1052736"/>
            <a:ext cx="8208912" cy="1785104"/>
          </a:xfrm>
          <a:prstGeom prst="rect">
            <a:avLst/>
          </a:prstGeom>
          <a:noFill/>
        </p:spPr>
        <p:txBody>
          <a:bodyPr wrap="square" rtlCol="0">
            <a:spAutoFit/>
          </a:bodyPr>
          <a:lstStyle/>
          <a:p>
            <a:pPr marL="347472" indent="-347472" algn="just"/>
            <a:r>
              <a:rPr lang="en-US" sz="2200" b="1" dirty="0" smtClean="0">
                <a:latin typeface="Times New Roman"/>
                <a:ea typeface="Times New Roman"/>
                <a:cs typeface="Arial"/>
              </a:rPr>
              <a:t>CICT has shown </a:t>
            </a:r>
            <a:r>
              <a:rPr lang="en-US" sz="2200" b="1" dirty="0">
                <a:latin typeface="Times New Roman"/>
                <a:ea typeface="Times New Roman"/>
                <a:cs typeface="Arial"/>
              </a:rPr>
              <a:t>that classical Shannon entropy computation is completely unable to reliably discriminate so called computational "random noise" (RN) from any </a:t>
            </a:r>
            <a:r>
              <a:rPr lang="en-US" sz="2200" b="1" dirty="0" smtClean="0">
                <a:latin typeface="Times New Roman"/>
                <a:ea typeface="Times New Roman"/>
                <a:cs typeface="Arial"/>
              </a:rPr>
              <a:t>combinatorically </a:t>
            </a:r>
            <a:r>
              <a:rPr lang="en-US" sz="2200" b="1" dirty="0">
                <a:latin typeface="Times New Roman"/>
                <a:ea typeface="Times New Roman"/>
                <a:cs typeface="Arial"/>
              </a:rPr>
              <a:t>optimized encoded message by OECS, </a:t>
            </a:r>
            <a:r>
              <a:rPr lang="en-US" sz="2200" b="1" dirty="0" smtClean="0">
                <a:latin typeface="Times New Roman"/>
                <a:ea typeface="Times New Roman"/>
                <a:cs typeface="Arial"/>
              </a:rPr>
              <a:t>now called </a:t>
            </a:r>
            <a:r>
              <a:rPr lang="en-US" sz="2200" b="1" dirty="0">
                <a:latin typeface="Times New Roman"/>
                <a:ea typeface="Times New Roman"/>
                <a:cs typeface="Arial"/>
              </a:rPr>
              <a:t>"deterministic noise" (</a:t>
            </a:r>
            <a:r>
              <a:rPr lang="en-US" sz="2200" b="1" dirty="0" smtClean="0">
                <a:latin typeface="Times New Roman"/>
                <a:ea typeface="Times New Roman"/>
                <a:cs typeface="Arial"/>
              </a:rPr>
              <a:t>DN) (IDB Dilemma).</a:t>
            </a:r>
            <a:endParaRPr lang="it-IT" sz="2200" b="1" dirty="0">
              <a:solidFill>
                <a:srgbClr val="000000"/>
              </a:solidFill>
              <a:latin typeface="Times New Roman" pitchFamily="18" charset="0"/>
              <a:cs typeface="Times New Roman" pitchFamily="18" charset="0"/>
            </a:endParaRPr>
          </a:p>
        </p:txBody>
      </p:sp>
      <p:sp>
        <p:nvSpPr>
          <p:cNvPr id="11" name="Rectangle 4"/>
          <p:cNvSpPr>
            <a:spLocks noGrp="1" noChangeArrowheads="1"/>
          </p:cNvSpPr>
          <p:nvPr>
            <p:ph idx="1"/>
          </p:nvPr>
        </p:nvSpPr>
        <p:spPr>
          <a:xfrm>
            <a:off x="370132" y="2780928"/>
            <a:ext cx="8229600" cy="1141279"/>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40" tIns="45720" rIns="91440" bIns="45720"/>
          <a:lstStyle/>
          <a:p>
            <a:pPr marL="347472" lvl="0" indent="-347472" algn="just" eaLnBrk="1" hangingPunct="1">
              <a:spcBef>
                <a:spcPct val="0"/>
              </a:spcBef>
            </a:pPr>
            <a:r>
              <a:rPr lang="en-US" sz="2200" b="1" dirty="0">
                <a:latin typeface="Times New Roman"/>
                <a:ea typeface="Times New Roman"/>
                <a:cs typeface="Arial"/>
              </a:rPr>
              <a:t>CICT</a:t>
            </a:r>
            <a:r>
              <a:rPr lang="en-US" sz="2200" dirty="0">
                <a:latin typeface="Times New Roman"/>
                <a:ea typeface="Times New Roman"/>
                <a:cs typeface="Arial"/>
              </a:rPr>
              <a:t> can help us to develop strategies </a:t>
            </a:r>
            <a:r>
              <a:rPr lang="en-US" sz="2200" b="1" dirty="0">
                <a:latin typeface="Times New Roman"/>
                <a:ea typeface="Times New Roman"/>
                <a:cs typeface="Arial"/>
              </a:rPr>
              <a:t>to gather much more reliable experimental information from single experimentation</a:t>
            </a:r>
            <a:r>
              <a:rPr lang="en-US" sz="2200" dirty="0">
                <a:latin typeface="Times New Roman"/>
                <a:ea typeface="Times New Roman"/>
                <a:cs typeface="Arial"/>
              </a:rPr>
              <a:t> and to conserve overall system </a:t>
            </a:r>
            <a:r>
              <a:rPr lang="en-US" sz="2200" dirty="0" smtClean="0">
                <a:latin typeface="Times New Roman"/>
                <a:ea typeface="Times New Roman"/>
                <a:cs typeface="Arial"/>
              </a:rPr>
              <a:t>information.</a:t>
            </a:r>
            <a:endParaRPr lang="it-IT" sz="2200" dirty="0" smtClean="0">
              <a:solidFill>
                <a:srgbClr val="000000"/>
              </a:solidFill>
            </a:endParaRPr>
          </a:p>
        </p:txBody>
      </p:sp>
      <p:sp>
        <p:nvSpPr>
          <p:cNvPr id="10" name="Rectangle 4"/>
          <p:cNvSpPr txBox="1">
            <a:spLocks noChangeArrowheads="1"/>
          </p:cNvSpPr>
          <p:nvPr/>
        </p:nvSpPr>
        <p:spPr bwMode="auto">
          <a:xfrm>
            <a:off x="370132" y="3861048"/>
            <a:ext cx="8229600" cy="2592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marL="347472" indent="-347472" algn="just" eaLnBrk="1" hangingPunct="1">
              <a:spcBef>
                <a:spcPct val="0"/>
              </a:spcBef>
            </a:pPr>
            <a:r>
              <a:rPr lang="en-US" sz="2200" dirty="0">
                <a:latin typeface="Times New Roman"/>
                <a:ea typeface="Times New Roman"/>
                <a:cs typeface="Arial"/>
              </a:rPr>
              <a:t>The latest </a:t>
            </a:r>
            <a:r>
              <a:rPr lang="en-US" sz="2200" b="1" dirty="0">
                <a:latin typeface="Times New Roman"/>
                <a:ea typeface="Times New Roman"/>
                <a:cs typeface="Arial"/>
              </a:rPr>
              <a:t>CICT</a:t>
            </a:r>
            <a:r>
              <a:rPr lang="en-US" sz="2200" dirty="0">
                <a:latin typeface="Times New Roman"/>
                <a:ea typeface="Times New Roman"/>
                <a:cs typeface="Arial"/>
              </a:rPr>
              <a:t> claim </a:t>
            </a:r>
            <a:r>
              <a:rPr lang="en-US" sz="2200" dirty="0" smtClean="0">
                <a:latin typeface="Times New Roman"/>
                <a:ea typeface="Times New Roman"/>
                <a:cs typeface="Arial"/>
              </a:rPr>
              <a:t>is </a:t>
            </a:r>
            <a:r>
              <a:rPr lang="en-US" sz="2200" dirty="0">
                <a:latin typeface="Times New Roman"/>
                <a:ea typeface="Times New Roman"/>
                <a:cs typeface="Arial"/>
              </a:rPr>
              <a:t>that the </a:t>
            </a:r>
            <a:r>
              <a:rPr lang="en-US" sz="2200" b="1" dirty="0" smtClean="0">
                <a:latin typeface="Times New Roman"/>
                <a:ea typeface="Times New Roman"/>
                <a:cs typeface="Arial"/>
              </a:rPr>
              <a:t>external </a:t>
            </a:r>
            <a:r>
              <a:rPr lang="en-US" sz="2200" b="1" dirty="0">
                <a:latin typeface="Times New Roman"/>
                <a:ea typeface="Times New Roman"/>
                <a:cs typeface="Arial"/>
              </a:rPr>
              <a:t>world</a:t>
            </a:r>
            <a:r>
              <a:rPr lang="en-US" sz="2200" dirty="0">
                <a:latin typeface="Times New Roman"/>
                <a:ea typeface="Times New Roman"/>
                <a:cs typeface="Arial"/>
              </a:rPr>
              <a:t> real system physical manifestation properties and related human perception are </a:t>
            </a:r>
            <a:r>
              <a:rPr lang="en-US" sz="2200" b="1" dirty="0">
                <a:latin typeface="Times New Roman"/>
                <a:ea typeface="Times New Roman"/>
                <a:cs typeface="Arial"/>
              </a:rPr>
              <a:t>HG representation based</a:t>
            </a:r>
            <a:r>
              <a:rPr lang="en-US" sz="2200" dirty="0">
                <a:latin typeface="Times New Roman"/>
                <a:ea typeface="Times New Roman"/>
                <a:cs typeface="Arial"/>
              </a:rPr>
              <a:t>, while </a:t>
            </a:r>
            <a:r>
              <a:rPr lang="en-US" sz="2200" b="1" dirty="0">
                <a:latin typeface="Times New Roman"/>
                <a:ea typeface="Times New Roman"/>
                <a:cs typeface="Arial"/>
              </a:rPr>
              <a:t>Euclidean approximated locally</a:t>
            </a:r>
            <a:r>
              <a:rPr lang="en-US" sz="2200" dirty="0">
                <a:latin typeface="Times New Roman"/>
                <a:ea typeface="Times New Roman"/>
                <a:cs typeface="Arial"/>
              </a:rPr>
              <a:t>. Furthermore, the fundamental play of human information observation interaction with an </a:t>
            </a:r>
            <a:r>
              <a:rPr lang="en-US" sz="2200" b="1" dirty="0">
                <a:latin typeface="Times New Roman"/>
                <a:ea typeface="Times New Roman"/>
                <a:cs typeface="Arial"/>
              </a:rPr>
              <a:t>"</a:t>
            </a:r>
            <a:r>
              <a:rPr lang="en-US" sz="2200" b="1" dirty="0" smtClean="0">
                <a:latin typeface="Times New Roman"/>
                <a:ea typeface="Times New Roman"/>
                <a:cs typeface="Arial"/>
              </a:rPr>
              <a:t>external-internal world </a:t>
            </a:r>
            <a:r>
              <a:rPr lang="en-US" sz="2200" b="1" dirty="0">
                <a:latin typeface="Times New Roman"/>
                <a:ea typeface="Times New Roman"/>
                <a:cs typeface="Arial"/>
              </a:rPr>
              <a:t>representation"</a:t>
            </a:r>
            <a:r>
              <a:rPr lang="en-US" sz="2200" dirty="0">
                <a:latin typeface="Times New Roman"/>
                <a:ea typeface="Times New Roman"/>
                <a:cs typeface="Arial"/>
              </a:rPr>
              <a:t> is related by the different manifestation and representation properties of </a:t>
            </a:r>
            <a:r>
              <a:rPr lang="en-US" sz="2200" b="1" dirty="0">
                <a:latin typeface="Times New Roman"/>
                <a:ea typeface="Times New Roman"/>
                <a:cs typeface="Arial"/>
              </a:rPr>
              <a:t>a unique fundamental computational information structuring principle: the Kelvin Transform</a:t>
            </a:r>
            <a:r>
              <a:rPr lang="en-US" sz="2200" dirty="0">
                <a:latin typeface="Times New Roman"/>
                <a:ea typeface="Times New Roman"/>
                <a:cs typeface="Arial"/>
              </a:rPr>
              <a:t> (KT).</a:t>
            </a:r>
            <a:endParaRPr lang="it-IT" sz="2200" kern="0" dirty="0" smtClean="0">
              <a:solidFill>
                <a:srgbClr val="000000"/>
              </a:solidFill>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3" name="Rectangle 2"/>
          <p:cNvSpPr txBox="1">
            <a:spLocks noChangeArrowheads="1"/>
          </p:cNvSpPr>
          <p:nvPr/>
        </p:nvSpPr>
        <p:spPr bwMode="auto">
          <a:xfrm>
            <a:off x="611560" y="115887"/>
            <a:ext cx="7272808" cy="72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3200" b="1" kern="0" dirty="0" smtClean="0">
                <a:solidFill>
                  <a:srgbClr val="003F6E"/>
                </a:solidFill>
                <a:latin typeface="Times New Roman"/>
              </a:rPr>
              <a:t>5. Summary &amp; Conclusions (01)</a:t>
            </a:r>
            <a:endParaRPr lang="it-IT" sz="3200" b="1" kern="0" dirty="0">
              <a:solidFill>
                <a:srgbClr val="003F6E"/>
              </a:solidFill>
              <a:latin typeface="Times New Roman"/>
            </a:endParaRPr>
          </a:p>
        </p:txBody>
      </p:sp>
    </p:spTree>
    <p:extLst>
      <p:ext uri="{BB962C8B-B14F-4D97-AF65-F5344CB8AC3E}">
        <p14:creationId xmlns:p14="http://schemas.microsoft.com/office/powerpoint/2010/main" xmlns="" val="121089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21124694-2FFA-4528-A207-425DA60DB216}" type="slidenum">
              <a:rPr lang="it-IT" smtClean="0">
                <a:latin typeface="Arial" pitchFamily="34" charset="0"/>
              </a:rPr>
              <a:pPr eaLnBrk="1" hangingPunct="1">
                <a:spcBef>
                  <a:spcPct val="0"/>
                </a:spcBef>
                <a:defRPr/>
              </a:pPr>
              <a:t>85</a:t>
            </a:fld>
            <a:endParaRPr lang="it-IT" smtClean="0">
              <a:latin typeface="Arial" pitchFamily="34" charset="0"/>
            </a:endParaRPr>
          </a:p>
        </p:txBody>
      </p:sp>
      <p:sp>
        <p:nvSpPr>
          <p:cNvPr id="44036" name="Text Box 3"/>
          <p:cNvSpPr txBox="1">
            <a:spLocks noChangeArrowheads="1"/>
          </p:cNvSpPr>
          <p:nvPr/>
        </p:nvSpPr>
        <p:spPr bwMode="auto">
          <a:xfrm>
            <a:off x="6059" y="836612"/>
            <a:ext cx="91440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cs typeface="Times New Roman" pitchFamily="18" charset="0"/>
              </a:rPr>
              <a:t>ODR Model Co-Domain Functional Closure by CICT</a:t>
            </a:r>
            <a:endParaRPr lang="it-IT" sz="2800" b="1" dirty="0">
              <a:solidFill>
                <a:srgbClr val="003F6E"/>
              </a:solidFill>
              <a:latin typeface="Times New Roman" pitchFamily="18" charset="0"/>
              <a:cs typeface="Times New Roman"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5862" y="3212976"/>
            <a:ext cx="7236296" cy="3229512"/>
          </a:xfrm>
          <a:prstGeom prst="rect">
            <a:avLst/>
          </a:prstGeom>
        </p:spPr>
      </p:pic>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861581" y="1556792"/>
            <a:ext cx="7432956" cy="1769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2"/>
          <p:cNvSpPr txBox="1">
            <a:spLocks noChangeArrowheads="1"/>
          </p:cNvSpPr>
          <p:nvPr/>
        </p:nvSpPr>
        <p:spPr bwMode="auto">
          <a:xfrm>
            <a:off x="611560" y="115887"/>
            <a:ext cx="7272808" cy="72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3200" b="1" kern="0" dirty="0" smtClean="0">
                <a:solidFill>
                  <a:srgbClr val="003F6E"/>
                </a:solidFill>
                <a:latin typeface="Times New Roman"/>
              </a:rPr>
              <a:t>5. Summary &amp; Conclusions (02)</a:t>
            </a:r>
            <a:endParaRPr lang="it-IT" sz="3200" b="1" kern="0" dirty="0">
              <a:solidFill>
                <a:srgbClr val="003F6E"/>
              </a:solidFill>
              <a:latin typeface="Times New Roman"/>
            </a:endParaRPr>
          </a:p>
        </p:txBody>
      </p:sp>
    </p:spTree>
    <p:extLst>
      <p:ext uri="{BB962C8B-B14F-4D97-AF65-F5344CB8AC3E}">
        <p14:creationId xmlns:p14="http://schemas.microsoft.com/office/powerpoint/2010/main" xmlns="" val="28288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86</a:t>
            </a:fld>
            <a:endParaRPr lang="it-IT" smtClean="0">
              <a:latin typeface="Arial" pitchFamily="34" charset="0"/>
            </a:endParaRPr>
          </a:p>
        </p:txBody>
      </p:sp>
      <p:sp>
        <p:nvSpPr>
          <p:cNvPr id="8" name="Text Box 5"/>
          <p:cNvSpPr txBox="1">
            <a:spLocks noChangeArrowheads="1"/>
          </p:cNvSpPr>
          <p:nvPr/>
        </p:nvSpPr>
        <p:spPr bwMode="auto">
          <a:xfrm>
            <a:off x="0" y="1772816"/>
            <a:ext cx="9144000"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0000"/>
                </a:solidFill>
                <a:latin typeface="Times New Roman" pitchFamily="18" charset="0"/>
              </a:rPr>
              <a:t>Value Knowledge Concept</a:t>
            </a:r>
          </a:p>
          <a:p>
            <a:pPr algn="ctr" eaLnBrk="1" hangingPunct="1"/>
            <a:r>
              <a:rPr lang="it-IT" sz="4800" b="1" dirty="0" smtClean="0">
                <a:solidFill>
                  <a:srgbClr val="000000"/>
                </a:solidFill>
                <a:latin typeface="Times New Roman" pitchFamily="18" charset="0"/>
              </a:rPr>
              <a:t> </a:t>
            </a:r>
            <a:r>
              <a:rPr lang="it-IT" sz="4800" dirty="0" smtClean="0">
                <a:solidFill>
                  <a:srgbClr val="000000"/>
                </a:solidFill>
                <a:latin typeface="Times New Roman" pitchFamily="18" charset="0"/>
              </a:rPr>
              <a:t>as </a:t>
            </a:r>
          </a:p>
          <a:p>
            <a:pPr algn="ctr" eaLnBrk="1" hangingPunct="1"/>
            <a:r>
              <a:rPr lang="it-IT" sz="4800" dirty="0" smtClean="0">
                <a:solidFill>
                  <a:srgbClr val="000000"/>
                </a:solidFill>
                <a:latin typeface="Times New Roman" pitchFamily="18" charset="0"/>
              </a:rPr>
              <a:t>Fundamental Attractor</a:t>
            </a:r>
          </a:p>
          <a:p>
            <a:pPr algn="ctr" eaLnBrk="1" hangingPunct="1"/>
            <a:r>
              <a:rPr lang="it-IT" sz="4800" dirty="0" smtClean="0">
                <a:solidFill>
                  <a:srgbClr val="000000"/>
                </a:solidFill>
                <a:latin typeface="Times New Roman" pitchFamily="18" charset="0"/>
              </a:rPr>
              <a:t> to</a:t>
            </a:r>
            <a:r>
              <a:rPr lang="it-IT" sz="4800" b="1" dirty="0" smtClean="0">
                <a:solidFill>
                  <a:srgbClr val="000000"/>
                </a:solidFill>
                <a:latin typeface="Times New Roman" pitchFamily="18" charset="0"/>
              </a:rPr>
              <a:t> </a:t>
            </a:r>
          </a:p>
          <a:p>
            <a:pPr algn="ctr" eaLnBrk="1" hangingPunct="1"/>
            <a:r>
              <a:rPr lang="it-IT" sz="4800" b="1" dirty="0" smtClean="0">
                <a:solidFill>
                  <a:srgbClr val="000000"/>
                </a:solidFill>
                <a:latin typeface="Times New Roman" pitchFamily="18" charset="0"/>
              </a:rPr>
              <a:t>Systemic Convergence</a:t>
            </a:r>
          </a:p>
          <a:p>
            <a:pPr algn="ctr" eaLnBrk="1" hangingPunct="1"/>
            <a:r>
              <a:rPr lang="it-IT" sz="4800" b="1" dirty="0" smtClean="0">
                <a:solidFill>
                  <a:srgbClr val="000000"/>
                </a:solidFill>
                <a:latin typeface="Times New Roman" pitchFamily="18" charset="0"/>
              </a:rPr>
              <a:t> to a Goal</a:t>
            </a:r>
            <a:r>
              <a:rPr lang="it-IT" sz="4800" dirty="0" smtClean="0">
                <a:solidFill>
                  <a:srgbClr val="000000"/>
                </a:solidFill>
                <a:latin typeface="Times New Roman" pitchFamily="18" charset="0"/>
              </a:rPr>
              <a:t>.</a:t>
            </a:r>
            <a:endParaRPr lang="it-IT" sz="48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Text Box 3"/>
          <p:cNvSpPr txBox="1">
            <a:spLocks noChangeArrowheads="1"/>
          </p:cNvSpPr>
          <p:nvPr/>
        </p:nvSpPr>
        <p:spPr bwMode="auto">
          <a:xfrm>
            <a:off x="304800" y="866691"/>
            <a:ext cx="86106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t-IT" sz="4000" b="1" dirty="0" smtClean="0">
                <a:solidFill>
                  <a:srgbClr val="003F6E"/>
                </a:solidFill>
              </a:rPr>
              <a:t>Hartman Axiological Value Definition</a:t>
            </a:r>
            <a:endParaRPr lang="it-IT" sz="4000" b="1" dirty="0">
              <a:solidFill>
                <a:srgbClr val="003F6E"/>
              </a:solidFill>
            </a:endParaRPr>
          </a:p>
        </p:txBody>
      </p:sp>
      <p:sp>
        <p:nvSpPr>
          <p:cNvPr id="12" name="Rectangle 2"/>
          <p:cNvSpPr txBox="1">
            <a:spLocks noChangeArrowheads="1"/>
          </p:cNvSpPr>
          <p:nvPr/>
        </p:nvSpPr>
        <p:spPr bwMode="auto">
          <a:xfrm>
            <a:off x="611560" y="115887"/>
            <a:ext cx="7272808" cy="72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3200" b="1" kern="0" dirty="0" smtClean="0">
                <a:solidFill>
                  <a:srgbClr val="003F6E"/>
                </a:solidFill>
                <a:latin typeface="Times New Roman"/>
              </a:rPr>
              <a:t>5. Summary &amp; Conclusions (03)</a:t>
            </a:r>
            <a:endParaRPr lang="it-IT" sz="3200" b="1" kern="0" dirty="0">
              <a:solidFill>
                <a:srgbClr val="003F6E"/>
              </a:solidFill>
              <a:latin typeface="Times New Roman"/>
            </a:endParaRPr>
          </a:p>
        </p:txBody>
      </p:sp>
    </p:spTree>
    <p:extLst>
      <p:ext uri="{BB962C8B-B14F-4D97-AF65-F5344CB8AC3E}">
        <p14:creationId xmlns:p14="http://schemas.microsoft.com/office/powerpoint/2010/main" xmlns="" val="8735385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87</a:t>
            </a:fld>
            <a:endParaRPr lang="it-IT" smtClean="0">
              <a:latin typeface="Arial" pitchFamily="34" charset="0"/>
            </a:endParaRPr>
          </a:p>
        </p:txBody>
      </p:sp>
      <p:sp>
        <p:nvSpPr>
          <p:cNvPr id="14" name="Text Box 3"/>
          <p:cNvSpPr txBox="1">
            <a:spLocks noChangeArrowheads="1"/>
          </p:cNvSpPr>
          <p:nvPr/>
        </p:nvSpPr>
        <p:spPr bwMode="auto">
          <a:xfrm>
            <a:off x="-18433" y="836612"/>
            <a:ext cx="914399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t-IT" sz="3200" b="1" dirty="0" smtClean="0">
                <a:solidFill>
                  <a:srgbClr val="003F6E"/>
                </a:solidFill>
              </a:rPr>
              <a:t>The Challenge To Define Transcultural Objectivity</a:t>
            </a:r>
            <a:endParaRPr lang="it-IT" sz="3200" b="1" dirty="0">
              <a:solidFill>
                <a:srgbClr val="003F6E"/>
              </a:solidFill>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Rectangle 4"/>
          <p:cNvSpPr txBox="1">
            <a:spLocks noChangeArrowheads="1"/>
          </p:cNvSpPr>
          <p:nvPr/>
        </p:nvSpPr>
        <p:spPr bwMode="auto">
          <a:xfrm>
            <a:off x="3059832" y="6093296"/>
            <a:ext cx="5112569" cy="3536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a:solidFill>
                  <a:srgbClr val="000000"/>
                </a:solidFill>
                <a:latin typeface="Times New Roman" pitchFamily="18" charset="0"/>
                <a:cs typeface="Times New Roman" pitchFamily="18" charset="0"/>
              </a:rPr>
              <a:t>(</a:t>
            </a:r>
            <a:r>
              <a:rPr lang="en-US" sz="1800" b="1" kern="0" dirty="0" err="1">
                <a:solidFill>
                  <a:srgbClr val="000000"/>
                </a:solidFill>
                <a:latin typeface="Times New Roman" pitchFamily="18" charset="0"/>
                <a:cs typeface="Times New Roman" pitchFamily="18" charset="0"/>
              </a:rPr>
              <a:t>Inglehart</a:t>
            </a:r>
            <a:r>
              <a:rPr lang="en-US" sz="1800" b="1" kern="0" dirty="0">
                <a:solidFill>
                  <a:srgbClr val="000000"/>
                </a:solidFill>
                <a:latin typeface="Times New Roman" pitchFamily="18" charset="0"/>
                <a:cs typeface="Times New Roman" pitchFamily="18" charset="0"/>
              </a:rPr>
              <a:t>–</a:t>
            </a:r>
            <a:r>
              <a:rPr lang="en-US" sz="1800" b="1" kern="0" dirty="0" err="1">
                <a:solidFill>
                  <a:srgbClr val="000000"/>
                </a:solidFill>
                <a:latin typeface="Times New Roman" pitchFamily="18" charset="0"/>
                <a:cs typeface="Times New Roman" pitchFamily="18" charset="0"/>
              </a:rPr>
              <a:t>Welzel</a:t>
            </a:r>
            <a:r>
              <a:rPr lang="en-US" sz="1800" b="1" kern="0" dirty="0">
                <a:solidFill>
                  <a:srgbClr val="000000"/>
                </a:solidFill>
                <a:latin typeface="Times New Roman" pitchFamily="18" charset="0"/>
                <a:cs typeface="Times New Roman" pitchFamily="18" charset="0"/>
              </a:rPr>
              <a:t> cultural map of the world, </a:t>
            </a:r>
            <a:r>
              <a:rPr lang="en-US" sz="1800" b="1" kern="0" dirty="0" smtClean="0">
                <a:solidFill>
                  <a:srgbClr val="000000"/>
                </a:solidFill>
                <a:latin typeface="Times New Roman" pitchFamily="18" charset="0"/>
                <a:cs typeface="Times New Roman" pitchFamily="18" charset="0"/>
              </a:rPr>
              <a:t>2010)</a:t>
            </a:r>
            <a:endParaRPr lang="it-IT" sz="1800" kern="0" dirty="0" smtClean="0">
              <a:solidFill>
                <a:srgbClr val="00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009370" y="1561615"/>
            <a:ext cx="5125260" cy="4501688"/>
          </a:xfrm>
          <a:prstGeom prst="rect">
            <a:avLst/>
          </a:prstGeom>
        </p:spPr>
      </p:pic>
      <p:sp>
        <p:nvSpPr>
          <p:cNvPr id="9" name="Rectangle 2"/>
          <p:cNvSpPr txBox="1">
            <a:spLocks noChangeArrowheads="1"/>
          </p:cNvSpPr>
          <p:nvPr/>
        </p:nvSpPr>
        <p:spPr bwMode="auto">
          <a:xfrm>
            <a:off x="611560" y="115887"/>
            <a:ext cx="7272808" cy="72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3200" b="1" kern="0" dirty="0" smtClean="0">
                <a:solidFill>
                  <a:srgbClr val="003F6E"/>
                </a:solidFill>
                <a:latin typeface="Times New Roman"/>
              </a:rPr>
              <a:t>5. Summary &amp; Conclusions (04)</a:t>
            </a:r>
            <a:endParaRPr lang="it-IT" sz="3200" b="1" kern="0" dirty="0">
              <a:solidFill>
                <a:srgbClr val="003F6E"/>
              </a:solidFill>
              <a:latin typeface="Times New Roman"/>
            </a:endParaRPr>
          </a:p>
        </p:txBody>
      </p:sp>
    </p:spTree>
    <p:extLst>
      <p:ext uri="{BB962C8B-B14F-4D97-AF65-F5344CB8AC3E}">
        <p14:creationId xmlns:p14="http://schemas.microsoft.com/office/powerpoint/2010/main" xmlns="" val="418690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88</a:t>
            </a:fld>
            <a:endParaRPr lang="it-IT" smtClean="0">
              <a:latin typeface="Arial" pitchFamily="34" charset="0"/>
            </a:endParaRPr>
          </a:p>
        </p:txBody>
      </p:sp>
      <p:sp>
        <p:nvSpPr>
          <p:cNvPr id="8" name="Text Box 5"/>
          <p:cNvSpPr txBox="1">
            <a:spLocks noChangeArrowheads="1"/>
          </p:cNvSpPr>
          <p:nvPr/>
        </p:nvSpPr>
        <p:spPr bwMode="auto">
          <a:xfrm>
            <a:off x="-23128" y="1916832"/>
            <a:ext cx="9144000" cy="4093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000" b="1" dirty="0" smtClean="0">
                <a:solidFill>
                  <a:srgbClr val="003F6E"/>
                </a:solidFill>
                <a:latin typeface="Times New Roman" pitchFamily="18" charset="0"/>
              </a:rPr>
              <a:t>OBJECTIVITY</a:t>
            </a:r>
          </a:p>
          <a:p>
            <a:pPr algn="ctr" eaLnBrk="1" hangingPunct="1"/>
            <a:r>
              <a:rPr lang="it-IT" sz="4000" b="1" dirty="0" smtClean="0">
                <a:solidFill>
                  <a:srgbClr val="003F6E"/>
                </a:solidFill>
                <a:latin typeface="Times New Roman" pitchFamily="18" charset="0"/>
              </a:rPr>
              <a:t>AS A</a:t>
            </a:r>
          </a:p>
          <a:p>
            <a:pPr algn="ctr" eaLnBrk="1" hangingPunct="1"/>
            <a:r>
              <a:rPr lang="it-IT" sz="3600" b="1" dirty="0" smtClean="0">
                <a:solidFill>
                  <a:srgbClr val="003F6E"/>
                </a:solidFill>
                <a:latin typeface="Times New Roman" pitchFamily="18" charset="0"/>
              </a:rPr>
              <a:t>SOCIAL CONTRACT</a:t>
            </a:r>
          </a:p>
          <a:p>
            <a:pPr algn="ctr" eaLnBrk="1" hangingPunct="1"/>
            <a:r>
              <a:rPr lang="it-IT" sz="3600" b="1" dirty="0" smtClean="0">
                <a:solidFill>
                  <a:srgbClr val="003F6E"/>
                </a:solidFill>
                <a:latin typeface="Times New Roman" pitchFamily="18" charset="0"/>
              </a:rPr>
              <a:t>TO WARRANT</a:t>
            </a:r>
          </a:p>
          <a:p>
            <a:pPr algn="ctr" eaLnBrk="1" hangingPunct="1"/>
            <a:r>
              <a:rPr lang="it-IT" sz="3600" b="1" dirty="0" smtClean="0">
                <a:solidFill>
                  <a:srgbClr val="003F6E"/>
                </a:solidFill>
                <a:latin typeface="Times New Roman" pitchFamily="18" charset="0"/>
              </a:rPr>
              <a:t>SUBJECTIVE INFORMATION </a:t>
            </a:r>
          </a:p>
          <a:p>
            <a:pPr algn="ctr" eaLnBrk="1" hangingPunct="1"/>
            <a:r>
              <a:rPr lang="it-IT" sz="3600" b="1" dirty="0" smtClean="0">
                <a:solidFill>
                  <a:srgbClr val="003F6E"/>
                </a:solidFill>
                <a:latin typeface="Times New Roman" pitchFamily="18" charset="0"/>
              </a:rPr>
              <a:t>RELIABLE SHARING AND EXCHANGE</a:t>
            </a:r>
          </a:p>
          <a:p>
            <a:pPr algn="ctr" eaLnBrk="1" hangingPunct="1"/>
            <a:r>
              <a:rPr lang="it-IT" sz="3600" b="1" dirty="0" smtClean="0">
                <a:solidFill>
                  <a:srgbClr val="003F6E"/>
                </a:solidFill>
                <a:latin typeface="Times New Roman" pitchFamily="18" charset="0"/>
              </a:rPr>
              <a:t>WITHIN COMMUNITIES</a:t>
            </a:r>
            <a:endParaRPr lang="it-IT" sz="3600" dirty="0">
              <a:solidFill>
                <a:srgbClr val="000000"/>
              </a:solidFill>
              <a:latin typeface="Times New Roman" pitchFamily="18" charset="0"/>
            </a:endParaRPr>
          </a:p>
        </p:txBody>
      </p:sp>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7" name="Text Box 5"/>
          <p:cNvSpPr txBox="1">
            <a:spLocks noChangeArrowheads="1"/>
          </p:cNvSpPr>
          <p:nvPr/>
        </p:nvSpPr>
        <p:spPr bwMode="auto">
          <a:xfrm>
            <a:off x="1" y="836612"/>
            <a:ext cx="914399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OBJECTIVITY NEW SOCIAL DEFINITION</a:t>
            </a:r>
            <a:endParaRPr lang="it-IT" sz="3200" b="1" dirty="0">
              <a:solidFill>
                <a:srgbClr val="000000"/>
              </a:solidFill>
              <a:latin typeface="Times New Roman" pitchFamily="18" charset="0"/>
            </a:endParaRPr>
          </a:p>
        </p:txBody>
      </p:sp>
      <p:sp>
        <p:nvSpPr>
          <p:cNvPr id="9" name="Rectangle 2"/>
          <p:cNvSpPr txBox="1">
            <a:spLocks noChangeArrowheads="1"/>
          </p:cNvSpPr>
          <p:nvPr/>
        </p:nvSpPr>
        <p:spPr bwMode="auto">
          <a:xfrm>
            <a:off x="611560" y="115887"/>
            <a:ext cx="7272808" cy="72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3200" b="1" kern="0" dirty="0" smtClean="0">
                <a:solidFill>
                  <a:srgbClr val="003F6E"/>
                </a:solidFill>
                <a:latin typeface="Times New Roman"/>
              </a:rPr>
              <a:t>5. Summary &amp; Conclusions (05)</a:t>
            </a:r>
            <a:endParaRPr lang="it-IT" sz="3200" b="1" kern="0" dirty="0">
              <a:solidFill>
                <a:srgbClr val="003F6E"/>
              </a:solidFill>
              <a:latin typeface="Times New Roman"/>
            </a:endParaRPr>
          </a:p>
        </p:txBody>
      </p:sp>
    </p:spTree>
    <p:extLst>
      <p:ext uri="{BB962C8B-B14F-4D97-AF65-F5344CB8AC3E}">
        <p14:creationId xmlns:p14="http://schemas.microsoft.com/office/powerpoint/2010/main" xmlns="" val="191546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29964" y="845574"/>
            <a:ext cx="4084072" cy="5768190"/>
          </a:xfrm>
          <a:prstGeom prst="rect">
            <a:avLst/>
          </a:prstGeom>
        </p:spPr>
      </p:pic>
      <p:sp>
        <p:nvSpPr>
          <p:cNvPr id="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6" name="Rectangle 2"/>
          <p:cNvSpPr txBox="1">
            <a:spLocks noChangeArrowheads="1"/>
          </p:cNvSpPr>
          <p:nvPr/>
        </p:nvSpPr>
        <p:spPr bwMode="auto">
          <a:xfrm>
            <a:off x="611560" y="115887"/>
            <a:ext cx="7272808" cy="72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3200" b="1" kern="0" dirty="0" smtClean="0">
                <a:solidFill>
                  <a:srgbClr val="003F6E"/>
                </a:solidFill>
                <a:latin typeface="Times New Roman"/>
              </a:rPr>
              <a:t>5. Summary &amp; Conclusions (06)</a:t>
            </a:r>
            <a:endParaRPr lang="it-IT" sz="3200" b="1" kern="0" dirty="0">
              <a:solidFill>
                <a:srgbClr val="003F6E"/>
              </a:solidFill>
              <a:latin typeface="Times New Roman"/>
            </a:endParaRPr>
          </a:p>
        </p:txBody>
      </p:sp>
    </p:spTree>
    <p:extLst>
      <p:ext uri="{BB962C8B-B14F-4D97-AF65-F5344CB8AC3E}">
        <p14:creationId xmlns:p14="http://schemas.microsoft.com/office/powerpoint/2010/main" xmlns="" val="3752825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836711"/>
            <a:ext cx="9144000" cy="575935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9</a:t>
            </a:fld>
            <a:endParaRPr lang="it-IT" smtClean="0">
              <a:latin typeface="Arial" pitchFamily="34" charset="0"/>
            </a:endParaRPr>
          </a:p>
        </p:txBody>
      </p:sp>
      <p:sp>
        <p:nvSpPr>
          <p:cNvPr id="8" name="Rectangle 4"/>
          <p:cNvSpPr>
            <a:spLocks noGrp="1" noChangeArrowheads="1"/>
          </p:cNvSpPr>
          <p:nvPr>
            <p:ph idx="1"/>
          </p:nvPr>
        </p:nvSpPr>
        <p:spPr>
          <a:xfrm>
            <a:off x="416941" y="1916832"/>
            <a:ext cx="8229600" cy="108012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7472" algn="just">
              <a:spcBef>
                <a:spcPts val="0"/>
              </a:spcBef>
            </a:pPr>
            <a:r>
              <a:rPr lang="en-US" sz="2400" dirty="0" smtClean="0">
                <a:solidFill>
                  <a:srgbClr val="000000"/>
                </a:solidFill>
                <a:latin typeface="Times New Roman" pitchFamily="18" charset="0"/>
                <a:cs typeface="Times New Roman" pitchFamily="18" charset="0"/>
              </a:rPr>
              <a:t>« Iron </a:t>
            </a:r>
            <a:r>
              <a:rPr lang="en-US" sz="2400" dirty="0">
                <a:solidFill>
                  <a:srgbClr val="000000"/>
                </a:solidFill>
                <a:latin typeface="Times New Roman" pitchFamily="18" charset="0"/>
                <a:cs typeface="Times New Roman" pitchFamily="18" charset="0"/>
              </a:rPr>
              <a:t>rusts from disuse; stagnant water loses its purity and in cold weather becomes frozen; even so does inaction sap the vigor of the mind</a:t>
            </a:r>
            <a:r>
              <a:rPr lang="en-US" sz="2400" dirty="0" smtClean="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a:t>
            </a:r>
            <a:r>
              <a:rPr lang="en-US" sz="2200" dirty="0">
                <a:solidFill>
                  <a:srgbClr val="000000"/>
                </a:solidFill>
                <a:latin typeface="Times New Roman" pitchFamily="18" charset="0"/>
                <a:cs typeface="Times New Roman" pitchFamily="18" charset="0"/>
              </a:rPr>
              <a:t> </a:t>
            </a:r>
            <a:endParaRPr lang="it-IT" sz="2800" dirty="0" smtClean="0">
              <a:solidFill>
                <a:srgbClr val="000000"/>
              </a:solidFill>
            </a:endParaRPr>
          </a:p>
        </p:txBody>
      </p:sp>
      <p:sp>
        <p:nvSpPr>
          <p:cNvPr id="2" name="TextBox 1"/>
          <p:cNvSpPr txBox="1"/>
          <p:nvPr/>
        </p:nvSpPr>
        <p:spPr>
          <a:xfrm>
            <a:off x="467544" y="5001773"/>
            <a:ext cx="8208912" cy="430887"/>
          </a:xfrm>
          <a:prstGeom prst="rect">
            <a:avLst/>
          </a:prstGeom>
          <a:noFill/>
        </p:spPr>
        <p:txBody>
          <a:bodyPr wrap="square" rtlCol="0">
            <a:spAutoFit/>
          </a:bodyPr>
          <a:lstStyle/>
          <a:p>
            <a:pPr marL="347472" indent="-347472" algn="r"/>
            <a:r>
              <a:rPr lang="en-US" sz="2200" dirty="0" smtClean="0">
                <a:latin typeface="Times New Roman" pitchFamily="18" charset="0"/>
                <a:cs typeface="Times New Roman" pitchFamily="18" charset="0"/>
              </a:rPr>
              <a:t>Leonardo da Vinci (1452 – 1519) </a:t>
            </a:r>
            <a:endParaRPr lang="it-IT" sz="2200" dirty="0">
              <a:latin typeface="Times New Roman" pitchFamily="18" charset="0"/>
              <a:cs typeface="Times New Roman" pitchFamily="18" charset="0"/>
            </a:endParaRPr>
          </a:p>
        </p:txBody>
      </p:sp>
      <p:sp>
        <p:nvSpPr>
          <p:cNvPr id="12" name="Rectangle 4"/>
          <p:cNvSpPr txBox="1">
            <a:spLocks noChangeArrowheads="1"/>
          </p:cNvSpPr>
          <p:nvPr/>
        </p:nvSpPr>
        <p:spPr bwMode="auto">
          <a:xfrm>
            <a:off x="416941" y="2996952"/>
            <a:ext cx="8229600"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2400" kern="0" dirty="0" smtClean="0">
                <a:solidFill>
                  <a:srgbClr val="000000"/>
                </a:solidFill>
                <a:latin typeface="Times New Roman" pitchFamily="18" charset="0"/>
                <a:cs typeface="Times New Roman" pitchFamily="18" charset="0"/>
              </a:rPr>
              <a:t>« The </a:t>
            </a:r>
            <a:r>
              <a:rPr lang="en-US" sz="2400" kern="0" dirty="0">
                <a:solidFill>
                  <a:srgbClr val="000000"/>
                </a:solidFill>
                <a:latin typeface="Times New Roman" pitchFamily="18" charset="0"/>
                <a:cs typeface="Times New Roman" pitchFamily="18" charset="0"/>
              </a:rPr>
              <a:t>water you touch in a river is the last of that which has passed, and the first of that which is coming. Thus it is with time present</a:t>
            </a:r>
            <a:r>
              <a:rPr lang="en-US" sz="2400" kern="0" dirty="0" smtClean="0">
                <a:solidFill>
                  <a:srgbClr val="000000"/>
                </a:solidFill>
                <a:latin typeface="Times New Roman" pitchFamily="18" charset="0"/>
                <a:cs typeface="Times New Roman" pitchFamily="18" charset="0"/>
              </a:rPr>
              <a:t>. </a:t>
            </a:r>
            <a:r>
              <a:rPr lang="en-US" sz="2400" kern="0" dirty="0">
                <a:solidFill>
                  <a:srgbClr val="000000"/>
                </a:solidFill>
                <a:latin typeface="Times New Roman" pitchFamily="18" charset="0"/>
                <a:cs typeface="Times New Roman" pitchFamily="18" charset="0"/>
              </a:rPr>
              <a:t>»</a:t>
            </a:r>
            <a:endParaRPr lang="it-IT" sz="2400" kern="0" dirty="0" smtClean="0">
              <a:solidFill>
                <a:srgbClr val="000000"/>
              </a:solidFill>
            </a:endParaRPr>
          </a:p>
        </p:txBody>
      </p:sp>
      <p:sp>
        <p:nvSpPr>
          <p:cNvPr id="13" name="Rectangle 4"/>
          <p:cNvSpPr txBox="1">
            <a:spLocks noChangeArrowheads="1"/>
          </p:cNvSpPr>
          <p:nvPr/>
        </p:nvSpPr>
        <p:spPr bwMode="auto">
          <a:xfrm>
            <a:off x="416941" y="4077072"/>
            <a:ext cx="8229600" cy="10795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2400" kern="0" dirty="0">
                <a:solidFill>
                  <a:srgbClr val="000000"/>
                </a:solidFill>
                <a:latin typeface="Times New Roman" pitchFamily="18" charset="0"/>
                <a:cs typeface="Times New Roman" pitchFamily="18" charset="0"/>
              </a:rPr>
              <a:t>«There is no certainty in sciences where one of the mathematical sciences cannot be applied, or which are not in relation with these mathematics. </a:t>
            </a:r>
            <a:r>
              <a:rPr lang="en-US" sz="2400" kern="0" dirty="0" smtClean="0">
                <a:solidFill>
                  <a:srgbClr val="000000"/>
                </a:solidFill>
                <a:latin typeface="Times New Roman" pitchFamily="18" charset="0"/>
                <a:cs typeface="Times New Roman" pitchFamily="18" charset="0"/>
              </a:rPr>
              <a:t>»</a:t>
            </a:r>
            <a:endParaRPr lang="it-IT" sz="2400" kern="0" dirty="0" smtClean="0">
              <a:solidFill>
                <a:srgbClr val="000000"/>
              </a:solidFill>
            </a:endParaRPr>
          </a:p>
        </p:txBody>
      </p:sp>
      <p:sp>
        <p:nvSpPr>
          <p:cNvPr id="14" name="Rectangle 4"/>
          <p:cNvSpPr txBox="1">
            <a:spLocks noChangeArrowheads="1"/>
          </p:cNvSpPr>
          <p:nvPr/>
        </p:nvSpPr>
        <p:spPr bwMode="auto">
          <a:xfrm>
            <a:off x="467544" y="5875981"/>
            <a:ext cx="8229600" cy="7200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2400" b="1" kern="0" dirty="0" smtClean="0">
                <a:solidFill>
                  <a:srgbClr val="000000"/>
                </a:solidFill>
                <a:latin typeface="Times New Roman" pitchFamily="18" charset="0"/>
                <a:cs typeface="Times New Roman" pitchFamily="18" charset="0"/>
              </a:rPr>
              <a:t>Intellect from Emotion:</a:t>
            </a:r>
            <a:r>
              <a:rPr lang="en-US" sz="2400" kern="0" dirty="0" smtClean="0">
                <a:solidFill>
                  <a:srgbClr val="000000"/>
                </a:solidFill>
                <a:latin typeface="Times New Roman" pitchFamily="18" charset="0"/>
                <a:cs typeface="Times New Roman" pitchFamily="18" charset="0"/>
              </a:rPr>
              <a:t> </a:t>
            </a:r>
            <a:r>
              <a:rPr lang="en-US" sz="2400" b="1" kern="0" dirty="0" smtClean="0">
                <a:solidFill>
                  <a:srgbClr val="000000"/>
                </a:solidFill>
                <a:latin typeface="Times New Roman" pitchFamily="18" charset="0"/>
                <a:cs typeface="Times New Roman" pitchFamily="18" charset="0"/>
              </a:rPr>
              <a:t>"Intuitive Mind"</a:t>
            </a:r>
            <a:r>
              <a:rPr lang="en-US" sz="2400" kern="0" dirty="0" smtClean="0">
                <a:solidFill>
                  <a:srgbClr val="000000"/>
                </a:solidFill>
                <a:latin typeface="Times New Roman" pitchFamily="18" charset="0"/>
                <a:cs typeface="Times New Roman" pitchFamily="18" charset="0"/>
              </a:rPr>
              <a:t> and  </a:t>
            </a:r>
            <a:r>
              <a:rPr lang="en-US" sz="2400" b="1" kern="0" dirty="0">
                <a:solidFill>
                  <a:srgbClr val="000000"/>
                </a:solidFill>
                <a:latin typeface="Times New Roman" pitchFamily="18" charset="0"/>
                <a:cs typeface="Times New Roman" pitchFamily="18" charset="0"/>
              </a:rPr>
              <a:t>"Natural </a:t>
            </a:r>
            <a:r>
              <a:rPr lang="en-US" sz="2400" b="1" kern="0" dirty="0" smtClean="0">
                <a:solidFill>
                  <a:srgbClr val="000000"/>
                </a:solidFill>
                <a:latin typeface="Times New Roman" pitchFamily="18" charset="0"/>
                <a:cs typeface="Times New Roman" pitchFamily="18" charset="0"/>
              </a:rPr>
              <a:t>Inquiry </a:t>
            </a:r>
            <a:r>
              <a:rPr lang="en-US" sz="2400" b="1" kern="0" dirty="0">
                <a:solidFill>
                  <a:srgbClr val="000000"/>
                </a:solidFill>
                <a:latin typeface="Times New Roman" pitchFamily="18" charset="0"/>
                <a:cs typeface="Times New Roman" pitchFamily="18" charset="0"/>
              </a:rPr>
              <a:t>Method" </a:t>
            </a:r>
            <a:r>
              <a:rPr lang="en-US" sz="2400" dirty="0">
                <a:latin typeface="Times New Roman" pitchFamily="18" charset="0"/>
                <a:cs typeface="Times New Roman" pitchFamily="18" charset="0"/>
              </a:rPr>
              <a:t>(to inquire </a:t>
            </a:r>
            <a:r>
              <a:rPr lang="en-US" sz="2400" b="1" dirty="0" smtClean="0">
                <a:latin typeface="Times New Roman" pitchFamily="18" charset="0"/>
                <a:cs typeface="Times New Roman" pitchFamily="18" charset="0"/>
              </a:rPr>
              <a:t>Nature</a:t>
            </a:r>
            <a:r>
              <a:rPr lang="en-US" sz="2400" dirty="0" smtClean="0">
                <a:latin typeface="Times New Roman" pitchFamily="18" charset="0"/>
                <a:cs typeface="Times New Roman" pitchFamily="18" charset="0"/>
              </a:rPr>
              <a:t>) are</a:t>
            </a:r>
            <a:r>
              <a:rPr lang="en-US" sz="2400" kern="0" dirty="0" smtClean="0">
                <a:solidFill>
                  <a:srgbClr val="000000"/>
                </a:solidFill>
                <a:latin typeface="Times New Roman" pitchFamily="18" charset="0"/>
                <a:cs typeface="Times New Roman" pitchFamily="18" charset="0"/>
              </a:rPr>
              <a:t> born.</a:t>
            </a:r>
            <a:endParaRPr lang="it-IT" sz="2400" kern="0" dirty="0" smtClean="0">
              <a:solidFill>
                <a:srgbClr val="000000"/>
              </a:solidFill>
            </a:endParaRPr>
          </a:p>
        </p:txBody>
      </p:sp>
      <p:sp>
        <p:nvSpPr>
          <p:cNvPr id="15"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7" name="Text Box 3"/>
          <p:cNvSpPr txBox="1">
            <a:spLocks noChangeArrowheads="1"/>
          </p:cNvSpPr>
          <p:nvPr/>
        </p:nvSpPr>
        <p:spPr bwMode="auto">
          <a:xfrm>
            <a:off x="286521" y="839034"/>
            <a:ext cx="8616077"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5000" b="1" dirty="0" smtClean="0">
                <a:solidFill>
                  <a:srgbClr val="003F6E"/>
                </a:solidFill>
              </a:rPr>
              <a:t>Systemic Reference Paradigms</a:t>
            </a:r>
            <a:endParaRPr lang="it-IT" sz="5000" b="1" dirty="0">
              <a:solidFill>
                <a:srgbClr val="003F6E"/>
              </a:solidFill>
            </a:endParaRPr>
          </a:p>
        </p:txBody>
      </p:sp>
      <p:sp>
        <p:nvSpPr>
          <p:cNvPr id="1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xmlns="" val="301039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 grpId="0"/>
      <p:bldP spid="12" grpId="0" build="p"/>
      <p:bldP spid="13" grpId="0" build="p"/>
      <p:bldP spid="1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90</a:t>
            </a:fld>
            <a:endParaRPr lang="it-IT" smtClean="0">
              <a:latin typeface="Arial" pitchFamily="34" charset="0"/>
            </a:endParaRPr>
          </a:p>
        </p:txBody>
      </p:sp>
      <p:sp>
        <p:nvSpPr>
          <p:cNvPr id="15" name="Text Box 3"/>
          <p:cNvSpPr txBox="1">
            <a:spLocks noChangeArrowheads="1"/>
          </p:cNvSpPr>
          <p:nvPr/>
        </p:nvSpPr>
        <p:spPr bwMode="auto">
          <a:xfrm>
            <a:off x="0" y="836612"/>
            <a:ext cx="9143999"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000" b="1" dirty="0" smtClean="0">
                <a:solidFill>
                  <a:srgbClr val="003F6E"/>
                </a:solidFill>
                <a:latin typeface="Times New Roman" pitchFamily="18" charset="0"/>
                <a:cs typeface="Times New Roman" pitchFamily="18" charset="0"/>
              </a:rPr>
              <a:t>Neuralizer Work In Progress</a:t>
            </a:r>
            <a:r>
              <a:rPr lang="it-IT" sz="2800" b="1" dirty="0" smtClean="0">
                <a:solidFill>
                  <a:srgbClr val="000000"/>
                </a:solidFill>
                <a:latin typeface="Times New Roman" pitchFamily="18" charset="0"/>
                <a:cs typeface="Times New Roman" pitchFamily="18" charset="0"/>
              </a:rPr>
              <a:t>  </a:t>
            </a:r>
            <a:endParaRPr lang="it-IT" sz="2800" b="1" dirty="0">
              <a:solidFill>
                <a:srgbClr val="000000"/>
              </a:solidFill>
              <a:latin typeface="Times New Roman" pitchFamily="18" charset="0"/>
              <a:cs typeface="Times New Roman" pitchFamily="18"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1463625"/>
            <a:ext cx="9144000" cy="5133473"/>
          </a:xfrm>
          <a:prstGeom prst="rect">
            <a:avLst/>
          </a:prstGeom>
        </p:spPr>
      </p:pic>
      <p:sp>
        <p:nvSpPr>
          <p:cNvPr id="9" name="Rectangle 2"/>
          <p:cNvSpPr txBox="1">
            <a:spLocks noChangeArrowheads="1"/>
          </p:cNvSpPr>
          <p:nvPr/>
        </p:nvSpPr>
        <p:spPr bwMode="auto">
          <a:xfrm>
            <a:off x="611560" y="115887"/>
            <a:ext cx="7272808" cy="72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3200" b="1" kern="0" dirty="0" smtClean="0">
                <a:solidFill>
                  <a:srgbClr val="003F6E"/>
                </a:solidFill>
                <a:latin typeface="Times New Roman"/>
              </a:rPr>
              <a:t>5. Summary &amp; Conclusions (07)</a:t>
            </a:r>
            <a:endParaRPr lang="it-IT" sz="3200" b="1" kern="0" dirty="0">
              <a:solidFill>
                <a:srgbClr val="003F6E"/>
              </a:solidFill>
              <a:latin typeface="Times New Roman"/>
            </a:endParaRPr>
          </a:p>
        </p:txBody>
      </p:sp>
    </p:spTree>
    <p:extLst>
      <p:ext uri="{BB962C8B-B14F-4D97-AF65-F5344CB8AC3E}">
        <p14:creationId xmlns:p14="http://schemas.microsoft.com/office/powerpoint/2010/main" xmlns="" val="35251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58837"/>
            <a:ext cx="9144000" cy="5746065"/>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4BBC1B9-729A-45DF-BF47-0B3122EB36F5}" type="slidenum">
              <a:rPr lang="it-IT" smtClean="0">
                <a:latin typeface="Arial" pitchFamily="34" charset="0"/>
              </a:rPr>
              <a:pPr eaLnBrk="1" hangingPunct="1">
                <a:spcBef>
                  <a:spcPct val="0"/>
                </a:spcBef>
                <a:defRPr/>
              </a:pPr>
              <a:t>91</a:t>
            </a:fld>
            <a:endParaRPr lang="it-IT" smtClean="0">
              <a:latin typeface="Arial" pitchFamily="34" charset="0"/>
            </a:endParaRPr>
          </a:p>
        </p:txBody>
      </p:sp>
      <p:sp>
        <p:nvSpPr>
          <p:cNvPr id="9" name="Rectangle 4"/>
          <p:cNvSpPr>
            <a:spLocks noChangeArrowheads="1"/>
          </p:cNvSpPr>
          <p:nvPr/>
        </p:nvSpPr>
        <p:spPr bwMode="auto">
          <a:xfrm>
            <a:off x="347663" y="1143000"/>
            <a:ext cx="8448675" cy="531033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457200" indent="-457200" algn="just" eaLnBrk="0" hangingPunct="0">
              <a:lnSpc>
                <a:spcPct val="80000"/>
              </a:lnSpc>
              <a:spcBef>
                <a:spcPct val="20000"/>
              </a:spcBef>
              <a:buFont typeface="Wingdings" pitchFamily="2" charset="2"/>
              <a:buChar char="q"/>
              <a:tabLst>
                <a:tab pos="6102350" algn="l"/>
              </a:tabLst>
              <a:defRPr/>
            </a:pPr>
            <a:r>
              <a:rPr lang="en-US" sz="2600" kern="0" dirty="0" smtClean="0">
                <a:solidFill>
                  <a:srgbClr val="000000"/>
                </a:solidFill>
                <a:latin typeface="Times New Roman" pitchFamily="18" charset="0"/>
                <a:cs typeface="Times New Roman" pitchFamily="18" charset="0"/>
              </a:rPr>
              <a:t>We </a:t>
            </a:r>
            <a:r>
              <a:rPr lang="en-US" sz="2600" kern="0" dirty="0">
                <a:solidFill>
                  <a:srgbClr val="000000"/>
                </a:solidFill>
                <a:latin typeface="Times New Roman" pitchFamily="18" charset="0"/>
                <a:cs typeface="Times New Roman" pitchFamily="18" charset="0"/>
              </a:rPr>
              <a:t>started with </a:t>
            </a:r>
            <a:r>
              <a:rPr lang="en-US" sz="2600" kern="0" dirty="0" smtClean="0">
                <a:solidFill>
                  <a:srgbClr val="000000"/>
                </a:solidFill>
                <a:latin typeface="Times New Roman" pitchFamily="18" charset="0"/>
                <a:cs typeface="Times New Roman" pitchFamily="18" charset="0"/>
              </a:rPr>
              <a:t>OBJECTIVITY traditional definition as “Science 1.0 Scientific Dogma.” The present problem of Systemic Paradigmatic Confusion in scientific research was presented briefly by historical operative references, in order to frame out our presentation as clear as possible. </a:t>
            </a:r>
          </a:p>
          <a:p>
            <a:pPr marL="457200" indent="-457200" algn="just" eaLnBrk="0" hangingPunct="0">
              <a:lnSpc>
                <a:spcPct val="80000"/>
              </a:lnSpc>
              <a:spcBef>
                <a:spcPct val="20000"/>
              </a:spcBef>
              <a:buFont typeface="Wingdings" pitchFamily="2" charset="2"/>
              <a:buChar char="q"/>
              <a:tabLst>
                <a:tab pos="6102350" algn="l"/>
              </a:tabLst>
              <a:defRPr/>
            </a:pPr>
            <a:r>
              <a:rPr lang="en-US" sz="2600" kern="0" dirty="0" smtClean="0">
                <a:solidFill>
                  <a:srgbClr val="000000"/>
                </a:solidFill>
                <a:latin typeface="Times New Roman" pitchFamily="18" charset="0"/>
                <a:cs typeface="Times New Roman" pitchFamily="18" charset="0"/>
              </a:rPr>
              <a:t>Ontological uncertainty cannot be managed properly through the classic probabilistic veil. Current systems reveal their fragility to unexpected perturbations (IDB Dilemma). To solve this problem, a Cybernetics upgrade is presented to achieve a more effective Science 2.0 POV.</a:t>
            </a:r>
            <a:endParaRPr lang="it-IT" sz="2600" kern="0" dirty="0" smtClean="0">
              <a:solidFill>
                <a:srgbClr val="000000"/>
              </a:solidFill>
              <a:latin typeface="Times New Roman" pitchFamily="18" charset="0"/>
              <a:cs typeface="Times New Roman" pitchFamily="18" charset="0"/>
            </a:endParaRPr>
          </a:p>
          <a:p>
            <a:pPr marL="457200" indent="-457200" algn="just" eaLnBrk="0" hangingPunct="0">
              <a:lnSpc>
                <a:spcPct val="80000"/>
              </a:lnSpc>
              <a:spcBef>
                <a:spcPct val="20000"/>
              </a:spcBef>
              <a:buFont typeface="Wingdings" pitchFamily="2" charset="2"/>
              <a:buChar char="q"/>
              <a:tabLst>
                <a:tab pos="6102350" algn="l"/>
              </a:tabLst>
              <a:defRPr/>
            </a:pPr>
            <a:r>
              <a:rPr lang="en-US" sz="2600" kern="0" dirty="0" smtClean="0">
                <a:solidFill>
                  <a:srgbClr val="000000"/>
                </a:solidFill>
                <a:latin typeface="Times New Roman" pitchFamily="18" charset="0"/>
                <a:cs typeface="Times New Roman" pitchFamily="18" charset="0"/>
              </a:rPr>
              <a:t>Thanks to </a:t>
            </a:r>
            <a:r>
              <a:rPr lang="en-US" sz="2600" kern="0" dirty="0">
                <a:solidFill>
                  <a:srgbClr val="000000"/>
                </a:solidFill>
                <a:latin typeface="Times New Roman" pitchFamily="18" charset="0"/>
                <a:cs typeface="Times New Roman" pitchFamily="18" charset="0"/>
              </a:rPr>
              <a:t>new post-</a:t>
            </a:r>
            <a:r>
              <a:rPr lang="en-US" sz="2600" kern="0" dirty="0" err="1">
                <a:solidFill>
                  <a:srgbClr val="000000"/>
                </a:solidFill>
                <a:latin typeface="Times New Roman" pitchFamily="18" charset="0"/>
                <a:cs typeface="Times New Roman" pitchFamily="18" charset="0"/>
              </a:rPr>
              <a:t>Bertalanffy</a:t>
            </a:r>
            <a:r>
              <a:rPr lang="en-US" sz="2600" kern="0" dirty="0">
                <a:solidFill>
                  <a:srgbClr val="000000"/>
                </a:solidFill>
                <a:latin typeface="Times New Roman" pitchFamily="18" charset="0"/>
                <a:cs typeface="Times New Roman" pitchFamily="18" charset="0"/>
              </a:rPr>
              <a:t> Cybernetics </a:t>
            </a:r>
            <a:r>
              <a:rPr lang="en-US" sz="2600" kern="0" dirty="0" smtClean="0">
                <a:solidFill>
                  <a:srgbClr val="000000"/>
                </a:solidFill>
                <a:latin typeface="Times New Roman" pitchFamily="18" charset="0"/>
                <a:cs typeface="Times New Roman" pitchFamily="18" charset="0"/>
              </a:rPr>
              <a:t>Framework </a:t>
            </a:r>
            <a:r>
              <a:rPr lang="en-US" sz="2600" kern="0" dirty="0">
                <a:solidFill>
                  <a:srgbClr val="000000"/>
                </a:solidFill>
                <a:latin typeface="Times New Roman" pitchFamily="18" charset="0"/>
                <a:cs typeface="Times New Roman" pitchFamily="18" charset="0"/>
              </a:rPr>
              <a:t>and Value Knowledge </a:t>
            </a:r>
            <a:r>
              <a:rPr lang="en-US" sz="2600" kern="0" dirty="0" smtClean="0">
                <a:solidFill>
                  <a:srgbClr val="000000"/>
                </a:solidFill>
                <a:latin typeface="Times New Roman" pitchFamily="18" charset="0"/>
                <a:cs typeface="Times New Roman" pitchFamily="18" charset="0"/>
              </a:rPr>
              <a:t>Concept definition, we achieve new OBJECTIVITY understanding </a:t>
            </a:r>
            <a:r>
              <a:rPr lang="en-US" sz="2600" kern="0" dirty="0">
                <a:solidFill>
                  <a:srgbClr val="000000"/>
                </a:solidFill>
                <a:latin typeface="Times New Roman" pitchFamily="18" charset="0"/>
                <a:cs typeface="Times New Roman" pitchFamily="18" charset="0"/>
              </a:rPr>
              <a:t>as </a:t>
            </a:r>
            <a:r>
              <a:rPr lang="en-US" sz="2600" kern="0" dirty="0" smtClean="0">
                <a:solidFill>
                  <a:srgbClr val="000000"/>
                </a:solidFill>
                <a:latin typeface="Times New Roman" pitchFamily="18" charset="0"/>
                <a:cs typeface="Times New Roman" pitchFamily="18" charset="0"/>
              </a:rPr>
              <a:t>“a social contract to warrant subjective information reliable sharing and exchange within communities.” A transcultural, </a:t>
            </a:r>
            <a:r>
              <a:rPr lang="en-US" sz="2600" kern="0" dirty="0" err="1" smtClean="0">
                <a:solidFill>
                  <a:srgbClr val="000000"/>
                </a:solidFill>
                <a:latin typeface="Times New Roman" pitchFamily="18" charset="0"/>
                <a:cs typeface="Times New Roman" pitchFamily="18" charset="0"/>
              </a:rPr>
              <a:t>transcontextual</a:t>
            </a:r>
            <a:r>
              <a:rPr lang="en-US" sz="2600" kern="0" dirty="0" smtClean="0">
                <a:solidFill>
                  <a:srgbClr val="000000"/>
                </a:solidFill>
                <a:latin typeface="Times New Roman" pitchFamily="18" charset="0"/>
                <a:cs typeface="Times New Roman" pitchFamily="18" charset="0"/>
              </a:rPr>
              <a:t> framework is immediate to envisage. </a:t>
            </a:r>
            <a:endParaRPr lang="it-IT" sz="2800" dirty="0">
              <a:solidFill>
                <a:srgbClr val="000000"/>
              </a:solidFill>
            </a:endParaRPr>
          </a:p>
        </p:txBody>
      </p:sp>
      <p:sp>
        <p:nvSpPr>
          <p:cNvPr id="11"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11560" y="115887"/>
            <a:ext cx="7272808" cy="72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rIns="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3200" b="1" kern="0" dirty="0" smtClean="0">
                <a:solidFill>
                  <a:srgbClr val="003F6E"/>
                </a:solidFill>
                <a:latin typeface="Times New Roman"/>
              </a:rPr>
              <a:t>8. Summary &amp; Conclusions (08)</a:t>
            </a:r>
            <a:endParaRPr lang="it-IT" sz="3200" b="1" kern="0" dirty="0">
              <a:solidFill>
                <a:srgbClr val="003F6E"/>
              </a:solidFill>
              <a:latin typeface="Times New Roman"/>
            </a:endParaRPr>
          </a:p>
        </p:txBody>
      </p:sp>
    </p:spTree>
    <p:extLst>
      <p:ext uri="{BB962C8B-B14F-4D97-AF65-F5344CB8AC3E}">
        <p14:creationId xmlns:p14="http://schemas.microsoft.com/office/powerpoint/2010/main" xmlns="" val="3403315883"/>
      </p:ext>
    </p:extLst>
  </p:cSld>
  <p:clrMapOvr>
    <a:masterClrMapping/>
  </p:clrMapOvr>
  <p:transition spd="slow">
    <p:randomBar dir="ver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58837"/>
            <a:ext cx="9144000" cy="5746065"/>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D5913A-6022-4130-B8F0-7F893FAF3FE0}" type="slidenum">
              <a:rPr lang="it-IT" smtClean="0">
                <a:latin typeface="Arial" pitchFamily="34" charset="0"/>
              </a:rPr>
              <a:pPr eaLnBrk="1" hangingPunct="1">
                <a:spcBef>
                  <a:spcPct val="0"/>
                </a:spcBef>
                <a:defRPr/>
              </a:pPr>
              <a:t>92</a:t>
            </a:fld>
            <a:endParaRPr lang="it-IT" smtClean="0">
              <a:latin typeface="Arial" pitchFamily="34" charset="0"/>
            </a:endParaRPr>
          </a:p>
        </p:txBody>
      </p:sp>
      <p:sp>
        <p:nvSpPr>
          <p:cNvPr id="18" name="Rectangle 2"/>
          <p:cNvSpPr txBox="1">
            <a:spLocks noChangeArrowheads="1"/>
          </p:cNvSpPr>
          <p:nvPr/>
        </p:nvSpPr>
        <p:spPr bwMode="auto">
          <a:xfrm>
            <a:off x="755650" y="139700"/>
            <a:ext cx="7243763" cy="719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it-IT" sz="3200" b="1" kern="0" dirty="0" smtClean="0">
                <a:solidFill>
                  <a:srgbClr val="003F6E"/>
                </a:solidFill>
                <a:latin typeface="Times New Roman"/>
              </a:rPr>
              <a:t>Main References (09)</a:t>
            </a:r>
            <a:r>
              <a:rPr lang="it-IT" sz="3200" b="1" kern="0" dirty="0" smtClean="0">
                <a:solidFill>
                  <a:srgbClr val="000000"/>
                </a:solidFill>
                <a:latin typeface="Times New Roman"/>
              </a:rPr>
              <a:t> </a:t>
            </a:r>
            <a:endParaRPr lang="it-IT" sz="3200" b="1" kern="0" dirty="0">
              <a:solidFill>
                <a:srgbClr val="000000"/>
              </a:solidFill>
              <a:latin typeface="Times New Roman"/>
            </a:endParaRPr>
          </a:p>
        </p:txBody>
      </p:sp>
      <p:sp>
        <p:nvSpPr>
          <p:cNvPr id="20" name="Text Box 4"/>
          <p:cNvSpPr txBox="1">
            <a:spLocks noChangeArrowheads="1"/>
          </p:cNvSpPr>
          <p:nvPr/>
        </p:nvSpPr>
        <p:spPr bwMode="auto">
          <a:xfrm>
            <a:off x="191681" y="910735"/>
            <a:ext cx="86680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dirty="0" smtClean="0">
                <a:solidFill>
                  <a:srgbClr val="000000"/>
                </a:solidFill>
                <a:latin typeface="Times New Roman" pitchFamily="18" charset="0"/>
              </a:rPr>
              <a:t>[01] R</a:t>
            </a:r>
            <a:r>
              <a:rPr lang="en-US" sz="1400" b="1" dirty="0">
                <a:solidFill>
                  <a:srgbClr val="000000"/>
                </a:solidFill>
                <a:latin typeface="Times New Roman" pitchFamily="18" charset="0"/>
              </a:rPr>
              <a:t>. Albert, A.L., </a:t>
            </a:r>
            <a:r>
              <a:rPr lang="en-US" sz="1400" b="1" dirty="0" err="1">
                <a:solidFill>
                  <a:srgbClr val="000000"/>
                </a:solidFill>
                <a:latin typeface="Times New Roman" pitchFamily="18" charset="0"/>
              </a:rPr>
              <a:t>Barabási</a:t>
            </a:r>
            <a:r>
              <a:rPr lang="en-US" sz="1400" b="1" dirty="0">
                <a:solidFill>
                  <a:srgbClr val="000000"/>
                </a:solidFill>
                <a:latin typeface="Times New Roman" pitchFamily="18" charset="0"/>
              </a:rPr>
              <a:t>, Statistical mechanics of complex networks, Rev. Mod. Phys. 74 (2002), 47–97.</a:t>
            </a:r>
            <a:endParaRPr lang="it-IT" sz="1400" b="1" dirty="0">
              <a:solidFill>
                <a:srgbClr val="000000"/>
              </a:solidFill>
              <a:latin typeface="Times New Roman" pitchFamily="18" charset="0"/>
            </a:endParaRPr>
          </a:p>
        </p:txBody>
      </p:sp>
      <p:sp>
        <p:nvSpPr>
          <p:cNvPr id="23" name="Text Box 4"/>
          <p:cNvSpPr txBox="1">
            <a:spLocks noChangeArrowheads="1"/>
          </p:cNvSpPr>
          <p:nvPr/>
        </p:nvSpPr>
        <p:spPr bwMode="auto">
          <a:xfrm>
            <a:off x="192615" y="1193812"/>
            <a:ext cx="872096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400" b="1" dirty="0" smtClean="0">
                <a:solidFill>
                  <a:srgbClr val="000000"/>
                </a:solidFill>
                <a:latin typeface="Times New Roman" pitchFamily="18" charset="0"/>
              </a:rPr>
              <a:t>[02] </a:t>
            </a:r>
            <a:r>
              <a:rPr lang="en-US" sz="1400" b="1" dirty="0" smtClean="0">
                <a:solidFill>
                  <a:srgbClr val="000000"/>
                </a:solidFill>
                <a:latin typeface="Times New Roman" pitchFamily="18" charset="0"/>
              </a:rPr>
              <a:t>P</a:t>
            </a:r>
            <a:r>
              <a:rPr lang="en-US" sz="1400" b="1" dirty="0">
                <a:solidFill>
                  <a:srgbClr val="000000"/>
                </a:solidFill>
                <a:latin typeface="Times New Roman" pitchFamily="18" charset="0"/>
              </a:rPr>
              <a:t>. De Giacomo, Finite systems and infinite interactions. The logic of human interaction and its application to psychotherapy, Bramble Books, Norfolk, CT, 1993.</a:t>
            </a:r>
            <a:endParaRPr lang="it-IT" sz="1400" b="1" dirty="0">
              <a:solidFill>
                <a:srgbClr val="000000"/>
              </a:solidFill>
              <a:latin typeface="Times New Roman" pitchFamily="18" charset="0"/>
            </a:endParaRPr>
          </a:p>
        </p:txBody>
      </p:sp>
      <p:sp>
        <p:nvSpPr>
          <p:cNvPr id="24" name="Text Box 4"/>
          <p:cNvSpPr txBox="1">
            <a:spLocks noChangeArrowheads="1"/>
          </p:cNvSpPr>
          <p:nvPr/>
        </p:nvSpPr>
        <p:spPr bwMode="auto">
          <a:xfrm>
            <a:off x="196194" y="1691585"/>
            <a:ext cx="872096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400" b="1" dirty="0" smtClean="0">
                <a:solidFill>
                  <a:srgbClr val="000000"/>
                </a:solidFill>
                <a:latin typeface="Times New Roman" pitchFamily="18" charset="0"/>
              </a:rPr>
              <a:t>[03] P</a:t>
            </a:r>
            <a:r>
              <a:rPr lang="it-IT" sz="1400" b="1" dirty="0">
                <a:solidFill>
                  <a:srgbClr val="000000"/>
                </a:solidFill>
                <a:latin typeface="Times New Roman" pitchFamily="18" charset="0"/>
              </a:rPr>
              <a:t>. De Giacomo and A. Silvestri, Un modello teorico delle relazioni umane, Rivista Sperimentale di Freniatria,  53 (1979), 1–23.</a:t>
            </a:r>
          </a:p>
        </p:txBody>
      </p:sp>
      <p:sp>
        <p:nvSpPr>
          <p:cNvPr id="26" name="Text Box 4"/>
          <p:cNvSpPr txBox="1">
            <a:spLocks noChangeArrowheads="1"/>
          </p:cNvSpPr>
          <p:nvPr/>
        </p:nvSpPr>
        <p:spPr bwMode="auto">
          <a:xfrm>
            <a:off x="191681" y="2111737"/>
            <a:ext cx="872096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400" b="1" dirty="0" smtClean="0">
                <a:solidFill>
                  <a:srgbClr val="000000"/>
                </a:solidFill>
                <a:latin typeface="Times New Roman" pitchFamily="18" charset="0"/>
              </a:rPr>
              <a:t>[04] </a:t>
            </a:r>
            <a:r>
              <a:rPr lang="en-US" sz="1400" b="1" dirty="0" smtClean="0">
                <a:solidFill>
                  <a:srgbClr val="000000"/>
                </a:solidFill>
                <a:latin typeface="Times New Roman" pitchFamily="18" charset="0"/>
              </a:rPr>
              <a:t>P</a:t>
            </a:r>
            <a:r>
              <a:rPr lang="en-US" sz="1400" b="1" dirty="0">
                <a:solidFill>
                  <a:srgbClr val="000000"/>
                </a:solidFill>
                <a:latin typeface="Times New Roman" pitchFamily="18" charset="0"/>
              </a:rPr>
              <a:t>. De Giacomo, L. </a:t>
            </a:r>
            <a:r>
              <a:rPr lang="en-US" sz="1400" b="1" dirty="0" err="1">
                <a:solidFill>
                  <a:srgbClr val="000000"/>
                </a:solidFill>
                <a:latin typeface="Times New Roman" pitchFamily="18" charset="0"/>
              </a:rPr>
              <a:t>L’Abate</a:t>
            </a:r>
            <a:r>
              <a:rPr lang="en-US" sz="1400" b="1" dirty="0">
                <a:solidFill>
                  <a:srgbClr val="000000"/>
                </a:solidFill>
                <a:latin typeface="Times New Roman" pitchFamily="18" charset="0"/>
              </a:rPr>
              <a:t> et alt., The Elementary Pragmatic Model: a new perspective in psychotherapy, </a:t>
            </a:r>
            <a:r>
              <a:rPr lang="en-US" sz="1400" b="1" dirty="0" err="1">
                <a:solidFill>
                  <a:srgbClr val="000000"/>
                </a:solidFill>
                <a:latin typeface="Times New Roman" pitchFamily="18" charset="0"/>
              </a:rPr>
              <a:t>Rivista</a:t>
            </a:r>
            <a:r>
              <a:rPr lang="en-US" sz="1400" b="1" dirty="0">
                <a:solidFill>
                  <a:srgbClr val="000000"/>
                </a:solidFill>
                <a:latin typeface="Times New Roman" pitchFamily="18" charset="0"/>
              </a:rPr>
              <a:t> di </a:t>
            </a:r>
            <a:r>
              <a:rPr lang="en-US" sz="1400" b="1" dirty="0" err="1">
                <a:solidFill>
                  <a:srgbClr val="000000"/>
                </a:solidFill>
                <a:latin typeface="Times New Roman" pitchFamily="18" charset="0"/>
              </a:rPr>
              <a:t>psichiatria</a:t>
            </a:r>
            <a:r>
              <a:rPr lang="en-US" sz="1400" b="1" dirty="0">
                <a:solidFill>
                  <a:srgbClr val="000000"/>
                </a:solidFill>
                <a:latin typeface="Times New Roman" pitchFamily="18" charset="0"/>
              </a:rPr>
              <a:t>,  47 (2012), 40-49, . Il </a:t>
            </a:r>
            <a:r>
              <a:rPr lang="en-US" sz="1400" b="1" dirty="0" err="1">
                <a:solidFill>
                  <a:srgbClr val="000000"/>
                </a:solidFill>
                <a:latin typeface="Times New Roman" pitchFamily="18" charset="0"/>
              </a:rPr>
              <a:t>Pensiero</a:t>
            </a:r>
            <a:r>
              <a:rPr lang="en-US" sz="1400" b="1" dirty="0">
                <a:solidFill>
                  <a:srgbClr val="000000"/>
                </a:solidFill>
                <a:latin typeface="Times New Roman" pitchFamily="18" charset="0"/>
              </a:rPr>
              <a:t> </a:t>
            </a:r>
            <a:r>
              <a:rPr lang="en-US" sz="1400" b="1" dirty="0" err="1">
                <a:solidFill>
                  <a:srgbClr val="000000"/>
                </a:solidFill>
                <a:latin typeface="Times New Roman" pitchFamily="18" charset="0"/>
              </a:rPr>
              <a:t>Scientifico</a:t>
            </a:r>
            <a:r>
              <a:rPr lang="en-US" sz="1400" b="1" dirty="0">
                <a:solidFill>
                  <a:srgbClr val="000000"/>
                </a:solidFill>
                <a:latin typeface="Times New Roman" pitchFamily="18" charset="0"/>
              </a:rPr>
              <a:t> </a:t>
            </a:r>
            <a:r>
              <a:rPr lang="en-US" sz="1400" b="1" dirty="0" err="1">
                <a:solidFill>
                  <a:srgbClr val="000000"/>
                </a:solidFill>
                <a:latin typeface="Times New Roman" pitchFamily="18" charset="0"/>
              </a:rPr>
              <a:t>Editore</a:t>
            </a:r>
            <a:r>
              <a:rPr lang="en-US" sz="1400" b="1" dirty="0">
                <a:solidFill>
                  <a:srgbClr val="000000"/>
                </a:solidFill>
                <a:latin typeface="Times New Roman" pitchFamily="18" charset="0"/>
              </a:rPr>
              <a:t>, Roma.</a:t>
            </a:r>
            <a:endParaRPr lang="it-IT" sz="1400" b="1" dirty="0">
              <a:solidFill>
                <a:srgbClr val="000000"/>
              </a:solidFill>
              <a:latin typeface="Times New Roman" pitchFamily="18" charset="0"/>
            </a:endParaRPr>
          </a:p>
        </p:txBody>
      </p:sp>
      <p:sp>
        <p:nvSpPr>
          <p:cNvPr id="35"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36" name="Text Box 4"/>
          <p:cNvSpPr txBox="1">
            <a:spLocks noChangeArrowheads="1"/>
          </p:cNvSpPr>
          <p:nvPr/>
        </p:nvSpPr>
        <p:spPr bwMode="auto">
          <a:xfrm>
            <a:off x="191680" y="2564904"/>
            <a:ext cx="872096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400" b="1" dirty="0" smtClean="0">
                <a:solidFill>
                  <a:srgbClr val="000000"/>
                </a:solidFill>
                <a:latin typeface="Times New Roman" pitchFamily="18" charset="0"/>
              </a:rPr>
              <a:t>[05] R.A. Fiorini, Sanita’ 5.0, La Visione Evolutiva, Parte A: Visione Multiscala, CUSL, Collana Scientifica, Milano, 2010.</a:t>
            </a:r>
            <a:endParaRPr lang="it-IT" sz="1400" b="1" dirty="0">
              <a:solidFill>
                <a:srgbClr val="000000"/>
              </a:solidFill>
              <a:latin typeface="Times New Roman" pitchFamily="18" charset="0"/>
            </a:endParaRPr>
          </a:p>
        </p:txBody>
      </p:sp>
      <p:sp>
        <p:nvSpPr>
          <p:cNvPr id="37" name="Text Box 4"/>
          <p:cNvSpPr txBox="1">
            <a:spLocks noChangeArrowheads="1"/>
          </p:cNvSpPr>
          <p:nvPr/>
        </p:nvSpPr>
        <p:spPr bwMode="auto">
          <a:xfrm>
            <a:off x="196194" y="2995871"/>
            <a:ext cx="866807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dirty="0" smtClean="0">
                <a:solidFill>
                  <a:srgbClr val="000000"/>
                </a:solidFill>
                <a:latin typeface="Times New Roman" pitchFamily="18" charset="0"/>
              </a:rPr>
              <a:t>[06] </a:t>
            </a:r>
            <a:r>
              <a:rPr lang="en-US" sz="1400" b="1" dirty="0" err="1">
                <a:solidFill>
                  <a:srgbClr val="000000"/>
                </a:solidFill>
                <a:latin typeface="Times New Roman" pitchFamily="18" charset="0"/>
              </a:rPr>
              <a:t>Fiorini</a:t>
            </a:r>
            <a:r>
              <a:rPr lang="en-US" sz="1400" b="1" dirty="0">
                <a:solidFill>
                  <a:srgbClr val="000000"/>
                </a:solidFill>
                <a:latin typeface="Times New Roman" pitchFamily="18" charset="0"/>
              </a:rPr>
              <a:t>, R.A., </a:t>
            </a:r>
            <a:r>
              <a:rPr lang="en-US" sz="1400" b="1" dirty="0" err="1">
                <a:solidFill>
                  <a:srgbClr val="000000"/>
                </a:solidFill>
                <a:latin typeface="Times New Roman" pitchFamily="18" charset="0"/>
              </a:rPr>
              <a:t>Laguteta</a:t>
            </a:r>
            <a:r>
              <a:rPr lang="en-US" sz="1400" b="1" dirty="0">
                <a:solidFill>
                  <a:srgbClr val="000000"/>
                </a:solidFill>
                <a:latin typeface="Times New Roman" pitchFamily="18" charset="0"/>
              </a:rPr>
              <a:t>, G., (2013), "Discrete Tomography Data Footprint Reduction by Information Conservation", </a:t>
            </a:r>
            <a:r>
              <a:rPr lang="en-US" sz="1400" b="1" dirty="0" err="1">
                <a:solidFill>
                  <a:srgbClr val="000000"/>
                </a:solidFill>
                <a:latin typeface="Times New Roman" pitchFamily="18" charset="0"/>
              </a:rPr>
              <a:t>Fundamenta</a:t>
            </a:r>
            <a:r>
              <a:rPr lang="en-US" sz="1400" b="1" dirty="0">
                <a:solidFill>
                  <a:srgbClr val="000000"/>
                </a:solidFill>
                <a:latin typeface="Times New Roman" pitchFamily="18" charset="0"/>
              </a:rPr>
              <a:t> </a:t>
            </a:r>
            <a:r>
              <a:rPr lang="en-US" sz="1400" b="1" dirty="0" err="1">
                <a:solidFill>
                  <a:srgbClr val="000000"/>
                </a:solidFill>
                <a:latin typeface="Times New Roman" pitchFamily="18" charset="0"/>
              </a:rPr>
              <a:t>Informaticae</a:t>
            </a:r>
            <a:r>
              <a:rPr lang="en-US" sz="1400" b="1" dirty="0">
                <a:solidFill>
                  <a:srgbClr val="000000"/>
                </a:solidFill>
                <a:latin typeface="Times New Roman" pitchFamily="18" charset="0"/>
              </a:rPr>
              <a:t> 125 (2013</a:t>
            </a:r>
            <a:r>
              <a:rPr lang="en-US" sz="1400" b="1" dirty="0" smtClean="0">
                <a:solidFill>
                  <a:srgbClr val="000000"/>
                </a:solidFill>
                <a:latin typeface="Times New Roman" pitchFamily="18" charset="0"/>
              </a:rPr>
              <a:t>), 261-272.</a:t>
            </a:r>
            <a:endParaRPr lang="it-IT" sz="1400" b="1" dirty="0">
              <a:solidFill>
                <a:srgbClr val="000000"/>
              </a:solidFill>
              <a:latin typeface="Times New Roman" pitchFamily="18" charset="0"/>
            </a:endParaRPr>
          </a:p>
        </p:txBody>
      </p:sp>
      <p:sp>
        <p:nvSpPr>
          <p:cNvPr id="38" name="Text Box 4"/>
          <p:cNvSpPr txBox="1">
            <a:spLocks noChangeArrowheads="1"/>
          </p:cNvSpPr>
          <p:nvPr/>
        </p:nvSpPr>
        <p:spPr bwMode="auto">
          <a:xfrm>
            <a:off x="200707" y="3425252"/>
            <a:ext cx="866807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dirty="0" smtClean="0">
                <a:solidFill>
                  <a:srgbClr val="000000"/>
                </a:solidFill>
                <a:latin typeface="Times New Roman" pitchFamily="18" charset="0"/>
              </a:rPr>
              <a:t>[07] </a:t>
            </a:r>
            <a:r>
              <a:rPr lang="en-US" sz="1400" b="1" dirty="0" err="1">
                <a:solidFill>
                  <a:srgbClr val="000000"/>
                </a:solidFill>
                <a:latin typeface="Times New Roman" pitchFamily="18" charset="0"/>
              </a:rPr>
              <a:t>Fiorini</a:t>
            </a:r>
            <a:r>
              <a:rPr lang="en-US" sz="1400" b="1" dirty="0">
                <a:solidFill>
                  <a:srgbClr val="000000"/>
                </a:solidFill>
                <a:latin typeface="Times New Roman" pitchFamily="18" charset="0"/>
              </a:rPr>
              <a:t>, R.A., </a:t>
            </a:r>
            <a:r>
              <a:rPr lang="en-US" sz="1400" b="1" dirty="0" smtClean="0">
                <a:solidFill>
                  <a:srgbClr val="000000"/>
                </a:solidFill>
                <a:latin typeface="Times New Roman" pitchFamily="18" charset="0"/>
              </a:rPr>
              <a:t>(to appear in 2014</a:t>
            </a:r>
            <a:r>
              <a:rPr lang="en-US" sz="1400" b="1" dirty="0">
                <a:solidFill>
                  <a:srgbClr val="000000"/>
                </a:solidFill>
                <a:latin typeface="Times New Roman" pitchFamily="18" charset="0"/>
              </a:rPr>
              <a:t>), "How Random is Your Tomographic Noise</a:t>
            </a:r>
            <a:r>
              <a:rPr lang="en-US" sz="1400" b="1" dirty="0" smtClean="0">
                <a:solidFill>
                  <a:srgbClr val="000000"/>
                </a:solidFill>
                <a:latin typeface="Times New Roman" pitchFamily="18" charset="0"/>
              </a:rPr>
              <a:t>? A </a:t>
            </a:r>
            <a:r>
              <a:rPr lang="en-US" sz="1400" b="1" dirty="0">
                <a:solidFill>
                  <a:srgbClr val="000000"/>
                </a:solidFill>
                <a:latin typeface="Times New Roman" pitchFamily="18" charset="0"/>
              </a:rPr>
              <a:t>Number Theoretic Transform (NTT) Approach</a:t>
            </a:r>
            <a:r>
              <a:rPr lang="en-US" sz="1400" b="1" dirty="0" smtClean="0">
                <a:solidFill>
                  <a:srgbClr val="000000"/>
                </a:solidFill>
                <a:latin typeface="Times New Roman" pitchFamily="18" charset="0"/>
              </a:rPr>
              <a:t>," </a:t>
            </a:r>
            <a:r>
              <a:rPr lang="en-US" sz="1400" b="1" dirty="0" err="1">
                <a:solidFill>
                  <a:srgbClr val="000000"/>
                </a:solidFill>
                <a:latin typeface="Times New Roman" pitchFamily="18" charset="0"/>
              </a:rPr>
              <a:t>Fundamenta</a:t>
            </a:r>
            <a:r>
              <a:rPr lang="en-US" sz="1400" b="1" dirty="0">
                <a:solidFill>
                  <a:srgbClr val="000000"/>
                </a:solidFill>
                <a:latin typeface="Times New Roman" pitchFamily="18" charset="0"/>
              </a:rPr>
              <a:t> </a:t>
            </a:r>
            <a:r>
              <a:rPr lang="en-US" sz="1400" b="1" dirty="0" err="1" smtClean="0">
                <a:solidFill>
                  <a:srgbClr val="000000"/>
                </a:solidFill>
                <a:latin typeface="Times New Roman" pitchFamily="18" charset="0"/>
              </a:rPr>
              <a:t>Informaticae</a:t>
            </a:r>
            <a:r>
              <a:rPr lang="en-US" sz="1400" b="1" dirty="0" smtClean="0">
                <a:solidFill>
                  <a:srgbClr val="000000"/>
                </a:solidFill>
                <a:latin typeface="Times New Roman" pitchFamily="18" charset="0"/>
              </a:rPr>
              <a:t>.</a:t>
            </a:r>
            <a:endParaRPr lang="it-IT" sz="1400" b="1" dirty="0">
              <a:solidFill>
                <a:srgbClr val="000000"/>
              </a:solidFill>
              <a:latin typeface="Times New Roman" pitchFamily="18" charset="0"/>
            </a:endParaRPr>
          </a:p>
        </p:txBody>
      </p:sp>
      <p:sp>
        <p:nvSpPr>
          <p:cNvPr id="39" name="Text Box 4"/>
          <p:cNvSpPr txBox="1">
            <a:spLocks noChangeArrowheads="1"/>
          </p:cNvSpPr>
          <p:nvPr/>
        </p:nvSpPr>
        <p:spPr bwMode="auto">
          <a:xfrm>
            <a:off x="196194" y="3858381"/>
            <a:ext cx="866807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dirty="0" smtClean="0">
                <a:solidFill>
                  <a:srgbClr val="000000"/>
                </a:solidFill>
                <a:latin typeface="Times New Roman" pitchFamily="18" charset="0"/>
              </a:rPr>
              <a:t>[08] R.A</a:t>
            </a:r>
            <a:r>
              <a:rPr lang="en-US" sz="1400" b="1" dirty="0">
                <a:solidFill>
                  <a:srgbClr val="000000"/>
                </a:solidFill>
                <a:latin typeface="Times New Roman" pitchFamily="18" charset="0"/>
              </a:rPr>
              <a:t>. </a:t>
            </a:r>
            <a:r>
              <a:rPr lang="en-US" sz="1400" b="1" dirty="0" err="1">
                <a:solidFill>
                  <a:srgbClr val="000000"/>
                </a:solidFill>
                <a:latin typeface="Times New Roman" pitchFamily="18" charset="0"/>
              </a:rPr>
              <a:t>Fiorini</a:t>
            </a:r>
            <a:r>
              <a:rPr lang="en-US" sz="1400" b="1" dirty="0">
                <a:solidFill>
                  <a:srgbClr val="000000"/>
                </a:solidFill>
                <a:latin typeface="Times New Roman" pitchFamily="18" charset="0"/>
              </a:rPr>
              <a:t>, G.F. </a:t>
            </a:r>
            <a:r>
              <a:rPr lang="en-US" sz="1400" b="1" dirty="0" err="1">
                <a:solidFill>
                  <a:srgbClr val="000000"/>
                </a:solidFill>
                <a:latin typeface="Times New Roman" pitchFamily="18" charset="0"/>
              </a:rPr>
              <a:t>Santacroce</a:t>
            </a:r>
            <a:r>
              <a:rPr lang="en-US" sz="1400" b="1" dirty="0">
                <a:solidFill>
                  <a:srgbClr val="000000"/>
                </a:solidFill>
                <a:latin typeface="Times New Roman" pitchFamily="18" charset="0"/>
              </a:rPr>
              <a:t>, Safety and Effectiveness Health Systemic Governance by HICT Natural Framework, International Conference on Biomedical Informatics, May 8-9, 2014, Milano, Italy.</a:t>
            </a:r>
            <a:endParaRPr lang="it-IT" sz="1400" b="1" dirty="0">
              <a:solidFill>
                <a:srgbClr val="000000"/>
              </a:solidFill>
              <a:latin typeface="Times New Roman" pitchFamily="18" charset="0"/>
            </a:endParaRPr>
          </a:p>
        </p:txBody>
      </p:sp>
      <p:sp>
        <p:nvSpPr>
          <p:cNvPr id="40" name="Text Box 4"/>
          <p:cNvSpPr txBox="1">
            <a:spLocks noChangeArrowheads="1"/>
          </p:cNvSpPr>
          <p:nvPr/>
        </p:nvSpPr>
        <p:spPr bwMode="auto">
          <a:xfrm>
            <a:off x="196194" y="4290429"/>
            <a:ext cx="872096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400" b="1" dirty="0" smtClean="0">
                <a:solidFill>
                  <a:srgbClr val="000000"/>
                </a:solidFill>
                <a:latin typeface="Times New Roman" pitchFamily="18" charset="0"/>
              </a:rPr>
              <a:t>[09] R.A</a:t>
            </a:r>
            <a:r>
              <a:rPr lang="it-IT" sz="1400" b="1" dirty="0">
                <a:solidFill>
                  <a:srgbClr val="000000"/>
                </a:solidFill>
                <a:latin typeface="Times New Roman" pitchFamily="18" charset="0"/>
              </a:rPr>
              <a:t>. Fiorini, P. De Giacomo, G.F. Santacroce, From Elementary Pragmatic Model to Evolutive Elementary Pragmatic Model, Sixth National Conference on systems science, AIRS, November 21-22, 2014, Roma, </a:t>
            </a:r>
            <a:r>
              <a:rPr lang="it-IT" sz="1400" b="1" dirty="0" smtClean="0">
                <a:solidFill>
                  <a:srgbClr val="000000"/>
                </a:solidFill>
                <a:latin typeface="Times New Roman" pitchFamily="18" charset="0"/>
              </a:rPr>
              <a:t>Italy.</a:t>
            </a:r>
            <a:endParaRPr lang="it-IT" sz="1400" b="1" dirty="0">
              <a:solidFill>
                <a:srgbClr val="000000"/>
              </a:solidFill>
              <a:latin typeface="Times New Roman" pitchFamily="18" charset="0"/>
            </a:endParaRPr>
          </a:p>
        </p:txBody>
      </p:sp>
      <p:sp>
        <p:nvSpPr>
          <p:cNvPr id="46" name="Text Box 4"/>
          <p:cNvSpPr txBox="1">
            <a:spLocks noChangeArrowheads="1"/>
          </p:cNvSpPr>
          <p:nvPr/>
        </p:nvSpPr>
        <p:spPr bwMode="auto">
          <a:xfrm>
            <a:off x="191680" y="4725144"/>
            <a:ext cx="866807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400" b="1" dirty="0" smtClean="0">
                <a:solidFill>
                  <a:srgbClr val="000000"/>
                </a:solidFill>
                <a:latin typeface="Times New Roman" pitchFamily="18" charset="0"/>
              </a:rPr>
              <a:t>[10] Goleman, D.J., (1995), Emotional Intelligence: Why It Can Matter More Than IQ, Ney York: Bantam Books.</a:t>
            </a:r>
            <a:endParaRPr lang="it-IT" sz="1400" b="1" dirty="0">
              <a:solidFill>
                <a:srgbClr val="000000"/>
              </a:solidFill>
              <a:latin typeface="Times New Roman" pitchFamily="18" charset="0"/>
            </a:endParaRPr>
          </a:p>
        </p:txBody>
      </p:sp>
      <p:sp>
        <p:nvSpPr>
          <p:cNvPr id="47" name="Text Box 4"/>
          <p:cNvSpPr txBox="1">
            <a:spLocks noChangeArrowheads="1"/>
          </p:cNvSpPr>
          <p:nvPr/>
        </p:nvSpPr>
        <p:spPr bwMode="auto">
          <a:xfrm>
            <a:off x="200707" y="5157192"/>
            <a:ext cx="866807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dirty="0">
                <a:solidFill>
                  <a:srgbClr val="000000"/>
                </a:solidFill>
                <a:latin typeface="Times New Roman" pitchFamily="18" charset="0"/>
              </a:rPr>
              <a:t>[</a:t>
            </a:r>
            <a:r>
              <a:rPr lang="en-US" sz="1400" b="1" dirty="0" smtClean="0">
                <a:solidFill>
                  <a:srgbClr val="000000"/>
                </a:solidFill>
                <a:latin typeface="Times New Roman" pitchFamily="18" charset="0"/>
              </a:rPr>
              <a:t>11] </a:t>
            </a:r>
            <a:r>
              <a:rPr lang="en-US" sz="1400" b="1" dirty="0" err="1">
                <a:solidFill>
                  <a:srgbClr val="000000"/>
                </a:solidFill>
                <a:latin typeface="Times New Roman" pitchFamily="18" charset="0"/>
              </a:rPr>
              <a:t>Govindarajan</a:t>
            </a:r>
            <a:r>
              <a:rPr lang="en-US" sz="1400" b="1" dirty="0">
                <a:solidFill>
                  <a:srgbClr val="000000"/>
                </a:solidFill>
                <a:latin typeface="Times New Roman" pitchFamily="18" charset="0"/>
              </a:rPr>
              <a:t>, Vijay and Chris Trimble. (2004). Strategic Innovation and the science of learning. MIT SLOAN Management Review, Winter 2004, Volume 45, Number 2, pages 67-75, 9 pages.</a:t>
            </a:r>
            <a:endParaRPr lang="it-IT" sz="1400" b="1" dirty="0">
              <a:solidFill>
                <a:srgbClr val="000000"/>
              </a:solidFill>
              <a:latin typeface="Times New Roman" pitchFamily="18" charset="0"/>
            </a:endParaRPr>
          </a:p>
        </p:txBody>
      </p:sp>
      <p:sp>
        <p:nvSpPr>
          <p:cNvPr id="48" name="Text Box 4"/>
          <p:cNvSpPr txBox="1">
            <a:spLocks noChangeArrowheads="1"/>
          </p:cNvSpPr>
          <p:nvPr/>
        </p:nvSpPr>
        <p:spPr bwMode="auto">
          <a:xfrm>
            <a:off x="191678" y="5589240"/>
            <a:ext cx="866807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dirty="0">
                <a:solidFill>
                  <a:srgbClr val="000000"/>
                </a:solidFill>
                <a:latin typeface="Times New Roman" pitchFamily="18" charset="0"/>
              </a:rPr>
              <a:t>[</a:t>
            </a:r>
            <a:r>
              <a:rPr lang="en-US" sz="1400" b="1" dirty="0" smtClean="0">
                <a:solidFill>
                  <a:srgbClr val="000000"/>
                </a:solidFill>
                <a:latin typeface="Times New Roman" pitchFamily="18" charset="0"/>
              </a:rPr>
              <a:t>12] </a:t>
            </a:r>
            <a:r>
              <a:rPr lang="en-US" sz="1400" b="1" dirty="0" err="1">
                <a:solidFill>
                  <a:srgbClr val="000000"/>
                </a:solidFill>
                <a:latin typeface="Times New Roman" pitchFamily="18" charset="0"/>
              </a:rPr>
              <a:t>Gotts</a:t>
            </a:r>
            <a:r>
              <a:rPr lang="en-US" sz="1400" b="1" dirty="0">
                <a:solidFill>
                  <a:srgbClr val="000000"/>
                </a:solidFill>
                <a:latin typeface="Times New Roman" pitchFamily="18" charset="0"/>
              </a:rPr>
              <a:t>, N. M. (2007). Resilience, </a:t>
            </a:r>
            <a:r>
              <a:rPr lang="en-US" sz="1400" b="1" dirty="0" err="1">
                <a:solidFill>
                  <a:srgbClr val="000000"/>
                </a:solidFill>
                <a:latin typeface="Times New Roman" pitchFamily="18" charset="0"/>
              </a:rPr>
              <a:t>panarchy</a:t>
            </a:r>
            <a:r>
              <a:rPr lang="en-US" sz="1400" b="1" dirty="0">
                <a:solidFill>
                  <a:srgbClr val="000000"/>
                </a:solidFill>
                <a:latin typeface="Times New Roman" pitchFamily="18" charset="0"/>
              </a:rPr>
              <a:t>, and world-systems analysis. Ecology and Society, 12(1): 24. Website: http://www.ecologyandsociety.org/vol12/iss1/art24/.</a:t>
            </a:r>
            <a:endParaRPr lang="it-IT" sz="1400" b="1" dirty="0">
              <a:solidFill>
                <a:srgbClr val="000000"/>
              </a:solidFill>
              <a:latin typeface="Times New Roman" pitchFamily="18" charset="0"/>
            </a:endParaRPr>
          </a:p>
        </p:txBody>
      </p:sp>
      <p:sp>
        <p:nvSpPr>
          <p:cNvPr id="49" name="Text Box 4"/>
          <p:cNvSpPr txBox="1">
            <a:spLocks noChangeArrowheads="1"/>
          </p:cNvSpPr>
          <p:nvPr/>
        </p:nvSpPr>
        <p:spPr bwMode="auto">
          <a:xfrm>
            <a:off x="191678" y="6067899"/>
            <a:ext cx="866807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dirty="0">
                <a:solidFill>
                  <a:srgbClr val="000000"/>
                </a:solidFill>
                <a:latin typeface="Times New Roman" pitchFamily="18" charset="0"/>
              </a:rPr>
              <a:t>[</a:t>
            </a:r>
            <a:r>
              <a:rPr lang="en-US" sz="1400" b="1" dirty="0" smtClean="0">
                <a:solidFill>
                  <a:srgbClr val="000000"/>
                </a:solidFill>
                <a:latin typeface="Times New Roman" pitchFamily="18" charset="0"/>
              </a:rPr>
              <a:t>13] </a:t>
            </a:r>
            <a:r>
              <a:rPr lang="en-US" sz="1400" b="1" dirty="0">
                <a:solidFill>
                  <a:srgbClr val="000000"/>
                </a:solidFill>
                <a:latin typeface="Times New Roman" pitchFamily="18" charset="0"/>
              </a:rPr>
              <a:t>Gunderson, L. H., and C. S. </a:t>
            </a:r>
            <a:r>
              <a:rPr lang="en-US" sz="1400" b="1" dirty="0" err="1">
                <a:solidFill>
                  <a:srgbClr val="000000"/>
                </a:solidFill>
                <a:latin typeface="Times New Roman" pitchFamily="18" charset="0"/>
              </a:rPr>
              <a:t>Holling</a:t>
            </a:r>
            <a:r>
              <a:rPr lang="en-US" sz="1400" b="1" dirty="0">
                <a:solidFill>
                  <a:srgbClr val="000000"/>
                </a:solidFill>
                <a:latin typeface="Times New Roman" pitchFamily="18" charset="0"/>
              </a:rPr>
              <a:t>, editors. (2002). </a:t>
            </a:r>
            <a:r>
              <a:rPr lang="en-US" sz="1400" b="1" dirty="0" err="1">
                <a:solidFill>
                  <a:srgbClr val="000000"/>
                </a:solidFill>
                <a:latin typeface="Times New Roman" pitchFamily="18" charset="0"/>
              </a:rPr>
              <a:t>Panarchy</a:t>
            </a:r>
            <a:r>
              <a:rPr lang="en-US" sz="1400" b="1" dirty="0">
                <a:solidFill>
                  <a:srgbClr val="000000"/>
                </a:solidFill>
                <a:latin typeface="Times New Roman" pitchFamily="18" charset="0"/>
              </a:rPr>
              <a:t>: understanding transformations in human and natural systems. Washington, D.C., USA: Island Press.</a:t>
            </a:r>
            <a:endParaRPr lang="it-IT" sz="1400" b="1" dirty="0">
              <a:solidFill>
                <a:srgbClr val="000000"/>
              </a:solidFill>
              <a:latin typeface="Times New Roman" pitchFamily="18" charset="0"/>
            </a:endParaRPr>
          </a:p>
        </p:txBody>
      </p:sp>
    </p:spTree>
    <p:extLst>
      <p:ext uri="{BB962C8B-B14F-4D97-AF65-F5344CB8AC3E}">
        <p14:creationId xmlns:p14="http://schemas.microsoft.com/office/powerpoint/2010/main" xmlns="" val="15476635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58837"/>
            <a:ext cx="9144000" cy="5746065"/>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D5913A-6022-4130-B8F0-7F893FAF3FE0}" type="slidenum">
              <a:rPr lang="it-IT" smtClean="0">
                <a:latin typeface="Arial" pitchFamily="34" charset="0"/>
              </a:rPr>
              <a:pPr eaLnBrk="1" hangingPunct="1">
                <a:spcBef>
                  <a:spcPct val="0"/>
                </a:spcBef>
                <a:defRPr/>
              </a:pPr>
              <a:t>93</a:t>
            </a:fld>
            <a:endParaRPr lang="it-IT" smtClean="0">
              <a:latin typeface="Arial" pitchFamily="34" charset="0"/>
            </a:endParaRPr>
          </a:p>
        </p:txBody>
      </p:sp>
      <p:sp>
        <p:nvSpPr>
          <p:cNvPr id="18" name="Rectangle 2"/>
          <p:cNvSpPr txBox="1">
            <a:spLocks noChangeArrowheads="1"/>
          </p:cNvSpPr>
          <p:nvPr/>
        </p:nvSpPr>
        <p:spPr bwMode="auto">
          <a:xfrm>
            <a:off x="755650" y="139700"/>
            <a:ext cx="7243763" cy="719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it-IT" sz="3200" b="1" kern="0" dirty="0" smtClean="0">
                <a:solidFill>
                  <a:srgbClr val="003F6E"/>
                </a:solidFill>
                <a:latin typeface="Times New Roman"/>
              </a:rPr>
              <a:t>Main References (10)</a:t>
            </a:r>
            <a:r>
              <a:rPr lang="it-IT" sz="3200" b="1" kern="0" dirty="0" smtClean="0">
                <a:solidFill>
                  <a:srgbClr val="000000"/>
                </a:solidFill>
                <a:latin typeface="Times New Roman"/>
              </a:rPr>
              <a:t> </a:t>
            </a:r>
            <a:endParaRPr lang="it-IT" sz="3200" b="1" kern="0" dirty="0">
              <a:solidFill>
                <a:srgbClr val="000000"/>
              </a:solidFill>
              <a:latin typeface="Times New Roman"/>
            </a:endParaRPr>
          </a:p>
        </p:txBody>
      </p:sp>
      <p:sp>
        <p:nvSpPr>
          <p:cNvPr id="35"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44" name="Text Box 4"/>
          <p:cNvSpPr txBox="1">
            <a:spLocks noChangeArrowheads="1"/>
          </p:cNvSpPr>
          <p:nvPr/>
        </p:nvSpPr>
        <p:spPr bwMode="auto">
          <a:xfrm>
            <a:off x="211517" y="927748"/>
            <a:ext cx="872096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400" b="1" dirty="0" smtClean="0">
                <a:solidFill>
                  <a:srgbClr val="000000"/>
                </a:solidFill>
                <a:latin typeface="Times New Roman" pitchFamily="18" charset="0"/>
              </a:rPr>
              <a:t>[14] </a:t>
            </a:r>
            <a:r>
              <a:rPr lang="en-US" sz="1400" b="1" dirty="0">
                <a:solidFill>
                  <a:srgbClr val="000000"/>
                </a:solidFill>
                <a:latin typeface="Times New Roman" pitchFamily="18" charset="0"/>
              </a:rPr>
              <a:t>Hartmann, E</a:t>
            </a:r>
            <a:r>
              <a:rPr lang="en-US" sz="1400" b="1" dirty="0" smtClean="0">
                <a:solidFill>
                  <a:srgbClr val="000000"/>
                </a:solidFill>
                <a:latin typeface="Times New Roman" pitchFamily="18" charset="0"/>
              </a:rPr>
              <a:t>., </a:t>
            </a:r>
            <a:r>
              <a:rPr lang="en-US" sz="1400" b="1" dirty="0">
                <a:solidFill>
                  <a:srgbClr val="000000"/>
                </a:solidFill>
                <a:latin typeface="Times New Roman" pitchFamily="18" charset="0"/>
              </a:rPr>
              <a:t>(2011</a:t>
            </a:r>
            <a:r>
              <a:rPr lang="en-US" sz="1400" b="1" dirty="0" smtClean="0">
                <a:solidFill>
                  <a:srgbClr val="000000"/>
                </a:solidFill>
                <a:latin typeface="Times New Roman" pitchFamily="18" charset="0"/>
              </a:rPr>
              <a:t>), </a:t>
            </a:r>
            <a:r>
              <a:rPr lang="en-US" sz="1400" b="1" dirty="0">
                <a:solidFill>
                  <a:srgbClr val="000000"/>
                </a:solidFill>
                <a:latin typeface="Times New Roman" pitchFamily="18" charset="0"/>
              </a:rPr>
              <a:t>The Nature and Functions of Dreaming, </a:t>
            </a:r>
            <a:r>
              <a:rPr lang="en-US" sz="1400" b="1" dirty="0" smtClean="0">
                <a:solidFill>
                  <a:srgbClr val="000000"/>
                </a:solidFill>
                <a:latin typeface="Times New Roman" pitchFamily="18" charset="0"/>
              </a:rPr>
              <a:t>Oxford: Oxford </a:t>
            </a:r>
            <a:r>
              <a:rPr lang="en-US" sz="1400" b="1" dirty="0">
                <a:solidFill>
                  <a:srgbClr val="000000"/>
                </a:solidFill>
                <a:latin typeface="Times New Roman" pitchFamily="18" charset="0"/>
              </a:rPr>
              <a:t>University </a:t>
            </a:r>
            <a:r>
              <a:rPr lang="en-US" sz="1400" b="1" dirty="0" smtClean="0">
                <a:solidFill>
                  <a:srgbClr val="000000"/>
                </a:solidFill>
                <a:latin typeface="Times New Roman" pitchFamily="18" charset="0"/>
              </a:rPr>
              <a:t>Press.</a:t>
            </a:r>
            <a:endParaRPr lang="it-IT" sz="1400" b="1" dirty="0">
              <a:solidFill>
                <a:srgbClr val="000000"/>
              </a:solidFill>
              <a:latin typeface="Times New Roman" pitchFamily="18" charset="0"/>
            </a:endParaRPr>
          </a:p>
        </p:txBody>
      </p:sp>
      <p:sp>
        <p:nvSpPr>
          <p:cNvPr id="45" name="Text Box 4"/>
          <p:cNvSpPr txBox="1">
            <a:spLocks noChangeArrowheads="1"/>
          </p:cNvSpPr>
          <p:nvPr/>
        </p:nvSpPr>
        <p:spPr bwMode="auto">
          <a:xfrm>
            <a:off x="211519" y="1141496"/>
            <a:ext cx="8720964"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400" b="1" dirty="0" smtClean="0">
                <a:solidFill>
                  <a:srgbClr val="000000"/>
                </a:solidFill>
                <a:latin typeface="Times New Roman" pitchFamily="18" charset="0"/>
              </a:rPr>
              <a:t>[15]</a:t>
            </a:r>
            <a:r>
              <a:rPr lang="en-US" sz="1400" b="1" dirty="0" smtClean="0">
                <a:solidFill>
                  <a:srgbClr val="000000"/>
                </a:solidFill>
                <a:latin typeface="Times New Roman" pitchFamily="18" charset="0"/>
              </a:rPr>
              <a:t> L.T</a:t>
            </a:r>
            <a:r>
              <a:rPr lang="en-US" sz="1400" b="1" dirty="0">
                <a:solidFill>
                  <a:srgbClr val="000000"/>
                </a:solidFill>
                <a:latin typeface="Times New Roman" pitchFamily="18" charset="0"/>
              </a:rPr>
              <a:t>. Kohn, J.M. Corrigan and M.S. Donaldson, (</a:t>
            </a:r>
            <a:r>
              <a:rPr lang="en-US" sz="1400" b="1" dirty="0" err="1">
                <a:solidFill>
                  <a:srgbClr val="000000"/>
                </a:solidFill>
                <a:latin typeface="Times New Roman" pitchFamily="18" charset="0"/>
              </a:rPr>
              <a:t>Eds</a:t>
            </a:r>
            <a:r>
              <a:rPr lang="en-US" sz="1400" b="1" dirty="0">
                <a:solidFill>
                  <a:srgbClr val="000000"/>
                </a:solidFill>
                <a:latin typeface="Times New Roman" pitchFamily="18" charset="0"/>
              </a:rPr>
              <a:t>)., To Err is Human: Building a Safer Health System, IOM (Institute of Medicine), The National Academies Press, Washington, DC, 1999. </a:t>
            </a:r>
            <a:endParaRPr lang="it-IT" sz="1400" b="1" dirty="0">
              <a:solidFill>
                <a:srgbClr val="000000"/>
              </a:solidFill>
              <a:latin typeface="Times New Roman" pitchFamily="18" charset="0"/>
            </a:endParaRPr>
          </a:p>
        </p:txBody>
      </p:sp>
      <p:sp>
        <p:nvSpPr>
          <p:cNvPr id="46" name="Text Box 4"/>
          <p:cNvSpPr txBox="1">
            <a:spLocks noChangeArrowheads="1"/>
          </p:cNvSpPr>
          <p:nvPr/>
        </p:nvSpPr>
        <p:spPr bwMode="auto">
          <a:xfrm>
            <a:off x="216034" y="1617069"/>
            <a:ext cx="872096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400" b="1" dirty="0" smtClean="0">
                <a:solidFill>
                  <a:srgbClr val="000000"/>
                </a:solidFill>
                <a:latin typeface="Times New Roman" pitchFamily="18" charset="0"/>
              </a:rPr>
              <a:t>[16] </a:t>
            </a:r>
            <a:r>
              <a:rPr lang="en-US" sz="1400" b="1" dirty="0" smtClean="0">
                <a:solidFill>
                  <a:srgbClr val="000000"/>
                </a:solidFill>
                <a:latin typeface="Times New Roman" pitchFamily="18" charset="0"/>
              </a:rPr>
              <a:t>L</a:t>
            </a:r>
            <a:r>
              <a:rPr lang="en-US" sz="1400" b="1" dirty="0">
                <a:solidFill>
                  <a:srgbClr val="000000"/>
                </a:solidFill>
                <a:latin typeface="Times New Roman" pitchFamily="18" charset="0"/>
              </a:rPr>
              <a:t>. </a:t>
            </a:r>
            <a:r>
              <a:rPr lang="en-US" sz="1400" b="1" dirty="0" err="1">
                <a:solidFill>
                  <a:srgbClr val="000000"/>
                </a:solidFill>
                <a:latin typeface="Times New Roman" pitchFamily="18" charset="0"/>
              </a:rPr>
              <a:t>L’Abate</a:t>
            </a:r>
            <a:r>
              <a:rPr lang="en-US" sz="1400" b="1" dirty="0">
                <a:solidFill>
                  <a:srgbClr val="000000"/>
                </a:solidFill>
                <a:latin typeface="Times New Roman" pitchFamily="18" charset="0"/>
              </a:rPr>
              <a:t>, Paradigms in Theory Construction, Springer, New York, 2012</a:t>
            </a:r>
            <a:endParaRPr lang="it-IT" sz="1400" b="1" dirty="0">
              <a:solidFill>
                <a:srgbClr val="000000"/>
              </a:solidFill>
              <a:latin typeface="Times New Roman" pitchFamily="18" charset="0"/>
            </a:endParaRPr>
          </a:p>
        </p:txBody>
      </p:sp>
      <p:sp>
        <p:nvSpPr>
          <p:cNvPr id="47" name="Text Box 4"/>
          <p:cNvSpPr txBox="1">
            <a:spLocks noChangeArrowheads="1"/>
          </p:cNvSpPr>
          <p:nvPr/>
        </p:nvSpPr>
        <p:spPr bwMode="auto">
          <a:xfrm>
            <a:off x="216034" y="1889809"/>
            <a:ext cx="866807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400" b="1" dirty="0" smtClean="0">
                <a:solidFill>
                  <a:srgbClr val="000000"/>
                </a:solidFill>
                <a:latin typeface="Times New Roman" pitchFamily="18" charset="0"/>
              </a:rPr>
              <a:t>[17] </a:t>
            </a:r>
            <a:r>
              <a:rPr lang="en-US" sz="1400" b="1" dirty="0" smtClean="0">
                <a:solidFill>
                  <a:srgbClr val="000000"/>
                </a:solidFill>
                <a:latin typeface="Times New Roman" pitchFamily="18" charset="0"/>
              </a:rPr>
              <a:t>L</a:t>
            </a:r>
            <a:r>
              <a:rPr lang="en-US" sz="1400" b="1" dirty="0">
                <a:solidFill>
                  <a:srgbClr val="000000"/>
                </a:solidFill>
                <a:latin typeface="Times New Roman" pitchFamily="18" charset="0"/>
              </a:rPr>
              <a:t>. </a:t>
            </a:r>
            <a:r>
              <a:rPr lang="en-US" sz="1400" b="1" dirty="0" err="1" smtClean="0">
                <a:solidFill>
                  <a:srgbClr val="000000"/>
                </a:solidFill>
                <a:latin typeface="Times New Roman" pitchFamily="18" charset="0"/>
              </a:rPr>
              <a:t>L’Abate</a:t>
            </a:r>
            <a:r>
              <a:rPr lang="en-US" sz="1400" b="1" dirty="0" smtClean="0">
                <a:solidFill>
                  <a:srgbClr val="000000"/>
                </a:solidFill>
                <a:latin typeface="Times New Roman" pitchFamily="18" charset="0"/>
              </a:rPr>
              <a:t>, </a:t>
            </a:r>
            <a:r>
              <a:rPr lang="en-US" sz="1400" b="1" dirty="0">
                <a:solidFill>
                  <a:srgbClr val="000000"/>
                </a:solidFill>
                <a:latin typeface="Times New Roman" pitchFamily="18" charset="0"/>
              </a:rPr>
              <a:t>P. De Giacomo, Intimate relationships and how to improve them. Integrating theoretical models with preventive and psychotherapeutic applications, </a:t>
            </a:r>
            <a:r>
              <a:rPr lang="en-US" sz="1400" b="1" dirty="0" err="1">
                <a:solidFill>
                  <a:srgbClr val="000000"/>
                </a:solidFill>
                <a:latin typeface="Times New Roman" pitchFamily="18" charset="0"/>
              </a:rPr>
              <a:t>Praeger</a:t>
            </a:r>
            <a:r>
              <a:rPr lang="en-US" sz="1400" b="1" dirty="0">
                <a:solidFill>
                  <a:srgbClr val="000000"/>
                </a:solidFill>
                <a:latin typeface="Times New Roman" pitchFamily="18" charset="0"/>
              </a:rPr>
              <a:t>, Westport, CT, 2003.</a:t>
            </a:r>
            <a:endParaRPr lang="it-IT" sz="1400" b="1" dirty="0">
              <a:solidFill>
                <a:srgbClr val="000000"/>
              </a:solidFill>
              <a:latin typeface="Times New Roman" pitchFamily="18" charset="0"/>
            </a:endParaRPr>
          </a:p>
        </p:txBody>
      </p:sp>
      <p:sp>
        <p:nvSpPr>
          <p:cNvPr id="48" name="Text Box 4"/>
          <p:cNvSpPr txBox="1">
            <a:spLocks noChangeArrowheads="1"/>
          </p:cNvSpPr>
          <p:nvPr/>
        </p:nvSpPr>
        <p:spPr bwMode="auto">
          <a:xfrm>
            <a:off x="211517" y="2326950"/>
            <a:ext cx="866807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dirty="0">
                <a:solidFill>
                  <a:srgbClr val="000000"/>
                </a:solidFill>
                <a:latin typeface="Times New Roman" pitchFamily="18" charset="0"/>
              </a:rPr>
              <a:t>[</a:t>
            </a:r>
            <a:r>
              <a:rPr lang="en-US" sz="1400" b="1" dirty="0" smtClean="0">
                <a:solidFill>
                  <a:srgbClr val="000000"/>
                </a:solidFill>
                <a:latin typeface="Times New Roman" pitchFamily="18" charset="0"/>
              </a:rPr>
              <a:t>18] </a:t>
            </a:r>
            <a:r>
              <a:rPr lang="en-US" sz="1400" b="1" dirty="0">
                <a:solidFill>
                  <a:srgbClr val="000000"/>
                </a:solidFill>
                <a:latin typeface="Times New Roman" pitchFamily="18" charset="0"/>
              </a:rPr>
              <a:t>L. </a:t>
            </a:r>
            <a:r>
              <a:rPr lang="en-US" sz="1400" b="1" dirty="0" err="1">
                <a:solidFill>
                  <a:srgbClr val="000000"/>
                </a:solidFill>
                <a:latin typeface="Times New Roman" pitchFamily="18" charset="0"/>
              </a:rPr>
              <a:t>L’Abate</a:t>
            </a:r>
            <a:r>
              <a:rPr lang="en-US" sz="1400" b="1" dirty="0">
                <a:solidFill>
                  <a:srgbClr val="000000"/>
                </a:solidFill>
                <a:latin typeface="Times New Roman" pitchFamily="18" charset="0"/>
              </a:rPr>
              <a:t>, M. </a:t>
            </a:r>
            <a:r>
              <a:rPr lang="en-US" sz="1400" b="1" dirty="0" err="1">
                <a:solidFill>
                  <a:srgbClr val="000000"/>
                </a:solidFill>
                <a:latin typeface="Times New Roman" pitchFamily="18" charset="0"/>
              </a:rPr>
              <a:t>Cusinato</a:t>
            </a:r>
            <a:r>
              <a:rPr lang="en-US" sz="1400" b="1" dirty="0">
                <a:solidFill>
                  <a:srgbClr val="000000"/>
                </a:solidFill>
                <a:latin typeface="Times New Roman" pitchFamily="18" charset="0"/>
              </a:rPr>
              <a:t>, E. </a:t>
            </a:r>
            <a:r>
              <a:rPr lang="en-US" sz="1400" b="1" dirty="0" err="1">
                <a:solidFill>
                  <a:srgbClr val="000000"/>
                </a:solidFill>
                <a:latin typeface="Times New Roman" pitchFamily="18" charset="0"/>
              </a:rPr>
              <a:t>Maino</a:t>
            </a:r>
            <a:r>
              <a:rPr lang="en-US" sz="1400" b="1" dirty="0">
                <a:solidFill>
                  <a:srgbClr val="000000"/>
                </a:solidFill>
                <a:latin typeface="Times New Roman" pitchFamily="18" charset="0"/>
              </a:rPr>
              <a:t>, W. </a:t>
            </a:r>
            <a:r>
              <a:rPr lang="en-US" sz="1400" b="1" dirty="0" err="1">
                <a:solidFill>
                  <a:srgbClr val="000000"/>
                </a:solidFill>
                <a:latin typeface="Times New Roman" pitchFamily="18" charset="0"/>
              </a:rPr>
              <a:t>Colesso</a:t>
            </a:r>
            <a:r>
              <a:rPr lang="en-US" sz="1400" b="1" dirty="0">
                <a:solidFill>
                  <a:srgbClr val="000000"/>
                </a:solidFill>
                <a:latin typeface="Times New Roman" pitchFamily="18" charset="0"/>
              </a:rPr>
              <a:t>, C. </a:t>
            </a:r>
            <a:r>
              <a:rPr lang="en-US" sz="1400" b="1" dirty="0" err="1">
                <a:solidFill>
                  <a:srgbClr val="000000"/>
                </a:solidFill>
                <a:latin typeface="Times New Roman" pitchFamily="18" charset="0"/>
              </a:rPr>
              <a:t>Scilletta</a:t>
            </a:r>
            <a:r>
              <a:rPr lang="en-US" sz="1400" b="1" dirty="0">
                <a:solidFill>
                  <a:srgbClr val="000000"/>
                </a:solidFill>
                <a:latin typeface="Times New Roman" pitchFamily="18" charset="0"/>
              </a:rPr>
              <a:t>, Relational Competence Theory: Research and Mental Health Applications, Springer, New York, 2010.</a:t>
            </a:r>
            <a:endParaRPr lang="it-IT" sz="1400" b="1" dirty="0">
              <a:solidFill>
                <a:srgbClr val="000000"/>
              </a:solidFill>
              <a:latin typeface="Times New Roman" pitchFamily="18" charset="0"/>
            </a:endParaRPr>
          </a:p>
        </p:txBody>
      </p:sp>
      <p:sp>
        <p:nvSpPr>
          <p:cNvPr id="49" name="Text Box 4"/>
          <p:cNvSpPr txBox="1">
            <a:spLocks noChangeArrowheads="1"/>
          </p:cNvSpPr>
          <p:nvPr/>
        </p:nvSpPr>
        <p:spPr bwMode="auto">
          <a:xfrm>
            <a:off x="216034" y="2780928"/>
            <a:ext cx="872096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400" b="1" dirty="0" smtClean="0">
                <a:solidFill>
                  <a:srgbClr val="000000"/>
                </a:solidFill>
                <a:latin typeface="Times New Roman" pitchFamily="18" charset="0"/>
              </a:rPr>
              <a:t>[19] J. Ledoux, (2002), Synaptic Self, How Our Brains Become Who We Are, New York: Viking Penguin.</a:t>
            </a:r>
            <a:endParaRPr lang="it-IT" sz="1400" b="1" dirty="0">
              <a:solidFill>
                <a:srgbClr val="000000"/>
              </a:solidFill>
              <a:latin typeface="Times New Roman" pitchFamily="18" charset="0"/>
            </a:endParaRPr>
          </a:p>
        </p:txBody>
      </p:sp>
      <p:sp>
        <p:nvSpPr>
          <p:cNvPr id="50" name="Text Box 4"/>
          <p:cNvSpPr txBox="1">
            <a:spLocks noChangeArrowheads="1"/>
          </p:cNvSpPr>
          <p:nvPr/>
        </p:nvSpPr>
        <p:spPr bwMode="auto">
          <a:xfrm>
            <a:off x="211517" y="3068960"/>
            <a:ext cx="86680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dirty="0" smtClean="0">
                <a:solidFill>
                  <a:srgbClr val="000000"/>
                </a:solidFill>
                <a:latin typeface="Times New Roman" pitchFamily="18" charset="0"/>
              </a:rPr>
              <a:t>[20] H</a:t>
            </a:r>
            <a:r>
              <a:rPr lang="en-US" sz="1400" b="1" dirty="0">
                <a:solidFill>
                  <a:srgbClr val="000000"/>
                </a:solidFill>
                <a:latin typeface="Times New Roman" pitchFamily="18" charset="0"/>
              </a:rPr>
              <a:t>. </a:t>
            </a:r>
            <a:r>
              <a:rPr lang="en-US" sz="1400" b="1" dirty="0" err="1">
                <a:solidFill>
                  <a:srgbClr val="000000"/>
                </a:solidFill>
                <a:latin typeface="Times New Roman" pitchFamily="18" charset="0"/>
              </a:rPr>
              <a:t>Maturana</a:t>
            </a:r>
            <a:r>
              <a:rPr lang="en-US" sz="1400" b="1" dirty="0">
                <a:solidFill>
                  <a:srgbClr val="000000"/>
                </a:solidFill>
                <a:latin typeface="Times New Roman" pitchFamily="18" charset="0"/>
              </a:rPr>
              <a:t> and F. Varela, The Tree of Knowledge, </a:t>
            </a:r>
            <a:r>
              <a:rPr lang="en-US" sz="1400" b="1" dirty="0" err="1">
                <a:solidFill>
                  <a:srgbClr val="000000"/>
                </a:solidFill>
                <a:latin typeface="Times New Roman" pitchFamily="18" charset="0"/>
              </a:rPr>
              <a:t>Shambhala</a:t>
            </a:r>
            <a:r>
              <a:rPr lang="en-US" sz="1400" b="1" dirty="0">
                <a:solidFill>
                  <a:srgbClr val="000000"/>
                </a:solidFill>
                <a:latin typeface="Times New Roman" pitchFamily="18" charset="0"/>
              </a:rPr>
              <a:t>, Boston and London, 1988.</a:t>
            </a:r>
            <a:endParaRPr lang="it-IT" sz="1400" b="1" dirty="0">
              <a:solidFill>
                <a:srgbClr val="000000"/>
              </a:solidFill>
              <a:latin typeface="Times New Roman" pitchFamily="18" charset="0"/>
            </a:endParaRPr>
          </a:p>
        </p:txBody>
      </p:sp>
      <p:sp>
        <p:nvSpPr>
          <p:cNvPr id="51" name="Text Box 4"/>
          <p:cNvSpPr txBox="1">
            <a:spLocks noChangeArrowheads="1"/>
          </p:cNvSpPr>
          <p:nvPr/>
        </p:nvSpPr>
        <p:spPr bwMode="auto">
          <a:xfrm>
            <a:off x="216034" y="3356992"/>
            <a:ext cx="866807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dirty="0" smtClean="0">
                <a:solidFill>
                  <a:srgbClr val="000000"/>
                </a:solidFill>
                <a:latin typeface="Times New Roman" pitchFamily="18" charset="0"/>
              </a:rPr>
              <a:t>[21] McGrath Gunther, </a:t>
            </a:r>
            <a:r>
              <a:rPr lang="en-US" sz="1400" b="1" dirty="0">
                <a:solidFill>
                  <a:srgbClr val="000000"/>
                </a:solidFill>
                <a:latin typeface="Times New Roman" pitchFamily="18" charset="0"/>
              </a:rPr>
              <a:t>Rita and Ian C. MacMillan. (1995). Discovery Driven Planning: Turning Conventional Planning on its Head. </a:t>
            </a:r>
            <a:r>
              <a:rPr lang="en-US" sz="1400" b="1" dirty="0" err="1">
                <a:solidFill>
                  <a:srgbClr val="000000"/>
                </a:solidFill>
                <a:latin typeface="Times New Roman" pitchFamily="18" charset="0"/>
              </a:rPr>
              <a:t>Harward</a:t>
            </a:r>
            <a:r>
              <a:rPr lang="en-US" sz="1400" b="1" dirty="0">
                <a:solidFill>
                  <a:srgbClr val="000000"/>
                </a:solidFill>
                <a:latin typeface="Times New Roman" pitchFamily="18" charset="0"/>
              </a:rPr>
              <a:t> Business Review, July-August 1995.</a:t>
            </a:r>
            <a:endParaRPr lang="it-IT" sz="1400" b="1" dirty="0">
              <a:solidFill>
                <a:srgbClr val="000000"/>
              </a:solidFill>
              <a:latin typeface="Times New Roman" pitchFamily="18" charset="0"/>
            </a:endParaRPr>
          </a:p>
        </p:txBody>
      </p:sp>
      <p:sp>
        <p:nvSpPr>
          <p:cNvPr id="52" name="Text Box 4"/>
          <p:cNvSpPr txBox="1">
            <a:spLocks noChangeArrowheads="1"/>
          </p:cNvSpPr>
          <p:nvPr/>
        </p:nvSpPr>
        <p:spPr bwMode="auto">
          <a:xfrm>
            <a:off x="224816" y="3789040"/>
            <a:ext cx="866807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dirty="0" smtClean="0">
                <a:solidFill>
                  <a:srgbClr val="000000"/>
                </a:solidFill>
                <a:latin typeface="Times New Roman" pitchFamily="18" charset="0"/>
              </a:rPr>
              <a:t>[22] </a:t>
            </a:r>
            <a:r>
              <a:rPr lang="en-US" sz="1400" b="1" dirty="0" err="1" smtClean="0">
                <a:solidFill>
                  <a:srgbClr val="000000"/>
                </a:solidFill>
                <a:latin typeface="Times New Roman" pitchFamily="18" charset="0"/>
              </a:rPr>
              <a:t>Ohno</a:t>
            </a:r>
            <a:r>
              <a:rPr lang="en-US" sz="1400" b="1" dirty="0" smtClean="0">
                <a:solidFill>
                  <a:srgbClr val="000000"/>
                </a:solidFill>
                <a:latin typeface="Times New Roman" pitchFamily="18" charset="0"/>
              </a:rPr>
              <a:t> </a:t>
            </a:r>
            <a:r>
              <a:rPr lang="en-US" sz="1400" b="1" dirty="0" err="1" smtClean="0">
                <a:solidFill>
                  <a:srgbClr val="000000"/>
                </a:solidFill>
                <a:latin typeface="Times New Roman" pitchFamily="18" charset="0"/>
              </a:rPr>
              <a:t>Taiichi</a:t>
            </a:r>
            <a:r>
              <a:rPr lang="en-US" sz="1400" b="1" dirty="0" smtClean="0">
                <a:solidFill>
                  <a:srgbClr val="000000"/>
                </a:solidFill>
                <a:latin typeface="Times New Roman" pitchFamily="18" charset="0"/>
              </a:rPr>
              <a:t>, </a:t>
            </a:r>
            <a:r>
              <a:rPr lang="en-US" sz="1400" b="1" dirty="0">
                <a:solidFill>
                  <a:srgbClr val="000000"/>
                </a:solidFill>
                <a:latin typeface="Times New Roman" pitchFamily="18" charset="0"/>
              </a:rPr>
              <a:t>(2012). </a:t>
            </a:r>
            <a:r>
              <a:rPr lang="en-US" sz="1400" b="1" dirty="0" err="1">
                <a:solidFill>
                  <a:srgbClr val="000000"/>
                </a:solidFill>
                <a:latin typeface="Times New Roman" pitchFamily="18" charset="0"/>
              </a:rPr>
              <a:t>Taiichi</a:t>
            </a:r>
            <a:r>
              <a:rPr lang="en-US" sz="1400" b="1" dirty="0">
                <a:solidFill>
                  <a:srgbClr val="000000"/>
                </a:solidFill>
                <a:latin typeface="Times New Roman" pitchFamily="18" charset="0"/>
              </a:rPr>
              <a:t> </a:t>
            </a:r>
            <a:r>
              <a:rPr lang="en-US" sz="1400" b="1" dirty="0" err="1">
                <a:solidFill>
                  <a:srgbClr val="000000"/>
                </a:solidFill>
                <a:latin typeface="Times New Roman" pitchFamily="18" charset="0"/>
              </a:rPr>
              <a:t>Ohnos</a:t>
            </a:r>
            <a:r>
              <a:rPr lang="en-US" sz="1400" b="1" dirty="0">
                <a:solidFill>
                  <a:srgbClr val="000000"/>
                </a:solidFill>
                <a:latin typeface="Times New Roman" pitchFamily="18" charset="0"/>
              </a:rPr>
              <a:t> Workplace Management: Special 100th Birthday Edition. New York, NY: McGraw-Hill Professional; 1 edition.</a:t>
            </a:r>
            <a:endParaRPr lang="it-IT" sz="1400" b="1" dirty="0">
              <a:solidFill>
                <a:srgbClr val="000000"/>
              </a:solidFill>
              <a:latin typeface="Times New Roman" pitchFamily="18" charset="0"/>
            </a:endParaRPr>
          </a:p>
        </p:txBody>
      </p:sp>
      <p:sp>
        <p:nvSpPr>
          <p:cNvPr id="53" name="Text Box 4"/>
          <p:cNvSpPr txBox="1">
            <a:spLocks noChangeArrowheads="1"/>
          </p:cNvSpPr>
          <p:nvPr/>
        </p:nvSpPr>
        <p:spPr bwMode="auto">
          <a:xfrm>
            <a:off x="216034" y="4221088"/>
            <a:ext cx="866807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dirty="0" smtClean="0">
                <a:solidFill>
                  <a:srgbClr val="000000"/>
                </a:solidFill>
                <a:latin typeface="Times New Roman" pitchFamily="18" charset="0"/>
              </a:rPr>
              <a:t>[23] </a:t>
            </a:r>
            <a:r>
              <a:rPr lang="en-US" sz="1400" b="1" dirty="0" err="1">
                <a:solidFill>
                  <a:srgbClr val="000000"/>
                </a:solidFill>
                <a:latin typeface="Times New Roman" pitchFamily="18" charset="0"/>
              </a:rPr>
              <a:t>Osinga</a:t>
            </a:r>
            <a:r>
              <a:rPr lang="en-US" sz="1400" b="1" dirty="0">
                <a:solidFill>
                  <a:srgbClr val="000000"/>
                </a:solidFill>
                <a:latin typeface="Times New Roman" pitchFamily="18" charset="0"/>
              </a:rPr>
              <a:t>, </a:t>
            </a:r>
            <a:r>
              <a:rPr lang="en-US" sz="1400" b="1" dirty="0" err="1">
                <a:solidFill>
                  <a:srgbClr val="000000"/>
                </a:solidFill>
                <a:latin typeface="Times New Roman" pitchFamily="18" charset="0"/>
              </a:rPr>
              <a:t>Frans</a:t>
            </a:r>
            <a:r>
              <a:rPr lang="en-US" sz="1400" b="1" dirty="0">
                <a:solidFill>
                  <a:srgbClr val="000000"/>
                </a:solidFill>
                <a:latin typeface="Times New Roman" pitchFamily="18" charset="0"/>
              </a:rPr>
              <a:t>, P.B. (2006). Science, Strategy and War: The Strategic Theory of John Boyd. New York, NY: Routledge; 1 edition. </a:t>
            </a:r>
            <a:endParaRPr lang="it-IT" sz="1400" b="1" dirty="0">
              <a:solidFill>
                <a:srgbClr val="000000"/>
              </a:solidFill>
              <a:latin typeface="Times New Roman" pitchFamily="18" charset="0"/>
            </a:endParaRPr>
          </a:p>
        </p:txBody>
      </p:sp>
      <p:sp>
        <p:nvSpPr>
          <p:cNvPr id="54" name="Text Box 4"/>
          <p:cNvSpPr txBox="1">
            <a:spLocks noChangeArrowheads="1"/>
          </p:cNvSpPr>
          <p:nvPr/>
        </p:nvSpPr>
        <p:spPr bwMode="auto">
          <a:xfrm>
            <a:off x="211517" y="4653136"/>
            <a:ext cx="86680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dirty="0" smtClean="0">
                <a:solidFill>
                  <a:srgbClr val="000000"/>
                </a:solidFill>
                <a:latin typeface="Times New Roman" pitchFamily="18" charset="0"/>
              </a:rPr>
              <a:t>[24] </a:t>
            </a:r>
            <a:r>
              <a:rPr lang="en-US" sz="1400" b="1" dirty="0">
                <a:solidFill>
                  <a:srgbClr val="000000"/>
                </a:solidFill>
                <a:latin typeface="Times New Roman" pitchFamily="18" charset="0"/>
              </a:rPr>
              <a:t>de </a:t>
            </a:r>
            <a:r>
              <a:rPr lang="en-US" sz="1400" b="1" dirty="0" err="1">
                <a:solidFill>
                  <a:srgbClr val="000000"/>
                </a:solidFill>
                <a:latin typeface="Times New Roman" pitchFamily="18" charset="0"/>
              </a:rPr>
              <a:t>Puydt</a:t>
            </a:r>
            <a:r>
              <a:rPr lang="en-US" sz="1400" b="1" dirty="0">
                <a:solidFill>
                  <a:srgbClr val="000000"/>
                </a:solidFill>
                <a:latin typeface="Times New Roman" pitchFamily="18" charset="0"/>
              </a:rPr>
              <a:t>, P. E</a:t>
            </a:r>
            <a:r>
              <a:rPr lang="en-US" sz="1400" b="1" dirty="0" smtClean="0">
                <a:solidFill>
                  <a:srgbClr val="000000"/>
                </a:solidFill>
                <a:latin typeface="Times New Roman" pitchFamily="18" charset="0"/>
              </a:rPr>
              <a:t>., </a:t>
            </a:r>
            <a:r>
              <a:rPr lang="en-US" sz="1400" b="1" dirty="0">
                <a:solidFill>
                  <a:srgbClr val="000000"/>
                </a:solidFill>
                <a:latin typeface="Times New Roman" pitchFamily="18" charset="0"/>
              </a:rPr>
              <a:t>(July 1860). </a:t>
            </a:r>
            <a:r>
              <a:rPr lang="en-US" sz="1400" b="1" dirty="0" err="1">
                <a:solidFill>
                  <a:srgbClr val="000000"/>
                </a:solidFill>
                <a:latin typeface="Times New Roman" pitchFamily="18" charset="0"/>
              </a:rPr>
              <a:t>Panarchy</a:t>
            </a:r>
            <a:r>
              <a:rPr lang="en-US" sz="1400" b="1" dirty="0">
                <a:solidFill>
                  <a:srgbClr val="000000"/>
                </a:solidFill>
                <a:latin typeface="Times New Roman" pitchFamily="18" charset="0"/>
              </a:rPr>
              <a:t>. First published in French in the Revue </a:t>
            </a:r>
            <a:r>
              <a:rPr lang="en-US" sz="1400" b="1" dirty="0" err="1">
                <a:solidFill>
                  <a:srgbClr val="000000"/>
                </a:solidFill>
                <a:latin typeface="Times New Roman" pitchFamily="18" charset="0"/>
              </a:rPr>
              <a:t>Trimestrielle</a:t>
            </a:r>
            <a:r>
              <a:rPr lang="en-US" sz="1400" b="1" dirty="0">
                <a:solidFill>
                  <a:srgbClr val="000000"/>
                </a:solidFill>
                <a:latin typeface="Times New Roman" pitchFamily="18" charset="0"/>
              </a:rPr>
              <a:t>, </a:t>
            </a:r>
            <a:r>
              <a:rPr lang="en-US" sz="1400" b="1" dirty="0" err="1">
                <a:solidFill>
                  <a:srgbClr val="000000"/>
                </a:solidFill>
                <a:latin typeface="Times New Roman" pitchFamily="18" charset="0"/>
              </a:rPr>
              <a:t>Bruxelles</a:t>
            </a:r>
            <a:r>
              <a:rPr lang="en-US" sz="1400" b="1" dirty="0">
                <a:solidFill>
                  <a:srgbClr val="000000"/>
                </a:solidFill>
                <a:latin typeface="Times New Roman" pitchFamily="18" charset="0"/>
              </a:rPr>
              <a:t>.</a:t>
            </a:r>
            <a:endParaRPr lang="it-IT" sz="1400" b="1" dirty="0">
              <a:solidFill>
                <a:srgbClr val="000000"/>
              </a:solidFill>
              <a:latin typeface="Times New Roman" pitchFamily="18" charset="0"/>
            </a:endParaRPr>
          </a:p>
        </p:txBody>
      </p:sp>
      <p:sp>
        <p:nvSpPr>
          <p:cNvPr id="55" name="Text Box 4"/>
          <p:cNvSpPr txBox="1">
            <a:spLocks noChangeArrowheads="1"/>
          </p:cNvSpPr>
          <p:nvPr/>
        </p:nvSpPr>
        <p:spPr bwMode="auto">
          <a:xfrm>
            <a:off x="216036" y="4814746"/>
            <a:ext cx="872096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400" b="1" dirty="0" smtClean="0">
                <a:solidFill>
                  <a:srgbClr val="000000"/>
                </a:solidFill>
                <a:latin typeface="Times New Roman" pitchFamily="18" charset="0"/>
              </a:rPr>
              <a:t>[25] R. </a:t>
            </a:r>
            <a:r>
              <a:rPr lang="en-US" sz="1400" b="1" dirty="0" smtClean="0">
                <a:solidFill>
                  <a:srgbClr val="000000"/>
                </a:solidFill>
                <a:latin typeface="Times New Roman" pitchFamily="18" charset="0"/>
              </a:rPr>
              <a:t>Rosen, (1985), Anticipatory Systems, </a:t>
            </a:r>
            <a:r>
              <a:rPr lang="en-US" sz="1400" b="1" dirty="0" err="1" smtClean="0">
                <a:solidFill>
                  <a:srgbClr val="000000"/>
                </a:solidFill>
                <a:latin typeface="Times New Roman" pitchFamily="18" charset="0"/>
              </a:rPr>
              <a:t>Pergamon</a:t>
            </a:r>
            <a:r>
              <a:rPr lang="en-US" sz="1400" b="1" dirty="0" smtClean="0">
                <a:solidFill>
                  <a:srgbClr val="000000"/>
                </a:solidFill>
                <a:latin typeface="Times New Roman" pitchFamily="18" charset="0"/>
              </a:rPr>
              <a:t> Press.</a:t>
            </a:r>
            <a:r>
              <a:rPr lang="en-US" sz="2000" b="1" dirty="0" smtClean="0">
                <a:solidFill>
                  <a:srgbClr val="000000"/>
                </a:solidFill>
                <a:latin typeface="Times New Roman" pitchFamily="18" charset="0"/>
              </a:rPr>
              <a:t> </a:t>
            </a:r>
            <a:endParaRPr lang="it-IT" sz="2000" b="1" dirty="0">
              <a:solidFill>
                <a:srgbClr val="000000"/>
              </a:solidFill>
              <a:latin typeface="Times New Roman" pitchFamily="18" charset="0"/>
            </a:endParaRPr>
          </a:p>
        </p:txBody>
      </p:sp>
      <p:sp>
        <p:nvSpPr>
          <p:cNvPr id="56" name="Text Box 4"/>
          <p:cNvSpPr txBox="1">
            <a:spLocks noChangeArrowheads="1"/>
          </p:cNvSpPr>
          <p:nvPr/>
        </p:nvSpPr>
        <p:spPr bwMode="auto">
          <a:xfrm>
            <a:off x="211519" y="5773955"/>
            <a:ext cx="866807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400" b="1" dirty="0" smtClean="0">
                <a:solidFill>
                  <a:srgbClr val="000000"/>
                </a:solidFill>
                <a:latin typeface="Times New Roman" pitchFamily="18" charset="0"/>
              </a:rPr>
              <a:t>[28] Taleb, </a:t>
            </a:r>
            <a:r>
              <a:rPr lang="en-US" sz="1400" b="1" dirty="0" smtClean="0">
                <a:solidFill>
                  <a:srgbClr val="000000"/>
                </a:solidFill>
                <a:latin typeface="Times New Roman" pitchFamily="18" charset="0"/>
              </a:rPr>
              <a:t>N.N., (2009), </a:t>
            </a:r>
            <a:r>
              <a:rPr lang="en-US" sz="1400" b="1" dirty="0">
                <a:solidFill>
                  <a:srgbClr val="000000"/>
                </a:solidFill>
                <a:latin typeface="Times New Roman" pitchFamily="18" charset="0"/>
              </a:rPr>
              <a:t>Errors, robustness, and the fourth quadrant. </a:t>
            </a:r>
            <a:r>
              <a:rPr lang="en-US" sz="1400" b="1" dirty="0" smtClean="0">
                <a:solidFill>
                  <a:srgbClr val="000000"/>
                </a:solidFill>
                <a:latin typeface="Times New Roman" pitchFamily="18" charset="0"/>
              </a:rPr>
              <a:t>International Journal </a:t>
            </a:r>
            <a:r>
              <a:rPr lang="en-US" sz="1400" b="1" dirty="0">
                <a:solidFill>
                  <a:srgbClr val="000000"/>
                </a:solidFill>
                <a:latin typeface="Times New Roman" pitchFamily="18" charset="0"/>
              </a:rPr>
              <a:t>of Forecasting, 25(4):744–759, 2009.</a:t>
            </a:r>
            <a:endParaRPr lang="it-IT" sz="1400" b="1" dirty="0">
              <a:solidFill>
                <a:srgbClr val="000000"/>
              </a:solidFill>
              <a:latin typeface="Times New Roman" pitchFamily="18" charset="0"/>
            </a:endParaRPr>
          </a:p>
        </p:txBody>
      </p:sp>
      <p:sp>
        <p:nvSpPr>
          <p:cNvPr id="57" name="Text Box 4"/>
          <p:cNvSpPr txBox="1">
            <a:spLocks noChangeArrowheads="1"/>
          </p:cNvSpPr>
          <p:nvPr/>
        </p:nvSpPr>
        <p:spPr bwMode="auto">
          <a:xfrm>
            <a:off x="211519" y="5466178"/>
            <a:ext cx="872096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400" b="1" dirty="0" smtClean="0">
                <a:solidFill>
                  <a:srgbClr val="000000"/>
                </a:solidFill>
                <a:latin typeface="Times New Roman" pitchFamily="18" charset="0"/>
              </a:rPr>
              <a:t>[27]</a:t>
            </a:r>
            <a:r>
              <a:rPr lang="en-US" sz="1400" b="1" dirty="0" smtClean="0">
                <a:solidFill>
                  <a:srgbClr val="000000"/>
                </a:solidFill>
                <a:latin typeface="Times New Roman" pitchFamily="18" charset="0"/>
              </a:rPr>
              <a:t> </a:t>
            </a:r>
            <a:r>
              <a:rPr lang="en-US" sz="1400" b="1" dirty="0" err="1">
                <a:solidFill>
                  <a:srgbClr val="000000"/>
                </a:solidFill>
                <a:latin typeface="Times New Roman" pitchFamily="18" charset="0"/>
              </a:rPr>
              <a:t>Taleb</a:t>
            </a:r>
            <a:r>
              <a:rPr lang="en-US" sz="1400" b="1" dirty="0">
                <a:solidFill>
                  <a:srgbClr val="000000"/>
                </a:solidFill>
                <a:latin typeface="Times New Roman" pitchFamily="18" charset="0"/>
              </a:rPr>
              <a:t>, N. N. and </a:t>
            </a:r>
            <a:r>
              <a:rPr lang="en-US" sz="1400" b="1" dirty="0" err="1">
                <a:solidFill>
                  <a:srgbClr val="000000"/>
                </a:solidFill>
                <a:latin typeface="Times New Roman" pitchFamily="18" charset="0"/>
              </a:rPr>
              <a:t>Pilpel</a:t>
            </a:r>
            <a:r>
              <a:rPr lang="en-US" sz="1400" b="1" dirty="0">
                <a:solidFill>
                  <a:srgbClr val="000000"/>
                </a:solidFill>
                <a:latin typeface="Times New Roman" pitchFamily="18" charset="0"/>
              </a:rPr>
              <a:t>, A</a:t>
            </a:r>
            <a:r>
              <a:rPr lang="en-US" sz="1400" b="1" dirty="0" smtClean="0">
                <a:solidFill>
                  <a:srgbClr val="000000"/>
                </a:solidFill>
                <a:latin typeface="Times New Roman" pitchFamily="18" charset="0"/>
              </a:rPr>
              <a:t>., (Summer 2007), Epistemology </a:t>
            </a:r>
            <a:r>
              <a:rPr lang="en-US" sz="1400" b="1" dirty="0">
                <a:solidFill>
                  <a:srgbClr val="000000"/>
                </a:solidFill>
                <a:latin typeface="Times New Roman" pitchFamily="18" charset="0"/>
              </a:rPr>
              <a:t>and Risk Management, Risk and Regulation, </a:t>
            </a:r>
            <a:r>
              <a:rPr lang="en-US" sz="1400" b="1" dirty="0" smtClean="0">
                <a:solidFill>
                  <a:srgbClr val="000000"/>
                </a:solidFill>
                <a:latin typeface="Times New Roman" pitchFamily="18" charset="0"/>
              </a:rPr>
              <a:t>13. </a:t>
            </a:r>
            <a:endParaRPr lang="it-IT" sz="1400" b="1" dirty="0">
              <a:solidFill>
                <a:srgbClr val="000000"/>
              </a:solidFill>
              <a:latin typeface="Times New Roman" pitchFamily="18" charset="0"/>
            </a:endParaRPr>
          </a:p>
        </p:txBody>
      </p:sp>
      <p:sp>
        <p:nvSpPr>
          <p:cNvPr id="58" name="Text Box 4"/>
          <p:cNvSpPr txBox="1">
            <a:spLocks noChangeArrowheads="1"/>
          </p:cNvSpPr>
          <p:nvPr/>
        </p:nvSpPr>
        <p:spPr bwMode="auto">
          <a:xfrm>
            <a:off x="211517" y="5157192"/>
            <a:ext cx="872096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400" b="1" dirty="0" smtClean="0">
                <a:solidFill>
                  <a:srgbClr val="000000"/>
                </a:solidFill>
                <a:latin typeface="Times New Roman" pitchFamily="18" charset="0"/>
              </a:rPr>
              <a:t>[26]</a:t>
            </a:r>
            <a:r>
              <a:rPr lang="en-US" sz="1400" b="1" dirty="0" smtClean="0">
                <a:solidFill>
                  <a:srgbClr val="000000"/>
                </a:solidFill>
                <a:latin typeface="Times New Roman" pitchFamily="18" charset="0"/>
              </a:rPr>
              <a:t> </a:t>
            </a:r>
            <a:r>
              <a:rPr lang="en-US" sz="1400" b="1" dirty="0" err="1">
                <a:solidFill>
                  <a:srgbClr val="000000"/>
                </a:solidFill>
                <a:latin typeface="Times New Roman" pitchFamily="18" charset="0"/>
              </a:rPr>
              <a:t>Taleb</a:t>
            </a:r>
            <a:r>
              <a:rPr lang="en-US" sz="1400" b="1" dirty="0">
                <a:solidFill>
                  <a:srgbClr val="000000"/>
                </a:solidFill>
                <a:latin typeface="Times New Roman" pitchFamily="18" charset="0"/>
              </a:rPr>
              <a:t>, N. N., (2001-2005), Fooled by Randomness, Random House &amp; </a:t>
            </a:r>
            <a:r>
              <a:rPr lang="en-US" sz="1400" b="1" dirty="0" smtClean="0">
                <a:solidFill>
                  <a:srgbClr val="000000"/>
                </a:solidFill>
                <a:latin typeface="Times New Roman" pitchFamily="18" charset="0"/>
              </a:rPr>
              <a:t>Penguin,  </a:t>
            </a:r>
            <a:r>
              <a:rPr lang="en-US" sz="1400" b="1" dirty="0">
                <a:solidFill>
                  <a:srgbClr val="000000"/>
                </a:solidFill>
                <a:latin typeface="Times New Roman" pitchFamily="18" charset="0"/>
              </a:rPr>
              <a:t>2nd Ed</a:t>
            </a:r>
            <a:r>
              <a:rPr lang="en-US" sz="1400" b="1" dirty="0" smtClean="0">
                <a:solidFill>
                  <a:srgbClr val="000000"/>
                </a:solidFill>
                <a:latin typeface="Times New Roman" pitchFamily="18" charset="0"/>
              </a:rPr>
              <a:t>. </a:t>
            </a:r>
            <a:endParaRPr lang="it-IT" sz="1400" b="1" dirty="0">
              <a:solidFill>
                <a:srgbClr val="000000"/>
              </a:solidFill>
              <a:latin typeface="Times New Roman" pitchFamily="18" charset="0"/>
            </a:endParaRPr>
          </a:p>
        </p:txBody>
      </p:sp>
    </p:spTree>
    <p:extLst>
      <p:ext uri="{BB962C8B-B14F-4D97-AF65-F5344CB8AC3E}">
        <p14:creationId xmlns:p14="http://schemas.microsoft.com/office/powerpoint/2010/main" xmlns="" val="303811894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858837"/>
            <a:ext cx="9144000" cy="5746065"/>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D5913A-6022-4130-B8F0-7F893FAF3FE0}" type="slidenum">
              <a:rPr lang="it-IT" smtClean="0">
                <a:latin typeface="Arial" pitchFamily="34" charset="0"/>
              </a:rPr>
              <a:pPr eaLnBrk="1" hangingPunct="1">
                <a:spcBef>
                  <a:spcPct val="0"/>
                </a:spcBef>
                <a:defRPr/>
              </a:pPr>
              <a:t>94</a:t>
            </a:fld>
            <a:endParaRPr lang="it-IT" smtClean="0">
              <a:latin typeface="Arial" pitchFamily="34" charset="0"/>
            </a:endParaRPr>
          </a:p>
        </p:txBody>
      </p:sp>
      <p:sp>
        <p:nvSpPr>
          <p:cNvPr id="18" name="Rectangle 2"/>
          <p:cNvSpPr txBox="1">
            <a:spLocks noChangeArrowheads="1"/>
          </p:cNvSpPr>
          <p:nvPr/>
        </p:nvSpPr>
        <p:spPr bwMode="auto">
          <a:xfrm>
            <a:off x="755650" y="139700"/>
            <a:ext cx="7243763" cy="719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it-IT" sz="3200" b="1" kern="0" dirty="0" smtClean="0">
                <a:solidFill>
                  <a:srgbClr val="003F6E"/>
                </a:solidFill>
                <a:latin typeface="Times New Roman"/>
              </a:rPr>
              <a:t>Main References (11)</a:t>
            </a:r>
            <a:r>
              <a:rPr lang="it-IT" sz="3200" b="1" kern="0" dirty="0" smtClean="0">
                <a:solidFill>
                  <a:srgbClr val="000000"/>
                </a:solidFill>
                <a:latin typeface="Times New Roman"/>
              </a:rPr>
              <a:t> </a:t>
            </a:r>
            <a:endParaRPr lang="it-IT" sz="3200" b="1" kern="0" dirty="0">
              <a:solidFill>
                <a:srgbClr val="000000"/>
              </a:solidFill>
              <a:latin typeface="Times New Roman"/>
            </a:endParaRPr>
          </a:p>
        </p:txBody>
      </p:sp>
      <p:sp>
        <p:nvSpPr>
          <p:cNvPr id="35"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44" name="Text Box 4"/>
          <p:cNvSpPr txBox="1">
            <a:spLocks noChangeArrowheads="1"/>
          </p:cNvSpPr>
          <p:nvPr/>
        </p:nvSpPr>
        <p:spPr bwMode="auto">
          <a:xfrm>
            <a:off x="211517" y="927748"/>
            <a:ext cx="872096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400" b="1" dirty="0" smtClean="0">
                <a:solidFill>
                  <a:srgbClr val="000000"/>
                </a:solidFill>
                <a:latin typeface="Times New Roman" pitchFamily="18" charset="0"/>
              </a:rPr>
              <a:t>[29] </a:t>
            </a:r>
            <a:r>
              <a:rPr lang="en-US" sz="1400" b="1" dirty="0" err="1">
                <a:solidFill>
                  <a:srgbClr val="000000"/>
                </a:solidFill>
                <a:latin typeface="Times New Roman" pitchFamily="18" charset="0"/>
              </a:rPr>
              <a:t>Taleb</a:t>
            </a:r>
            <a:r>
              <a:rPr lang="en-US" sz="1400" b="1" dirty="0">
                <a:solidFill>
                  <a:srgbClr val="000000"/>
                </a:solidFill>
                <a:latin typeface="Times New Roman" pitchFamily="18" charset="0"/>
              </a:rPr>
              <a:t>, N.N., (2010), The Black Swan: The Impact of the Highly Improbable Fragility. Random House Digital, Inc</a:t>
            </a:r>
            <a:r>
              <a:rPr lang="en-US" sz="1400" b="1" dirty="0" smtClean="0">
                <a:solidFill>
                  <a:srgbClr val="000000"/>
                </a:solidFill>
                <a:latin typeface="Times New Roman" pitchFamily="18" charset="0"/>
              </a:rPr>
              <a:t>.</a:t>
            </a:r>
            <a:endParaRPr lang="it-IT" sz="1400" b="1" dirty="0">
              <a:solidFill>
                <a:srgbClr val="000000"/>
              </a:solidFill>
              <a:latin typeface="Times New Roman" pitchFamily="18" charset="0"/>
            </a:endParaRPr>
          </a:p>
        </p:txBody>
      </p:sp>
      <p:sp>
        <p:nvSpPr>
          <p:cNvPr id="47" name="Text Box 4"/>
          <p:cNvSpPr txBox="1">
            <a:spLocks noChangeArrowheads="1"/>
          </p:cNvSpPr>
          <p:nvPr/>
        </p:nvSpPr>
        <p:spPr bwMode="auto">
          <a:xfrm>
            <a:off x="216034" y="1676495"/>
            <a:ext cx="866807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400" b="1" dirty="0" smtClean="0">
                <a:solidFill>
                  <a:srgbClr val="000000"/>
                </a:solidFill>
                <a:latin typeface="Times New Roman" pitchFamily="18" charset="0"/>
              </a:rPr>
              <a:t>[31] </a:t>
            </a:r>
            <a:r>
              <a:rPr lang="en-US" sz="1400" b="1" dirty="0" err="1">
                <a:solidFill>
                  <a:srgbClr val="000000"/>
                </a:solidFill>
                <a:latin typeface="Times New Roman" pitchFamily="18" charset="0"/>
              </a:rPr>
              <a:t>Taleb</a:t>
            </a:r>
            <a:r>
              <a:rPr lang="en-US" sz="1400" b="1" dirty="0">
                <a:solidFill>
                  <a:srgbClr val="000000"/>
                </a:solidFill>
                <a:latin typeface="Times New Roman" pitchFamily="18" charset="0"/>
              </a:rPr>
              <a:t>, N.N., and Daniel G Goldstein, (2012), The problem is beyond psychology: The real world is more random than regression analyses. International Journal of Forecasting, 28(3):715–716.</a:t>
            </a:r>
            <a:endParaRPr lang="it-IT" sz="1400" b="1" dirty="0">
              <a:solidFill>
                <a:srgbClr val="000000"/>
              </a:solidFill>
              <a:latin typeface="Times New Roman" pitchFamily="18" charset="0"/>
            </a:endParaRPr>
          </a:p>
        </p:txBody>
      </p:sp>
      <p:sp>
        <p:nvSpPr>
          <p:cNvPr id="48" name="Text Box 4"/>
          <p:cNvSpPr txBox="1">
            <a:spLocks noChangeArrowheads="1"/>
          </p:cNvSpPr>
          <p:nvPr/>
        </p:nvSpPr>
        <p:spPr bwMode="auto">
          <a:xfrm>
            <a:off x="211517" y="2132856"/>
            <a:ext cx="866807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dirty="0" smtClean="0">
                <a:solidFill>
                  <a:srgbClr val="000000"/>
                </a:solidFill>
                <a:latin typeface="Times New Roman" pitchFamily="18" charset="0"/>
              </a:rPr>
              <a:t>[32</a:t>
            </a:r>
            <a:r>
              <a:rPr lang="en-US" sz="1400" b="1" dirty="0">
                <a:solidFill>
                  <a:srgbClr val="000000"/>
                </a:solidFill>
                <a:latin typeface="Times New Roman" pitchFamily="18" charset="0"/>
              </a:rPr>
              <a:t>] </a:t>
            </a:r>
            <a:r>
              <a:rPr lang="en-US" sz="1400" b="1" dirty="0" err="1">
                <a:solidFill>
                  <a:srgbClr val="000000"/>
                </a:solidFill>
                <a:latin typeface="Times New Roman" pitchFamily="18" charset="0"/>
              </a:rPr>
              <a:t>Taleb</a:t>
            </a:r>
            <a:r>
              <a:rPr lang="en-US" sz="1400" b="1" dirty="0">
                <a:solidFill>
                  <a:srgbClr val="000000"/>
                </a:solidFill>
                <a:latin typeface="Times New Roman" pitchFamily="18" charset="0"/>
              </a:rPr>
              <a:t>, N.N., and R </a:t>
            </a:r>
            <a:r>
              <a:rPr lang="en-US" sz="1400" b="1" dirty="0" err="1">
                <a:solidFill>
                  <a:srgbClr val="000000"/>
                </a:solidFill>
                <a:latin typeface="Times New Roman" pitchFamily="18" charset="0"/>
              </a:rPr>
              <a:t>Douady</a:t>
            </a:r>
            <a:r>
              <a:rPr lang="en-US" sz="1400" b="1" dirty="0">
                <a:solidFill>
                  <a:srgbClr val="000000"/>
                </a:solidFill>
                <a:latin typeface="Times New Roman" pitchFamily="18" charset="0"/>
              </a:rPr>
              <a:t>, (2013), Mathematical definition, mapping, and detection of (anti) fragility. Quantitative Finance.</a:t>
            </a:r>
            <a:endParaRPr lang="it-IT" sz="1400" b="1" dirty="0">
              <a:solidFill>
                <a:srgbClr val="000000"/>
              </a:solidFill>
              <a:latin typeface="Times New Roman" pitchFamily="18" charset="0"/>
            </a:endParaRPr>
          </a:p>
        </p:txBody>
      </p:sp>
      <p:sp>
        <p:nvSpPr>
          <p:cNvPr id="49" name="Text Box 4"/>
          <p:cNvSpPr txBox="1">
            <a:spLocks noChangeArrowheads="1"/>
          </p:cNvSpPr>
          <p:nvPr/>
        </p:nvSpPr>
        <p:spPr bwMode="auto">
          <a:xfrm>
            <a:off x="216034" y="2627292"/>
            <a:ext cx="8720966"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400" b="1" dirty="0" smtClean="0">
                <a:solidFill>
                  <a:srgbClr val="000000"/>
                </a:solidFill>
                <a:latin typeface="Times New Roman" pitchFamily="18" charset="0"/>
              </a:rPr>
              <a:t>[33] </a:t>
            </a:r>
            <a:r>
              <a:rPr lang="en-US" sz="1400" b="1" dirty="0">
                <a:solidFill>
                  <a:srgbClr val="000000"/>
                </a:solidFill>
                <a:latin typeface="Times New Roman" pitchFamily="18" charset="0"/>
              </a:rPr>
              <a:t>Walker, B. H., L. H. Gunderson, A. P. </a:t>
            </a:r>
            <a:r>
              <a:rPr lang="en-US" sz="1400" b="1" dirty="0" err="1">
                <a:solidFill>
                  <a:srgbClr val="000000"/>
                </a:solidFill>
                <a:latin typeface="Times New Roman" pitchFamily="18" charset="0"/>
              </a:rPr>
              <a:t>Kinzig</a:t>
            </a:r>
            <a:r>
              <a:rPr lang="en-US" sz="1400" b="1" dirty="0">
                <a:solidFill>
                  <a:srgbClr val="000000"/>
                </a:solidFill>
                <a:latin typeface="Times New Roman" pitchFamily="18" charset="0"/>
              </a:rPr>
              <a:t>, C. </a:t>
            </a:r>
            <a:r>
              <a:rPr lang="en-US" sz="1400" b="1" dirty="0" err="1">
                <a:solidFill>
                  <a:srgbClr val="000000"/>
                </a:solidFill>
                <a:latin typeface="Times New Roman" pitchFamily="18" charset="0"/>
              </a:rPr>
              <a:t>Folke</a:t>
            </a:r>
            <a:r>
              <a:rPr lang="en-US" sz="1400" b="1" dirty="0">
                <a:solidFill>
                  <a:srgbClr val="000000"/>
                </a:solidFill>
                <a:latin typeface="Times New Roman" pitchFamily="18" charset="0"/>
              </a:rPr>
              <a:t>, S. R. Carpenter, and L. Schultz. (2006). A handful of heuristics and some propositions for understanding resilience in social-ecological systems. Ecology and Society, 11(1):13. Website:</a:t>
            </a:r>
          </a:p>
          <a:p>
            <a:pPr eaLnBrk="1" hangingPunct="1"/>
            <a:r>
              <a:rPr lang="en-US" sz="1400" b="1" dirty="0">
                <a:solidFill>
                  <a:srgbClr val="000000"/>
                </a:solidFill>
                <a:latin typeface="Times New Roman" pitchFamily="18" charset="0"/>
              </a:rPr>
              <a:t>http://www.ecologyandsociety.org/vol11/iss1/art13/.</a:t>
            </a:r>
            <a:endParaRPr lang="it-IT" sz="1400" b="1" dirty="0">
              <a:solidFill>
                <a:srgbClr val="000000"/>
              </a:solidFill>
              <a:latin typeface="Times New Roman" pitchFamily="18" charset="0"/>
            </a:endParaRPr>
          </a:p>
        </p:txBody>
      </p:sp>
      <p:sp>
        <p:nvSpPr>
          <p:cNvPr id="21" name="Text Box 4"/>
          <p:cNvSpPr txBox="1">
            <a:spLocks noChangeArrowheads="1"/>
          </p:cNvSpPr>
          <p:nvPr/>
        </p:nvSpPr>
        <p:spPr bwMode="auto">
          <a:xfrm>
            <a:off x="216034" y="1367670"/>
            <a:ext cx="872096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400" b="1" dirty="0" smtClean="0">
                <a:solidFill>
                  <a:srgbClr val="000000"/>
                </a:solidFill>
                <a:latin typeface="Times New Roman" pitchFamily="18" charset="0"/>
              </a:rPr>
              <a:t>[30]</a:t>
            </a:r>
            <a:r>
              <a:rPr lang="en-US" sz="1400" b="1" dirty="0">
                <a:solidFill>
                  <a:srgbClr val="000000"/>
                </a:solidFill>
                <a:latin typeface="Times New Roman" pitchFamily="18" charset="0"/>
              </a:rPr>
              <a:t> </a:t>
            </a:r>
            <a:r>
              <a:rPr lang="en-US" sz="1400" b="1" dirty="0" err="1">
                <a:solidFill>
                  <a:srgbClr val="000000"/>
                </a:solidFill>
                <a:latin typeface="Times New Roman" pitchFamily="18" charset="0"/>
              </a:rPr>
              <a:t>Taleb</a:t>
            </a:r>
            <a:r>
              <a:rPr lang="en-US" sz="1400" b="1" dirty="0">
                <a:solidFill>
                  <a:srgbClr val="000000"/>
                </a:solidFill>
                <a:latin typeface="Times New Roman" pitchFamily="18" charset="0"/>
              </a:rPr>
              <a:t>, N.N., (2012), </a:t>
            </a:r>
            <a:r>
              <a:rPr lang="en-US" sz="1400" b="1" dirty="0" err="1">
                <a:solidFill>
                  <a:srgbClr val="000000"/>
                </a:solidFill>
                <a:latin typeface="Times New Roman" pitchFamily="18" charset="0"/>
              </a:rPr>
              <a:t>Antifragile</a:t>
            </a:r>
            <a:r>
              <a:rPr lang="en-US" sz="1400" b="1" dirty="0">
                <a:solidFill>
                  <a:srgbClr val="000000"/>
                </a:solidFill>
                <a:latin typeface="Times New Roman" pitchFamily="18" charset="0"/>
              </a:rPr>
              <a:t>: things that gain from disorder. Random House and Penguin.</a:t>
            </a:r>
            <a:endParaRPr lang="it-IT" sz="1400" b="1" dirty="0">
              <a:solidFill>
                <a:srgbClr val="000000"/>
              </a:solidFill>
              <a:latin typeface="Times New Roman" pitchFamily="18" charset="0"/>
            </a:endParaRPr>
          </a:p>
        </p:txBody>
      </p:sp>
    </p:spTree>
    <p:extLst>
      <p:ext uri="{BB962C8B-B14F-4D97-AF65-F5344CB8AC3E}">
        <p14:creationId xmlns:p14="http://schemas.microsoft.com/office/powerpoint/2010/main" xmlns="" val="338335616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836711"/>
            <a:ext cx="9143999" cy="5768192"/>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321096C-42E0-4FD3-80F9-E743BF744095}" type="slidenum">
              <a:rPr lang="it-IT" smtClean="0">
                <a:latin typeface="Arial" pitchFamily="34" charset="0"/>
              </a:rPr>
              <a:pPr eaLnBrk="1" hangingPunct="1">
                <a:spcBef>
                  <a:spcPct val="0"/>
                </a:spcBef>
                <a:defRPr/>
              </a:pPr>
              <a:t>95</a:t>
            </a:fld>
            <a:endParaRPr lang="it-IT" smtClean="0">
              <a:latin typeface="Arial" pitchFamily="34" charset="0"/>
            </a:endParaRPr>
          </a:p>
        </p:txBody>
      </p:sp>
      <p:sp>
        <p:nvSpPr>
          <p:cNvPr id="17" name="Segnaposto contenuto 2"/>
          <p:cNvSpPr>
            <a:spLocks noGrp="1"/>
          </p:cNvSpPr>
          <p:nvPr>
            <p:ph idx="1"/>
          </p:nvPr>
        </p:nvSpPr>
        <p:spPr>
          <a:xfrm>
            <a:off x="0" y="3140968"/>
            <a:ext cx="9144000" cy="1368425"/>
          </a:xfrm>
        </p:spPr>
        <p:txBody>
          <a:bodyPr/>
          <a:lstStyle/>
          <a:p>
            <a:pPr algn="ctr">
              <a:defRPr/>
            </a:pPr>
            <a:r>
              <a:rPr lang="it-IT" sz="8800" b="1" dirty="0" smtClean="0">
                <a:solidFill>
                  <a:srgbClr val="002060"/>
                </a:solidFill>
                <a:effectLst>
                  <a:outerShdw blurRad="38100" dist="38100" dir="2700000" algn="tl">
                    <a:srgbClr val="000000">
                      <a:alpha val="43137"/>
                    </a:srgbClr>
                  </a:outerShdw>
                </a:effectLst>
                <a:latin typeface="Calibri" pitchFamily="34" charset="0"/>
                <a:ea typeface="Verdana" pitchFamily="34" charset="0"/>
                <a:cs typeface="Verdana" pitchFamily="34" charset="0"/>
              </a:rPr>
              <a:t>Your A t t e n t i o n</a:t>
            </a:r>
            <a:endParaRPr lang="it-IT" sz="8800" b="1" dirty="0">
              <a:solidFill>
                <a:srgbClr val="002060"/>
              </a:solidFill>
              <a:effectLst>
                <a:outerShdw blurRad="38100" dist="38100" dir="2700000" algn="tl">
                  <a:srgbClr val="000000">
                    <a:alpha val="43137"/>
                  </a:srgbClr>
                </a:outerShdw>
              </a:effectLst>
              <a:latin typeface="Calibri" pitchFamily="34" charset="0"/>
              <a:ea typeface="Verdana" pitchFamily="34" charset="0"/>
              <a:cs typeface="Verdana" pitchFamily="34" charset="0"/>
            </a:endParaRPr>
          </a:p>
        </p:txBody>
      </p:sp>
      <p:pic>
        <p:nvPicPr>
          <p:cNvPr id="70662" name="Picture 6" descr="C:\Marco\Presentazione Tesi\LineeI.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32240" y="2823236"/>
            <a:ext cx="855662"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Segnaposto contenuto 2"/>
          <p:cNvSpPr txBox="1">
            <a:spLocks/>
          </p:cNvSpPr>
          <p:nvPr/>
        </p:nvSpPr>
        <p:spPr bwMode="auto">
          <a:xfrm>
            <a:off x="1259632" y="1556792"/>
            <a:ext cx="7018040"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defRPr/>
            </a:pPr>
            <a:r>
              <a:rPr lang="it-IT" sz="8800" b="1" dirty="0" smtClean="0">
                <a:solidFill>
                  <a:srgbClr val="002060"/>
                </a:solidFill>
                <a:effectLst>
                  <a:outerShdw blurRad="38100" dist="38100" dir="2700000" algn="tl">
                    <a:srgbClr val="000000">
                      <a:alpha val="43137"/>
                    </a:srgbClr>
                  </a:outerShdw>
                </a:effectLst>
                <a:latin typeface="Calibri" pitchFamily="34" charset="0"/>
                <a:ea typeface="Verdana" pitchFamily="34" charset="0"/>
                <a:cs typeface="Verdana" pitchFamily="34" charset="0"/>
              </a:rPr>
              <a:t>Thank You for</a:t>
            </a:r>
            <a:endParaRPr lang="it-IT" sz="8800" b="1" dirty="0">
              <a:solidFill>
                <a:srgbClr val="002060"/>
              </a:solidFill>
              <a:effectLst>
                <a:outerShdw blurRad="38100" dist="38100" dir="2700000" algn="tl">
                  <a:srgbClr val="000000">
                    <a:alpha val="43137"/>
                  </a:srgbClr>
                </a:outerShdw>
              </a:effectLst>
              <a:latin typeface="Calibri" pitchFamily="34" charset="0"/>
              <a:ea typeface="Verdana" pitchFamily="34" charset="0"/>
              <a:cs typeface="Verdana" pitchFamily="34" charset="0"/>
            </a:endParaRPr>
          </a:p>
        </p:txBody>
      </p:sp>
      <p:pic>
        <p:nvPicPr>
          <p:cNvPr id="3" name="Picture 2"/>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6730652" y="2823236"/>
            <a:ext cx="857250" cy="838200"/>
          </a:xfrm>
          <a:prstGeom prst="rect">
            <a:avLst/>
          </a:prstGeom>
        </p:spPr>
      </p:pic>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Rectangle 2"/>
          <p:cNvSpPr txBox="1">
            <a:spLocks noChangeArrowheads="1"/>
          </p:cNvSpPr>
          <p:nvPr/>
        </p:nvSpPr>
        <p:spPr bwMode="auto">
          <a:xfrm>
            <a:off x="611560" y="44624"/>
            <a:ext cx="7272808"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000" b="1" dirty="0">
                <a:solidFill>
                  <a:srgbClr val="003F6E"/>
                </a:solidFill>
                <a:latin typeface="Times New Roman" pitchFamily="18" charset="0"/>
              </a:rPr>
              <a:t>Objectivity and Subjectivity</a:t>
            </a:r>
            <a:endParaRPr lang="it-IT" sz="4000" b="1" dirty="0">
              <a:solidFill>
                <a:srgbClr val="003F6E"/>
              </a:solidFill>
              <a:latin typeface="Times New Roman" pitchFamily="18" charset="0"/>
            </a:endParaRPr>
          </a:p>
        </p:txBody>
      </p:sp>
    </p:spTree>
    <p:extLst>
      <p:ext uri="{BB962C8B-B14F-4D97-AF65-F5344CB8AC3E}">
        <p14:creationId xmlns:p14="http://schemas.microsoft.com/office/powerpoint/2010/main" xmlns="" val="21874496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18770</TotalTime>
  <Words>7949</Words>
  <Application>Microsoft Office PowerPoint</Application>
  <PresentationFormat>On-screen Show (4:3)</PresentationFormat>
  <Paragraphs>883</Paragraphs>
  <Slides>95</Slides>
  <Notes>94</Notes>
  <HiddenSlides>0</HiddenSlides>
  <MMClips>0</MMClips>
  <ScaleCrop>false</ScaleCrop>
  <HeadingPairs>
    <vt:vector size="4" baseType="variant">
      <vt:variant>
        <vt:lpstr>Theme</vt:lpstr>
      </vt:variant>
      <vt:variant>
        <vt:i4>2</vt:i4>
      </vt:variant>
      <vt:variant>
        <vt:lpstr>Slide Titles</vt:lpstr>
      </vt:variant>
      <vt:variant>
        <vt:i4>95</vt:i4>
      </vt:variant>
    </vt:vector>
  </HeadingPairs>
  <TitlesOfParts>
    <vt:vector size="97" baseType="lpstr">
      <vt:lpstr>Struttura predefinita</vt:lpstr>
      <vt:lpstr>1_Struttura predefinita</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Example of Multi-Scale System</vt:lpstr>
      <vt:lpstr>Slide 25</vt:lpstr>
      <vt:lpstr>Slide 26</vt:lpstr>
      <vt:lpstr>Slide 27</vt:lpstr>
      <vt:lpstr>Slide 28</vt:lpstr>
      <vt:lpstr>Slide 29</vt:lpstr>
      <vt:lpstr>Slide 30</vt:lpstr>
      <vt:lpstr>Slide 31</vt:lpstr>
      <vt:lpstr>Slide 32</vt:lpstr>
      <vt:lpstr>Slide 33</vt:lpstr>
      <vt:lpstr>Slide 34</vt:lpstr>
      <vt:lpstr>Example of Complex (Multi-Scale) System</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Statistics Can Fool You, Unfortunately</vt:lpstr>
      <vt:lpstr>Ontological Uncertainty</vt:lpstr>
      <vt:lpstr>Ontological Uncertainty</vt:lpstr>
      <vt:lpstr>Slide 53</vt:lpstr>
      <vt:lpstr>Slide 54</vt:lpstr>
      <vt:lpstr>Slide 55</vt:lpstr>
      <vt:lpstr>Slide 56</vt:lpstr>
      <vt:lpstr>Our Two-Step Operative Procedure</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Giulia</dc:creator>
  <cp:lastModifiedBy>Auro</cp:lastModifiedBy>
  <cp:revision>4995</cp:revision>
  <cp:lastPrinted>2014-05-21T17:09:52Z</cp:lastPrinted>
  <dcterms:created xsi:type="dcterms:W3CDTF">2009-02-20T09:52:32Z</dcterms:created>
  <dcterms:modified xsi:type="dcterms:W3CDTF">2016-04-13T11:38:05Z</dcterms:modified>
</cp:coreProperties>
</file>