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950" r:id="rId2"/>
    <p:sldId id="944" r:id="rId3"/>
    <p:sldId id="945" r:id="rId4"/>
    <p:sldId id="946" r:id="rId5"/>
    <p:sldId id="949" r:id="rId6"/>
  </p:sldIdLst>
  <p:sldSz cx="9144000" cy="5143500" type="screen16x9"/>
  <p:notesSz cx="6858000" cy="9144000"/>
  <p:defaultTextStyle>
    <a:defPPr>
      <a:defRPr lang="sv-SE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pitchFamily="-65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pitchFamily="-65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pitchFamily="-65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pitchFamily="-65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pitchFamily="-65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Geneva" pitchFamily="-65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Geneva" pitchFamily="-65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Geneva" pitchFamily="-65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Geneva" pitchFamily="-65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5760" userDrawn="1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7F7F7F"/>
    <a:srgbClr val="00FF00"/>
    <a:srgbClr val="008000"/>
    <a:srgbClr val="33CC33"/>
    <a:srgbClr val="993300"/>
    <a:srgbClr val="800000"/>
    <a:srgbClr val="000000"/>
    <a:srgbClr val="000066"/>
    <a:srgbClr val="0000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3281" autoAdjust="0"/>
    <p:restoredTop sz="80546" autoAdjust="0"/>
  </p:normalViewPr>
  <p:slideViewPr>
    <p:cSldViewPr snapToObjects="1">
      <p:cViewPr varScale="1">
        <p:scale>
          <a:sx n="112" d="100"/>
          <a:sy n="112" d="100"/>
        </p:scale>
        <p:origin x="408" y="78"/>
      </p:cViewPr>
      <p:guideLst>
        <p:guide pos="5760"/>
        <p:guide orient="horz" pos="1620"/>
      </p:guideLst>
    </p:cSldViewPr>
  </p:slideViewPr>
  <p:outlineViewPr>
    <p:cViewPr>
      <p:scale>
        <a:sx n="33" d="100"/>
        <a:sy n="33" d="100"/>
      </p:scale>
      <p:origin x="0" y="-14082"/>
    </p:cViewPr>
  </p:outlineViewPr>
  <p:notesTextViewPr>
    <p:cViewPr>
      <p:scale>
        <a:sx n="75" d="100"/>
        <a:sy n="75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83" d="100"/>
          <a:sy n="83" d="100"/>
        </p:scale>
        <p:origin x="-250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C4F30260-0210-419C-BC54-AA1D18ED9DC0}" type="datetime1">
              <a:rPr lang="sv-SE"/>
              <a:pPr>
                <a:defRPr/>
              </a:pPr>
              <a:t>2016-04-23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8F8A2843-4E12-43BC-B35F-1CBAA1F4AE8C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663258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F7BF9C93-4EA7-4978-8BB4-51274F5F4B08}" type="datetime1">
              <a:rPr lang="sv-SE"/>
              <a:pPr>
                <a:defRPr/>
              </a:pPr>
              <a:t>2016-04-23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sv-SE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sv-SE" noProof="0"/>
              <a:t>Click to edit Master text styles</a:t>
            </a:r>
          </a:p>
          <a:p>
            <a:pPr lvl="1"/>
            <a:r>
              <a:rPr lang="sv-SE" noProof="0"/>
              <a:t>Second level</a:t>
            </a:r>
          </a:p>
          <a:p>
            <a:pPr lvl="2"/>
            <a:r>
              <a:rPr lang="sv-SE" noProof="0"/>
              <a:t>Third level</a:t>
            </a:r>
          </a:p>
          <a:p>
            <a:pPr lvl="3"/>
            <a:r>
              <a:rPr lang="sv-SE" noProof="0"/>
              <a:t>Fourth level</a:t>
            </a:r>
          </a:p>
          <a:p>
            <a:pPr lvl="4"/>
            <a:r>
              <a:rPr lang="sv-SE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63EA2C04-6C36-4837-BBEB-3040D24E2DCF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5643799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pitchFamily="-65" charset="-128"/>
        <a:cs typeface="Geneva" pitchFamily="-65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pitchFamily="-65" charset="-128"/>
        <a:cs typeface="Geneva" pitchFamily="-111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pitchFamily="-65" charset="-128"/>
        <a:cs typeface="Geneva" pitchFamily="-111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pitchFamily="-65" charset="-128"/>
        <a:cs typeface="Geneva" pitchFamily="-111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pitchFamily="-65" charset="-128"/>
        <a:cs typeface="Geneva" pitchFamily="-111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EA2C04-6C36-4837-BBEB-3040D24E2DCF}" type="slidenum">
              <a:rPr lang="sv-SE" smtClean="0"/>
              <a:pPr>
                <a:defRPr/>
              </a:pPr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780821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EA2C04-6C36-4837-BBEB-3040D24E2DCF}" type="slidenum">
              <a:rPr lang="sv-SE" smtClean="0"/>
              <a:pPr>
                <a:defRPr/>
              </a:pPr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601597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EA2C04-6C36-4837-BBEB-3040D24E2DCF}" type="slidenum">
              <a:rPr lang="sv-SE" smtClean="0"/>
              <a:pPr>
                <a:defRPr/>
              </a:pPr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234268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Considering how fresh many of these findings are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EA2C04-6C36-4837-BBEB-3040D24E2DCF}" type="slidenum">
              <a:rPr lang="sv-SE" smtClean="0"/>
              <a:pPr>
                <a:defRPr/>
              </a:pPr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101054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auto">
          <a:xfrm>
            <a:off x="3299" y="0"/>
            <a:ext cx="9144000" cy="5143500"/>
          </a:xfrm>
          <a:prstGeom prst="rect">
            <a:avLst/>
          </a:prstGeom>
          <a:solidFill>
            <a:schemeClr val="tx1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sv-SE">
              <a:solidFill>
                <a:prstClr val="white"/>
              </a:solidFill>
              <a:latin typeface="Calibri" pitchFamily="34" charset="0"/>
              <a:ea typeface="Geneva" pitchFamily="-105" charset="-128"/>
            </a:endParaRPr>
          </a:p>
        </p:txBody>
      </p:sp>
      <p:sp>
        <p:nvSpPr>
          <p:cNvPr id="6" name="TextBox 5"/>
          <p:cNvSpPr txBox="1"/>
          <p:nvPr userDrawn="1"/>
        </p:nvSpPr>
        <p:spPr>
          <a:xfrm rot="16200000">
            <a:off x="8416925" y="4457700"/>
            <a:ext cx="1212850" cy="184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sv-SE" sz="600" dirty="0">
                <a:solidFill>
                  <a:prstClr val="black"/>
                </a:solidFill>
                <a:latin typeface="Arial" pitchFamily="34" charset="0"/>
              </a:rPr>
              <a:t>© 2012 Planetaire AB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3888" y="771550"/>
            <a:ext cx="5073954" cy="2232248"/>
          </a:xfrm>
        </p:spPr>
        <p:txBody>
          <a:bodyPr/>
          <a:lstStyle>
            <a:lvl1pPr algn="ctr">
              <a:defRPr sz="4800" cap="all" baseline="0">
                <a:solidFill>
                  <a:schemeClr val="bg1">
                    <a:lumMod val="95000"/>
                  </a:schemeClr>
                </a:solidFill>
                <a:effectLst/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3094062"/>
            <a:ext cx="8242306" cy="989856"/>
          </a:xfrm>
        </p:spPr>
        <p:txBody>
          <a:bodyPr/>
          <a:lstStyle>
            <a:lvl1pPr marL="0" indent="0" algn="ctr">
              <a:buNone/>
              <a:defRPr sz="3200">
                <a:solidFill>
                  <a:schemeClr val="bg1">
                    <a:lumMod val="95000"/>
                  </a:schemeClr>
                </a:solidFill>
                <a:latin typeface="+mn-lt"/>
              </a:defRPr>
            </a:lvl1pPr>
            <a:lvl2pPr>
              <a:defRPr sz="1800">
                <a:solidFill>
                  <a:schemeClr val="bg1">
                    <a:lumMod val="95000"/>
                  </a:schemeClr>
                </a:solidFill>
              </a:defRPr>
            </a:lvl2pPr>
            <a:lvl3pPr>
              <a:defRPr sz="1800">
                <a:solidFill>
                  <a:schemeClr val="bg1">
                    <a:lumMod val="95000"/>
                  </a:schemeClr>
                </a:solidFill>
              </a:defRPr>
            </a:lvl3pPr>
            <a:lvl4pPr>
              <a:defRPr sz="1800">
                <a:solidFill>
                  <a:schemeClr val="bg1">
                    <a:lumMod val="95000"/>
                  </a:schemeClr>
                </a:solidFill>
              </a:defRPr>
            </a:lvl4pPr>
            <a:lvl5pPr>
              <a:defRPr sz="1800">
                <a:solidFill>
                  <a:schemeClr val="bg1">
                    <a:lumMod val="9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8" name="Picture 5" descr="PLANETAIRE_logotyp_negativ_frilagd.eps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178229" y="53355"/>
            <a:ext cx="9302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Action Button: Back or Previous 8">
            <a:hlinkClick r:id="" action="ppaction://hlinkshowjump?jump=previousslide" highlightClick="1"/>
          </p:cNvPr>
          <p:cNvSpPr/>
          <p:nvPr userDrawn="1"/>
        </p:nvSpPr>
        <p:spPr>
          <a:xfrm>
            <a:off x="8460432" y="5020022"/>
            <a:ext cx="360040" cy="123478"/>
          </a:xfrm>
          <a:prstGeom prst="actionButtonBackPrevio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prstClr val="white"/>
              </a:solidFill>
            </a:endParaRPr>
          </a:p>
        </p:txBody>
      </p:sp>
      <p:sp>
        <p:nvSpPr>
          <p:cNvPr id="10" name="Action Button: Forward or Next 9">
            <a:hlinkClick r:id="" action="ppaction://hlinkshowjump?jump=nextslide" highlightClick="1"/>
          </p:cNvPr>
          <p:cNvSpPr/>
          <p:nvPr userDrawn="1"/>
        </p:nvSpPr>
        <p:spPr>
          <a:xfrm>
            <a:off x="8820472" y="5020022"/>
            <a:ext cx="326827" cy="123478"/>
          </a:xfrm>
          <a:prstGeom prst="actionButtonForwardNex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prstClr val="white"/>
              </a:solidFill>
            </a:endParaRPr>
          </a:p>
        </p:txBody>
      </p:sp>
      <p:sp>
        <p:nvSpPr>
          <p:cNvPr id="17" name="Action Button: Forward or Next 16">
            <a:hlinkClick r:id="" action="ppaction://hlinkshowjump?jump=nextslide" highlightClick="1"/>
          </p:cNvPr>
          <p:cNvSpPr/>
          <p:nvPr userDrawn="1"/>
        </p:nvSpPr>
        <p:spPr>
          <a:xfrm>
            <a:off x="8781676" y="4929758"/>
            <a:ext cx="326828" cy="162272"/>
          </a:xfrm>
          <a:prstGeom prst="actionButtonForwardNext">
            <a:avLst/>
          </a:prstGeom>
          <a:solidFill>
            <a:schemeClr val="tx1"/>
          </a:solidFill>
          <a:ln w="63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200" dirty="0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18" name="Action Button: Back or Previous 17">
            <a:hlinkClick r:id="" action="ppaction://hlinkshowjump?jump=previousslide" highlightClick="1"/>
          </p:cNvPr>
          <p:cNvSpPr/>
          <p:nvPr userDrawn="1"/>
        </p:nvSpPr>
        <p:spPr>
          <a:xfrm>
            <a:off x="8457132" y="4929758"/>
            <a:ext cx="324544" cy="162272"/>
          </a:xfrm>
          <a:prstGeom prst="actionButtonBackPrevious">
            <a:avLst/>
          </a:prstGeom>
          <a:solidFill>
            <a:schemeClr val="tx1"/>
          </a:solidFill>
          <a:ln w="63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200" dirty="0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19" name="TextBox 18"/>
          <p:cNvSpPr txBox="1"/>
          <p:nvPr userDrawn="1"/>
        </p:nvSpPr>
        <p:spPr>
          <a:xfrm rot="16200000">
            <a:off x="8325691" y="3970663"/>
            <a:ext cx="16161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sv-SE" sz="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©copyrights Planetaie AB 2015</a:t>
            </a:r>
          </a:p>
          <a:p>
            <a:endParaRPr lang="sv-SE" sz="800" dirty="0">
              <a:solidFill>
                <a:prstClr val="black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 rotWithShape="1">
          <a:blip r:embed="rId3"/>
          <a:srcRect b="1314"/>
          <a:stretch/>
        </p:blipFill>
        <p:spPr>
          <a:xfrm>
            <a:off x="-12154" y="-20759"/>
            <a:ext cx="2997596" cy="3039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6696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auto">
          <a:xfrm>
            <a:off x="-11805" y="0"/>
            <a:ext cx="9159103" cy="5143500"/>
          </a:xfrm>
          <a:prstGeom prst="rect">
            <a:avLst/>
          </a:prstGeom>
          <a:solidFill>
            <a:schemeClr val="tx1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sv-SE">
              <a:solidFill>
                <a:schemeClr val="bg1"/>
              </a:solidFill>
              <a:latin typeface="Calibri" pitchFamily="34" charset="0"/>
              <a:ea typeface="Geneva" pitchFamily="-105" charset="-128"/>
              <a:cs typeface="+mn-cs"/>
            </a:endParaRPr>
          </a:p>
        </p:txBody>
      </p:sp>
      <p:sp>
        <p:nvSpPr>
          <p:cNvPr id="6" name="TextBox 5"/>
          <p:cNvSpPr txBox="1"/>
          <p:nvPr userDrawn="1"/>
        </p:nvSpPr>
        <p:spPr>
          <a:xfrm rot="16200000">
            <a:off x="8416925" y="4457700"/>
            <a:ext cx="1212850" cy="184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sv-SE" sz="600" dirty="0">
                <a:latin typeface="Arial" pitchFamily="34" charset="0"/>
              </a:rPr>
              <a:t>© 2012 Planetaire AB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206404"/>
            <a:ext cx="8014053" cy="476250"/>
          </a:xfrm>
        </p:spPr>
        <p:txBody>
          <a:bodyPr/>
          <a:lstStyle>
            <a:lvl1pPr>
              <a:defRPr sz="3600" b="0" cap="all" baseline="0">
                <a:solidFill>
                  <a:schemeClr val="bg1">
                    <a:lumMod val="85000"/>
                  </a:schemeClr>
                </a:solidFill>
                <a:effectLst/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059582"/>
            <a:ext cx="7522226" cy="3798168"/>
          </a:xfrm>
        </p:spPr>
        <p:txBody>
          <a:bodyPr/>
          <a:lstStyle>
            <a:lvl1pPr>
              <a:defRPr sz="3200">
                <a:solidFill>
                  <a:schemeClr val="bg1">
                    <a:lumMod val="85000"/>
                  </a:schemeClr>
                </a:solidFill>
                <a:latin typeface="+mn-lt"/>
              </a:defRPr>
            </a:lvl1pPr>
            <a:lvl2pPr>
              <a:defRPr sz="3200">
                <a:solidFill>
                  <a:schemeClr val="bg1">
                    <a:lumMod val="85000"/>
                  </a:schemeClr>
                </a:solidFill>
                <a:latin typeface="+mn-lt"/>
              </a:defRPr>
            </a:lvl2pPr>
            <a:lvl3pPr>
              <a:defRPr sz="3200">
                <a:solidFill>
                  <a:schemeClr val="bg1">
                    <a:lumMod val="85000"/>
                  </a:schemeClr>
                </a:solidFill>
                <a:latin typeface="+mn-lt"/>
              </a:defRPr>
            </a:lvl3pPr>
            <a:lvl4pPr>
              <a:defRPr sz="1800">
                <a:solidFill>
                  <a:schemeClr val="bg1">
                    <a:lumMod val="85000"/>
                  </a:schemeClr>
                </a:solidFill>
              </a:defRPr>
            </a:lvl4pPr>
            <a:lvl5pPr>
              <a:defRPr sz="1800">
                <a:solidFill>
                  <a:schemeClr val="bg1">
                    <a:lumMod val="8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5" descr="PLANETAIRE_logotyp_negativ_frilagd.eps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178229" y="53355"/>
            <a:ext cx="9302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Action Button: Back or Previous 8">
            <a:hlinkClick r:id="" action="ppaction://hlinkshowjump?jump=previousslide" highlightClick="1"/>
          </p:cNvPr>
          <p:cNvSpPr/>
          <p:nvPr userDrawn="1"/>
        </p:nvSpPr>
        <p:spPr>
          <a:xfrm>
            <a:off x="8460432" y="5020022"/>
            <a:ext cx="360040" cy="123478"/>
          </a:xfrm>
          <a:prstGeom prst="actionButtonBackPrevio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Action Button: Forward or Next 9">
            <a:hlinkClick r:id="" action="ppaction://hlinkshowjump?jump=nextslide" highlightClick="1"/>
          </p:cNvPr>
          <p:cNvSpPr/>
          <p:nvPr userDrawn="1"/>
        </p:nvSpPr>
        <p:spPr>
          <a:xfrm>
            <a:off x="8820472" y="5020022"/>
            <a:ext cx="326827" cy="123478"/>
          </a:xfrm>
          <a:prstGeom prst="actionButtonForwardNex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7" name="Action Button: Forward or Next 16">
            <a:hlinkClick r:id="" action="ppaction://hlinkshowjump?jump=nextslide" highlightClick="1"/>
          </p:cNvPr>
          <p:cNvSpPr/>
          <p:nvPr userDrawn="1"/>
        </p:nvSpPr>
        <p:spPr>
          <a:xfrm>
            <a:off x="8781676" y="4929758"/>
            <a:ext cx="326828" cy="162272"/>
          </a:xfrm>
          <a:prstGeom prst="actionButtonForwardNext">
            <a:avLst/>
          </a:prstGeom>
          <a:solidFill>
            <a:schemeClr val="tx1"/>
          </a:solidFill>
          <a:ln w="63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2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8" name="Action Button: Back or Previous 17">
            <a:hlinkClick r:id="" action="ppaction://hlinkshowjump?jump=previousslide" highlightClick="1"/>
          </p:cNvPr>
          <p:cNvSpPr/>
          <p:nvPr userDrawn="1"/>
        </p:nvSpPr>
        <p:spPr>
          <a:xfrm>
            <a:off x="8457132" y="4929758"/>
            <a:ext cx="324544" cy="162272"/>
          </a:xfrm>
          <a:prstGeom prst="actionButtonBackPrevious">
            <a:avLst/>
          </a:prstGeom>
          <a:solidFill>
            <a:schemeClr val="tx1"/>
          </a:solidFill>
          <a:ln w="63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2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9" name="TextBox 18"/>
          <p:cNvSpPr txBox="1"/>
          <p:nvPr userDrawn="1"/>
        </p:nvSpPr>
        <p:spPr>
          <a:xfrm rot="16200000">
            <a:off x="8325691" y="3970663"/>
            <a:ext cx="16161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v-SE" sz="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©copyrights Planetaie AB 2015</a:t>
            </a:r>
          </a:p>
          <a:p>
            <a:endParaRPr lang="sv-SE" sz="800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 rotWithShape="1">
          <a:blip r:embed="rId3"/>
          <a:srcRect b="707"/>
          <a:stretch/>
        </p:blipFill>
        <p:spPr>
          <a:xfrm>
            <a:off x="86515" y="10197"/>
            <a:ext cx="720588" cy="73513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auto">
          <a:xfrm>
            <a:off x="-26408" y="0"/>
            <a:ext cx="9170407" cy="5143500"/>
          </a:xfrm>
          <a:prstGeom prst="rect">
            <a:avLst/>
          </a:prstGeom>
          <a:solidFill>
            <a:schemeClr val="tx1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sv-SE">
              <a:solidFill>
                <a:schemeClr val="bg1"/>
              </a:solidFill>
              <a:latin typeface="Calibri" pitchFamily="34" charset="0"/>
              <a:ea typeface="Geneva" pitchFamily="-105" charset="-128"/>
              <a:cs typeface="+mn-cs"/>
            </a:endParaRPr>
          </a:p>
        </p:txBody>
      </p:sp>
      <p:sp>
        <p:nvSpPr>
          <p:cNvPr id="6" name="TextBox 5"/>
          <p:cNvSpPr txBox="1"/>
          <p:nvPr userDrawn="1"/>
        </p:nvSpPr>
        <p:spPr>
          <a:xfrm rot="16200000">
            <a:off x="8416925" y="4457700"/>
            <a:ext cx="1212850" cy="184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sv-SE" sz="600" dirty="0">
                <a:latin typeface="Arial" pitchFamily="34" charset="0"/>
              </a:rPr>
              <a:t>© 2012 Planetaire AB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205755"/>
            <a:ext cx="7594234" cy="4670251"/>
          </a:xfrm>
        </p:spPr>
        <p:txBody>
          <a:bodyPr/>
          <a:lstStyle>
            <a:lvl1pPr>
              <a:defRPr sz="3200">
                <a:solidFill>
                  <a:schemeClr val="bg1">
                    <a:lumMod val="85000"/>
                  </a:schemeClr>
                </a:solidFill>
                <a:latin typeface="+mn-lt"/>
              </a:defRPr>
            </a:lvl1pPr>
            <a:lvl2pPr>
              <a:defRPr sz="3200">
                <a:solidFill>
                  <a:schemeClr val="bg1">
                    <a:lumMod val="85000"/>
                  </a:schemeClr>
                </a:solidFill>
                <a:latin typeface="+mn-lt"/>
              </a:defRPr>
            </a:lvl2pPr>
            <a:lvl3pPr>
              <a:defRPr sz="3200">
                <a:solidFill>
                  <a:schemeClr val="bg1">
                    <a:lumMod val="85000"/>
                  </a:schemeClr>
                </a:solidFill>
                <a:latin typeface="+mn-lt"/>
              </a:defRPr>
            </a:lvl3pPr>
            <a:lvl4pPr>
              <a:defRPr sz="3200">
                <a:solidFill>
                  <a:schemeClr val="bg1">
                    <a:lumMod val="85000"/>
                  </a:schemeClr>
                </a:solidFill>
                <a:latin typeface="+mn-lt"/>
              </a:defRPr>
            </a:lvl4pPr>
            <a:lvl5pPr>
              <a:defRPr sz="3200">
                <a:solidFill>
                  <a:schemeClr val="bg1">
                    <a:lumMod val="85000"/>
                  </a:schemeClr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5" descr="PLANETAIRE_logotyp_negativ_frilagd.eps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178229" y="53355"/>
            <a:ext cx="9302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Action Button: Forward or Next 16">
            <a:hlinkClick r:id="" action="ppaction://hlinkshowjump?jump=nextslide" highlightClick="1"/>
          </p:cNvPr>
          <p:cNvSpPr/>
          <p:nvPr userDrawn="1"/>
        </p:nvSpPr>
        <p:spPr>
          <a:xfrm>
            <a:off x="8781676" y="4948014"/>
            <a:ext cx="326828" cy="162272"/>
          </a:xfrm>
          <a:prstGeom prst="actionButtonForwardNext">
            <a:avLst/>
          </a:prstGeom>
          <a:solidFill>
            <a:schemeClr val="tx1"/>
          </a:solidFill>
          <a:ln w="63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2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8" name="Action Button: Back or Previous 17">
            <a:hlinkClick r:id="" action="ppaction://hlinkshowjump?jump=previousslide" highlightClick="1"/>
          </p:cNvPr>
          <p:cNvSpPr/>
          <p:nvPr userDrawn="1"/>
        </p:nvSpPr>
        <p:spPr>
          <a:xfrm>
            <a:off x="8457132" y="4948014"/>
            <a:ext cx="324544" cy="162272"/>
          </a:xfrm>
          <a:prstGeom prst="actionButtonBackPrevious">
            <a:avLst/>
          </a:prstGeom>
          <a:solidFill>
            <a:schemeClr val="tx1"/>
          </a:solidFill>
          <a:ln w="63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2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9" name="TextBox 18"/>
          <p:cNvSpPr txBox="1"/>
          <p:nvPr userDrawn="1"/>
        </p:nvSpPr>
        <p:spPr>
          <a:xfrm rot="16200000">
            <a:off x="8325691" y="3970663"/>
            <a:ext cx="16161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v-SE" sz="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©copyrights Planetaie AB 2015</a:t>
            </a:r>
          </a:p>
          <a:p>
            <a:endParaRPr lang="sv-SE" sz="800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3"/>
          <a:srcRect b="707"/>
          <a:stretch/>
        </p:blipFill>
        <p:spPr>
          <a:xfrm>
            <a:off x="29587" y="14759"/>
            <a:ext cx="720588" cy="735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0483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 rot="16200000">
            <a:off x="8416925" y="4457700"/>
            <a:ext cx="1212850" cy="184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sv-SE" sz="600">
                <a:latin typeface="Arial" pitchFamily="34" charset="0"/>
              </a:rPr>
              <a:t>© 2010 Planetaire AB</a:t>
            </a:r>
          </a:p>
        </p:txBody>
      </p:sp>
      <p:sp>
        <p:nvSpPr>
          <p:cNvPr id="9" name="Action Button: Back or Previous 8">
            <a:hlinkClick r:id="" action="ppaction://hlinkshowjump?jump=previousslide" highlightClick="1"/>
          </p:cNvPr>
          <p:cNvSpPr/>
          <p:nvPr userDrawn="1"/>
        </p:nvSpPr>
        <p:spPr>
          <a:xfrm>
            <a:off x="8460432" y="5020022"/>
            <a:ext cx="360040" cy="123478"/>
          </a:xfrm>
          <a:prstGeom prst="actionButtonBackPrevio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Action Button: Forward or Next 9">
            <a:hlinkClick r:id="" action="ppaction://hlinkshowjump?jump=nextslide" highlightClick="1"/>
          </p:cNvPr>
          <p:cNvSpPr/>
          <p:nvPr userDrawn="1"/>
        </p:nvSpPr>
        <p:spPr>
          <a:xfrm>
            <a:off x="8820472" y="5020022"/>
            <a:ext cx="326827" cy="123478"/>
          </a:xfrm>
          <a:prstGeom prst="actionButtonForwardNex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Rectangle 10"/>
          <p:cNvSpPr>
            <a:spLocks noChangeArrowheads="1"/>
          </p:cNvSpPr>
          <p:nvPr userDrawn="1"/>
        </p:nvSpPr>
        <p:spPr bwMode="auto">
          <a:xfrm>
            <a:off x="-1" y="0"/>
            <a:ext cx="9147299" cy="5143500"/>
          </a:xfrm>
          <a:prstGeom prst="rect">
            <a:avLst/>
          </a:prstGeom>
          <a:solidFill>
            <a:schemeClr val="tx1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sv-SE">
              <a:solidFill>
                <a:schemeClr val="bg1"/>
              </a:solidFill>
              <a:latin typeface="Calibri" pitchFamily="34" charset="0"/>
              <a:ea typeface="Geneva" pitchFamily="-105" charset="-128"/>
              <a:cs typeface="+mn-cs"/>
            </a:endParaRPr>
          </a:p>
        </p:txBody>
      </p:sp>
      <p:sp>
        <p:nvSpPr>
          <p:cNvPr id="14" name="Action Button: Forward or Next 13">
            <a:hlinkClick r:id="" action="ppaction://hlinkshowjump?jump=nextslide" highlightClick="1"/>
          </p:cNvPr>
          <p:cNvSpPr/>
          <p:nvPr userDrawn="1"/>
        </p:nvSpPr>
        <p:spPr>
          <a:xfrm>
            <a:off x="8781676" y="4948014"/>
            <a:ext cx="326828" cy="162272"/>
          </a:xfrm>
          <a:prstGeom prst="actionButtonForwardNext">
            <a:avLst/>
          </a:prstGeom>
          <a:solidFill>
            <a:schemeClr val="tx1"/>
          </a:solidFill>
          <a:ln w="63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2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5" name="Action Button: Back or Previous 14">
            <a:hlinkClick r:id="" action="ppaction://hlinkshowjump?jump=previousslide" highlightClick="1"/>
          </p:cNvPr>
          <p:cNvSpPr/>
          <p:nvPr userDrawn="1"/>
        </p:nvSpPr>
        <p:spPr>
          <a:xfrm>
            <a:off x="8457132" y="4948014"/>
            <a:ext cx="324544" cy="162272"/>
          </a:xfrm>
          <a:prstGeom prst="actionButtonBackPrevious">
            <a:avLst/>
          </a:prstGeom>
          <a:solidFill>
            <a:schemeClr val="tx1"/>
          </a:solidFill>
          <a:ln w="63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200" dirty="0"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2"/>
          <a:srcRect b="707"/>
          <a:stretch/>
        </p:blipFill>
        <p:spPr>
          <a:xfrm>
            <a:off x="89367" y="10197"/>
            <a:ext cx="720588" cy="735133"/>
          </a:xfrm>
          <a:prstGeom prst="rect">
            <a:avLst/>
          </a:prstGeom>
        </p:spPr>
      </p:pic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971600" y="206404"/>
            <a:ext cx="8014053" cy="476250"/>
          </a:xfrm>
        </p:spPr>
        <p:txBody>
          <a:bodyPr/>
          <a:lstStyle>
            <a:lvl1pPr>
              <a:defRPr sz="3600" b="0" cap="all" baseline="0">
                <a:solidFill>
                  <a:schemeClr val="bg1">
                    <a:lumMod val="85000"/>
                  </a:schemeClr>
                </a:solidFill>
                <a:effectLst/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auto">
          <a:xfrm>
            <a:off x="3299" y="0"/>
            <a:ext cx="9144000" cy="5143500"/>
          </a:xfrm>
          <a:prstGeom prst="rect">
            <a:avLst/>
          </a:prstGeom>
          <a:solidFill>
            <a:schemeClr val="tx1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sv-SE">
              <a:solidFill>
                <a:prstClr val="white"/>
              </a:solidFill>
              <a:latin typeface="Calibri" pitchFamily="34" charset="0"/>
              <a:ea typeface="Geneva" pitchFamily="-105" charset="-128"/>
            </a:endParaRPr>
          </a:p>
        </p:txBody>
      </p:sp>
      <p:sp>
        <p:nvSpPr>
          <p:cNvPr id="6" name="TextBox 5"/>
          <p:cNvSpPr txBox="1"/>
          <p:nvPr userDrawn="1"/>
        </p:nvSpPr>
        <p:spPr>
          <a:xfrm rot="16200000">
            <a:off x="8416925" y="4457700"/>
            <a:ext cx="1212850" cy="184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sv-SE" sz="600" dirty="0">
                <a:solidFill>
                  <a:prstClr val="black"/>
                </a:solidFill>
                <a:latin typeface="Arial" pitchFamily="34" charset="0"/>
              </a:rPr>
              <a:t>© 2012 Planetaire AB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97596" y="915566"/>
            <a:ext cx="5640246" cy="4014192"/>
          </a:xfrm>
        </p:spPr>
        <p:txBody>
          <a:bodyPr anchor="b"/>
          <a:lstStyle>
            <a:lvl1pPr marL="533400" indent="-533400" algn="l">
              <a:buFont typeface="Arial" pitchFamily="34" charset="0"/>
              <a:buChar char="•"/>
              <a:defRPr sz="3200">
                <a:solidFill>
                  <a:schemeClr val="bg1">
                    <a:lumMod val="95000"/>
                  </a:schemeClr>
                </a:solidFill>
                <a:latin typeface="+mn-lt"/>
              </a:defRPr>
            </a:lvl1pPr>
            <a:lvl2pPr>
              <a:defRPr sz="1800">
                <a:solidFill>
                  <a:schemeClr val="bg1">
                    <a:lumMod val="95000"/>
                  </a:schemeClr>
                </a:solidFill>
              </a:defRPr>
            </a:lvl2pPr>
            <a:lvl3pPr>
              <a:defRPr sz="1800">
                <a:solidFill>
                  <a:schemeClr val="bg1">
                    <a:lumMod val="95000"/>
                  </a:schemeClr>
                </a:solidFill>
              </a:defRPr>
            </a:lvl3pPr>
            <a:lvl4pPr>
              <a:defRPr sz="1800">
                <a:solidFill>
                  <a:schemeClr val="bg1">
                    <a:lumMod val="95000"/>
                  </a:schemeClr>
                </a:solidFill>
              </a:defRPr>
            </a:lvl4pPr>
            <a:lvl5pPr>
              <a:defRPr sz="1800">
                <a:solidFill>
                  <a:schemeClr val="bg1">
                    <a:lumMod val="9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8" name="Picture 5" descr="PLANETAIRE_logotyp_negativ_frilagd.eps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178229" y="53355"/>
            <a:ext cx="9302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Action Button: Back or Previous 8">
            <a:hlinkClick r:id="" action="ppaction://hlinkshowjump?jump=previousslide" highlightClick="1"/>
          </p:cNvPr>
          <p:cNvSpPr/>
          <p:nvPr userDrawn="1"/>
        </p:nvSpPr>
        <p:spPr>
          <a:xfrm>
            <a:off x="8460432" y="5020022"/>
            <a:ext cx="360040" cy="123478"/>
          </a:xfrm>
          <a:prstGeom prst="actionButtonBackPrevio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prstClr val="white"/>
              </a:solidFill>
            </a:endParaRPr>
          </a:p>
        </p:txBody>
      </p:sp>
      <p:sp>
        <p:nvSpPr>
          <p:cNvPr id="10" name="Action Button: Forward or Next 9">
            <a:hlinkClick r:id="" action="ppaction://hlinkshowjump?jump=nextslide" highlightClick="1"/>
          </p:cNvPr>
          <p:cNvSpPr/>
          <p:nvPr userDrawn="1"/>
        </p:nvSpPr>
        <p:spPr>
          <a:xfrm>
            <a:off x="8820472" y="5020022"/>
            <a:ext cx="326827" cy="123478"/>
          </a:xfrm>
          <a:prstGeom prst="actionButtonForwardNex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prstClr val="white"/>
              </a:solidFill>
            </a:endParaRPr>
          </a:p>
        </p:txBody>
      </p:sp>
      <p:sp>
        <p:nvSpPr>
          <p:cNvPr id="17" name="Action Button: Forward or Next 16">
            <a:hlinkClick r:id="" action="ppaction://hlinkshowjump?jump=nextslide" highlightClick="1"/>
          </p:cNvPr>
          <p:cNvSpPr/>
          <p:nvPr userDrawn="1"/>
        </p:nvSpPr>
        <p:spPr>
          <a:xfrm>
            <a:off x="8781676" y="4929758"/>
            <a:ext cx="326828" cy="162272"/>
          </a:xfrm>
          <a:prstGeom prst="actionButtonForwardNext">
            <a:avLst/>
          </a:prstGeom>
          <a:solidFill>
            <a:schemeClr val="tx1"/>
          </a:solidFill>
          <a:ln w="63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200" dirty="0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18" name="Action Button: Back or Previous 17">
            <a:hlinkClick r:id="" action="ppaction://hlinkshowjump?jump=previousslide" highlightClick="1"/>
          </p:cNvPr>
          <p:cNvSpPr/>
          <p:nvPr userDrawn="1"/>
        </p:nvSpPr>
        <p:spPr>
          <a:xfrm>
            <a:off x="8457132" y="4929758"/>
            <a:ext cx="324544" cy="162272"/>
          </a:xfrm>
          <a:prstGeom prst="actionButtonBackPrevious">
            <a:avLst/>
          </a:prstGeom>
          <a:solidFill>
            <a:schemeClr val="tx1"/>
          </a:solidFill>
          <a:ln w="63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200" dirty="0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19" name="TextBox 18"/>
          <p:cNvSpPr txBox="1"/>
          <p:nvPr userDrawn="1"/>
        </p:nvSpPr>
        <p:spPr>
          <a:xfrm rot="16200000">
            <a:off x="8325691" y="3970663"/>
            <a:ext cx="16161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sv-SE" sz="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©copyrights Planetaie AB 2015</a:t>
            </a:r>
          </a:p>
          <a:p>
            <a:endParaRPr lang="sv-SE" sz="800" dirty="0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9552" y="2643758"/>
            <a:ext cx="1800200" cy="2286000"/>
          </a:xfrm>
        </p:spPr>
        <p:txBody>
          <a:bodyPr anchor="t"/>
          <a:lstStyle>
            <a:lvl1pPr algn="ctr">
              <a:defRPr sz="15000" b="1" cap="all" baseline="0">
                <a:solidFill>
                  <a:srgbClr val="0070C0"/>
                </a:solidFill>
                <a:effectLst/>
                <a:latin typeface="+mj-lt"/>
              </a:defRPr>
            </a:lvl1pPr>
          </a:lstStyle>
          <a:p>
            <a:r>
              <a:rPr lang="en-US" dirty="0"/>
              <a:t>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61205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auto">
          <a:xfrm>
            <a:off x="3299" y="0"/>
            <a:ext cx="9144000" cy="5143500"/>
          </a:xfrm>
          <a:prstGeom prst="rect">
            <a:avLst/>
          </a:prstGeom>
          <a:solidFill>
            <a:schemeClr val="tx1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sv-SE">
              <a:solidFill>
                <a:prstClr val="white"/>
              </a:solidFill>
              <a:latin typeface="Calibri" pitchFamily="34" charset="0"/>
              <a:ea typeface="Geneva" pitchFamily="-105" charset="-128"/>
            </a:endParaRPr>
          </a:p>
        </p:txBody>
      </p:sp>
      <p:sp>
        <p:nvSpPr>
          <p:cNvPr id="6" name="TextBox 5"/>
          <p:cNvSpPr txBox="1"/>
          <p:nvPr userDrawn="1"/>
        </p:nvSpPr>
        <p:spPr>
          <a:xfrm rot="16200000">
            <a:off x="8416925" y="4457700"/>
            <a:ext cx="1212850" cy="184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sv-SE" sz="600" dirty="0">
                <a:solidFill>
                  <a:prstClr val="black"/>
                </a:solidFill>
                <a:latin typeface="Arial" pitchFamily="34" charset="0"/>
              </a:rPr>
              <a:t>© 2012 Planetaire AB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97596" y="915566"/>
            <a:ext cx="5640246" cy="4014192"/>
          </a:xfrm>
        </p:spPr>
        <p:txBody>
          <a:bodyPr anchor="b"/>
          <a:lstStyle>
            <a:lvl1pPr marL="533400" indent="-533400" algn="l">
              <a:buFont typeface="Arial" pitchFamily="34" charset="0"/>
              <a:buChar char="•"/>
              <a:defRPr sz="3200">
                <a:solidFill>
                  <a:schemeClr val="bg1">
                    <a:lumMod val="95000"/>
                  </a:schemeClr>
                </a:solidFill>
                <a:latin typeface="+mn-lt"/>
              </a:defRPr>
            </a:lvl1pPr>
            <a:lvl2pPr>
              <a:defRPr sz="1800">
                <a:solidFill>
                  <a:schemeClr val="bg1">
                    <a:lumMod val="95000"/>
                  </a:schemeClr>
                </a:solidFill>
              </a:defRPr>
            </a:lvl2pPr>
            <a:lvl3pPr>
              <a:defRPr sz="1800">
                <a:solidFill>
                  <a:schemeClr val="bg1">
                    <a:lumMod val="95000"/>
                  </a:schemeClr>
                </a:solidFill>
              </a:defRPr>
            </a:lvl3pPr>
            <a:lvl4pPr>
              <a:defRPr sz="1800">
                <a:solidFill>
                  <a:schemeClr val="bg1">
                    <a:lumMod val="95000"/>
                  </a:schemeClr>
                </a:solidFill>
              </a:defRPr>
            </a:lvl4pPr>
            <a:lvl5pPr>
              <a:defRPr sz="1800">
                <a:solidFill>
                  <a:schemeClr val="bg1">
                    <a:lumMod val="9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8" name="Picture 5" descr="PLANETAIRE_logotyp_negativ_frilagd.eps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178229" y="53355"/>
            <a:ext cx="9302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Action Button: Back or Previous 8">
            <a:hlinkClick r:id="" action="ppaction://hlinkshowjump?jump=previousslide" highlightClick="1"/>
          </p:cNvPr>
          <p:cNvSpPr/>
          <p:nvPr userDrawn="1"/>
        </p:nvSpPr>
        <p:spPr>
          <a:xfrm>
            <a:off x="8460432" y="5020022"/>
            <a:ext cx="360040" cy="123478"/>
          </a:xfrm>
          <a:prstGeom prst="actionButtonBackPrevio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prstClr val="white"/>
              </a:solidFill>
            </a:endParaRPr>
          </a:p>
        </p:txBody>
      </p:sp>
      <p:sp>
        <p:nvSpPr>
          <p:cNvPr id="10" name="Action Button: Forward or Next 9">
            <a:hlinkClick r:id="" action="ppaction://hlinkshowjump?jump=nextslide" highlightClick="1"/>
          </p:cNvPr>
          <p:cNvSpPr/>
          <p:nvPr userDrawn="1"/>
        </p:nvSpPr>
        <p:spPr>
          <a:xfrm>
            <a:off x="8820472" y="5020022"/>
            <a:ext cx="326827" cy="123478"/>
          </a:xfrm>
          <a:prstGeom prst="actionButtonForwardNex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prstClr val="white"/>
              </a:solidFill>
            </a:endParaRPr>
          </a:p>
        </p:txBody>
      </p:sp>
      <p:sp>
        <p:nvSpPr>
          <p:cNvPr id="17" name="Action Button: Forward or Next 16">
            <a:hlinkClick r:id="" action="ppaction://hlinkshowjump?jump=nextslide" highlightClick="1"/>
          </p:cNvPr>
          <p:cNvSpPr/>
          <p:nvPr userDrawn="1"/>
        </p:nvSpPr>
        <p:spPr>
          <a:xfrm>
            <a:off x="8781676" y="4929758"/>
            <a:ext cx="326828" cy="162272"/>
          </a:xfrm>
          <a:prstGeom prst="actionButtonForwardNext">
            <a:avLst/>
          </a:prstGeom>
          <a:solidFill>
            <a:schemeClr val="tx1"/>
          </a:solidFill>
          <a:ln w="63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200" dirty="0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18" name="Action Button: Back or Previous 17">
            <a:hlinkClick r:id="" action="ppaction://hlinkshowjump?jump=previousslide" highlightClick="1"/>
          </p:cNvPr>
          <p:cNvSpPr/>
          <p:nvPr userDrawn="1"/>
        </p:nvSpPr>
        <p:spPr>
          <a:xfrm>
            <a:off x="8457132" y="4929758"/>
            <a:ext cx="324544" cy="162272"/>
          </a:xfrm>
          <a:prstGeom prst="actionButtonBackPrevious">
            <a:avLst/>
          </a:prstGeom>
          <a:solidFill>
            <a:schemeClr val="tx1"/>
          </a:solidFill>
          <a:ln w="63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200" dirty="0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19" name="TextBox 18"/>
          <p:cNvSpPr txBox="1"/>
          <p:nvPr userDrawn="1"/>
        </p:nvSpPr>
        <p:spPr>
          <a:xfrm rot="16200000">
            <a:off x="8325691" y="3970663"/>
            <a:ext cx="16161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sv-SE" sz="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©copyrights Planetaie AB 2015</a:t>
            </a:r>
          </a:p>
          <a:p>
            <a:endParaRPr lang="sv-SE" sz="800" dirty="0">
              <a:solidFill>
                <a:prstClr val="black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 rotWithShape="1">
          <a:blip r:embed="rId3"/>
          <a:srcRect b="1314"/>
          <a:stretch/>
        </p:blipFill>
        <p:spPr>
          <a:xfrm>
            <a:off x="0" y="0"/>
            <a:ext cx="2997596" cy="30393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9552" y="2643758"/>
            <a:ext cx="1800200" cy="2286000"/>
          </a:xfrm>
        </p:spPr>
        <p:txBody>
          <a:bodyPr anchor="t"/>
          <a:lstStyle>
            <a:lvl1pPr algn="ctr">
              <a:defRPr sz="15000" b="1" cap="all" baseline="0">
                <a:solidFill>
                  <a:srgbClr val="0070C0"/>
                </a:solidFill>
                <a:effectLst/>
                <a:latin typeface="+mj-lt"/>
              </a:defRPr>
            </a:lvl1pPr>
          </a:lstStyle>
          <a:p>
            <a:r>
              <a:rPr lang="en-US" dirty="0"/>
              <a:t>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66696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1570038" y="1200150"/>
            <a:ext cx="678180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70038" y="2114550"/>
            <a:ext cx="6781800" cy="219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58" r:id="rId1"/>
    <p:sldLayoutId id="2147484756" r:id="rId2"/>
    <p:sldLayoutId id="2147484759" r:id="rId3"/>
    <p:sldLayoutId id="2147484754" r:id="rId4"/>
    <p:sldLayoutId id="2147484761" r:id="rId5"/>
    <p:sldLayoutId id="2147484760" r:id="rId6"/>
  </p:sldLayoutIdLst>
  <p:hf sldNum="0" hdr="0" ftr="0" dt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800" kern="1200">
          <a:solidFill>
            <a:schemeClr val="tx1"/>
          </a:solidFill>
          <a:latin typeface="Georgia"/>
          <a:ea typeface="Geneva" pitchFamily="-65" charset="-128"/>
          <a:cs typeface="Georgia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Georgia" pitchFamily="-65" charset="0"/>
          <a:ea typeface="Geneva" pitchFamily="-65" charset="-128"/>
          <a:cs typeface="Georgia" pitchFamily="-65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Georgia" pitchFamily="-65" charset="0"/>
          <a:ea typeface="Geneva" pitchFamily="-65" charset="-128"/>
          <a:cs typeface="Georgia" pitchFamily="-65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Georgia" pitchFamily="-65" charset="0"/>
          <a:ea typeface="Geneva" pitchFamily="-65" charset="-128"/>
          <a:cs typeface="Georgia" pitchFamily="-65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Georgia" pitchFamily="-65" charset="0"/>
          <a:ea typeface="Geneva" pitchFamily="-65" charset="-128"/>
          <a:cs typeface="Georgia" pitchFamily="-65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Georgia" pitchFamily="-65" charset="0"/>
          <a:ea typeface="Geneva" pitchFamily="-65" charset="-128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Georgia" pitchFamily="-65" charset="0"/>
          <a:ea typeface="Geneva" pitchFamily="-65" charset="-128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Georgia" pitchFamily="-65" charset="0"/>
          <a:ea typeface="Geneva" pitchFamily="-65" charset="-128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Georgia" pitchFamily="-65" charset="0"/>
          <a:ea typeface="Geneva" pitchFamily="-65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/>
          <a:ea typeface="Geneva" pitchFamily="-65" charset="-128"/>
          <a:cs typeface="Arial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/>
          <a:ea typeface="Geneva" pitchFamily="-65" charset="-128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/>
          <a:ea typeface="Geneva" pitchFamily="-65" charset="-128"/>
          <a:cs typeface="Arial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/>
          <a:ea typeface="Geneva" pitchFamily="-65" charset="-128"/>
          <a:cs typeface="Arial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/>
          <a:ea typeface="Geneva" pitchFamily="-65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99169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sv-SE" dirty="0"/>
          </a:p>
          <a:p>
            <a:pPr marL="0" indent="0" algn="ctr">
              <a:buNone/>
            </a:pPr>
            <a:r>
              <a:rPr lang="sv-SE" dirty="0"/>
              <a:t>When discussing high level thinking, is there something to learn from the psychological factors that affect the way that the public at large processes information?</a:t>
            </a:r>
          </a:p>
        </p:txBody>
      </p:sp>
    </p:spTree>
    <p:extLst>
      <p:ext uri="{BB962C8B-B14F-4D97-AF65-F5344CB8AC3E}">
        <p14:creationId xmlns:p14="http://schemas.microsoft.com/office/powerpoint/2010/main" val="3408521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Concluding thoughts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sv-SE" dirty="0"/>
          </a:p>
          <a:p>
            <a:pPr marL="0" indent="0" algn="ctr">
              <a:buNone/>
            </a:pPr>
            <a:r>
              <a:rPr lang="sv-SE" dirty="0"/>
              <a:t>How might these insights be utilized to further the advancement of knowledge today? </a:t>
            </a:r>
          </a:p>
        </p:txBody>
      </p:sp>
    </p:spTree>
    <p:extLst>
      <p:ext uri="{BB962C8B-B14F-4D97-AF65-F5344CB8AC3E}">
        <p14:creationId xmlns:p14="http://schemas.microsoft.com/office/powerpoint/2010/main" val="1553193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Concluding thoughts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sv-SE" dirty="0"/>
          </a:p>
          <a:p>
            <a:pPr marL="0" indent="0" algn="ctr">
              <a:buNone/>
            </a:pPr>
            <a:r>
              <a:rPr lang="sv-SE" dirty="0"/>
              <a:t>What are the ethical implications of an ever increasing understanding of the disproportional importance of </a:t>
            </a:r>
          </a:p>
          <a:p>
            <a:pPr marL="0" indent="0" algn="ctr">
              <a:buNone/>
            </a:pPr>
            <a:r>
              <a:rPr lang="sv-SE" dirty="0"/>
              <a:t>subconscious thought</a:t>
            </a:r>
          </a:p>
          <a:p>
            <a:pPr marL="0" indent="0" algn="ctr">
              <a:buNone/>
            </a:pPr>
            <a:r>
              <a:rPr lang="sv-SE" dirty="0"/>
              <a:t>and </a:t>
            </a:r>
            <a:r>
              <a:rPr lang="sv-SE" dirty="0" err="1"/>
              <a:t>therefore</a:t>
            </a:r>
            <a:r>
              <a:rPr lang="sv-SE" dirty="0"/>
              <a:t> </a:t>
            </a:r>
          </a:p>
          <a:p>
            <a:pPr marL="0" indent="0" algn="ctr">
              <a:buNone/>
            </a:pPr>
            <a:r>
              <a:rPr lang="sv-SE" dirty="0" err="1"/>
              <a:t>subconscious</a:t>
            </a:r>
            <a:r>
              <a:rPr lang="sv-SE" dirty="0"/>
              <a:t> </a:t>
            </a:r>
            <a:r>
              <a:rPr lang="sv-SE" dirty="0" err="1"/>
              <a:t>communication</a:t>
            </a:r>
            <a:r>
              <a:rPr lang="sv-SE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9401386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sv-SE" dirty="0"/>
          </a:p>
          <a:p>
            <a:pPr marL="0" indent="0" algn="ctr">
              <a:buNone/>
            </a:pPr>
            <a:r>
              <a:rPr lang="sv-SE" dirty="0"/>
              <a:t>Is scientific training sufficient to immunize scientists against these mental ambushes?</a:t>
            </a:r>
          </a:p>
        </p:txBody>
      </p:sp>
    </p:spTree>
    <p:extLst>
      <p:ext uri="{BB962C8B-B14F-4D97-AF65-F5344CB8AC3E}">
        <p14:creationId xmlns:p14="http://schemas.microsoft.com/office/powerpoint/2010/main" val="1806754400"/>
      </p:ext>
    </p:extLst>
  </p:cSld>
  <p:clrMapOvr>
    <a:masterClrMapping/>
  </p:clrMapOvr>
</p:sld>
</file>

<file path=ppt/theme/theme1.xml><?xml version="1.0" encoding="utf-8"?>
<a:theme xmlns:a="http://schemas.openxmlformats.org/drawingml/2006/main" name="PLT with standard benefit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>
            <a:lumMod val="75000"/>
          </a:schemeClr>
        </a:solidFill>
        <a:ln w="19050"/>
      </a:spPr>
      <a:bodyPr rtlCol="0" anchor="ctr"/>
      <a:lstStyle>
        <a:defPPr algn="ctr">
          <a:defRPr sz="1200" dirty="0" smtClean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27470</TotalTime>
  <Words>92</Words>
  <Application>Microsoft Office PowerPoint</Application>
  <PresentationFormat>On-screen Show (16:9)</PresentationFormat>
  <Paragraphs>19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Geneva</vt:lpstr>
      <vt:lpstr>Georgia</vt:lpstr>
      <vt:lpstr>PLT with standard benefits</vt:lpstr>
      <vt:lpstr>QUESTIONS</vt:lpstr>
      <vt:lpstr>PowerPoint Presentation</vt:lpstr>
      <vt:lpstr>Concluding thoughts</vt:lpstr>
      <vt:lpstr>Concluding thoughts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Mario Hytten</dc:creator>
  <cp:lastModifiedBy>Mario Hytten</cp:lastModifiedBy>
  <cp:revision>1846</cp:revision>
  <dcterms:created xsi:type="dcterms:W3CDTF">2011-03-20T22:34:54Z</dcterms:created>
  <dcterms:modified xsi:type="dcterms:W3CDTF">2016-04-23T19:19:20Z</dcterms:modified>
</cp:coreProperties>
</file>