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sldIdLst>
    <p:sldId id="256" r:id="rId2"/>
    <p:sldId id="287" r:id="rId3"/>
    <p:sldId id="283" r:id="rId4"/>
    <p:sldId id="284" r:id="rId5"/>
    <p:sldId id="285" r:id="rId6"/>
    <p:sldId id="286" r:id="rId7"/>
    <p:sldId id="288" r:id="rId8"/>
    <p:sldId id="291" r:id="rId9"/>
    <p:sldId id="292" r:id="rId10"/>
    <p:sldId id="290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4" r:id="rId22"/>
    <p:sldId id="303" r:id="rId23"/>
    <p:sldId id="307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D190B"/>
    <a:srgbClr val="4D1910"/>
    <a:srgbClr val="FF3399"/>
    <a:srgbClr val="DAA600"/>
    <a:srgbClr val="65210F"/>
    <a:srgbClr val="F6DA8A"/>
    <a:srgbClr val="F4D274"/>
    <a:srgbClr val="F4D06C"/>
    <a:srgbClr val="F1C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4555" autoAdjust="0"/>
  </p:normalViewPr>
  <p:slideViewPr>
    <p:cSldViewPr snapToGrid="0">
      <p:cViewPr>
        <p:scale>
          <a:sx n="50" d="100"/>
          <a:sy n="50" d="100"/>
        </p:scale>
        <p:origin x="4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73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4998-BCE5-4B77-A4A4-248F834C6E03}" type="datetimeFigureOut">
              <a:rPr lang="en-US" smtClean="0"/>
              <a:pPr/>
              <a:t>4/11/2016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24E1-301A-4603-87B3-1DA8DCB76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24E1-301A-4603-87B3-1DA8DCB7623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Marriage is related to wealth, class status, security, physical appearance, social skills and personal preference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Facts - A wealthy bachelor must be in search of a wife </a:t>
            </a:r>
          </a:p>
          <a:p>
            <a:r>
              <a:rPr lang="en-US" baseline="0" dirty="0" smtClean="0"/>
              <a:t>Thoughts -- Any </a:t>
            </a:r>
            <a:r>
              <a:rPr lang="en-US" baseline="0" dirty="0" smtClean="0"/>
              <a:t>man that handsome must be </a:t>
            </a:r>
            <a:r>
              <a:rPr lang="en-US" baseline="0" dirty="0" smtClean="0"/>
              <a:t>good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24E1-301A-4603-87B3-1DA8DCB76236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9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57% water</a:t>
            </a:r>
          </a:p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Herbert Weinberg</a:t>
            </a:r>
          </a:p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Finance </a:t>
            </a:r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and economy</a:t>
            </a:r>
          </a:p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Technology and employment</a:t>
            </a:r>
          </a:p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Economy and governance </a:t>
            </a:r>
          </a:p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Economy and human welfare and values</a:t>
            </a:r>
          </a:p>
          <a:p>
            <a:pPr lvl="1"/>
            <a:r>
              <a:rPr lang="en-US" sz="2600" dirty="0" smtClean="0">
                <a:solidFill>
                  <a:srgbClr val="4D190B"/>
                </a:solidFill>
                <a:latin typeface="Calibri" pitchFamily="34" charset="0"/>
              </a:rPr>
              <a:t>Economy and ecology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24E1-301A-4603-87B3-1DA8DCB76236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35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88697" y="6519446"/>
            <a:ext cx="187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Varieties of Thinking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56863" y="6529125"/>
            <a:ext cx="2448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Mind, Thinking &amp; Creativity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4D191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 userDrawn="1"/>
        </p:nvSpPr>
        <p:spPr>
          <a:xfrm>
            <a:off x="288697" y="6519446"/>
            <a:ext cx="187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Varieties of Thinking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356863" y="6529125"/>
            <a:ext cx="2448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Mind, Thinking &amp; Creativity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 userDrawn="1"/>
        </p:nvSpPr>
        <p:spPr>
          <a:xfrm>
            <a:off x="288697" y="6519446"/>
            <a:ext cx="187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Varieties of Thinking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356863" y="6529125"/>
            <a:ext cx="2448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Mind, Thinking &amp; Creativity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50000"/>
                <a:satMod val="180000"/>
                <a:alpha val="40000"/>
              </a:schemeClr>
            </a:gs>
            <a:gs pos="100000">
              <a:srgbClr val="F6DA8A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br>
              <a:rPr kumimoji="0" lang="en-US" smtClean="0"/>
            </a:b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Rectangle 23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 userDrawn="1"/>
        </p:nvSpPr>
        <p:spPr>
          <a:xfrm flipV="1">
            <a:off x="324856" y="6475412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 userDrawn="1"/>
        </p:nvSpPr>
        <p:spPr>
          <a:xfrm>
            <a:off x="288697" y="6519446"/>
            <a:ext cx="187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Varieties of Thinking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56863" y="6529125"/>
            <a:ext cx="2448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mtClean="0">
                <a:solidFill>
                  <a:srgbClr val="4D190B"/>
                </a:solidFill>
                <a:latin typeface="Calibri" pitchFamily="34" charset="0"/>
              </a:rPr>
              <a:t>Mind, Thinking &amp; Creativity</a:t>
            </a:r>
            <a:endParaRPr lang="en-IN" sz="1600">
              <a:solidFill>
                <a:srgbClr val="4D190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842" r:id="rId3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spc="0" baseline="0">
          <a:ln w="1905"/>
          <a:gradFill flip="none" rotWithShape="1"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/>
              </a:gs>
              <a:gs pos="100000">
                <a:schemeClr val="tx2"/>
              </a:gs>
            </a:gsLst>
            <a:lin ang="16200000" scaled="1"/>
            <a:tileRect/>
          </a:gradFill>
          <a:effectLst/>
          <a:latin typeface="Calibri" pitchFamily="34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rgbClr val="65210F"/>
        </a:buClr>
        <a:buSzPct val="65000"/>
        <a:buFont typeface="Wingdings" pitchFamily="2" charset="2"/>
        <a:buChar char="v"/>
        <a:defRPr kumimoji="0" sz="2800" kern="1200">
          <a:solidFill>
            <a:srgbClr val="65210F"/>
          </a:solidFill>
          <a:latin typeface="Calibri" pitchFamily="34" charset="0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rgbClr val="65210F"/>
        </a:buClr>
        <a:buSzPct val="80000"/>
        <a:buFont typeface="Wingdings" pitchFamily="2" charset="2"/>
        <a:buChar char="v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rgbClr val="65210F"/>
        </a:buClr>
        <a:buSzPct val="95000"/>
        <a:buFont typeface="Wingdings" pitchFamily="2" charset="2"/>
        <a:buChar char="v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rgbClr val="65210F"/>
        </a:buClr>
        <a:buSzPct val="100000"/>
        <a:buFont typeface="Wingdings" pitchFamily="2" charset="2"/>
        <a:buChar char="v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rgbClr val="65210F"/>
        </a:buClr>
        <a:buFont typeface="Wingdings" pitchFamily="2" charset="2"/>
        <a:buChar char="v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363206" y="2526747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681" y="1189668"/>
            <a:ext cx="6713615" cy="1210553"/>
          </a:xfrm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en-US" sz="6000" i="0" u="none" strike="noStrike" cap="none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Varieties of Thinking</a:t>
            </a:r>
            <a:endParaRPr lang="en-US" sz="6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976" y="4811583"/>
            <a:ext cx="85344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500" b="1" smtClean="0">
                <a:solidFill>
                  <a:srgbClr val="65210F"/>
                </a:solidFill>
                <a:latin typeface="Calibri" pitchFamily="34" charset="0"/>
              </a:rPr>
              <a:t>Garry Jacobs</a:t>
            </a:r>
          </a:p>
          <a:p>
            <a:pPr algn="l"/>
            <a:r>
              <a:rPr lang="en-IN" smtClean="0">
                <a:solidFill>
                  <a:srgbClr val="65210F"/>
                </a:solidFill>
                <a:latin typeface="Calibri" pitchFamily="34" charset="0"/>
              </a:rPr>
              <a:t>CEO, World Academy of Art &amp; Science</a:t>
            </a:r>
          </a:p>
          <a:p>
            <a:pPr algn="l"/>
            <a:r>
              <a:rPr lang="en-IN" smtClean="0">
                <a:solidFill>
                  <a:srgbClr val="65210F"/>
                </a:solidFill>
                <a:latin typeface="Calibri" pitchFamily="34" charset="0"/>
              </a:rPr>
              <a:t>Chairman of the Board &amp; CEO, World University Consortium</a:t>
            </a:r>
          </a:p>
          <a:p>
            <a:pPr algn="l"/>
            <a:r>
              <a:rPr lang="en-IN" smtClean="0">
                <a:solidFill>
                  <a:srgbClr val="65210F"/>
                </a:solidFill>
                <a:latin typeface="Calibri" pitchFamily="34" charset="0"/>
              </a:rPr>
              <a:t>Vice-President, The Mother's Service Society</a:t>
            </a:r>
            <a:endParaRPr lang="en-US" smtClean="0">
              <a:solidFill>
                <a:srgbClr val="65210F"/>
              </a:solidFill>
              <a:latin typeface="Calibri" pitchFamily="34" charset="0"/>
            </a:endParaRPr>
          </a:p>
          <a:p>
            <a:pPr algn="l"/>
            <a:endParaRPr lang="en-US">
              <a:solidFill>
                <a:srgbClr val="65210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339596" y="1344027"/>
            <a:ext cx="11417968" cy="45719"/>
          </a:xfrm>
          <a:prstGeom prst="rect">
            <a:avLst/>
          </a:prstGeom>
          <a:gradFill flip="none" rotWithShape="1">
            <a:gsLst>
              <a:gs pos="0">
                <a:srgbClr val="EEB81E"/>
              </a:gs>
              <a:gs pos="50000">
                <a:srgbClr val="F4D06C"/>
              </a:gs>
              <a:gs pos="100000">
                <a:srgbClr val="F9E4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700" name="Picture 4" descr="http://www.selfdiscoveryportal.com/1articlesgraphics/rodin-think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13965" y="1275010"/>
            <a:ext cx="3657600" cy="556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4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Mental Knowing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0000"/>
            <a:ext cx="10972800" cy="503936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Perceives indirectly through the senses 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Creates thought-symbols to represent reality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Proceeds linearly from thought to thought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Divides reality into smaller parts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Aggregates the parts to reconstitute the whole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Constructs concepts and conceptual systems out of the pieces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Separates the observer from the object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Concentrates </a:t>
            </a:r>
            <a:r>
              <a:rPr lang="en-US" sz="3200" dirty="0" smtClean="0">
                <a:solidFill>
                  <a:srgbClr val="FF0000"/>
                </a:solidFill>
              </a:rPr>
              <a:t>by self-limitation and self-absorption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Views </a:t>
            </a:r>
            <a:r>
              <a:rPr lang="en-US" sz="3200" dirty="0" smtClean="0">
                <a:solidFill>
                  <a:srgbClr val="FF0000"/>
                </a:solidFill>
              </a:rPr>
              <a:t>reality from a single perspective and set of premises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Analytic Thinking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063" y="1554203"/>
            <a:ext cx="6236237" cy="4769323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Divides reality into smaller parts and studies each as the whole</a:t>
            </a:r>
          </a:p>
          <a:p>
            <a:pPr lvl="0"/>
            <a:r>
              <a:rPr lang="en-US" sz="3200" dirty="0" smtClean="0"/>
              <a:t>Compartmentalize everything into categories</a:t>
            </a:r>
          </a:p>
          <a:p>
            <a:pPr lvl="0"/>
            <a:r>
              <a:rPr lang="en-US" sz="3200" dirty="0" smtClean="0"/>
              <a:t>Study each subject as if it were independent </a:t>
            </a:r>
          </a:p>
          <a:p>
            <a:pPr lvl="0"/>
            <a:r>
              <a:rPr lang="en-US" sz="3200" dirty="0" smtClean="0"/>
              <a:t>Reduces causality to the lowest common denominator</a:t>
            </a:r>
          </a:p>
          <a:p>
            <a:endParaRPr lang="en-IN" dirty="0"/>
          </a:p>
        </p:txBody>
      </p:sp>
      <p:pic>
        <p:nvPicPr>
          <p:cNvPr id="12290" name="Picture 2" descr="http://appstudy.org/wp-content/uploads/2014/03/Creative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765" y="1554203"/>
            <a:ext cx="4769835" cy="486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 of Analytic Thinking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Standard model of the atom</a:t>
            </a:r>
          </a:p>
          <a:p>
            <a:pPr lvl="0"/>
            <a:r>
              <a:rPr lang="en-US" sz="3200" dirty="0" smtClean="0"/>
              <a:t>Periodic table of elements</a:t>
            </a:r>
          </a:p>
          <a:p>
            <a:pPr lvl="0"/>
            <a:r>
              <a:rPr lang="en-US" sz="3200" dirty="0" smtClean="0"/>
              <a:t>Structure of molecules </a:t>
            </a:r>
          </a:p>
          <a:p>
            <a:pPr lvl="0"/>
            <a:r>
              <a:rPr lang="en-US" sz="3200" dirty="0" smtClean="0"/>
              <a:t>Varieties of species </a:t>
            </a:r>
          </a:p>
          <a:p>
            <a:pPr lvl="0"/>
            <a:r>
              <a:rPr lang="en-US" sz="3200" dirty="0" smtClean="0"/>
              <a:t>Genetics of DNA</a:t>
            </a:r>
          </a:p>
          <a:p>
            <a:pPr lvl="0"/>
            <a:r>
              <a:rPr lang="en-US" sz="3200" dirty="0" smtClean="0"/>
              <a:t>Physiological processes</a:t>
            </a:r>
          </a:p>
          <a:p>
            <a:pPr lvl="0"/>
            <a:r>
              <a:rPr lang="en-US" sz="3200" dirty="0" smtClean="0"/>
              <a:t>Computer analysis </a:t>
            </a:r>
          </a:p>
          <a:p>
            <a:pPr lvl="0"/>
            <a:r>
              <a:rPr lang="en-US" sz="3200" dirty="0" smtClean="0"/>
              <a:t>Artificial intelligence</a:t>
            </a:r>
          </a:p>
          <a:p>
            <a:endParaRPr lang="en-IN" dirty="0"/>
          </a:p>
        </p:txBody>
      </p:sp>
      <p:pic>
        <p:nvPicPr>
          <p:cNvPr id="11268" name="Picture 4" descr="http://www.jltp.net/wp-content/uploads/2014/08/shutterstock_128976941-web.jpg"/>
          <p:cNvPicPr>
            <a:picLocks noChangeAspect="1" noChangeArrowheads="1"/>
          </p:cNvPicPr>
          <p:nvPr/>
        </p:nvPicPr>
        <p:blipFill>
          <a:blip r:embed="rId2"/>
          <a:srcRect l="3832" t="4066" r="2660" b="4806"/>
          <a:stretch>
            <a:fillRect/>
          </a:stretch>
        </p:blipFill>
        <p:spPr bwMode="auto">
          <a:xfrm>
            <a:off x="6297769" y="1609859"/>
            <a:ext cx="4713668" cy="450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thumb/f/fd/201_Elements_of_the_Human_Body-01.jpg/500px-201_Elements_of_the_Human_Body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1"/>
          <a:stretch/>
        </p:blipFill>
        <p:spPr bwMode="auto">
          <a:xfrm>
            <a:off x="9156455" y="483244"/>
            <a:ext cx="3015435" cy="58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4638"/>
            <a:ext cx="112649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Limitations of Analytic </a:t>
            </a:r>
            <a:r>
              <a:rPr lang="en-US" dirty="0" smtClean="0"/>
              <a:t>Thinking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" y="1231900"/>
            <a:ext cx="10972800" cy="492506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Reduces complex reality to basic constituents</a:t>
            </a:r>
            <a:endParaRPr lang="en-US" sz="3200" dirty="0" smtClean="0"/>
          </a:p>
          <a:p>
            <a:pPr lvl="0"/>
            <a:r>
              <a:rPr lang="en-US" sz="3200" dirty="0" smtClean="0"/>
              <a:t>Fragments knowledge </a:t>
            </a:r>
            <a:endParaRPr lang="en-US" sz="3200" dirty="0" smtClean="0"/>
          </a:p>
          <a:p>
            <a:pPr lvl="0"/>
            <a:r>
              <a:rPr lang="en-US" sz="3200" dirty="0" smtClean="0"/>
              <a:t>Divides </a:t>
            </a:r>
            <a:r>
              <a:rPr lang="en-US" sz="3200" dirty="0" smtClean="0"/>
              <a:t>related </a:t>
            </a:r>
            <a:r>
              <a:rPr lang="en-US" sz="3200" dirty="0" smtClean="0"/>
              <a:t>fields </a:t>
            </a:r>
          </a:p>
          <a:p>
            <a:pPr lvl="0"/>
            <a:r>
              <a:rPr lang="en-US" sz="3200" dirty="0" smtClean="0"/>
              <a:t>Constructs models </a:t>
            </a:r>
            <a:r>
              <a:rPr lang="en-US" sz="3200" dirty="0" smtClean="0"/>
              <a:t>divorced </a:t>
            </a:r>
            <a:r>
              <a:rPr lang="en-US" sz="3200" dirty="0" smtClean="0"/>
              <a:t>from reality </a:t>
            </a:r>
          </a:p>
          <a:p>
            <a:r>
              <a:rPr lang="en-US" sz="3200" dirty="0" smtClean="0"/>
              <a:t>Ignores significant differences “Willful Ignorance”</a:t>
            </a:r>
          </a:p>
          <a:p>
            <a:pPr lvl="0"/>
            <a:r>
              <a:rPr lang="en-US" sz="3200" dirty="0" smtClean="0"/>
              <a:t>Replaces </a:t>
            </a:r>
            <a:r>
              <a:rPr lang="en-US" sz="3200" dirty="0" smtClean="0"/>
              <a:t>clinical expertise with statistical analysis </a:t>
            </a:r>
          </a:p>
          <a:p>
            <a:pPr lvl="0"/>
            <a:r>
              <a:rPr lang="en-US" sz="3200" dirty="0" smtClean="0"/>
              <a:t>Reduces behavior </a:t>
            </a:r>
            <a:r>
              <a:rPr lang="en-US" sz="3200" dirty="0" smtClean="0"/>
              <a:t>to </a:t>
            </a:r>
            <a:r>
              <a:rPr lang="en-US" sz="3200" dirty="0" smtClean="0"/>
              <a:t>chemical-electrical </a:t>
            </a:r>
            <a:r>
              <a:rPr lang="en-US" sz="3200" dirty="0" smtClean="0"/>
              <a:t>impulses</a:t>
            </a:r>
          </a:p>
          <a:p>
            <a:pPr lvl="0"/>
            <a:r>
              <a:rPr lang="en-US" sz="3200" dirty="0" smtClean="0"/>
              <a:t>Reduces </a:t>
            </a:r>
            <a:r>
              <a:rPr lang="en-US" sz="3200" dirty="0" smtClean="0"/>
              <a:t>human relations to fixed </a:t>
            </a:r>
            <a:r>
              <a:rPr lang="en-US" sz="3200" dirty="0" smtClean="0"/>
              <a:t>patterns</a:t>
            </a:r>
          </a:p>
          <a:p>
            <a:pPr lvl="0"/>
            <a:r>
              <a:rPr lang="en-US" sz="3200" dirty="0" smtClean="0"/>
              <a:t>Reduces individual uniqueness to general types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7400" y="6311900"/>
            <a:ext cx="245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57% 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Synthetic, Systemic, Ecological Thinking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331" y="1574621"/>
            <a:ext cx="6508481" cy="2868769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Focus on the interconnectedness and interdependence of reality </a:t>
            </a:r>
          </a:p>
          <a:p>
            <a:pPr lvl="0"/>
            <a:r>
              <a:rPr lang="en-US" sz="3200" dirty="0" smtClean="0"/>
              <a:t>Recognizes complexity </a:t>
            </a:r>
          </a:p>
          <a:p>
            <a:pPr lvl="0"/>
            <a:r>
              <a:rPr lang="en-US" sz="3200" dirty="0" smtClean="0"/>
              <a:t>Strives to conceptualize the whole </a:t>
            </a:r>
          </a:p>
          <a:p>
            <a:endParaRPr lang="en-IN" sz="3200" dirty="0"/>
          </a:p>
        </p:txBody>
      </p:sp>
      <p:pic>
        <p:nvPicPr>
          <p:cNvPr id="5" name="Picture 2" descr="http://www.lma-consultinggroup.com/blog/wp-content/uploads/2014/01/01-02-2014-system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9812" y="3333302"/>
            <a:ext cx="5221294" cy="320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458" b="9050"/>
          <a:stretch>
            <a:fillRect/>
          </a:stretch>
        </p:blipFill>
        <p:spPr>
          <a:xfrm>
            <a:off x="1184856" y="25756"/>
            <a:ext cx="9893068" cy="643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 of Systems Thinking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69908"/>
            <a:ext cx="10972800" cy="285589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Electric network theory</a:t>
            </a:r>
          </a:p>
          <a:p>
            <a:pPr lvl="0"/>
            <a:r>
              <a:rPr lang="en-US" sz="3200" dirty="0" smtClean="0"/>
              <a:t>Mechanical engineering</a:t>
            </a:r>
          </a:p>
          <a:p>
            <a:pPr lvl="0"/>
            <a:r>
              <a:rPr lang="en-US" sz="3200" dirty="0" smtClean="0"/>
              <a:t>Logic modeling </a:t>
            </a:r>
          </a:p>
          <a:p>
            <a:pPr lvl="0"/>
            <a:r>
              <a:rPr lang="en-US" sz="3200" dirty="0" smtClean="0"/>
              <a:t>Evolutionary biology</a:t>
            </a:r>
          </a:p>
          <a:p>
            <a:pPr lvl="0"/>
            <a:r>
              <a:rPr lang="en-US" sz="3200" dirty="0" smtClean="0"/>
              <a:t>INTERNET</a:t>
            </a:r>
          </a:p>
          <a:p>
            <a:endParaRPr lang="en-IN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328" y="2327879"/>
            <a:ext cx="7072439" cy="427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Transdisciplinary systems research 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927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500" dirty="0" smtClean="0"/>
              <a:t>Information theory</a:t>
            </a:r>
          </a:p>
          <a:p>
            <a:pPr lvl="0"/>
            <a:r>
              <a:rPr lang="en-US" sz="3500" dirty="0" smtClean="0"/>
              <a:t>Artificial intelligence</a:t>
            </a:r>
          </a:p>
          <a:p>
            <a:pPr lvl="0"/>
            <a:r>
              <a:rPr lang="en-US" sz="3500" dirty="0" smtClean="0"/>
              <a:t>Robotics</a:t>
            </a:r>
          </a:p>
          <a:p>
            <a:pPr lvl="0"/>
            <a:r>
              <a:rPr lang="en-US" sz="3500" dirty="0" smtClean="0"/>
              <a:t>Medical science</a:t>
            </a:r>
          </a:p>
          <a:p>
            <a:pPr lvl="0"/>
            <a:r>
              <a:rPr lang="en-US" sz="3500" dirty="0" smtClean="0"/>
              <a:t>Economic systems</a:t>
            </a:r>
          </a:p>
          <a:p>
            <a:pPr lvl="0"/>
            <a:r>
              <a:rPr lang="en-US" sz="3500" dirty="0" smtClean="0"/>
              <a:t>Biology</a:t>
            </a:r>
          </a:p>
          <a:p>
            <a:pPr lvl="0"/>
            <a:r>
              <a:rPr lang="en-US" sz="3500" dirty="0" smtClean="0"/>
              <a:t>Cognitive science</a:t>
            </a:r>
          </a:p>
          <a:p>
            <a:pPr lvl="0"/>
            <a:r>
              <a:rPr lang="en-US" sz="3500" dirty="0" smtClean="0"/>
              <a:t>Management</a:t>
            </a:r>
          </a:p>
          <a:p>
            <a:pPr lvl="0"/>
            <a:r>
              <a:rPr lang="en-US" sz="3500" dirty="0" smtClean="0"/>
              <a:t>Sociology</a:t>
            </a:r>
          </a:p>
          <a:p>
            <a:pPr lvl="0"/>
            <a:r>
              <a:rPr lang="en-US" sz="3500" dirty="0" smtClean="0"/>
              <a:t>Earth </a:t>
            </a:r>
            <a:r>
              <a:rPr lang="en-US" sz="3500" dirty="0" smtClean="0"/>
              <a:t>sciences</a:t>
            </a:r>
            <a:endParaRPr lang="en-US" sz="3500" dirty="0" smtClean="0"/>
          </a:p>
          <a:p>
            <a:endParaRPr lang="en-IN" dirty="0"/>
          </a:p>
        </p:txBody>
      </p:sp>
      <p:pic>
        <p:nvPicPr>
          <p:cNvPr id="4" name="Picture 2" descr="C:\Users\Garry Jacobs\Pictures\WAAS\Network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99" y="1546871"/>
            <a:ext cx="6807143" cy="50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Transdisciplinary principles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Feedback</a:t>
            </a:r>
          </a:p>
          <a:p>
            <a:r>
              <a:rPr lang="en-US" sz="3200" dirty="0" smtClean="0"/>
              <a:t>System dynamics</a:t>
            </a:r>
          </a:p>
          <a:p>
            <a:r>
              <a:rPr lang="en-US" sz="3200" dirty="0" smtClean="0"/>
              <a:t>Emergence</a:t>
            </a:r>
          </a:p>
          <a:p>
            <a:r>
              <a:rPr lang="en-US" sz="3200" dirty="0" smtClean="0"/>
              <a:t>Self-organization</a:t>
            </a:r>
          </a:p>
          <a:p>
            <a:r>
              <a:rPr lang="en-US" sz="3200" dirty="0" smtClean="0"/>
              <a:t>Self-reproduction – </a:t>
            </a:r>
            <a:r>
              <a:rPr lang="en-US" sz="3200" dirty="0" err="1" smtClean="0"/>
              <a:t>autopoiesis</a:t>
            </a:r>
            <a:endParaRPr lang="en-US" sz="3200" dirty="0" smtClean="0"/>
          </a:p>
          <a:p>
            <a:r>
              <a:rPr lang="en-US" sz="3200" dirty="0" smtClean="0"/>
              <a:t>Complexity</a:t>
            </a:r>
          </a:p>
          <a:p>
            <a:endParaRPr lang="en-IN" dirty="0"/>
          </a:p>
        </p:txBody>
      </p:sp>
      <p:pic>
        <p:nvPicPr>
          <p:cNvPr id="4" name="Picture 2" descr="C:\Users\Garry Jacobs\Pictures\WAAS\Networks\im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b="3427"/>
          <a:stretch>
            <a:fillRect/>
          </a:stretch>
        </p:blipFill>
        <p:spPr bwMode="auto">
          <a:xfrm>
            <a:off x="6568658" y="2188872"/>
            <a:ext cx="5357264" cy="43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Limitations of systems thinking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487" y="3282148"/>
            <a:ext cx="9532513" cy="454105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Mechanization of reality </a:t>
            </a:r>
          </a:p>
          <a:p>
            <a:pPr lvl="0"/>
            <a:r>
              <a:rPr lang="en-US" sz="3200" dirty="0" smtClean="0"/>
              <a:t>Reduces </a:t>
            </a:r>
            <a:r>
              <a:rPr lang="en-US" sz="3200" dirty="0" smtClean="0"/>
              <a:t>human behavior to systems rules </a:t>
            </a:r>
          </a:p>
          <a:p>
            <a:pPr lvl="0"/>
            <a:r>
              <a:rPr lang="en-US" sz="3200" dirty="0" smtClean="0"/>
              <a:t>Suppresses the subjective dimension of reality </a:t>
            </a:r>
          </a:p>
          <a:p>
            <a:pPr lvl="0"/>
            <a:r>
              <a:rPr lang="en-US" sz="3200" dirty="0" smtClean="0"/>
              <a:t>Suppresses </a:t>
            </a:r>
            <a:r>
              <a:rPr lang="en-US" sz="3200" dirty="0" smtClean="0"/>
              <a:t>individual differences </a:t>
            </a:r>
            <a:r>
              <a:rPr lang="en-US" sz="3200" dirty="0" smtClean="0"/>
              <a:t>and uniqueness 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Shape 150"/>
          <p:cNvPicPr preferRelativeResize="0"/>
          <p:nvPr/>
        </p:nvPicPr>
        <p:blipFill rotWithShape="1">
          <a:blip r:embed="rId2">
            <a:alphaModFix/>
          </a:blip>
          <a:srcRect l="2495" t="26274" r="48261" b="6443"/>
          <a:stretch/>
        </p:blipFill>
        <p:spPr>
          <a:xfrm>
            <a:off x="8953500" y="91313"/>
            <a:ext cx="3136900" cy="368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formation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7029"/>
            <a:ext cx="10972800" cy="3693011"/>
          </a:xfrm>
        </p:spPr>
        <p:txBody>
          <a:bodyPr/>
          <a:lstStyle/>
          <a:p>
            <a:r>
              <a:rPr lang="en-US" sz="3200" dirty="0" smtClean="0"/>
              <a:t>Abstract concepts</a:t>
            </a:r>
          </a:p>
          <a:p>
            <a:r>
              <a:rPr lang="en-US" sz="3200" dirty="0" smtClean="0"/>
              <a:t>Logical reasoning </a:t>
            </a:r>
            <a:endParaRPr lang="en-US" sz="3200" dirty="0" smtClean="0"/>
          </a:p>
          <a:p>
            <a:r>
              <a:rPr lang="en-US" sz="3200" dirty="0" smtClean="0"/>
              <a:t>Conceptual systems</a:t>
            </a:r>
          </a:p>
          <a:p>
            <a:r>
              <a:rPr lang="en-US" sz="3200" dirty="0" smtClean="0"/>
              <a:t>Mathematics</a:t>
            </a:r>
            <a:endParaRPr lang="en-US" sz="3200" dirty="0" smtClean="0"/>
          </a:p>
          <a:p>
            <a:endParaRPr lang="en-IN" dirty="0"/>
          </a:p>
        </p:txBody>
      </p:sp>
      <p:pic>
        <p:nvPicPr>
          <p:cNvPr id="18434" name="Picture 2" descr="https://upload.wikimedia.org/wikipedia/commons/thumb/1/17/Prinicipia-title.png/220px-Prinicipia-ti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853" y="1890291"/>
            <a:ext cx="2524005" cy="3499189"/>
          </a:xfrm>
          <a:prstGeom prst="rect">
            <a:avLst/>
          </a:prstGeom>
          <a:noFill/>
        </p:spPr>
      </p:pic>
      <p:pic>
        <p:nvPicPr>
          <p:cNvPr id="18436" name="Picture 4" descr="http://i.dailymail.co.uk/i/pix/2014/02/18/article-0-065A4CA3000005DC-97_634x607.jpg"/>
          <p:cNvPicPr>
            <a:picLocks noChangeAspect="1" noChangeArrowheads="1"/>
          </p:cNvPicPr>
          <p:nvPr/>
        </p:nvPicPr>
        <p:blipFill>
          <a:blip r:embed="rId3"/>
          <a:srcRect b="2803"/>
          <a:stretch>
            <a:fillRect/>
          </a:stretch>
        </p:blipFill>
        <p:spPr bwMode="auto">
          <a:xfrm>
            <a:off x="8145429" y="1888792"/>
            <a:ext cx="3741457" cy="348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Integral, Organic Thinking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06" y="1417638"/>
            <a:ext cx="9427694" cy="527401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Sees the whole greater than the sum of its parts</a:t>
            </a:r>
          </a:p>
          <a:p>
            <a:pPr lvl="0"/>
            <a:r>
              <a:rPr lang="en-US" sz="3200" b="1" dirty="0" smtClean="0"/>
              <a:t>Unifies the objective and subjective dimensions</a:t>
            </a:r>
          </a:p>
          <a:p>
            <a:pPr lvl="0"/>
            <a:r>
              <a:rPr lang="en-US" sz="3200" b="1" dirty="0" smtClean="0"/>
              <a:t>Reconciles individuality with collectivity</a:t>
            </a:r>
          </a:p>
          <a:p>
            <a:pPr lvl="0"/>
            <a:endParaRPr lang="en-US" b="1" dirty="0" smtClean="0"/>
          </a:p>
          <a:p>
            <a:pPr marL="137160" lvl="0" indent="0" algn="ctr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137160" lv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All </a:t>
            </a:r>
            <a:r>
              <a:rPr lang="en-US" sz="3600" b="1" dirty="0" smtClean="0">
                <a:solidFill>
                  <a:srgbClr val="C00000"/>
                </a:solidFill>
              </a:rPr>
              <a:t>knowledge seeks unity</a:t>
            </a:r>
          </a:p>
          <a:p>
            <a:endParaRPr lang="en-IN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200" y="2611316"/>
            <a:ext cx="42418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99" y="274638"/>
            <a:ext cx="10972800" cy="1143000"/>
          </a:xfrm>
        </p:spPr>
        <p:txBody>
          <a:bodyPr/>
          <a:lstStyle/>
          <a:p>
            <a:r>
              <a:rPr lang="en-IN" dirty="0" smtClean="0"/>
              <a:t>Integral Conceptions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589" y="2925472"/>
            <a:ext cx="3264911" cy="7695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6000" b="1" dirty="0" smtClean="0">
                <a:solidFill>
                  <a:srgbClr val="DAA600"/>
                </a:solidFill>
                <a:latin typeface="Cambria" pitchFamily="18" charset="0"/>
              </a:rPr>
              <a:t>Beauty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 rot="1383165">
            <a:off x="782681" y="1483787"/>
            <a:ext cx="3393237" cy="68150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</a:rPr>
              <a:t>Harmony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84923" y="4892897"/>
            <a:ext cx="4727377" cy="131740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15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</a:rPr>
              <a:t>Truth</a:t>
            </a:r>
            <a:endParaRPr kumimoji="0" lang="en-US" sz="9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8300" y="4182410"/>
            <a:ext cx="4339355" cy="187548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150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itchFamily="18" charset="0"/>
              </a:rPr>
              <a:t>Mind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 rot="21025588">
            <a:off x="155867" y="2673441"/>
            <a:ext cx="2515672" cy="13576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itchFamily="18" charset="0"/>
              </a:rPr>
              <a:t>Life</a:t>
            </a:r>
            <a:endParaRPr kumimoji="0" lang="en-US" sz="880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 rot="18694786">
            <a:off x="3039839" y="2517821"/>
            <a:ext cx="3071610" cy="55692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</a:rPr>
              <a:t>Happiness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76595" y="3750972"/>
            <a:ext cx="3191163" cy="10013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Peace 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 rot="19335169">
            <a:off x="7670209" y="1963894"/>
            <a:ext cx="4281196" cy="5602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Personality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 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8545557" y="4304048"/>
            <a:ext cx="3544848" cy="1249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Society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 rot="20943369">
            <a:off x="6351669" y="1661556"/>
            <a:ext cx="2912771" cy="78883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5210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0939" y="124167"/>
            <a:ext cx="10972800" cy="1143000"/>
          </a:xfrm>
        </p:spPr>
        <p:txBody>
          <a:bodyPr/>
          <a:lstStyle/>
          <a:p>
            <a:r>
              <a:rPr lang="en-IN" dirty="0" smtClean="0"/>
              <a:t>Insight and Intuition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22" y="1600200"/>
            <a:ext cx="11466653" cy="4709160"/>
          </a:xfrm>
        </p:spPr>
        <p:txBody>
          <a:bodyPr/>
          <a:lstStyle/>
          <a:p>
            <a:pPr lvl="0"/>
            <a:r>
              <a:rPr lang="en-US" sz="3200" dirty="0" smtClean="0"/>
              <a:t>Our self-awareness is knowledge by identity</a:t>
            </a:r>
          </a:p>
          <a:p>
            <a:pPr lvl="0"/>
            <a:r>
              <a:rPr lang="en-US" sz="3200" dirty="0" smtClean="0"/>
              <a:t>Perceives the truth in ambiguity and paradox </a:t>
            </a:r>
          </a:p>
          <a:p>
            <a:r>
              <a:rPr lang="en-US" sz="3200" dirty="0" smtClean="0"/>
              <a:t>Reconciles opposites &amp; contradictions within a larger unity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endParaRPr lang="en-IN" dirty="0"/>
          </a:p>
        </p:txBody>
      </p:sp>
      <p:pic>
        <p:nvPicPr>
          <p:cNvPr id="8" name="Shape 209"/>
          <p:cNvPicPr preferRelativeResize="0"/>
          <p:nvPr/>
        </p:nvPicPr>
        <p:blipFill rotWithShape="1">
          <a:blip r:embed="rId2">
            <a:alphaModFix/>
          </a:blip>
          <a:srcRect l="9582" t="4172" r="10495"/>
          <a:stretch/>
        </p:blipFill>
        <p:spPr>
          <a:xfrm>
            <a:off x="9352344" y="0"/>
            <a:ext cx="2941257" cy="268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93750" y="3954780"/>
            <a:ext cx="106045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intuitive mind is a sacred gift and the rational mind is a faithful servant. We have created a society </a:t>
            </a:r>
            <a:r>
              <a:rPr lang="en-US" sz="3200" b="1" dirty="0" smtClean="0">
                <a:solidFill>
                  <a:srgbClr val="C00000"/>
                </a:solidFill>
              </a:rPr>
              <a:t>that honors </a:t>
            </a:r>
            <a:r>
              <a:rPr lang="en-US" sz="3200" b="1" dirty="0">
                <a:solidFill>
                  <a:srgbClr val="C00000"/>
                </a:solidFill>
              </a:rPr>
              <a:t>the servant and has forgotten the gift.</a:t>
            </a:r>
          </a:p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Albert </a:t>
            </a:r>
            <a:r>
              <a:rPr lang="en-US" sz="2800" b="1" dirty="0">
                <a:solidFill>
                  <a:srgbClr val="C00000"/>
                </a:solidFill>
              </a:rPr>
              <a:t>Einstein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5171" y="5249163"/>
            <a:ext cx="633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</a:rPr>
              <a:t>All </a:t>
            </a:r>
            <a:r>
              <a:rPr lang="en-US" sz="3600" b="1" dirty="0">
                <a:solidFill>
                  <a:srgbClr val="C00000"/>
                </a:solidFill>
              </a:rPr>
              <a:t>is in each, each is in all</a:t>
            </a:r>
          </a:p>
        </p:txBody>
      </p:sp>
      <p:pic>
        <p:nvPicPr>
          <p:cNvPr id="10" name="Picture 4" descr="http://www.tnlc.com/eep/circles/absolute_relativ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233" y="392447"/>
            <a:ext cx="4531388" cy="4531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3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nsightful-intuition.com/wp-content/uploads/2012/12/cropped-Plain-Small-Hea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47333" cy="69469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Mind</a:t>
            </a:r>
            <a:endParaRPr lang="en-IN"/>
          </a:p>
        </p:txBody>
      </p:sp>
      <p:pic>
        <p:nvPicPr>
          <p:cNvPr id="23558" name="Picture 6" descr="https://upload.wikimedia.org/wikipedia/commons/thumb/3/35/Aristotle_Bust_White_Background_Transparent.png/175px-Aristotle_Bust_White_Background_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61" y="1305471"/>
            <a:ext cx="1128587" cy="15415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0608" y="2884867"/>
            <a:ext cx="826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Aristotle</a:t>
            </a:r>
            <a:endParaRPr lang="en-IN" sz="1400" b="1">
              <a:solidFill>
                <a:srgbClr val="65210F"/>
              </a:solidFill>
              <a:latin typeface="Calibri" pitchFamily="34" charset="0"/>
            </a:endParaRPr>
          </a:p>
        </p:txBody>
      </p:sp>
      <p:pic>
        <p:nvPicPr>
          <p:cNvPr id="23560" name="Picture 8" descr="http://www.mrdowling.com/images/701socrat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364" y="1364999"/>
            <a:ext cx="954456" cy="15717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8626" y="2844084"/>
            <a:ext cx="810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Socrates</a:t>
            </a:r>
            <a:endParaRPr lang="en-IN" sz="1400" b="1">
              <a:solidFill>
                <a:srgbClr val="65210F"/>
              </a:solidFill>
              <a:latin typeface="Calibri" pitchFamily="34" charset="0"/>
            </a:endParaRPr>
          </a:p>
        </p:txBody>
      </p:sp>
      <p:pic>
        <p:nvPicPr>
          <p:cNvPr id="23562" name="Picture 10" descr="http://users.telenet.be/wouter.wylin/atlantisring/plato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8802" y="1463462"/>
            <a:ext cx="1153694" cy="1628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81341" y="2970726"/>
            <a:ext cx="569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Plato</a:t>
            </a:r>
            <a:endParaRPr lang="en-IN" sz="1400" b="1">
              <a:solidFill>
                <a:srgbClr val="65210F"/>
              </a:solidFill>
              <a:latin typeface="Calibri" pitchFamily="34" charset="0"/>
            </a:endParaRPr>
          </a:p>
        </p:txBody>
      </p:sp>
      <p:pic>
        <p:nvPicPr>
          <p:cNvPr id="23564" name="Picture 12" descr="https://nicosteyn.files.wordpress.com/2011/01/da-vi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146" y="3206466"/>
            <a:ext cx="1135736" cy="12878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7742" y="4707601"/>
            <a:ext cx="1065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Archimedes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006" y="4378816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Da Vinci</a:t>
            </a:r>
          </a:p>
        </p:txBody>
      </p:sp>
      <p:pic>
        <p:nvPicPr>
          <p:cNvPr id="23566" name="Picture 14" descr="https://www.cs.drexel.edu/%7Ecrorres/Archimedes/graphics/TransBust.gif"/>
          <p:cNvPicPr>
            <a:picLocks noChangeAspect="1" noChangeArrowheads="1"/>
          </p:cNvPicPr>
          <p:nvPr/>
        </p:nvPicPr>
        <p:blipFill>
          <a:blip r:embed="rId6"/>
          <a:srcRect b="27296"/>
          <a:stretch>
            <a:fillRect/>
          </a:stretch>
        </p:blipFill>
        <p:spPr bwMode="auto">
          <a:xfrm>
            <a:off x="570312" y="3365593"/>
            <a:ext cx="1196707" cy="1398843"/>
          </a:xfrm>
          <a:prstGeom prst="rect">
            <a:avLst/>
          </a:prstGeom>
          <a:noFill/>
        </p:spPr>
      </p:pic>
      <p:pic>
        <p:nvPicPr>
          <p:cNvPr id="23568" name="Picture 16" descr="http://nebula.wsimg.com/2beb0aa9576ff1893169e30f79d3634d?AccessKeyId=BC9D1C1AF98353776E64&amp;disposition=0&amp;alloworigin=1"/>
          <p:cNvPicPr>
            <a:picLocks noChangeAspect="1" noChangeArrowheads="1"/>
          </p:cNvPicPr>
          <p:nvPr/>
        </p:nvPicPr>
        <p:blipFill>
          <a:blip r:embed="rId7"/>
          <a:srcRect b="42946"/>
          <a:stretch>
            <a:fillRect/>
          </a:stretch>
        </p:blipFill>
        <p:spPr bwMode="auto">
          <a:xfrm>
            <a:off x="9208395" y="811367"/>
            <a:ext cx="1369891" cy="14424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299552" y="1580929"/>
            <a:ext cx="73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Goethe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6452" y="5374785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Martin Luther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6918" y="5889937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Descartes</a:t>
            </a:r>
          </a:p>
        </p:txBody>
      </p:sp>
      <p:pic>
        <p:nvPicPr>
          <p:cNvPr id="23570" name="Picture 18" descr="http://4.bp.blogspot.com/-rYA7941FYAo/TrA0zbn5_PI/AAAAAAAABhU/Lm4qABVTSBc/s1600/MartinLuther.png"/>
          <p:cNvPicPr>
            <a:picLocks noChangeAspect="1" noChangeArrowheads="1"/>
          </p:cNvPicPr>
          <p:nvPr/>
        </p:nvPicPr>
        <p:blipFill>
          <a:blip r:embed="rId8" cstate="print"/>
          <a:srcRect b="26225"/>
          <a:stretch>
            <a:fillRect/>
          </a:stretch>
        </p:blipFill>
        <p:spPr bwMode="auto">
          <a:xfrm>
            <a:off x="5434884" y="4029917"/>
            <a:ext cx="1346839" cy="1404965"/>
          </a:xfrm>
          <a:prstGeom prst="rect">
            <a:avLst/>
          </a:prstGeom>
          <a:noFill/>
        </p:spPr>
      </p:pic>
      <p:pic>
        <p:nvPicPr>
          <p:cNvPr id="23572" name="Picture 20" descr="http://www.datagenetics.com/blog/february12014/i.png"/>
          <p:cNvPicPr>
            <a:picLocks noChangeAspect="1" noChangeArrowheads="1"/>
          </p:cNvPicPr>
          <p:nvPr/>
        </p:nvPicPr>
        <p:blipFill>
          <a:blip r:embed="rId9" cstate="print"/>
          <a:srcRect b="15469"/>
          <a:stretch>
            <a:fillRect/>
          </a:stretch>
        </p:blipFill>
        <p:spPr bwMode="auto">
          <a:xfrm>
            <a:off x="9530367" y="4569305"/>
            <a:ext cx="1348480" cy="136785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676836" y="3551115"/>
            <a:ext cx="709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Tolstoy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26579" y="5962917"/>
            <a:ext cx="778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Newton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43257" y="4031087"/>
            <a:ext cx="775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Einstein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57764" y="4087175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Marx</a:t>
            </a:r>
          </a:p>
        </p:txBody>
      </p:sp>
      <p:pic>
        <p:nvPicPr>
          <p:cNvPr id="23574" name="Picture 22" descr="http://maisinteligente.com.br/apps/einstein/einstei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0716" y="2768957"/>
            <a:ext cx="1296642" cy="1231810"/>
          </a:xfrm>
          <a:prstGeom prst="rect">
            <a:avLst/>
          </a:prstGeom>
          <a:noFill/>
        </p:spPr>
      </p:pic>
      <p:pic>
        <p:nvPicPr>
          <p:cNvPr id="23576" name="Picture 24" descr="https://image.spreadshirtmedia.com/image-server/v1/designs/11499204,width=178,height=178,version=1320836481/Karl-Marx-Cutou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759" y="2574058"/>
            <a:ext cx="2035175" cy="2035175"/>
          </a:xfrm>
          <a:prstGeom prst="rect">
            <a:avLst/>
          </a:prstGeom>
          <a:noFill/>
        </p:spPr>
      </p:pic>
      <p:pic>
        <p:nvPicPr>
          <p:cNvPr id="23578" name="Picture 26" descr="https://image.spreadshirtmedia.com/image-server/v1/designs/1005878860,width=178,height=178,version=1449132890/Leo-Tolsto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4928" y="1861618"/>
            <a:ext cx="1902004" cy="1902004"/>
          </a:xfrm>
          <a:prstGeom prst="rect">
            <a:avLst/>
          </a:prstGeom>
          <a:noFill/>
        </p:spPr>
      </p:pic>
      <p:pic>
        <p:nvPicPr>
          <p:cNvPr id="23580" name="Picture 28" descr="http://masoneriabarcelona.com/wp-content/uploads/2014/05/descartes-hom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6565" y="4584877"/>
            <a:ext cx="1466174" cy="1313645"/>
          </a:xfrm>
          <a:prstGeom prst="rect">
            <a:avLst/>
          </a:prstGeom>
          <a:noFill/>
        </p:spPr>
      </p:pic>
      <p:pic>
        <p:nvPicPr>
          <p:cNvPr id="23584" name="Picture 32" descr="http://angelll8.tripod.com/sitebuildercontent/sitebuilderpictures/painting_monk.gif"/>
          <p:cNvPicPr>
            <a:picLocks noChangeAspect="1" noChangeArrowheads="1"/>
          </p:cNvPicPr>
          <p:nvPr/>
        </p:nvPicPr>
        <p:blipFill>
          <a:blip r:embed="rId14"/>
          <a:srcRect r="6842" b="15994"/>
          <a:stretch>
            <a:fillRect/>
          </a:stretch>
        </p:blipFill>
        <p:spPr bwMode="auto">
          <a:xfrm>
            <a:off x="5420812" y="2010598"/>
            <a:ext cx="1199677" cy="135228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578698" y="3376411"/>
            <a:ext cx="911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smtClean="0">
                <a:solidFill>
                  <a:srgbClr val="65210F"/>
                </a:solidFill>
                <a:latin typeface="Calibri" pitchFamily="34" charset="0"/>
              </a:rPr>
              <a:t>Confucius</a:t>
            </a:r>
          </a:p>
        </p:txBody>
      </p:sp>
      <p:pic>
        <p:nvPicPr>
          <p:cNvPr id="23586" name="Picture 34" descr="http://www.sitebee.co.uk/templates/evolution/images/evolution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635" y="4833902"/>
            <a:ext cx="4572000" cy="162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Mind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10972800" cy="4891722"/>
          </a:xfrm>
        </p:spPr>
        <p:txBody>
          <a:bodyPr/>
          <a:lstStyle/>
          <a:p>
            <a:pPr lvl="0"/>
            <a:r>
              <a:rPr lang="en-US" sz="3200" dirty="0" smtClean="0"/>
              <a:t>Practical adaptation</a:t>
            </a:r>
          </a:p>
          <a:p>
            <a:pPr lvl="0"/>
            <a:r>
              <a:rPr lang="en-US" sz="3200" dirty="0" smtClean="0"/>
              <a:t>Observation </a:t>
            </a:r>
          </a:p>
          <a:p>
            <a:pPr lvl="0"/>
            <a:r>
              <a:rPr lang="en-US" sz="3200" dirty="0" smtClean="0"/>
              <a:t>Memory</a:t>
            </a:r>
          </a:p>
          <a:p>
            <a:endParaRPr lang="en-IN" dirty="0"/>
          </a:p>
        </p:txBody>
      </p:sp>
      <p:pic>
        <p:nvPicPr>
          <p:cNvPr id="22530" name="Picture 2" descr="http://www.ancient-origins.net/sites/default/files/field/image/Illustration-of-the-species-Homo-habilis-.jpg"/>
          <p:cNvPicPr>
            <a:picLocks noChangeAspect="1" noChangeArrowheads="1"/>
          </p:cNvPicPr>
          <p:nvPr/>
        </p:nvPicPr>
        <p:blipFill>
          <a:blip r:embed="rId2"/>
          <a:srcRect l="7292" r="8642"/>
          <a:stretch>
            <a:fillRect/>
          </a:stretch>
        </p:blipFill>
        <p:spPr bwMode="auto">
          <a:xfrm>
            <a:off x="1468193" y="3374266"/>
            <a:ext cx="3863662" cy="3013657"/>
          </a:xfrm>
          <a:prstGeom prst="rect">
            <a:avLst/>
          </a:prstGeom>
          <a:noFill/>
        </p:spPr>
      </p:pic>
      <p:pic>
        <p:nvPicPr>
          <p:cNvPr id="22532" name="Picture 4" descr="https://phatfriend.files.wordpress.com/2015/02/tools-of-early-man.jpg"/>
          <p:cNvPicPr>
            <a:picLocks noChangeAspect="1" noChangeArrowheads="1"/>
          </p:cNvPicPr>
          <p:nvPr/>
        </p:nvPicPr>
        <p:blipFill>
          <a:blip r:embed="rId3"/>
          <a:srcRect b="2958"/>
          <a:stretch>
            <a:fillRect/>
          </a:stretch>
        </p:blipFill>
        <p:spPr bwMode="auto">
          <a:xfrm>
            <a:off x="5680610" y="3369436"/>
            <a:ext cx="4572000" cy="3005607"/>
          </a:xfrm>
          <a:prstGeom prst="rect">
            <a:avLst/>
          </a:prstGeom>
          <a:noFill/>
        </p:spPr>
      </p:pic>
      <p:pic>
        <p:nvPicPr>
          <p:cNvPr id="22534" name="Picture 6" descr="http://www.hfinone.com/images/whe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1272" y="4049551"/>
            <a:ext cx="1237088" cy="1856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Mimetic or Social Mind 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Imitation of Nature</a:t>
            </a:r>
          </a:p>
          <a:p>
            <a:pPr lvl="0"/>
            <a:r>
              <a:rPr lang="en-US" sz="3200" dirty="0" smtClean="0"/>
              <a:t>Imitation of human </a:t>
            </a:r>
            <a:r>
              <a:rPr lang="en-US" sz="3200" dirty="0" smtClean="0"/>
              <a:t>behavior</a:t>
            </a:r>
            <a:endParaRPr lang="en-US" sz="3200" dirty="0" smtClean="0"/>
          </a:p>
          <a:p>
            <a:endParaRPr lang="en-IN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1113" y="1449973"/>
            <a:ext cx="3372856" cy="47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 descr="https://lh6.googleusercontent.com/ticBKMoLpBjaaLHYVi9mVeoN2ebxtld_FFC4qlcODJtngRMTFGwl_qVHs2BcylwQHaGMIFiZLRHNdTshwgfM4LL0MaplVCarJ3nY3DtovFnnSd_4mc4X1Iat1hnVyfa_8_AqnudZsTw"/>
          <p:cNvPicPr>
            <a:picLocks noChangeAspect="1" noChangeArrowheads="1"/>
          </p:cNvPicPr>
          <p:nvPr/>
        </p:nvPicPr>
        <p:blipFill>
          <a:blip r:embed="rId3" cstate="print"/>
          <a:srcRect t="19810" b="11386"/>
          <a:stretch>
            <a:fillRect/>
          </a:stretch>
        </p:blipFill>
        <p:spPr bwMode="auto">
          <a:xfrm>
            <a:off x="1120463" y="3213101"/>
            <a:ext cx="5589432" cy="29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Symbol formation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Symbols = Ideas + Power</a:t>
            </a:r>
          </a:p>
          <a:p>
            <a:pPr lvl="0"/>
            <a:r>
              <a:rPr lang="en-US" sz="3200" dirty="0" smtClean="0"/>
              <a:t>Images </a:t>
            </a:r>
          </a:p>
          <a:p>
            <a:pPr lvl="0"/>
            <a:r>
              <a:rPr lang="en-US" sz="3200" dirty="0" smtClean="0"/>
              <a:t>Signs</a:t>
            </a:r>
          </a:p>
          <a:p>
            <a:pPr lvl="0"/>
            <a:r>
              <a:rPr lang="en-US" sz="3200" dirty="0" smtClean="0"/>
              <a:t>Insignias</a:t>
            </a:r>
          </a:p>
          <a:p>
            <a:pPr lvl="0"/>
            <a:r>
              <a:rPr lang="en-US" sz="3200" dirty="0" smtClean="0"/>
              <a:t>Numbers</a:t>
            </a:r>
          </a:p>
          <a:p>
            <a:pPr lvl="0"/>
            <a:r>
              <a:rPr lang="en-US" sz="3200" dirty="0" smtClean="0"/>
              <a:t>Alphabet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36" y="287338"/>
            <a:ext cx="6364264" cy="6374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154" y="1587322"/>
            <a:ext cx="6061656" cy="4709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Invention </a:t>
            </a:r>
          </a:p>
          <a:p>
            <a:r>
              <a:rPr lang="en-US" sz="3200" dirty="0" smtClean="0"/>
              <a:t>Discovery</a:t>
            </a:r>
          </a:p>
          <a:p>
            <a:r>
              <a:rPr lang="en-US" sz="3200" dirty="0" smtClean="0"/>
              <a:t>Religion</a:t>
            </a:r>
          </a:p>
          <a:p>
            <a:r>
              <a:rPr lang="en-US" sz="3200" dirty="0" smtClean="0"/>
              <a:t>Commerce  </a:t>
            </a:r>
          </a:p>
          <a:p>
            <a:r>
              <a:rPr lang="en-US" sz="3200" dirty="0" smtClean="0"/>
              <a:t>Philosophy</a:t>
            </a:r>
          </a:p>
          <a:p>
            <a:r>
              <a:rPr lang="en-US" sz="3200" dirty="0" smtClean="0"/>
              <a:t>Science</a:t>
            </a:r>
          </a:p>
          <a:p>
            <a:r>
              <a:rPr lang="en-US" sz="3200" dirty="0" smtClean="0"/>
              <a:t>Arts</a:t>
            </a:r>
          </a:p>
        </p:txBody>
      </p:sp>
      <p:sp>
        <p:nvSpPr>
          <p:cNvPr id="17410" name="AutoShape 2" descr="https://lh3.googleusercontent.com/8Lud9RSOeJd67kdfdGgQhbuVKZW4JTmmTsKWQiaP9uUKXBzjTUdKuHnOGmT2vub9-7KEsEFrJlXvMvPDgWD3j_ce-mpHbr7xmWQWE6_MKKl8FWVU268SVskLb7zYZuy6k3n5SjRJrD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412" name="AutoShape 4" descr="https://upload.wikimedia.org/wikipedia/commons/d/d2/The_front_of_the_Notre-Dame_Cathedral_Basilica,_Ottawa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smtClean="0"/>
              <a:t>Imagination</a:t>
            </a:r>
            <a:endParaRPr lang="en-IN"/>
          </a:p>
        </p:txBody>
      </p:sp>
      <p:sp>
        <p:nvSpPr>
          <p:cNvPr id="17414" name="AutoShape 6" descr="https://upload.wikimedia.org/wikipedia/commons/d/d2/The_front_of_the_Notre-Dame_Cathedral_Basilica,_Ottawa.jpg"/>
          <p:cNvSpPr>
            <a:spLocks noChangeAspect="1" noChangeArrowheads="1"/>
          </p:cNvSpPr>
          <p:nvPr/>
        </p:nvSpPr>
        <p:spPr bwMode="auto">
          <a:xfrm>
            <a:off x="63500" y="-136525"/>
            <a:ext cx="9934575" cy="6629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18" name="Picture 10" descr="http://rpsec.usca.edu/campinvention/camp-invention-lightbul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014" y="1402611"/>
            <a:ext cx="2609850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thinking? 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10972800" cy="4339220"/>
          </a:xfrm>
        </p:spPr>
        <p:txBody>
          <a:bodyPr/>
          <a:lstStyle/>
          <a:p>
            <a:pPr lvl="0"/>
            <a:r>
              <a:rPr lang="en-US" sz="3200" dirty="0" smtClean="0"/>
              <a:t>Relating two or more sensations, memories, objects, people, actions, events, feelings, facts, thoughts, ideas, values</a:t>
            </a:r>
          </a:p>
          <a:p>
            <a:pPr lvl="0"/>
            <a:r>
              <a:rPr lang="en-US" sz="3200" dirty="0" smtClean="0"/>
              <a:t>Relation of facts generates thought</a:t>
            </a:r>
          </a:p>
          <a:p>
            <a:pPr lvl="0"/>
            <a:r>
              <a:rPr lang="en-US" sz="3200" dirty="0" smtClean="0"/>
              <a:t>Relation of thoughts generates ideas</a:t>
            </a:r>
          </a:p>
          <a:p>
            <a:pPr lvl="0"/>
            <a:r>
              <a:rPr lang="en-US" sz="3200" dirty="0" smtClean="0"/>
              <a:t>Relation of ideas generates conceptual systems </a:t>
            </a:r>
            <a:r>
              <a:rPr lang="en-US" dirty="0" smtClean="0"/>
              <a:t>     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940800" y="140340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X + Y = ?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390793"/>
            <a:ext cx="5367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Typewriter + TV = PC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3238" y="5073134"/>
            <a:ext cx="5966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PC + </a:t>
            </a:r>
            <a:r>
              <a:rPr lang="en-US" sz="4000" b="1" dirty="0" smtClean="0">
                <a:solidFill>
                  <a:srgbClr val="FF0000"/>
                </a:solidFill>
              </a:rPr>
              <a:t>Network </a:t>
            </a:r>
            <a:r>
              <a:rPr lang="en-US" sz="4000" b="1" dirty="0">
                <a:solidFill>
                  <a:srgbClr val="FF0000"/>
                </a:solidFill>
              </a:rPr>
              <a:t>= Internet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8814966" y="5695434"/>
            <a:ext cx="336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E = MC</a:t>
            </a:r>
            <a:r>
              <a:rPr lang="en-US" sz="5400" b="1" baseline="30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Faculties of Thinking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507" y="1309361"/>
            <a:ext cx="5984545" cy="470916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Relationship</a:t>
            </a:r>
          </a:p>
          <a:p>
            <a:pPr lvl="0"/>
            <a:r>
              <a:rPr lang="en-US" dirty="0" smtClean="0"/>
              <a:t>Discrimination</a:t>
            </a:r>
          </a:p>
          <a:p>
            <a:pPr lvl="0"/>
            <a:r>
              <a:rPr lang="en-US" dirty="0" smtClean="0"/>
              <a:t>Compare </a:t>
            </a:r>
            <a:r>
              <a:rPr lang="en-US" dirty="0" smtClean="0"/>
              <a:t>&amp; Contrast</a:t>
            </a:r>
          </a:p>
          <a:p>
            <a:pPr lvl="0"/>
            <a:r>
              <a:rPr lang="en-US" dirty="0" smtClean="0"/>
              <a:t>Measurement</a:t>
            </a:r>
          </a:p>
          <a:p>
            <a:pPr lvl="0"/>
            <a:r>
              <a:rPr lang="en-US" dirty="0" smtClean="0"/>
              <a:t>Categorization</a:t>
            </a:r>
          </a:p>
          <a:p>
            <a:pPr lvl="0"/>
            <a:r>
              <a:rPr lang="en-US" dirty="0" smtClean="0"/>
              <a:t>Organization</a:t>
            </a:r>
            <a:endParaRPr lang="en-US" dirty="0" smtClean="0"/>
          </a:p>
          <a:p>
            <a:pPr lvl="0"/>
            <a:r>
              <a:rPr lang="en-US" dirty="0" smtClean="0"/>
              <a:t>Judgment </a:t>
            </a:r>
          </a:p>
          <a:p>
            <a:pPr lvl="0"/>
            <a:r>
              <a:rPr lang="en-US" dirty="0" smtClean="0"/>
              <a:t>Definition</a:t>
            </a:r>
          </a:p>
          <a:p>
            <a:pPr lvl="0"/>
            <a:r>
              <a:rPr lang="en-US" dirty="0" smtClean="0"/>
              <a:t>Inference </a:t>
            </a:r>
          </a:p>
          <a:p>
            <a:pPr lvl="0"/>
            <a:r>
              <a:rPr lang="en-US" dirty="0" smtClean="0"/>
              <a:t>Deduction </a:t>
            </a:r>
            <a:endParaRPr lang="en-US" dirty="0" smtClean="0"/>
          </a:p>
        </p:txBody>
      </p:sp>
      <p:pic>
        <p:nvPicPr>
          <p:cNvPr id="13316" name="Picture 4" descr="http://iamican.ca/wp-content/uploads/2013/06/thinking_head.png"/>
          <p:cNvPicPr>
            <a:picLocks noChangeAspect="1" noChangeArrowheads="1"/>
          </p:cNvPicPr>
          <p:nvPr/>
        </p:nvPicPr>
        <p:blipFill>
          <a:blip r:embed="rId2" cstate="print"/>
          <a:srcRect b="2752"/>
          <a:stretch>
            <a:fillRect/>
          </a:stretch>
        </p:blipFill>
        <p:spPr bwMode="auto">
          <a:xfrm flipH="1">
            <a:off x="7667107" y="1719669"/>
            <a:ext cx="3158767" cy="386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00B0F0"/>
      </a:dk1>
      <a:lt1>
        <a:srgbClr val="00B050"/>
      </a:lt1>
      <a:dk2>
        <a:srgbClr val="F0A22E"/>
      </a:dk2>
      <a:lt2>
        <a:srgbClr val="FBEEC9"/>
      </a:lt2>
      <a:accent1>
        <a:srgbClr val="FBEEC9"/>
      </a:accent1>
      <a:accent2>
        <a:srgbClr val="F7E09E"/>
      </a:accent2>
      <a:accent3>
        <a:srgbClr val="F3CC5F"/>
      </a:accent3>
      <a:accent4>
        <a:srgbClr val="C3986D"/>
      </a:accent4>
      <a:accent5>
        <a:srgbClr val="A19574"/>
      </a:accent5>
      <a:accent6>
        <a:srgbClr val="C17529"/>
      </a:accent6>
      <a:hlink>
        <a:srgbClr val="C87D0E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607</Words>
  <Application>Microsoft Office PowerPoint</Application>
  <PresentationFormat>Widescreen</PresentationFormat>
  <Paragraphs>173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Book Antiqua</vt:lpstr>
      <vt:lpstr>Calibri</vt:lpstr>
      <vt:lpstr>Cambria</vt:lpstr>
      <vt:lpstr>Wingdings</vt:lpstr>
      <vt:lpstr>Wingdings 2</vt:lpstr>
      <vt:lpstr>Wingdings 3</vt:lpstr>
      <vt:lpstr>Apex</vt:lpstr>
      <vt:lpstr>Varieties of Thinking</vt:lpstr>
      <vt:lpstr>Concept formation</vt:lpstr>
      <vt:lpstr>Evolution of Mind</vt:lpstr>
      <vt:lpstr>Physical Mind</vt:lpstr>
      <vt:lpstr>Mimetic or Social Mind </vt:lpstr>
      <vt:lpstr>Symbol formation </vt:lpstr>
      <vt:lpstr>Imagination</vt:lpstr>
      <vt:lpstr>What is thinking?  </vt:lpstr>
      <vt:lpstr>Faculties of Thinking</vt:lpstr>
      <vt:lpstr>Characteristics of Mental Knowing</vt:lpstr>
      <vt:lpstr>Analytic Thinking</vt:lpstr>
      <vt:lpstr>Achievements of Analytic Thinking</vt:lpstr>
      <vt:lpstr>Limitations of Analytic Thinking</vt:lpstr>
      <vt:lpstr>Synthetic, Systemic, Ecological Thinking</vt:lpstr>
      <vt:lpstr>PowerPoint Presentation</vt:lpstr>
      <vt:lpstr>Achievements of Systems Thinking</vt:lpstr>
      <vt:lpstr>Transdisciplinary systems research </vt:lpstr>
      <vt:lpstr>Transdisciplinary principles</vt:lpstr>
      <vt:lpstr>Limitations of systems thinking</vt:lpstr>
      <vt:lpstr>Integral, Organic Thinking </vt:lpstr>
      <vt:lpstr>Integral Conceptions</vt:lpstr>
      <vt:lpstr>Insight and Intuition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Varieties of Thinking</dc:title>
  <dc:creator>Garry Jacobs</dc:creator>
  <cp:lastModifiedBy>Garry Jacobs</cp:lastModifiedBy>
  <cp:revision>69</cp:revision>
  <dcterms:created xsi:type="dcterms:W3CDTF">2016-04-08T15:37:27Z</dcterms:created>
  <dcterms:modified xsi:type="dcterms:W3CDTF">2016-04-11T06:19:54Z</dcterms:modified>
</cp:coreProperties>
</file>