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1"/>
  </p:notesMasterIdLst>
  <p:handoutMasterIdLst>
    <p:handoutMasterId r:id="rId62"/>
  </p:handoutMasterIdLst>
  <p:sldIdLst>
    <p:sldId id="1055" r:id="rId2"/>
    <p:sldId id="725" r:id="rId3"/>
    <p:sldId id="690" r:id="rId4"/>
    <p:sldId id="837" r:id="rId5"/>
    <p:sldId id="544" r:id="rId6"/>
    <p:sldId id="723" r:id="rId7"/>
    <p:sldId id="1054" r:id="rId8"/>
    <p:sldId id="994" r:id="rId9"/>
    <p:sldId id="1003" r:id="rId10"/>
    <p:sldId id="1004" r:id="rId11"/>
    <p:sldId id="996" r:id="rId12"/>
    <p:sldId id="1039" r:id="rId13"/>
    <p:sldId id="1006" r:id="rId14"/>
    <p:sldId id="1094" r:id="rId15"/>
    <p:sldId id="935" r:id="rId16"/>
    <p:sldId id="1041" r:id="rId17"/>
    <p:sldId id="990" r:id="rId18"/>
    <p:sldId id="733" r:id="rId19"/>
    <p:sldId id="1102" r:id="rId20"/>
    <p:sldId id="838" r:id="rId21"/>
    <p:sldId id="1100" r:id="rId22"/>
    <p:sldId id="853" r:id="rId23"/>
    <p:sldId id="759" r:id="rId24"/>
    <p:sldId id="864" r:id="rId25"/>
    <p:sldId id="1090" r:id="rId26"/>
    <p:sldId id="979" r:id="rId27"/>
    <p:sldId id="980" r:id="rId28"/>
    <p:sldId id="1069" r:id="rId29"/>
    <p:sldId id="1071" r:id="rId30"/>
    <p:sldId id="812" r:id="rId31"/>
    <p:sldId id="814" r:id="rId32"/>
    <p:sldId id="878" r:id="rId33"/>
    <p:sldId id="879" r:id="rId34"/>
    <p:sldId id="876" r:id="rId35"/>
    <p:sldId id="867" r:id="rId36"/>
    <p:sldId id="911" r:id="rId37"/>
    <p:sldId id="898" r:id="rId38"/>
    <p:sldId id="1091" r:id="rId39"/>
    <p:sldId id="900" r:id="rId40"/>
    <p:sldId id="1085" r:id="rId41"/>
    <p:sldId id="1101" r:id="rId42"/>
    <p:sldId id="1103" r:id="rId43"/>
    <p:sldId id="839" r:id="rId44"/>
    <p:sldId id="1095" r:id="rId45"/>
    <p:sldId id="1096" r:id="rId46"/>
    <p:sldId id="1097" r:id="rId47"/>
    <p:sldId id="1087" r:id="rId48"/>
    <p:sldId id="1082" r:id="rId49"/>
    <p:sldId id="1073" r:id="rId50"/>
    <p:sldId id="1037" r:id="rId51"/>
    <p:sldId id="1038" r:id="rId52"/>
    <p:sldId id="1092" r:id="rId53"/>
    <p:sldId id="1093" r:id="rId54"/>
    <p:sldId id="1098" r:id="rId55"/>
    <p:sldId id="1099" r:id="rId56"/>
    <p:sldId id="1053" r:id="rId57"/>
    <p:sldId id="1084" r:id="rId58"/>
    <p:sldId id="1086" r:id="rId59"/>
    <p:sldId id="664" r:id="rId60"/>
  </p:sldIdLst>
  <p:sldSz cx="9144000" cy="6858000" type="screen4x3"/>
  <p:notesSz cx="7010400" cy="92964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6E"/>
    <a:srgbClr val="003F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092" autoAdjust="0"/>
    <p:restoredTop sz="96583" autoAdjust="0"/>
  </p:normalViewPr>
  <p:slideViewPr>
    <p:cSldViewPr>
      <p:cViewPr varScale="1">
        <p:scale>
          <a:sx n="69" d="100"/>
          <a:sy n="69" d="100"/>
        </p:scale>
        <p:origin x="-17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226"/>
    </p:cViewPr>
  </p:sorterViewPr>
  <p:notesViewPr>
    <p:cSldViewPr>
      <p:cViewPr varScale="1">
        <p:scale>
          <a:sx n="94" d="100"/>
          <a:sy n="94" d="100"/>
        </p:scale>
        <p:origin x="-3750" y="-11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D1F66-F504-41B1-8C2E-E2867AC00B2F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A07FA-E4BC-4470-8D56-6DD3ED75F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53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E78EE43-0102-45A3-9506-8F7A18A78358}" type="datetimeFigureOut">
              <a:rPr lang="it-IT"/>
              <a:pPr>
                <a:defRPr/>
              </a:pPr>
              <a:t>27/04/2016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 bwMode="auto">
          <a:xfrm>
            <a:off x="701676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 bwMode="auto">
          <a:xfrm>
            <a:off x="2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EA20E56-4F08-4DA7-8193-44009C272AC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010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7F473A3-4D67-4C57-A17C-8725C9EDDE88}" type="slidenum">
              <a:rPr lang="it-IT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1</a:t>
            </a:fld>
            <a:endParaRPr lang="it-IT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3613" y="752475"/>
            <a:ext cx="5021262" cy="3765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765676"/>
            <a:ext cx="5094289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2709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solidFill>
                  <a:prstClr val="black"/>
                </a:solidFill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latin typeface="Calibri" pitchFamily="34" charset="0"/>
              </a:rPr>
              <a:pPr eaLnBrk="1" hangingPunct="1"/>
              <a:t>10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latin typeface="Calibri" pitchFamily="34" charset="0"/>
              </a:rPr>
              <a:pPr eaLnBrk="1" hangingPunct="1"/>
              <a:t>11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12</a:t>
            </a:fld>
            <a:endParaRPr lang="it-IT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solidFill>
                  <a:prstClr val="black"/>
                </a:solidFill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13</a:t>
            </a:fld>
            <a:endParaRPr lang="it-IT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solidFill>
                  <a:prstClr val="black"/>
                </a:solidFill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14</a:t>
            </a:fld>
            <a:endParaRPr lang="it-IT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solidFill>
                  <a:prstClr val="black"/>
                </a:solidFill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15</a:t>
            </a:fld>
            <a:endParaRPr lang="it-IT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solidFill>
                  <a:prstClr val="black"/>
                </a:solidFill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16</a:t>
            </a:fld>
            <a:endParaRPr lang="it-IT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solidFill>
                  <a:prstClr val="black"/>
                </a:solidFill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17</a:t>
            </a:fld>
            <a:endParaRPr lang="it-IT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solidFill>
                  <a:prstClr val="black"/>
                </a:solidFill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latin typeface="Calibri" pitchFamily="34" charset="0"/>
              </a:rPr>
              <a:pPr eaLnBrk="1" hangingPunct="1"/>
              <a:t>18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latin typeface="Calibri" pitchFamily="34" charset="0"/>
              </a:rPr>
              <a:pPr eaLnBrk="1" hangingPunct="1"/>
              <a:t>19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latin typeface="Calibri" pitchFamily="34" charset="0"/>
              </a:rPr>
              <a:pPr eaLnBrk="1" hangingPunct="1"/>
              <a:t>2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A1E4A94-E7C8-444E-8D47-2002379F6418}" type="slidenum">
              <a:rPr lang="it-IT" smtClean="0">
                <a:latin typeface="Calibri" pitchFamily="34" charset="0"/>
              </a:rPr>
              <a:pPr eaLnBrk="1" hangingPunct="1"/>
              <a:t>20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88069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21</a:t>
            </a:fld>
            <a:endParaRPr lang="it-IT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solidFill>
                  <a:prstClr val="black"/>
                </a:solidFill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latin typeface="Calibri" pitchFamily="34" charset="0"/>
              </a:rPr>
              <a:pPr eaLnBrk="1" hangingPunct="1"/>
              <a:t>22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E74DC43-2A27-43CA-BCBC-B69CEF39BD27}" type="slidenum">
              <a:rPr lang="it-IT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23</a:t>
            </a:fld>
            <a:endParaRPr lang="it-IT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7285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solidFill>
                  <a:prstClr val="black"/>
                </a:solidFill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F5DE84A-A034-42F6-82B1-BCE57CE691A3}" type="slidenum">
              <a:rPr lang="it-IT" smtClean="0">
                <a:latin typeface="Calibri" pitchFamily="34" charset="0"/>
              </a:rPr>
              <a:pPr eaLnBrk="1" hangingPunct="1"/>
              <a:t>24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110597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latin typeface="Calibri" pitchFamily="34" charset="0"/>
              </a:rPr>
              <a:pPr eaLnBrk="1" hangingPunct="1"/>
              <a:t>25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A1E4A94-E7C8-444E-8D47-2002379F6418}" type="slidenum">
              <a:rPr lang="it-IT" smtClean="0">
                <a:latin typeface="Calibri" pitchFamily="34" charset="0"/>
              </a:rPr>
              <a:pPr eaLnBrk="1" hangingPunct="1"/>
              <a:t>26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88069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A1E4A94-E7C8-444E-8D47-2002379F6418}" type="slidenum">
              <a:rPr lang="it-IT" smtClean="0">
                <a:latin typeface="Calibri" pitchFamily="34" charset="0"/>
              </a:rPr>
              <a:pPr eaLnBrk="1" hangingPunct="1"/>
              <a:t>27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88069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93A163F-C2BC-4ECD-BC6D-F189C0C7B2B3}" type="slidenum">
              <a:rPr lang="it-IT" smtClean="0">
                <a:latin typeface="Calibri" pitchFamily="34" charset="0"/>
              </a:rPr>
              <a:pPr eaLnBrk="1" hangingPunct="1"/>
              <a:t>28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113669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61756BE-C73B-4273-B17D-D998DC21125E}" type="slidenum">
              <a:rPr lang="it-IT" smtClean="0">
                <a:latin typeface="Calibri" pitchFamily="34" charset="0"/>
              </a:rPr>
              <a:pPr eaLnBrk="1" hangingPunct="1"/>
              <a:t>29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111621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latin typeface="Calibri" pitchFamily="34" charset="0"/>
              </a:rPr>
              <a:pPr eaLnBrk="1" hangingPunct="1"/>
              <a:t>3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1E99F2-82DC-458F-9420-5A98F0AC8629}" type="slidenum">
              <a:rPr lang="it-IT" smtClean="0">
                <a:latin typeface="Calibri" pitchFamily="34" charset="0"/>
              </a:rPr>
              <a:pPr eaLnBrk="1" hangingPunct="1"/>
              <a:t>30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107525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73433C5-A77D-46FD-8B11-77373BFF68E9}" type="slidenum">
              <a:rPr lang="it-IT" smtClean="0">
                <a:latin typeface="Calibri" pitchFamily="34" charset="0"/>
              </a:rPr>
              <a:pPr eaLnBrk="1" hangingPunct="1"/>
              <a:t>31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10957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49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D187A22-E5EB-4261-BD28-ADFDBCFCD56C}" type="slidenum">
              <a:rPr lang="it-IT" smtClean="0">
                <a:latin typeface="Calibri" pitchFamily="34" charset="0"/>
              </a:rPr>
              <a:pPr eaLnBrk="1" hangingPunct="1"/>
              <a:t>32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12493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595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1B3FF4B-F7A8-4755-9FA7-D73E480BFBF9}" type="slidenum">
              <a:rPr lang="it-IT" smtClean="0">
                <a:latin typeface="Calibri" pitchFamily="34" charset="0"/>
              </a:rPr>
              <a:pPr eaLnBrk="1" hangingPunct="1"/>
              <a:t>33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125957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73433C5-A77D-46FD-8B11-77373BFF68E9}" type="slidenum">
              <a:rPr lang="it-IT" smtClean="0">
                <a:latin typeface="Calibri" pitchFamily="34" charset="0"/>
              </a:rPr>
              <a:pPr eaLnBrk="1" hangingPunct="1"/>
              <a:t>34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10957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latin typeface="Calibri" pitchFamily="34" charset="0"/>
              </a:rPr>
              <a:pPr eaLnBrk="1" hangingPunct="1"/>
              <a:t>36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latin typeface="Calibri" pitchFamily="34" charset="0"/>
              </a:rPr>
              <a:pPr eaLnBrk="1" hangingPunct="1"/>
              <a:t>37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DD00AA3-4258-4229-828D-C9D9A42582A0}" type="slidenum">
              <a:rPr lang="it-IT" smtClean="0">
                <a:latin typeface="Calibri" pitchFamily="34" charset="0"/>
              </a:rPr>
              <a:pPr eaLnBrk="1" hangingPunct="1"/>
              <a:t>38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106501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DD00AA3-4258-4229-828D-C9D9A42582A0}" type="slidenum">
              <a:rPr lang="it-IT" smtClean="0">
                <a:latin typeface="Calibri" pitchFamily="34" charset="0"/>
              </a:rPr>
              <a:pPr eaLnBrk="1" hangingPunct="1"/>
              <a:t>39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106501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40</a:t>
            </a:fld>
            <a:endParaRPr lang="it-IT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solidFill>
                  <a:prstClr val="black"/>
                </a:solidFill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622925B-1D1A-4507-A465-709E4C9CA587}" type="slidenum">
              <a:rPr lang="it-IT" smtClean="0">
                <a:latin typeface="Calibri" pitchFamily="34" charset="0"/>
              </a:rPr>
              <a:pPr eaLnBrk="1" hangingPunct="1"/>
              <a:t>4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7373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latin typeface="Calibri" pitchFamily="34" charset="0"/>
              </a:rPr>
              <a:pPr eaLnBrk="1" hangingPunct="1"/>
              <a:t>41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DD00AA3-4258-4229-828D-C9D9A42582A0}" type="slidenum">
              <a:rPr lang="it-IT" smtClean="0">
                <a:latin typeface="Calibri" pitchFamily="34" charset="0"/>
              </a:rPr>
              <a:pPr eaLnBrk="1" hangingPunct="1"/>
              <a:t>42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106501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516205B-5287-4946-9355-29BE77C9C552}" type="slidenum">
              <a:rPr lang="it-IT" smtClean="0">
                <a:latin typeface="Calibri" pitchFamily="34" charset="0"/>
              </a:rPr>
              <a:pPr eaLnBrk="1" hangingPunct="1"/>
              <a:t>43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8397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44</a:t>
            </a:fld>
            <a:endParaRPr lang="it-IT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solidFill>
                  <a:prstClr val="black"/>
                </a:solidFill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latin typeface="Calibri" pitchFamily="34" charset="0"/>
              </a:rPr>
              <a:pPr eaLnBrk="1" hangingPunct="1"/>
              <a:t>45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latin typeface="Calibri" pitchFamily="34" charset="0"/>
              </a:rPr>
              <a:pPr eaLnBrk="1" hangingPunct="1"/>
              <a:t>46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latin typeface="Calibri" pitchFamily="34" charset="0"/>
              </a:rPr>
              <a:pPr eaLnBrk="1" hangingPunct="1"/>
              <a:t>47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DD00AA3-4258-4229-828D-C9D9A42582A0}" type="slidenum">
              <a:rPr lang="it-IT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48</a:t>
            </a:fld>
            <a:endParaRPr lang="it-IT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6501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solidFill>
                  <a:prstClr val="black"/>
                </a:solidFill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DD00AA3-4258-4229-828D-C9D9A42582A0}" type="slidenum">
              <a:rPr lang="it-IT" smtClean="0">
                <a:latin typeface="Calibri" pitchFamily="34" charset="0"/>
              </a:rPr>
              <a:pPr eaLnBrk="1" hangingPunct="1"/>
              <a:t>49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106501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latin typeface="Calibri" pitchFamily="34" charset="0"/>
              </a:rPr>
              <a:pPr eaLnBrk="1" hangingPunct="1"/>
              <a:t>50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latin typeface="Calibri" pitchFamily="34" charset="0"/>
              </a:rPr>
              <a:pPr eaLnBrk="1" hangingPunct="1"/>
              <a:t>5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latin typeface="Calibri" pitchFamily="34" charset="0"/>
              </a:rPr>
              <a:pPr eaLnBrk="1" hangingPunct="1"/>
              <a:t>51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latin typeface="Calibri" pitchFamily="34" charset="0"/>
              </a:rPr>
              <a:pPr eaLnBrk="1" hangingPunct="1"/>
              <a:t>52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latin typeface="Calibri" pitchFamily="34" charset="0"/>
              </a:rPr>
              <a:pPr eaLnBrk="1" hangingPunct="1"/>
              <a:t>53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latin typeface="Calibri" pitchFamily="34" charset="0"/>
              </a:rPr>
              <a:pPr eaLnBrk="1" hangingPunct="1"/>
              <a:t>54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latin typeface="Calibri" pitchFamily="34" charset="0"/>
              </a:rPr>
              <a:pPr eaLnBrk="1" hangingPunct="1"/>
              <a:t>55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56</a:t>
            </a:fld>
            <a:endParaRPr lang="it-IT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solidFill>
                  <a:prstClr val="black"/>
                </a:solidFill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8652428" indent="-38186541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27C0D4F-336C-4730-9BDB-681F55FA122F}" type="slidenum">
              <a:rPr lang="it-IT" altLang="en-US" sz="1200"/>
              <a:pPr/>
              <a:t>57</a:t>
            </a:fld>
            <a:endParaRPr lang="it-IT" alt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latin typeface="Calibri" pitchFamily="34" charset="0"/>
              </a:rPr>
              <a:pPr eaLnBrk="1" hangingPunct="1"/>
              <a:t>58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82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A9BE906-CABE-40E1-9540-B3123283A736}" type="slidenum">
              <a:rPr lang="it-IT" smtClean="0">
                <a:latin typeface="Calibri" pitchFamily="34" charset="0"/>
              </a:rPr>
              <a:pPr eaLnBrk="1" hangingPunct="1"/>
              <a:t>59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138245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203BEE5-25C5-4D44-A16A-5D784F6D436A}" type="slidenum">
              <a:rPr lang="it-IT" smtClean="0">
                <a:latin typeface="Calibri" pitchFamily="34" charset="0"/>
              </a:rPr>
              <a:pPr eaLnBrk="1" hangingPunct="1"/>
              <a:t>6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1044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7</a:t>
            </a:fld>
            <a:endParaRPr lang="it-IT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solidFill>
                  <a:prstClr val="black"/>
                </a:solidFill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8</a:t>
            </a:fld>
            <a:endParaRPr lang="it-IT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solidFill>
                  <a:prstClr val="black"/>
                </a:solidFill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604B1C-2616-4B1B-A72B-18ACD9C7A82B}" type="slidenum">
              <a:rPr lang="it-IT" smtClean="0">
                <a:latin typeface="Calibri" pitchFamily="34" charset="0"/>
              </a:rPr>
              <a:pPr eaLnBrk="1" hangingPunct="1"/>
              <a:t>9</a:t>
            </a:fld>
            <a:endParaRPr lang="it-IT" smtClean="0">
              <a:latin typeface="Calibri" pitchFamily="34" charset="0"/>
            </a:endParaRPr>
          </a:p>
        </p:txBody>
      </p:sp>
      <p:sp>
        <p:nvSpPr>
          <p:cNvPr id="78853" name="Segnaposto piè di pagina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>
                <a:latin typeface="Calibri" pitchFamily="34" charset="0"/>
              </a:rPr>
              <a:t>Ing. Stefano Bonacina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91694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20000"/>
              </a:spcBef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3" name="Picture 73" descr="sfondo-ppt4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0" descr="logo_poli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712913"/>
            <a:ext cx="266858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37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237A1-D344-47C9-B45E-E032C3191A9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06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91338" y="34925"/>
            <a:ext cx="2057400" cy="59848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19138" y="34925"/>
            <a:ext cx="6019800" cy="59848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F7D4B-735D-4DB7-8DE2-6D80EA3DB0C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74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43427-89AC-47BA-A9A8-8966AD2083E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893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5A091-2096-4AF5-943F-EE5296EF33E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980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19138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0138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69845-11F7-4F03-814E-D4C0115C842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64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A7423-57CE-4D5C-855B-03C0CA70997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299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68CC1-43E7-4A6C-82D7-BA5988C79CF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70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ADF45-B389-415C-82C9-46461F5A50E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96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53A56-538C-4EAA-9800-C6FB936A1E4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980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5D4EE-B8F0-41E0-BAA1-50A4165C0C3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63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0" descr="dow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9" descr="u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9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19138" y="34925"/>
            <a:ext cx="70675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Titolo diapositiva</a:t>
            </a:r>
          </a:p>
        </p:txBody>
      </p:sp>
      <p:sp>
        <p:nvSpPr>
          <p:cNvPr id="2053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0668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il testo</a:t>
            </a:r>
          </a:p>
          <a:p>
            <a:pPr lvl="1"/>
            <a:r>
              <a:rPr lang="it-IT" smtClean="0"/>
              <a:t>Testo</a:t>
            </a:r>
          </a:p>
          <a:p>
            <a:pPr lvl="2"/>
            <a:r>
              <a:rPr lang="it-IT" smtClean="0"/>
              <a:t>Testo</a:t>
            </a:r>
          </a:p>
          <a:p>
            <a:pPr lvl="3"/>
            <a:r>
              <a:rPr lang="it-IT" smtClean="0"/>
              <a:t>testo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613525"/>
            <a:ext cx="1362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108000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20000"/>
              </a:spcBef>
              <a:defRPr sz="1600" b="1">
                <a:solidFill>
                  <a:srgbClr val="FF99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D336CA-622E-491B-B97C-EB043AE93ED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2055" name="Text Box 71"/>
          <p:cNvSpPr txBox="1">
            <a:spLocks noChangeArrowheads="1"/>
          </p:cNvSpPr>
          <p:nvPr userDrawn="1"/>
        </p:nvSpPr>
        <p:spPr bwMode="auto">
          <a:xfrm>
            <a:off x="228600" y="6569075"/>
            <a:ext cx="449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it-IT" sz="1200" b="1" smtClean="0">
                <a:solidFill>
                  <a:srgbClr val="003F6E"/>
                </a:solidFill>
              </a:rPr>
              <a:t>Nome relatore</a:t>
            </a:r>
          </a:p>
        </p:txBody>
      </p:sp>
      <p:pic>
        <p:nvPicPr>
          <p:cNvPr id="2056" name="Picture 88" descr="logo_poli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8575"/>
            <a:ext cx="11382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C80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D8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C80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wmf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7.wmf"/><Relationship Id="rId4" Type="http://schemas.openxmlformats.org/officeDocument/2006/relationships/image" Target="../media/image3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image" Target="../media/image3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wmf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wmf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20.wmf"/><Relationship Id="rId4" Type="http://schemas.openxmlformats.org/officeDocument/2006/relationships/audio" Target="../media/audio3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0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2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20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wmf"/><Relationship Id="rId4" Type="http://schemas.openxmlformats.org/officeDocument/2006/relationships/image" Target="../media/image6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2" name="Rectangle 1"/>
          <p:cNvSpPr/>
          <p:nvPr/>
        </p:nvSpPr>
        <p:spPr>
          <a:xfrm>
            <a:off x="3059832" y="1665153"/>
            <a:ext cx="608416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Post-Graduate Certificate Course at Inter-University Centre, Dubrovnik,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Croatia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Mind, Thinking &amp; </a:t>
            </a: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Creativity</a:t>
            </a:r>
          </a:p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April 12-15, 2016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210275" y="1986"/>
            <a:ext cx="5772699" cy="1410684"/>
            <a:chOff x="3210275" y="1986"/>
            <a:chExt cx="5772699" cy="1410684"/>
          </a:xfrm>
        </p:grpSpPr>
        <p:sp>
          <p:nvSpPr>
            <p:cNvPr id="14" name="CasellaDiTesto 2"/>
            <p:cNvSpPr txBox="1"/>
            <p:nvPr/>
          </p:nvSpPr>
          <p:spPr>
            <a:xfrm>
              <a:off x="3210275" y="335452"/>
              <a:ext cx="4211281" cy="10772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School of Industrial and Information </a:t>
              </a:r>
              <a:r>
                <a:rPr lang="en-US" sz="1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Engineering</a:t>
              </a:r>
            </a:p>
            <a:p>
              <a:pPr algn="ctr">
                <a:defRPr/>
              </a:pPr>
              <a:r>
                <a:rPr lang="it-IT" sz="1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Campus </a:t>
              </a:r>
              <a:r>
                <a:rPr lang="it-IT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Leonardo</a:t>
              </a:r>
            </a:p>
            <a:p>
              <a:pPr algn="ctr">
                <a:defRPr/>
              </a:pPr>
              <a:r>
                <a:rPr lang="it-IT" sz="1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Department of </a:t>
              </a:r>
              <a:r>
                <a:rPr lang="it-IT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Electronics, Information </a:t>
              </a:r>
              <a:r>
                <a:rPr lang="it-IT" sz="1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and</a:t>
              </a:r>
            </a:p>
            <a:p>
              <a:pPr algn="ctr">
                <a:defRPr/>
              </a:pPr>
              <a:r>
                <a:rPr lang="it-IT" sz="1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 </a:t>
              </a:r>
              <a:r>
                <a:rPr lang="it-IT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Bioengineering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40039"/>
              <a:ext cx="3648075" cy="2667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7541" y="1986"/>
              <a:ext cx="1435433" cy="1410684"/>
            </a:xfrm>
            <a:prstGeom prst="rect">
              <a:avLst/>
            </a:prstGeom>
          </p:spPr>
        </p:pic>
      </p:grp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403648" y="4077072"/>
            <a:ext cx="7740352" cy="236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algn="ctr">
              <a:spcBef>
                <a:spcPts val="300"/>
              </a:spcBef>
              <a:defRPr/>
            </a:pPr>
            <a:endParaRPr lang="en-US" sz="1400" b="1" dirty="0">
              <a:solidFill>
                <a:srgbClr val="003F6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  <a:p>
            <a:pPr lvl="0" algn="ctr">
              <a:spcBef>
                <a:spcPts val="300"/>
              </a:spcBef>
              <a:defRPr/>
            </a:pPr>
            <a:endParaRPr lang="en-US" sz="1400" b="1" dirty="0" smtClean="0">
              <a:solidFill>
                <a:srgbClr val="003F6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  <a:p>
            <a:pPr lvl="0" algn="ctr">
              <a:spcBef>
                <a:spcPts val="300"/>
              </a:spcBef>
              <a:defRPr/>
            </a:pPr>
            <a:r>
              <a:rPr lang="en-US" sz="4800" b="1" dirty="0" smtClean="0">
                <a:solidFill>
                  <a:srgbClr val="003F6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Varieties of Thinking</a:t>
            </a:r>
          </a:p>
          <a:p>
            <a:pPr lvl="0" algn="ctr">
              <a:spcBef>
                <a:spcPts val="300"/>
              </a:spcBef>
              <a:defRPr/>
            </a:pPr>
            <a:endParaRPr lang="it-IT" sz="1400" b="1" dirty="0" smtClean="0">
              <a:solidFill>
                <a:srgbClr val="003F6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  <a:p>
            <a:pPr lvl="0" algn="ctr">
              <a:spcBef>
                <a:spcPts val="300"/>
              </a:spcBef>
              <a:defRPr/>
            </a:pPr>
            <a:endParaRPr lang="it-IT" sz="1400" b="1" dirty="0">
              <a:solidFill>
                <a:srgbClr val="003F6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  <a:p>
            <a:pPr lvl="0" algn="ctr">
              <a:spcBef>
                <a:spcPts val="300"/>
              </a:spcBef>
              <a:defRPr/>
            </a:pPr>
            <a:r>
              <a:rPr lang="it-IT" sz="1600" b="1" dirty="0">
                <a:solidFill>
                  <a:srgbClr val="003F6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Rodolfo A. Fiorini, DEIB-Politecnico di Milano, Italy</a:t>
            </a:r>
            <a:endParaRPr lang="it-IT" sz="1600" b="1" dirty="0" smtClean="0">
              <a:solidFill>
                <a:srgbClr val="003F6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it-IT" sz="1400" dirty="0">
              <a:solidFill>
                <a:srgbClr val="003F6E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57944"/>
            <a:ext cx="2863206" cy="1771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4" y="1790996"/>
            <a:ext cx="28575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6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768191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10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22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96" y="1503948"/>
            <a:ext cx="6312911" cy="5071372"/>
          </a:xfrm>
          <a:prstGeom prst="rect">
            <a:avLst/>
          </a:prstGeom>
        </p:spPr>
      </p:pic>
      <p:sp>
        <p:nvSpPr>
          <p:cNvPr id="10" name="Titolo 2"/>
          <p:cNvSpPr txBox="1">
            <a:spLocks/>
          </p:cNvSpPr>
          <p:nvPr/>
        </p:nvSpPr>
        <p:spPr bwMode="auto">
          <a:xfrm>
            <a:off x="1658574" y="836612"/>
            <a:ext cx="6192687" cy="57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9pPr>
          </a:lstStyle>
          <a:p>
            <a:r>
              <a:rPr lang="en-US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Multi-Scale System</a:t>
            </a:r>
            <a:endParaRPr lang="it-IT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1. Introduction </a:t>
            </a:r>
            <a:r>
              <a:rPr lang="it-IT" sz="3200" b="1" dirty="0">
                <a:solidFill>
                  <a:srgbClr val="003F6E"/>
                </a:solidFill>
                <a:latin typeface="Times New Roman" pitchFamily="18" charset="0"/>
              </a:rPr>
              <a:t>(</a:t>
            </a:r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05)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12"/>
            <a:ext cx="9144000" cy="5753100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11</a:t>
            </a:fld>
            <a:endParaRPr lang="it-IT" smtClean="0">
              <a:latin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15993" y="1389729"/>
            <a:ext cx="8120503" cy="5199983"/>
            <a:chOff x="915993" y="1389729"/>
            <a:chExt cx="8120503" cy="5199983"/>
          </a:xfrm>
        </p:grpSpPr>
        <p:pic>
          <p:nvPicPr>
            <p:cNvPr id="1026" name="Pictur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15993" y="1389729"/>
              <a:ext cx="7312014" cy="488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4"/>
            <p:cNvSpPr txBox="1">
              <a:spLocks noChangeArrowheads="1"/>
            </p:cNvSpPr>
            <p:nvPr/>
          </p:nvSpPr>
          <p:spPr bwMode="auto">
            <a:xfrm>
              <a:off x="7092280" y="6236016"/>
              <a:ext cx="1944216" cy="35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C8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D82"/>
                </a:buClr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C80"/>
                </a:buClr>
                <a:buChar char="–"/>
                <a:defRPr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 pitchFamily="18" charset="0"/>
                </a:defRPr>
              </a:lvl9pPr>
            </a:lstStyle>
            <a:p>
              <a:pPr algn="just">
                <a:spcBef>
                  <a:spcPts val="0"/>
                </a:spcBef>
              </a:pPr>
              <a:r>
                <a:rPr lang="en-US" sz="18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(R.A. </a:t>
              </a:r>
              <a:r>
                <a:rPr lang="en-US" sz="1800" b="1" kern="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Fiorini</a:t>
              </a:r>
              <a:r>
                <a:rPr lang="en-US" sz="18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sz="16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2015</a:t>
              </a:r>
              <a:r>
                <a:rPr lang="en-US" sz="18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it-IT" sz="1800" kern="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13" name="Titolo 2"/>
          <p:cNvSpPr txBox="1">
            <a:spLocks/>
          </p:cNvSpPr>
          <p:nvPr/>
        </p:nvSpPr>
        <p:spPr bwMode="auto">
          <a:xfrm>
            <a:off x="974807" y="827404"/>
            <a:ext cx="7485625" cy="57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9pPr>
          </a:lstStyle>
          <a:p>
            <a:r>
              <a:rPr lang="en-US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Multi-Scale System Modeling</a:t>
            </a:r>
            <a:endParaRPr lang="it-IT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1. Introduction </a:t>
            </a:r>
            <a:r>
              <a:rPr lang="it-IT" sz="3200" b="1" dirty="0">
                <a:solidFill>
                  <a:srgbClr val="003F6E"/>
                </a:solidFill>
                <a:latin typeface="Times New Roman" pitchFamily="18" charset="0"/>
              </a:rPr>
              <a:t>(</a:t>
            </a:r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06)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768191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12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8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8798" y="863324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Nonlinear Feedback </a:t>
            </a:r>
            <a:r>
              <a:rPr lang="it-IT" sz="3200" b="1" dirty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Example (Complex </a:t>
            </a:r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System) </a:t>
            </a:r>
            <a:r>
              <a:rPr lang="it-IT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89790" y="1600520"/>
            <a:ext cx="4746822" cy="4978889"/>
            <a:chOff x="2189790" y="1600520"/>
            <a:chExt cx="4746822" cy="49788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790" y="1600520"/>
              <a:ext cx="4746822" cy="49788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662527" y="338241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23928" y="580526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21833" y="522920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39952" y="304366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</p:grp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1. Introduction </a:t>
            </a:r>
            <a:r>
              <a:rPr lang="it-IT" sz="3200" b="1" dirty="0">
                <a:solidFill>
                  <a:srgbClr val="003F6E"/>
                </a:solidFill>
                <a:latin typeface="Times New Roman" pitchFamily="18" charset="0"/>
              </a:rPr>
              <a:t>(</a:t>
            </a:r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07)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6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12"/>
            <a:ext cx="9144000" cy="57531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2" name="Oval 21"/>
          <p:cNvSpPr/>
          <p:nvPr/>
        </p:nvSpPr>
        <p:spPr bwMode="auto">
          <a:xfrm>
            <a:off x="5990494" y="3543928"/>
            <a:ext cx="1800200" cy="1582241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13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4" name="Segnaposto contenuto 2"/>
          <p:cNvSpPr>
            <a:spLocks noGrp="1"/>
          </p:cNvSpPr>
          <p:nvPr>
            <p:ph idx="1"/>
          </p:nvPr>
        </p:nvSpPr>
        <p:spPr>
          <a:xfrm>
            <a:off x="457200" y="1773238"/>
            <a:ext cx="8218488" cy="4352925"/>
          </a:xfrm>
        </p:spPr>
        <p:txBody>
          <a:bodyPr/>
          <a:lstStyle/>
          <a:p>
            <a:pPr algn="just" eaLnBrk="1" hangingPunct="1">
              <a:defRPr/>
            </a:pPr>
            <a:endParaRPr lang="en-US" sz="1500" dirty="0" smtClean="0"/>
          </a:p>
          <a:p>
            <a:pPr algn="just" eaLnBrk="1" hangingPunct="1">
              <a:defRPr/>
            </a:pPr>
            <a:r>
              <a:rPr lang="en-US" dirty="0" smtClean="0"/>
              <a:t> </a:t>
            </a:r>
          </a:p>
        </p:txBody>
      </p:sp>
      <p:sp>
        <p:nvSpPr>
          <p:cNvPr id="13" name="Titolo 1"/>
          <p:cNvSpPr txBox="1">
            <a:spLocks/>
          </p:cNvSpPr>
          <p:nvPr/>
        </p:nvSpPr>
        <p:spPr bwMode="auto">
          <a:xfrm>
            <a:off x="1" y="841458"/>
            <a:ext cx="9252519" cy="37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Root of the Problem for Multi-Scale System Modeling</a:t>
            </a:r>
            <a:endParaRPr lang="en-US" sz="28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4" name="Down Arrow 3"/>
          <p:cNvSpPr/>
          <p:nvPr/>
        </p:nvSpPr>
        <p:spPr bwMode="auto">
          <a:xfrm>
            <a:off x="7020272" y="2348880"/>
            <a:ext cx="216024" cy="1656184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Up-Down Arrow 2"/>
          <p:cNvSpPr/>
          <p:nvPr/>
        </p:nvSpPr>
        <p:spPr bwMode="auto">
          <a:xfrm>
            <a:off x="8172400" y="1912962"/>
            <a:ext cx="360040" cy="3607375"/>
          </a:xfrm>
          <a:prstGeom prst="up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6" name="Up-Down Arrow 5"/>
          <p:cNvSpPr/>
          <p:nvPr/>
        </p:nvSpPr>
        <p:spPr bwMode="auto">
          <a:xfrm>
            <a:off x="8172400" y="1912962"/>
            <a:ext cx="360040" cy="3600400"/>
          </a:xfrm>
          <a:prstGeom prst="up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8316416" y="1912962"/>
            <a:ext cx="216024" cy="1155998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16" name="Up-Down Arrow 15"/>
          <p:cNvSpPr/>
          <p:nvPr/>
        </p:nvSpPr>
        <p:spPr bwMode="auto">
          <a:xfrm>
            <a:off x="7548378" y="5445224"/>
            <a:ext cx="484632" cy="1216152"/>
          </a:xfrm>
          <a:prstGeom prst="up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300192" y="3645024"/>
            <a:ext cx="2016224" cy="1584176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489452" y="3790975"/>
            <a:ext cx="1394916" cy="1150193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668344" y="1912962"/>
            <a:ext cx="504056" cy="115599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363864" y="3766261"/>
            <a:ext cx="1485658" cy="1150193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Flowchart: Extract 23"/>
          <p:cNvSpPr/>
          <p:nvPr/>
        </p:nvSpPr>
        <p:spPr bwMode="auto">
          <a:xfrm>
            <a:off x="7884368" y="2490961"/>
            <a:ext cx="685800" cy="685800"/>
          </a:xfrm>
          <a:prstGeom prst="flowChartExtra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Flowchart: Extract 27"/>
          <p:cNvSpPr/>
          <p:nvPr/>
        </p:nvSpPr>
        <p:spPr bwMode="auto">
          <a:xfrm>
            <a:off x="6420047" y="2200888"/>
            <a:ext cx="468052" cy="2812182"/>
          </a:xfrm>
          <a:prstGeom prst="flowChartExtra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Flowchart: Merge 28"/>
          <p:cNvSpPr/>
          <p:nvPr/>
        </p:nvSpPr>
        <p:spPr bwMode="auto">
          <a:xfrm>
            <a:off x="8352420" y="2996952"/>
            <a:ext cx="685800" cy="685800"/>
          </a:xfrm>
          <a:prstGeom prst="flowChartMerg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27252" y="1666633"/>
            <a:ext cx="6410145" cy="4462381"/>
            <a:chOff x="1227252" y="1666633"/>
            <a:chExt cx="6410145" cy="44623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7252" y="1934895"/>
              <a:ext cx="6321126" cy="414033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318083" y="1666633"/>
              <a:ext cx="6719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TD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POV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65418" y="5482683"/>
              <a:ext cx="6719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</a:t>
              </a:r>
            </a:p>
            <a:p>
              <a:pPr algn="ctr"/>
              <a:r>
                <a:rPr lang="en-US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POV</a:t>
              </a:r>
              <a:endPara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Flowchart: Merge 29"/>
          <p:cNvSpPr/>
          <p:nvPr/>
        </p:nvSpPr>
        <p:spPr bwMode="auto">
          <a:xfrm>
            <a:off x="7061333" y="3753321"/>
            <a:ext cx="432048" cy="1898665"/>
          </a:xfrm>
          <a:prstGeom prst="flowChartMerg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1. Introduction </a:t>
            </a:r>
            <a:r>
              <a:rPr lang="it-IT" sz="3200" b="1" dirty="0">
                <a:solidFill>
                  <a:srgbClr val="003F6E"/>
                </a:solidFill>
                <a:latin typeface="Times New Roman" pitchFamily="18" charset="0"/>
              </a:rPr>
              <a:t>(</a:t>
            </a:r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08)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1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12"/>
            <a:ext cx="9144000" cy="5753100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14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8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8798" y="863324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2800" b="1" dirty="0" smtClean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Complex System Fundamental Relationships</a:t>
            </a:r>
            <a:endParaRPr lang="it-IT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95" y="1355303"/>
            <a:ext cx="6206809" cy="5234409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1. Introduction </a:t>
            </a:r>
            <a:r>
              <a:rPr lang="it-IT" sz="3200" b="1" dirty="0">
                <a:solidFill>
                  <a:srgbClr val="003F6E"/>
                </a:solidFill>
                <a:latin typeface="Times New Roman" pitchFamily="18" charset="0"/>
              </a:rPr>
              <a:t>(</a:t>
            </a:r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09)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66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12"/>
            <a:ext cx="9144000" cy="5753100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15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-8798" y="863324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600" b="1" dirty="0" smtClean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Complex System Fundamental Relationships</a:t>
            </a:r>
            <a:endParaRPr lang="it-IT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36" y="1479124"/>
            <a:ext cx="5465328" cy="525658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1. Introduction (10)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5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768191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16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8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71" y="826901"/>
            <a:ext cx="5813658" cy="57531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1. Introduction (11)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6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12"/>
            <a:ext cx="9144000" cy="5753100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17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4" name="Segnaposto contenuto 2"/>
          <p:cNvSpPr>
            <a:spLocks noGrp="1"/>
          </p:cNvSpPr>
          <p:nvPr>
            <p:ph idx="1"/>
          </p:nvPr>
        </p:nvSpPr>
        <p:spPr>
          <a:xfrm>
            <a:off x="457200" y="1773238"/>
            <a:ext cx="8218488" cy="4352925"/>
          </a:xfrm>
        </p:spPr>
        <p:txBody>
          <a:bodyPr/>
          <a:lstStyle/>
          <a:p>
            <a:pPr eaLnBrk="1" hangingPunct="1">
              <a:defRPr/>
            </a:pPr>
            <a:endParaRPr lang="en-US" sz="2400" dirty="0" smtClean="0"/>
          </a:p>
          <a:p>
            <a:pPr marL="0" indent="0" algn="just" eaLnBrk="1" hangingPunct="1">
              <a:buFontTx/>
              <a:buNone/>
              <a:defRPr/>
            </a:pPr>
            <a:endParaRPr lang="en-US" sz="2400" dirty="0" smtClean="0"/>
          </a:p>
          <a:p>
            <a:pPr algn="just" eaLnBrk="1" hangingPunct="1">
              <a:defRPr/>
            </a:pPr>
            <a:endParaRPr lang="en-US" sz="2400" dirty="0" smtClean="0"/>
          </a:p>
          <a:p>
            <a:pPr algn="just" eaLnBrk="1" hangingPunct="1">
              <a:defRPr/>
            </a:pPr>
            <a:endParaRPr lang="en-US" sz="2400" dirty="0" smtClean="0"/>
          </a:p>
          <a:p>
            <a:pPr algn="just" eaLnBrk="1" hangingPunct="1">
              <a:defRPr/>
            </a:pPr>
            <a:endParaRPr lang="en-US" sz="1500" dirty="0" smtClean="0"/>
          </a:p>
          <a:p>
            <a:pPr algn="just" eaLnBrk="1" hangingPunct="1">
              <a:defRPr/>
            </a:pPr>
            <a:r>
              <a:rPr lang="en-US" dirty="0" smtClean="0"/>
              <a:t> 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 bwMode="auto">
          <a:xfrm>
            <a:off x="449796" y="842327"/>
            <a:ext cx="8244407" cy="50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Emergent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Transdisciplinary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Reality Level</a:t>
            </a:r>
            <a:endParaRPr lang="en-US" sz="36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30" y="1464429"/>
            <a:ext cx="6773738" cy="4967408"/>
          </a:xfrm>
          <a:prstGeom prst="rect">
            <a:avLst/>
          </a:prstGeom>
        </p:spPr>
      </p:pic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4572000" y="6233464"/>
            <a:ext cx="4392488" cy="35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8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1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Ambigram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Douglas R. Hofstadter, 2008)</a:t>
            </a:r>
            <a:endParaRPr lang="it-IT" sz="1800" kern="0" dirty="0" smtClean="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1. Introduction (12)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6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1"/>
            <a:ext cx="9144000" cy="5759351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18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04800" y="866691"/>
            <a:ext cx="8610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sz="5000" b="1" dirty="0" smtClean="0">
                <a:solidFill>
                  <a:srgbClr val="003F6E"/>
                </a:solidFill>
              </a:rPr>
              <a:t>On Paradigmatic Confusion</a:t>
            </a:r>
            <a:endParaRPr lang="it-IT" sz="5000" b="1" dirty="0">
              <a:solidFill>
                <a:srgbClr val="003F6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562" y="2276872"/>
            <a:ext cx="8415060" cy="3354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it-IT" sz="3200" b="1" dirty="0">
                <a:solidFill>
                  <a:srgbClr val="000000"/>
                </a:solidFill>
                <a:latin typeface="Calibri" pitchFamily="34" charset="0"/>
              </a:rPr>
              <a:t>PARADIGMATIC </a:t>
            </a:r>
            <a:r>
              <a:rPr lang="it-IT" sz="3200" b="1" dirty="0" smtClean="0">
                <a:solidFill>
                  <a:srgbClr val="000000"/>
                </a:solidFill>
                <a:latin typeface="Calibri" pitchFamily="34" charset="0"/>
              </a:rPr>
              <a:t>CONFUSION </a:t>
            </a:r>
          </a:p>
          <a:p>
            <a:pPr algn="ctr" eaLnBrk="1" hangingPunct="1"/>
            <a:r>
              <a:rPr lang="it-IT" sz="3600" b="1" dirty="0" smtClean="0">
                <a:solidFill>
                  <a:srgbClr val="000000"/>
                </a:solidFill>
                <a:latin typeface="Calibri" pitchFamily="34" charset="0"/>
              </a:rPr>
              <a:t>occurs when</a:t>
            </a:r>
          </a:p>
          <a:p>
            <a:pPr algn="ctr" eaLnBrk="1" hangingPunct="1"/>
            <a:r>
              <a:rPr lang="it-IT" sz="3600" b="1" dirty="0" smtClean="0">
                <a:solidFill>
                  <a:srgbClr val="000000"/>
                </a:solidFill>
                <a:latin typeface="Calibri" pitchFamily="34" charset="0"/>
              </a:rPr>
              <a:t>incompatible epistemological assumptions</a:t>
            </a:r>
            <a:r>
              <a:rPr lang="it-IT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algn="ctr" eaLnBrk="1" hangingPunct="1"/>
            <a:r>
              <a:rPr lang="it-IT" sz="3600" b="1" dirty="0" smtClean="0">
                <a:solidFill>
                  <a:srgbClr val="000000"/>
                </a:solidFill>
                <a:latin typeface="Calibri" pitchFamily="34" charset="0"/>
              </a:rPr>
              <a:t>are</a:t>
            </a:r>
          </a:p>
          <a:p>
            <a:pPr algn="ctr" eaLnBrk="1" hangingPunct="1"/>
            <a:r>
              <a:rPr lang="it-IT" sz="3600" b="1" dirty="0" smtClean="0">
                <a:solidFill>
                  <a:srgbClr val="000000"/>
                </a:solidFill>
                <a:latin typeface="Calibri" pitchFamily="34" charset="0"/>
              </a:rPr>
              <a:t>inadvertently mixed </a:t>
            </a:r>
          </a:p>
          <a:p>
            <a:pPr algn="ctr" eaLnBrk="1" hangingPunct="1"/>
            <a:r>
              <a:rPr lang="it-IT" sz="3600" b="1" dirty="0" smtClean="0">
                <a:solidFill>
                  <a:srgbClr val="000000"/>
                </a:solidFill>
                <a:latin typeface="Calibri" pitchFamily="34" charset="0"/>
              </a:rPr>
              <a:t>in explanations and practice. </a:t>
            </a:r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12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1. Introduction (13)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0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1"/>
            <a:ext cx="9144000" cy="5759351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19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04800" y="866691"/>
            <a:ext cx="86106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sz="5000" b="1" dirty="0" smtClean="0">
                <a:solidFill>
                  <a:srgbClr val="003F6E"/>
                </a:solidFill>
              </a:rPr>
              <a:t>Usual Types of Thinking</a:t>
            </a:r>
            <a:endParaRPr lang="it-IT" sz="5000" b="1" dirty="0">
              <a:solidFill>
                <a:srgbClr val="003F6E"/>
              </a:solidFill>
            </a:endParaRPr>
          </a:p>
        </p:txBody>
      </p:sp>
      <p:sp>
        <p:nvSpPr>
          <p:cNvPr id="12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1. Introduction (</a:t>
            </a:r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14)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" y="1695851"/>
            <a:ext cx="8451273" cy="490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" y="908720"/>
            <a:ext cx="7172325" cy="5619750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2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6204" y="1772816"/>
            <a:ext cx="717232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it-IT" sz="3400" b="1" dirty="0">
                <a:latin typeface="Times New Roman"/>
                <a:ea typeface="Times New Roman"/>
                <a:cs typeface="Arial"/>
              </a:rPr>
              <a:t>« Le seul véritable voyage </a:t>
            </a:r>
            <a:endParaRPr lang="it-IT" sz="3400" b="1" dirty="0" smtClean="0">
              <a:latin typeface="Times New Roman"/>
              <a:ea typeface="Times New Roman"/>
              <a:cs typeface="Arial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it-IT" sz="3400" b="1" dirty="0" smtClean="0">
                <a:latin typeface="Times New Roman"/>
                <a:ea typeface="Times New Roman"/>
                <a:cs typeface="Arial"/>
              </a:rPr>
              <a:t>ce </a:t>
            </a:r>
            <a:r>
              <a:rPr lang="it-IT" sz="3400" b="1" dirty="0">
                <a:latin typeface="Times New Roman"/>
                <a:ea typeface="Times New Roman"/>
                <a:cs typeface="Arial"/>
              </a:rPr>
              <a:t>ne serait pas</a:t>
            </a:r>
            <a:endParaRPr lang="en-US" sz="3400" b="1" dirty="0">
              <a:latin typeface="Times New Roman"/>
              <a:ea typeface="Times New Roman"/>
              <a:cs typeface="Arial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400" b="1" dirty="0" err="1">
                <a:latin typeface="Times New Roman"/>
                <a:ea typeface="Times New Roman"/>
                <a:cs typeface="Arial"/>
              </a:rPr>
              <a:t>d'aller</a:t>
            </a:r>
            <a:r>
              <a:rPr lang="en-US" sz="34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400" b="1" dirty="0" err="1">
                <a:latin typeface="Times New Roman"/>
                <a:ea typeface="Times New Roman"/>
                <a:cs typeface="Arial"/>
              </a:rPr>
              <a:t>vers</a:t>
            </a:r>
            <a:r>
              <a:rPr lang="en-US" sz="3400" b="1" dirty="0">
                <a:latin typeface="Times New Roman"/>
                <a:ea typeface="Times New Roman"/>
                <a:cs typeface="Arial"/>
              </a:rPr>
              <a:t> de nouveaux </a:t>
            </a:r>
            <a:r>
              <a:rPr lang="en-US" sz="3400" b="1" dirty="0" err="1">
                <a:latin typeface="Times New Roman"/>
                <a:ea typeface="Times New Roman"/>
                <a:cs typeface="Arial"/>
              </a:rPr>
              <a:t>paysages</a:t>
            </a:r>
            <a:r>
              <a:rPr lang="en-US" sz="3400" b="1" dirty="0">
                <a:latin typeface="Times New Roman"/>
                <a:ea typeface="Times New Roman"/>
                <a:cs typeface="Arial"/>
              </a:rPr>
              <a:t>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4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400" b="1" dirty="0" err="1">
                <a:latin typeface="Times New Roman"/>
                <a:ea typeface="Times New Roman"/>
                <a:cs typeface="Arial"/>
              </a:rPr>
              <a:t>mais</a:t>
            </a:r>
            <a:r>
              <a:rPr lang="en-US" sz="34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400" b="1" dirty="0" err="1">
                <a:latin typeface="Times New Roman"/>
                <a:ea typeface="Times New Roman"/>
                <a:cs typeface="Arial"/>
              </a:rPr>
              <a:t>d'avoir</a:t>
            </a:r>
            <a:r>
              <a:rPr lang="en-US" sz="34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400" b="1" dirty="0" err="1">
                <a:latin typeface="Times New Roman"/>
                <a:ea typeface="Times New Roman"/>
                <a:cs typeface="Arial"/>
              </a:rPr>
              <a:t>d'autres</a:t>
            </a:r>
            <a:r>
              <a:rPr lang="en-US" sz="34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400" b="1" dirty="0" err="1">
                <a:latin typeface="Times New Roman"/>
                <a:ea typeface="Times New Roman"/>
                <a:cs typeface="Arial"/>
              </a:rPr>
              <a:t>yeux</a:t>
            </a:r>
            <a:r>
              <a:rPr lang="en-US" sz="3400" b="1" dirty="0">
                <a:latin typeface="Times New Roman"/>
                <a:ea typeface="Times New Roman"/>
                <a:cs typeface="Arial"/>
              </a:rPr>
              <a:t>… </a:t>
            </a:r>
            <a:r>
              <a:rPr lang="en-US" sz="3400" b="1" dirty="0" smtClean="0">
                <a:latin typeface="Times New Roman"/>
                <a:ea typeface="Times New Roman"/>
                <a:cs typeface="Arial"/>
              </a:rPr>
              <a:t>»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latin typeface="Times New Roman"/>
              <a:ea typeface="Times New Roman"/>
              <a:cs typeface="Arial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de-DE" b="1" i="1" dirty="0">
                <a:latin typeface="Times New Roman"/>
                <a:ea typeface="Times New Roman"/>
                <a:cs typeface="Arial"/>
              </a:rPr>
              <a:t>Valentin Louis Georges Eugène Marcel Proust (1871-1922)</a:t>
            </a:r>
            <a:endParaRPr lang="en-US" b="1" i="1" dirty="0">
              <a:latin typeface="Times New Roman"/>
              <a:ea typeface="Times New Roman"/>
              <a:cs typeface="Arial"/>
            </a:endParaRPr>
          </a:p>
          <a:p>
            <a:pPr algn="r"/>
            <a:r>
              <a:rPr lang="de-DE" b="1" i="1" dirty="0" smtClean="0">
                <a:latin typeface="Times New Roman"/>
                <a:ea typeface="Times New Roman"/>
                <a:cs typeface="Arial"/>
              </a:rPr>
              <a:t>from </a:t>
            </a:r>
            <a:r>
              <a:rPr lang="de-DE" b="1" i="1" dirty="0">
                <a:latin typeface="Times New Roman"/>
                <a:ea typeface="Times New Roman"/>
                <a:cs typeface="Arial"/>
              </a:rPr>
              <a:t>La Prisonnière (1923)</a:t>
            </a:r>
            <a:r>
              <a:rPr lang="de-DE" i="1" dirty="0">
                <a:latin typeface="Times New Roman"/>
                <a:ea typeface="Times New Roman"/>
                <a:cs typeface="Arial"/>
              </a:rPr>
              <a:t>.</a:t>
            </a:r>
            <a:endParaRPr lang="en-US" dirty="0"/>
          </a:p>
        </p:txBody>
      </p:sp>
      <p:sp>
        <p:nvSpPr>
          <p:cNvPr id="9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44624"/>
            <a:ext cx="727280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003F6E"/>
                </a:solidFill>
                <a:latin typeface="Times New Roman" pitchFamily="18" charset="0"/>
              </a:rPr>
              <a:t>Varieties of Thinking</a:t>
            </a:r>
          </a:p>
        </p:txBody>
      </p:sp>
    </p:spTree>
    <p:extLst>
      <p:ext uri="{BB962C8B-B14F-4D97-AF65-F5344CB8AC3E}">
        <p14:creationId xmlns:p14="http://schemas.microsoft.com/office/powerpoint/2010/main" val="125821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94BBC1B9-729A-45DF-BF47-0B3122EB36F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20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5" y="939618"/>
            <a:ext cx="7172325" cy="5619750"/>
          </a:xfrm>
          <a:prstGeom prst="rect">
            <a:avLst/>
          </a:prstGeom>
        </p:spPr>
      </p:pic>
      <p:sp>
        <p:nvSpPr>
          <p:cNvPr id="10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2. Guided Willfull Ignorance (00)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5736" y="2204864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ts val="0"/>
              </a:spcBef>
              <a:tabLst>
                <a:tab pos="357188" algn="l"/>
                <a:tab pos="447675" algn="l"/>
              </a:tabLst>
              <a:defRPr/>
            </a:pPr>
            <a:r>
              <a:rPr lang="it-IT" sz="2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2. </a:t>
            </a:r>
            <a:r>
              <a:rPr lang="it-IT" sz="2400" b="1" u="sng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Guided Willfull Ignorance (</a:t>
            </a:r>
            <a:r>
              <a:rPr lang="it-IT" sz="2400" b="1" u="sng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22)</a:t>
            </a:r>
            <a:endParaRPr lang="it-IT" sz="2400" b="1" u="sng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548640" lvl="0" indent="-265113" eaLnBrk="0" hangingPunct="0">
              <a:spcBef>
                <a:spcPts val="0"/>
              </a:spcBef>
              <a:buFontTx/>
              <a:buChar char="•"/>
              <a:tabLst>
                <a:tab pos="357188" algn="l"/>
                <a:tab pos="447675" algn="l"/>
              </a:tabLst>
              <a:defRPr/>
            </a:pPr>
            <a:r>
              <a:rPr lang="it-IT" sz="2400" b="1" kern="0" dirty="0" smtClean="0">
                <a:solidFill>
                  <a:srgbClr val="000000"/>
                </a:solidFill>
                <a:latin typeface="Calibri" pitchFamily="34" charset="0"/>
              </a:rPr>
              <a:t>Cybernetics Upgrade</a:t>
            </a:r>
            <a:endParaRPr lang="it-IT" sz="2400" b="1" kern="0" dirty="0">
              <a:solidFill>
                <a:srgbClr val="000000"/>
              </a:solidFill>
              <a:latin typeface="Calibri" pitchFamily="34" charset="0"/>
            </a:endParaRPr>
          </a:p>
          <a:p>
            <a:pPr marL="548640" lvl="0" indent="-265113" eaLnBrk="0" hangingPunct="0">
              <a:spcBef>
                <a:spcPts val="0"/>
              </a:spcBef>
              <a:buFontTx/>
              <a:buChar char="•"/>
              <a:tabLst>
                <a:tab pos="357188" algn="l"/>
                <a:tab pos="447675" algn="l"/>
              </a:tabLst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</a:rPr>
              <a:t>Cartesian Dichotomy Overcoming</a:t>
            </a:r>
            <a:endParaRPr lang="it-IT" sz="2400" b="1" kern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2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12"/>
            <a:ext cx="9144000" cy="5753100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21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578" y="1340768"/>
            <a:ext cx="8466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just"/>
            <a:r>
              <a:rPr lang="en-US" altLang="en-US" sz="2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en-US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socio-economic-ecological systems, formed by a large number of parts at different scales of more or less hierarchical systems, produce </a:t>
            </a:r>
            <a:r>
              <a:rPr lang="en-US" alt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emergent patterns</a:t>
            </a:r>
            <a:r>
              <a:rPr lang="en-US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unintended consequences at various scales</a:t>
            </a:r>
            <a:r>
              <a:rPr lang="en-US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578" y="2852936"/>
            <a:ext cx="8538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just"/>
            <a:r>
              <a:rPr lang="en-US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key feature of such complex interactions is that </a:t>
            </a:r>
            <a:r>
              <a:rPr lang="en-US" alt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 are inherently uncertain</a:t>
            </a:r>
            <a:r>
              <a:rPr lang="en-US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data cannot reduce this </a:t>
            </a:r>
            <a:r>
              <a:rPr lang="en-US" alt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uncertainty</a:t>
            </a:r>
            <a:r>
              <a:rPr lang="en-US" altLang="en-US" sz="2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idx="1"/>
          </p:nvPr>
        </p:nvSpPr>
        <p:spPr>
          <a:xfrm>
            <a:off x="395536" y="3933056"/>
            <a:ext cx="8496944" cy="147848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/>
          <a:p>
            <a:pPr algn="just">
              <a:spcBef>
                <a:spcPts val="0"/>
              </a:spcBef>
            </a:pPr>
            <a:r>
              <a:rPr lang="en-US" sz="2200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200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2005</a:t>
            </a:r>
            <a:r>
              <a:rPr lang="en-US" sz="2200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Lane </a:t>
            </a:r>
            <a:r>
              <a:rPr lang="en-US" sz="2200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200" b="1" kern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Maxfield</a:t>
            </a:r>
            <a:r>
              <a:rPr lang="en-US" sz="2200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coined </a:t>
            </a:r>
            <a:r>
              <a:rPr lang="en-US" sz="22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term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"ontological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uncertainty"</a:t>
            </a:r>
            <a:r>
              <a:rPr lang="en-US" sz="2200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refer to situations where human agents must make decisions in a context where not only the </a:t>
            </a:r>
            <a:r>
              <a:rPr lang="en-US" sz="2200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future trajectory of an entity is uncertain</a:t>
            </a:r>
            <a:r>
              <a:rPr lang="en-US" sz="22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but also </a:t>
            </a:r>
            <a:r>
              <a:rPr lang="en-US" sz="2200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its future interactions</a:t>
            </a:r>
            <a:r>
              <a:rPr lang="en-US" sz="22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with other entities and those with each other.</a:t>
            </a:r>
            <a:endParaRPr lang="it-IT" sz="2800" dirty="0" smtClean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834" y="5661248"/>
            <a:ext cx="8485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just"/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can also be called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radical uncertainty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is the type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recognised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Keynes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his well-known remarks in the </a:t>
            </a: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Theory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10" name="Titolo 2"/>
          <p:cNvSpPr>
            <a:spLocks noGrp="1"/>
          </p:cNvSpPr>
          <p:nvPr>
            <p:ph type="title"/>
          </p:nvPr>
        </p:nvSpPr>
        <p:spPr>
          <a:xfrm>
            <a:off x="2555776" y="836612"/>
            <a:ext cx="4402832" cy="576163"/>
          </a:xfrm>
        </p:spPr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Ontological Uncertainty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2. Guided Willfull Ignorance (01)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8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build="p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12"/>
            <a:ext cx="9144000" cy="5753100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22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1" name="Titolo 2"/>
          <p:cNvSpPr>
            <a:spLocks noGrp="1"/>
          </p:cNvSpPr>
          <p:nvPr>
            <p:ph type="title"/>
          </p:nvPr>
        </p:nvSpPr>
        <p:spPr>
          <a:xfrm>
            <a:off x="683568" y="855453"/>
            <a:ext cx="7776864" cy="576163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Fool You, Unfortunately</a:t>
            </a:r>
            <a:endParaRPr lang="it-I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63688" y="1484784"/>
            <a:ext cx="7272808" cy="5018441"/>
            <a:chOff x="1763688" y="1484784"/>
            <a:chExt cx="7272808" cy="5018441"/>
          </a:xfrm>
        </p:grpSpPr>
        <p:pic>
          <p:nvPicPr>
            <p:cNvPr id="1026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484784"/>
              <a:ext cx="5561623" cy="4736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4"/>
            <p:cNvSpPr txBox="1">
              <a:spLocks noChangeArrowheads="1"/>
            </p:cNvSpPr>
            <p:nvPr/>
          </p:nvSpPr>
          <p:spPr bwMode="auto">
            <a:xfrm>
              <a:off x="7524328" y="6149529"/>
              <a:ext cx="1512168" cy="35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C8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D82"/>
                </a:buClr>
                <a:buChar char="•"/>
                <a:defRPr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C80"/>
                </a:buClr>
                <a:buChar char="–"/>
                <a:defRPr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Minion Web" pitchFamily="18" charset="0"/>
                </a:defRPr>
              </a:lvl9pPr>
            </a:lstStyle>
            <a:p>
              <a:pPr algn="just">
                <a:spcBef>
                  <a:spcPts val="0"/>
                </a:spcBef>
              </a:pPr>
              <a:r>
                <a:rPr lang="en-US" sz="18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16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N. </a:t>
              </a:r>
              <a:r>
                <a:rPr lang="en-US" sz="1600" b="1" kern="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Taleb</a:t>
              </a:r>
              <a:r>
                <a:rPr lang="en-US" sz="16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, 2014</a:t>
              </a:r>
              <a:r>
                <a:rPr lang="en-US" sz="1800" b="1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it-IT" sz="1800" kern="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2. Guided Willfull Ignorance (02)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89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12"/>
            <a:ext cx="9144000" cy="5753100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926E478E-72A6-4429-A778-43D52BC0C846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23</a:t>
            </a:fld>
            <a:endParaRPr lang="it-IT" smtClean="0">
              <a:latin typeface="Arial" pitchFamily="34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09642" y="4057292"/>
            <a:ext cx="7348651" cy="1012890"/>
            <a:chOff x="427309" y="914400"/>
            <a:chExt cx="8534401" cy="1012213"/>
          </a:xfrm>
        </p:grpSpPr>
        <p:sp>
          <p:nvSpPr>
            <p:cNvPr id="29706" name="Text Box 3"/>
            <p:cNvSpPr txBox="1">
              <a:spLocks noChangeArrowheads="1"/>
            </p:cNvSpPr>
            <p:nvPr/>
          </p:nvSpPr>
          <p:spPr bwMode="auto">
            <a:xfrm>
              <a:off x="441708" y="914400"/>
              <a:ext cx="7334253" cy="461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it-IT" sz="2400" b="1" dirty="0" smtClean="0">
                  <a:solidFill>
                    <a:srgbClr val="000000"/>
                  </a:solidFill>
                  <a:latin typeface="Calibri" pitchFamily="34" charset="0"/>
                </a:rPr>
                <a:t>Continuous Probabilistic Approach (Stochastic Measure)</a:t>
              </a:r>
              <a:endParaRPr lang="it-IT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7" name="Text Box 3"/>
            <p:cNvSpPr txBox="1">
              <a:spLocks noChangeArrowheads="1"/>
            </p:cNvSpPr>
            <p:nvPr/>
          </p:nvSpPr>
          <p:spPr bwMode="auto">
            <a:xfrm>
              <a:off x="427309" y="1219200"/>
              <a:ext cx="8534401" cy="707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it-IT" sz="2000" b="1" dirty="0" smtClean="0">
                  <a:solidFill>
                    <a:srgbClr val="000000"/>
                  </a:solidFill>
                  <a:latin typeface="Calibri" pitchFamily="34" charset="0"/>
                </a:rPr>
                <a:t>Well Developed and Applied in all Scientific Areas.</a:t>
              </a:r>
            </a:p>
            <a:p>
              <a:pPr algn="just" eaLnBrk="1" hangingPunct="1"/>
              <a:r>
                <a:rPr lang="it-IT" sz="2000" b="1" dirty="0" smtClean="0">
                  <a:solidFill>
                    <a:srgbClr val="000000"/>
                  </a:solidFill>
                  <a:latin typeface="Calibri" pitchFamily="34" charset="0"/>
                </a:rPr>
                <a:t>(Infinitesimal Calculus + Stochastic Analysis).</a:t>
              </a:r>
              <a:endParaRPr lang="it-IT" sz="2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09641" y="5070182"/>
            <a:ext cx="7348651" cy="1067405"/>
            <a:chOff x="420676" y="2178778"/>
            <a:chExt cx="8547680" cy="1066775"/>
          </a:xfrm>
        </p:grpSpPr>
        <p:sp>
          <p:nvSpPr>
            <p:cNvPr id="29704" name="Text Box 3"/>
            <p:cNvSpPr txBox="1">
              <a:spLocks noChangeArrowheads="1"/>
            </p:cNvSpPr>
            <p:nvPr/>
          </p:nvSpPr>
          <p:spPr bwMode="auto">
            <a:xfrm>
              <a:off x="420676" y="2178778"/>
              <a:ext cx="7373321" cy="461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it-IT" sz="2400" b="1" dirty="0" smtClean="0">
                  <a:solidFill>
                    <a:srgbClr val="000000"/>
                  </a:solidFill>
                  <a:latin typeface="Calibri" pitchFamily="34" charset="0"/>
                </a:rPr>
                <a:t>Discrete Deterministic Approach (Combinatorially Based)</a:t>
              </a:r>
              <a:endParaRPr lang="it-IT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5" name="Text Box 3"/>
            <p:cNvSpPr txBox="1">
              <a:spLocks noChangeArrowheads="1"/>
            </p:cNvSpPr>
            <p:nvPr/>
          </p:nvSpPr>
          <p:spPr bwMode="auto">
            <a:xfrm>
              <a:off x="433955" y="2538085"/>
              <a:ext cx="8534401" cy="707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just" eaLnBrk="1" hangingPunct="1"/>
              <a:r>
                <a:rPr lang="it-IT" sz="2000" b="1" dirty="0" smtClean="0">
                  <a:solidFill>
                    <a:srgbClr val="000000"/>
                  </a:solidFill>
                  <a:latin typeface="Calibri" pitchFamily="34" charset="0"/>
                </a:rPr>
                <a:t>Less Developed and Applied in a few quite specific Scientific Areas.</a:t>
              </a:r>
            </a:p>
            <a:p>
              <a:pPr algn="just" eaLnBrk="1" hangingPunct="1"/>
              <a:r>
                <a:rPr lang="it-IT" sz="2000" b="1" smtClean="0">
                  <a:solidFill>
                    <a:srgbClr val="000000"/>
                  </a:solidFill>
                  <a:latin typeface="Calibri" pitchFamily="34" charset="0"/>
                </a:rPr>
                <a:t>(Finite Difference Calculus + Combinatorial Calculus).</a:t>
              </a:r>
              <a:endParaRPr lang="it-IT" sz="2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9703" name="Text Box 3"/>
          <p:cNvSpPr txBox="1">
            <a:spLocks noChangeArrowheads="1"/>
          </p:cNvSpPr>
          <p:nvPr/>
        </p:nvSpPr>
        <p:spPr bwMode="auto">
          <a:xfrm>
            <a:off x="538736" y="1062163"/>
            <a:ext cx="832362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>
                <a:solidFill>
                  <a:srgbClr val="000000"/>
                </a:solidFill>
                <a:latin typeface="Times New Roman" pitchFamily="18" charset="0"/>
              </a:rPr>
              <a:t>Information </a:t>
            </a:r>
            <a:r>
              <a:rPr lang="it-IT" sz="3200" b="1" dirty="0" smtClean="0">
                <a:solidFill>
                  <a:srgbClr val="000000"/>
                </a:solidFill>
                <a:latin typeface="Times New Roman" pitchFamily="18" charset="0"/>
              </a:rPr>
              <a:t>Concept Modeling in Math</a:t>
            </a:r>
            <a:br>
              <a:rPr lang="it-IT" sz="32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it-IT" sz="3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it-IT" sz="3200" dirty="0" smtClean="0">
                <a:solidFill>
                  <a:srgbClr val="000000"/>
                </a:solidFill>
                <a:latin typeface="Times New Roman" pitchFamily="18" charset="0"/>
              </a:rPr>
              <a:t>has been approached by</a:t>
            </a:r>
            <a:endParaRPr lang="it-IT" sz="32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it-IT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it-IT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 Large Theoretical and Operative Areas </a:t>
            </a:r>
          </a:p>
          <a:p>
            <a:pPr algn="ctr" eaLnBrk="1" hangingPunct="1"/>
            <a:r>
              <a:rPr lang="it-IT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interlinked by</a:t>
            </a:r>
          </a:p>
          <a:p>
            <a:pPr algn="ctr" eaLnBrk="1" hangingPunct="1"/>
            <a:r>
              <a:rPr lang="it-IT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Irriducible Complementarity.</a:t>
            </a:r>
            <a:endParaRPr lang="it-IT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2. Guided Willfull Ignorance (03)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4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12"/>
            <a:ext cx="9144000" cy="5753100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61B5450F-482C-42CA-AD51-0609BE748B70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24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-17684" y="850912"/>
            <a:ext cx="91439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600" dirty="0" smtClean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it-IT" sz="3600" b="1" dirty="0" smtClean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 Shannon Passive Information Channel </a:t>
            </a:r>
          </a:p>
          <a:p>
            <a:pPr algn="ctr" eaLnBrk="1" hangingPunct="1"/>
            <a:r>
              <a:rPr lang="it-IT" sz="3600" dirty="0" smtClean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3600" b="1" dirty="0" smtClean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 ODR Active Information Channel Model</a:t>
            </a:r>
            <a:endParaRPr lang="it-IT" sz="3600" b="1" dirty="0">
              <a:solidFill>
                <a:srgbClr val="003F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014" name="Group 48"/>
          <p:cNvGrpSpPr>
            <a:grpSpLocks/>
          </p:cNvGrpSpPr>
          <p:nvPr/>
        </p:nvGrpSpPr>
        <p:grpSpPr bwMode="auto">
          <a:xfrm>
            <a:off x="128365" y="2209030"/>
            <a:ext cx="8928100" cy="1328738"/>
            <a:chOff x="63500" y="2366963"/>
            <a:chExt cx="8928100" cy="1328737"/>
          </a:xfrm>
        </p:grpSpPr>
        <p:pic>
          <p:nvPicPr>
            <p:cNvPr id="4303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825" y="2366963"/>
              <a:ext cx="7313613" cy="13287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033" name="Group 50"/>
            <p:cNvGrpSpPr>
              <a:grpSpLocks/>
            </p:cNvGrpSpPr>
            <p:nvPr/>
          </p:nvGrpSpPr>
          <p:grpSpPr bwMode="auto">
            <a:xfrm>
              <a:off x="63500" y="2366963"/>
              <a:ext cx="8928100" cy="966787"/>
              <a:chOff x="63500" y="2366963"/>
              <a:chExt cx="8928100" cy="966787"/>
            </a:xfrm>
          </p:grpSpPr>
          <p:sp>
            <p:nvSpPr>
              <p:cNvPr id="43034" name="TextBox 35"/>
              <p:cNvSpPr txBox="1">
                <a:spLocks noChangeArrowheads="1"/>
              </p:cNvSpPr>
              <p:nvPr/>
            </p:nvSpPr>
            <p:spPr bwMode="auto">
              <a:xfrm>
                <a:off x="8431213" y="2366963"/>
                <a:ext cx="407987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400" b="1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43035" name="TextBox 36"/>
              <p:cNvSpPr txBox="1">
                <a:spLocks noChangeArrowheads="1"/>
              </p:cNvSpPr>
              <p:nvPr/>
            </p:nvSpPr>
            <p:spPr bwMode="auto">
              <a:xfrm>
                <a:off x="247650" y="2366963"/>
                <a:ext cx="407988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400" b="1">
                    <a:latin typeface="Times New Roman" pitchFamily="18" charset="0"/>
                  </a:rPr>
                  <a:t>U</a:t>
                </a:r>
              </a:p>
            </p:txBody>
          </p:sp>
          <p:sp>
            <p:nvSpPr>
              <p:cNvPr id="54" name="Line 5"/>
              <p:cNvSpPr>
                <a:spLocks noChangeShapeType="1"/>
              </p:cNvSpPr>
              <p:nvPr/>
            </p:nvSpPr>
            <p:spPr bwMode="auto">
              <a:xfrm>
                <a:off x="63500" y="3016250"/>
                <a:ext cx="7762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EAEAEA"/>
                  </a:solidFill>
                  <a:latin typeface="Verdana" pitchFamily="34" charset="0"/>
                </a:endParaRPr>
              </a:p>
            </p:txBody>
          </p:sp>
          <p:sp>
            <p:nvSpPr>
              <p:cNvPr id="43037" name="Line 5"/>
              <p:cNvSpPr>
                <a:spLocks noChangeShapeType="1"/>
              </p:cNvSpPr>
              <p:nvPr/>
            </p:nvSpPr>
            <p:spPr bwMode="auto">
              <a:xfrm flipV="1">
                <a:off x="8239125" y="3051175"/>
                <a:ext cx="7524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38" name="TextBox 29"/>
              <p:cNvSpPr txBox="1">
                <a:spLocks noChangeArrowheads="1"/>
              </p:cNvSpPr>
              <p:nvPr/>
            </p:nvSpPr>
            <p:spPr bwMode="auto">
              <a:xfrm>
                <a:off x="3932238" y="2687638"/>
                <a:ext cx="1573212" cy="646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600" b="1">
                    <a:solidFill>
                      <a:schemeClr val="bg1"/>
                    </a:solidFill>
                    <a:latin typeface="Edwardian Script ITC" pitchFamily="66" charset="0"/>
                  </a:rPr>
                  <a:t>L  </a:t>
                </a:r>
                <a:r>
                  <a:rPr lang="en-US" sz="3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( s)</a:t>
                </a: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" y="3933056"/>
            <a:ext cx="9067800" cy="2562225"/>
          </a:xfrm>
          <a:prstGeom prst="rect">
            <a:avLst/>
          </a:prstGeom>
        </p:spPr>
      </p:pic>
      <p:sp>
        <p:nvSpPr>
          <p:cNvPr id="16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2. Guided Willfull Ignorance (04)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5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768191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25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802" y="1700808"/>
            <a:ext cx="82089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quality of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does then depend on the degree of completeness by which experimental folded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is allowed to be efficiently captured from our experimental field into our subjective structured Action Domain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properly formatted, according to observation experience and shared rules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Input Transformation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2400" dirty="0" smtClean="0"/>
              <a:t> </a:t>
            </a:r>
            <a:endParaRPr lang="it-IT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>
          <a:xfrm>
            <a:off x="395536" y="3411626"/>
            <a:ext cx="8229600" cy="167355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/>
          <a:p>
            <a:pPr algn="just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the second step,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can format and formalize folded subjective observation into an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unfolded systemic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warranted minimal scale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precision and/or accuracy Representation Domain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be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by the majority of interacting entities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use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formal language to communicate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System State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it-IT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5085184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Finally, the quality of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stage does depend on the degree of scale related completeness by which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unfolded information is allowed to be focused and re-folded to be efficiently presented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specific shared, human knowledge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Output Transformation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-17684" y="850912"/>
            <a:ext cx="91439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600" b="1" dirty="0" smtClean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ODR Active Information Channel Model</a:t>
            </a:r>
            <a:endParaRPr lang="it-IT" sz="3600" b="1" dirty="0">
              <a:solidFill>
                <a:srgbClr val="003F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2. Guided Willfull Ignorance (05)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65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12"/>
            <a:ext cx="9144000" cy="5753100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94BBC1B9-729A-45DF-BF47-0B3122EB36F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26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79" y="1363134"/>
            <a:ext cx="88569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According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new "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Computational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Information Conservation Theory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" (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CICT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point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view, all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computational information usually lost in the classic computational domain approach can be captured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and recovered by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corresponding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ODR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complementary co-domains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step-by-step. Then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system co-domain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can be used to correct any computed result, achieving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computational information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conservation.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95" y="3478146"/>
            <a:ext cx="678174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1"/>
          <p:cNvSpPr txBox="1">
            <a:spLocks/>
          </p:cNvSpPr>
          <p:nvPr/>
        </p:nvSpPr>
        <p:spPr bwMode="auto">
          <a:xfrm>
            <a:off x="0" y="858412"/>
            <a:ext cx="9144000" cy="50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CICT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Awareness</a:t>
            </a:r>
            <a:endParaRPr lang="en-US" sz="36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2. Guided Willfull Ignorance (06)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12"/>
            <a:ext cx="9144000" cy="5753100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94BBC1B9-729A-45DF-BF47-0B3122EB36F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27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366" y="899046"/>
            <a:ext cx="500120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4869160"/>
            <a:ext cx="6336704" cy="165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73270"/>
            <a:ext cx="5904656" cy="269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2. Guided Willfull Ignorance (07)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8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12"/>
            <a:ext cx="9144000" cy="5753100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3120F2A8-8354-43CD-A1C2-C61175CC20CA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28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271462" y="836612"/>
            <a:ext cx="862964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600" b="1" dirty="0" smtClean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it-IT" sz="3600" dirty="0" smtClean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dirty="0" smtClean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ERGODIC OBSERVER </a:t>
            </a:r>
          </a:p>
          <a:p>
            <a:pPr algn="ctr" eaLnBrk="1" hangingPunct="1"/>
            <a:r>
              <a:rPr lang="it-IT" sz="3600" b="1" dirty="0" smtClean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to EGOCENTRIC INTERACTOR</a:t>
            </a:r>
            <a:r>
              <a:rPr lang="it-IT" sz="2800" b="1" dirty="0" smtClean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sz="2800" b="1" dirty="0">
              <a:solidFill>
                <a:srgbClr val="003F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260" y="1988840"/>
            <a:ext cx="7704856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4554016"/>
            <a:ext cx="7717520" cy="201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2. Guided Willfull Ignorance (08)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96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12"/>
            <a:ext cx="9144000" cy="5753100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21124694-2FFA-4528-A207-425DA60DB216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29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6059" y="83661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2400" b="1" dirty="0" smtClean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ODR Model Co-Domain Functional Closure by CICT</a:t>
            </a:r>
            <a:endParaRPr lang="it-IT" sz="2400" b="1" dirty="0">
              <a:solidFill>
                <a:srgbClr val="003F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62" y="3212976"/>
            <a:ext cx="7236296" cy="3229512"/>
          </a:xfrm>
          <a:prstGeom prst="rect">
            <a:avLst/>
          </a:prstGeom>
        </p:spPr>
      </p:pic>
      <p:sp>
        <p:nvSpPr>
          <p:cNvPr id="9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581" y="1556792"/>
            <a:ext cx="7432956" cy="176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2. Guided Willfull Ignorance (09)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50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" y="908720"/>
            <a:ext cx="7172325" cy="5619750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3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6204" y="1772816"/>
            <a:ext cx="7172325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it-IT" sz="3400" b="1" dirty="0" smtClean="0">
                <a:latin typeface="Times New Roman"/>
                <a:ea typeface="Times New Roman"/>
                <a:cs typeface="Arial"/>
              </a:rPr>
              <a:t>« </a:t>
            </a:r>
            <a:r>
              <a:rPr lang="fr-FR" sz="3400" b="1" dirty="0" smtClean="0">
                <a:latin typeface="Times New Roman"/>
                <a:ea typeface="Times New Roman"/>
                <a:cs typeface="Arial"/>
              </a:rPr>
              <a:t>Observer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fr-FR" sz="3400" b="1" dirty="0" smtClean="0">
                <a:latin typeface="Times New Roman"/>
                <a:ea typeface="Times New Roman"/>
                <a:cs typeface="Arial"/>
              </a:rPr>
              <a:t>c’est </a:t>
            </a:r>
            <a:r>
              <a:rPr lang="fr-FR" sz="3400" b="1" dirty="0">
                <a:latin typeface="Times New Roman"/>
                <a:ea typeface="Times New Roman"/>
                <a:cs typeface="Arial"/>
              </a:rPr>
              <a:t>pour la plus grande part, imaginer ce que l’on s’attend à voir.</a:t>
            </a:r>
            <a:r>
              <a:rPr lang="en-US" sz="3400" b="1" dirty="0" smtClean="0">
                <a:latin typeface="Times New Roman"/>
                <a:ea typeface="Times New Roman"/>
                <a:cs typeface="Arial"/>
              </a:rPr>
              <a:t> »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latin typeface="Times New Roman"/>
              <a:ea typeface="Times New Roman"/>
              <a:cs typeface="Arial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de-DE" b="1" i="1" dirty="0">
                <a:latin typeface="Times New Roman"/>
                <a:ea typeface="Times New Roman"/>
                <a:cs typeface="Arial"/>
              </a:rPr>
              <a:t>Ambroise-Paul-Toussaint-Jules Valéry (</a:t>
            </a:r>
            <a:r>
              <a:rPr lang="de-DE" b="1" i="1" dirty="0" smtClean="0">
                <a:latin typeface="Times New Roman"/>
                <a:ea typeface="Times New Roman"/>
                <a:cs typeface="Arial"/>
              </a:rPr>
              <a:t>1871-1945)</a:t>
            </a:r>
            <a:endParaRPr lang="en-US" b="1" i="1" dirty="0">
              <a:latin typeface="Times New Roman"/>
              <a:ea typeface="Times New Roman"/>
              <a:cs typeface="Arial"/>
            </a:endParaRPr>
          </a:p>
          <a:p>
            <a:pPr algn="r"/>
            <a:r>
              <a:rPr lang="de-DE" b="1" i="1" dirty="0" smtClean="0">
                <a:latin typeface="Times New Roman"/>
                <a:ea typeface="Times New Roman"/>
                <a:cs typeface="Arial"/>
              </a:rPr>
              <a:t>from "Degas, Danse</a:t>
            </a:r>
            <a:r>
              <a:rPr lang="de-DE" b="1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de-DE" b="1" i="1" dirty="0" smtClean="0">
                <a:latin typeface="Times New Roman"/>
                <a:ea typeface="Times New Roman"/>
                <a:cs typeface="Arial"/>
              </a:rPr>
              <a:t>Dessin</a:t>
            </a:r>
            <a:r>
              <a:rPr lang="de-DE" b="1" i="1" dirty="0">
                <a:latin typeface="Times New Roman"/>
                <a:ea typeface="Times New Roman"/>
                <a:cs typeface="Arial"/>
              </a:rPr>
              <a:t>", </a:t>
            </a:r>
            <a:endParaRPr lang="de-DE" b="1" i="1" dirty="0" smtClean="0">
              <a:latin typeface="Times New Roman"/>
              <a:ea typeface="Times New Roman"/>
              <a:cs typeface="Arial"/>
            </a:endParaRPr>
          </a:p>
          <a:p>
            <a:pPr algn="r"/>
            <a:r>
              <a:rPr lang="de-DE" b="1" i="1" dirty="0" smtClean="0">
                <a:latin typeface="Times New Roman"/>
                <a:ea typeface="Times New Roman"/>
                <a:cs typeface="Arial"/>
              </a:rPr>
              <a:t>in </a:t>
            </a:r>
            <a:r>
              <a:rPr lang="fr-FR" b="1" i="1" dirty="0" err="1" smtClean="0">
                <a:latin typeface="Times New Roman"/>
                <a:ea typeface="Times New Roman"/>
                <a:cs typeface="Arial"/>
              </a:rPr>
              <a:t>Oeuvres</a:t>
            </a:r>
            <a:r>
              <a:rPr lang="fr-FR" b="1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fr-FR" b="1" i="1" dirty="0">
                <a:latin typeface="Times New Roman"/>
                <a:ea typeface="Times New Roman"/>
                <a:cs typeface="Arial"/>
              </a:rPr>
              <a:t>de Paul </a:t>
            </a:r>
            <a:r>
              <a:rPr lang="fr-FR" b="1" i="1" dirty="0" smtClean="0">
                <a:latin typeface="Times New Roman"/>
                <a:ea typeface="Times New Roman"/>
                <a:cs typeface="Arial"/>
              </a:rPr>
              <a:t>Valéry </a:t>
            </a:r>
            <a:r>
              <a:rPr lang="fr-FR" b="1" i="1" dirty="0">
                <a:latin typeface="Times New Roman"/>
                <a:ea typeface="Times New Roman"/>
                <a:cs typeface="Arial"/>
              </a:rPr>
              <a:t>(Librairie Gallimard, 1960), II, p. </a:t>
            </a:r>
            <a:r>
              <a:rPr lang="fr-FR" b="1" i="1" dirty="0" smtClean="0">
                <a:latin typeface="Times New Roman"/>
                <a:ea typeface="Times New Roman"/>
                <a:cs typeface="Arial"/>
              </a:rPr>
              <a:t>1169</a:t>
            </a:r>
            <a:r>
              <a:rPr lang="de-DE" i="1" dirty="0" smtClean="0">
                <a:latin typeface="Times New Roman"/>
                <a:ea typeface="Times New Roman"/>
                <a:cs typeface="Arial"/>
              </a:rPr>
              <a:t>.</a:t>
            </a:r>
            <a:endParaRPr lang="en-US" dirty="0"/>
          </a:p>
        </p:txBody>
      </p:sp>
      <p:sp>
        <p:nvSpPr>
          <p:cNvPr id="8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11560" y="44624"/>
            <a:ext cx="727280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003F6E"/>
                </a:solidFill>
                <a:latin typeface="Times New Roman" pitchFamily="18" charset="0"/>
              </a:rPr>
              <a:t>Varieties of Thinking</a:t>
            </a:r>
          </a:p>
        </p:txBody>
      </p:sp>
    </p:spTree>
    <p:extLst>
      <p:ext uri="{BB962C8B-B14F-4D97-AF65-F5344CB8AC3E}">
        <p14:creationId xmlns:p14="http://schemas.microsoft.com/office/powerpoint/2010/main" val="337864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12"/>
            <a:ext cx="9144000" cy="5753100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67AB8FC0-3C13-4330-95F1-FF2E9827EFF6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30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75" y="2332280"/>
            <a:ext cx="4645025" cy="354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981200"/>
            <a:ext cx="4486275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" y="828097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600" b="1" dirty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R. Rosen Fundamental Modeling Relation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2. Guided Willfull Ignorance (10)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36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12"/>
            <a:ext cx="9144000" cy="5753100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40CF297D-3AC5-4335-872A-584027B2AE2D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31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" y="990598"/>
            <a:ext cx="9143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2800" dirty="0" smtClean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it-IT" sz="2800" b="1" dirty="0" smtClean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 Rosen Modeling Relation </a:t>
            </a:r>
            <a:r>
              <a:rPr lang="it-IT" sz="2800" dirty="0" smtClean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2800" b="1" dirty="0" smtClean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 ODR Model Mapping</a:t>
            </a:r>
            <a:endParaRPr lang="it-IT" sz="2800" b="1" dirty="0">
              <a:solidFill>
                <a:srgbClr val="003F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9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895" y="1700210"/>
            <a:ext cx="5256584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2. Guided Willfull Ignorance (11)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5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12"/>
            <a:ext cx="9144000" cy="5753100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2B31E3FD-F1DB-48E4-8E55-F99E250B64AC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32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5735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2035175"/>
            <a:ext cx="40497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183063" y="1463675"/>
            <a:ext cx="4960937" cy="4960938"/>
            <a:chOff x="4183063" y="1463675"/>
            <a:chExt cx="4960937" cy="4960938"/>
          </a:xfrm>
        </p:grpSpPr>
        <p:pic>
          <p:nvPicPr>
            <p:cNvPr id="57350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3063" y="1463675"/>
              <a:ext cx="4960937" cy="496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6153943" y="5218113"/>
              <a:ext cx="1019175" cy="901700"/>
              <a:chOff x="3806825" y="5646738"/>
              <a:chExt cx="1019175" cy="901700"/>
            </a:xfrm>
          </p:grpSpPr>
          <p:pic>
            <p:nvPicPr>
              <p:cNvPr id="57352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6825" y="6119813"/>
                <a:ext cx="1019175" cy="428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353" name="Picture 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9213" y="5646738"/>
                <a:ext cx="9144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14" name="Titolo 1"/>
          <p:cNvSpPr txBox="1">
            <a:spLocks/>
          </p:cNvSpPr>
          <p:nvPr/>
        </p:nvSpPr>
        <p:spPr bwMode="auto">
          <a:xfrm>
            <a:off x="359532" y="873872"/>
            <a:ext cx="8424935" cy="50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Rosen Fundamental Modeling Relation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Reflexive/Reflective)</a:t>
            </a:r>
            <a:endParaRPr lang="en-US" sz="24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2. Guided Willfull Ignorance (12)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4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12"/>
            <a:ext cx="9144000" cy="5753100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CE2A884D-4538-493A-9F01-DFE3C523A47F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33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5837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3" y="1463675"/>
            <a:ext cx="4960937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5305425"/>
            <a:ext cx="10191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479742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gnaposto contenuto 6"/>
          <p:cNvSpPr txBox="1">
            <a:spLocks/>
          </p:cNvSpPr>
          <p:nvPr/>
        </p:nvSpPr>
        <p:spPr bwMode="auto">
          <a:xfrm>
            <a:off x="107504" y="1604963"/>
            <a:ext cx="4090312" cy="434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61950" indent="-3619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dirty="0" smtClean="0">
                <a:solidFill>
                  <a:srgbClr val="000000"/>
                </a:solidFill>
              </a:rPr>
              <a:t>R. Rosen Fundamental Modeling Relation with </a:t>
            </a:r>
            <a:r>
              <a:rPr lang="it-IT" sz="2000" b="1" dirty="0" smtClean="0">
                <a:solidFill>
                  <a:srgbClr val="000000"/>
                </a:solidFill>
              </a:rPr>
              <a:t>explicit Reflexive and Reflective Representations</a:t>
            </a:r>
            <a:r>
              <a:rPr lang="it-IT" sz="2000" dirty="0" smtClean="0">
                <a:solidFill>
                  <a:srgbClr val="000000"/>
                </a:solidFill>
              </a:rPr>
              <a:t>.</a:t>
            </a:r>
          </a:p>
          <a:p>
            <a:pPr marL="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dirty="0" smtClean="0">
                <a:solidFill>
                  <a:srgbClr val="000000"/>
                </a:solidFill>
              </a:rPr>
              <a:t>Immediately, Reflexive and Reflective Representations create </a:t>
            </a:r>
            <a:r>
              <a:rPr lang="it-IT" sz="2000" b="1" dirty="0" smtClean="0">
                <a:solidFill>
                  <a:srgbClr val="000000"/>
                </a:solidFill>
              </a:rPr>
              <a:t>two base system scaling symmetries into ODR Model</a:t>
            </a:r>
            <a:r>
              <a:rPr lang="it-IT" sz="2000" dirty="0" smtClean="0">
                <a:solidFill>
                  <a:srgbClr val="000000"/>
                </a:solidFill>
              </a:rPr>
              <a:t>: convergent and divergent scaling symmetries.</a:t>
            </a:r>
          </a:p>
          <a:p>
            <a:pPr marL="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dirty="0" smtClean="0">
                <a:solidFill>
                  <a:srgbClr val="000000"/>
                </a:solidFill>
              </a:rPr>
              <a:t>They allow for the correspondence of a </a:t>
            </a:r>
            <a:r>
              <a:rPr lang="it-IT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Inner Universe - SELF</a:t>
            </a:r>
            <a:r>
              <a:rPr lang="it-IT" sz="2000" dirty="0" smtClean="0">
                <a:solidFill>
                  <a:srgbClr val="000000"/>
                </a:solidFill>
              </a:rPr>
              <a:t> representation to an </a:t>
            </a:r>
            <a:r>
              <a:rPr lang="it-IT" sz="20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Outer Universe </a:t>
            </a:r>
            <a:r>
              <a:rPr lang="it-IT" sz="2000" dirty="0" smtClean="0">
                <a:solidFill>
                  <a:srgbClr val="000000"/>
                </a:solidFill>
              </a:rPr>
              <a:t>representation, both linked by the </a:t>
            </a:r>
            <a:r>
              <a:rPr lang="it-IT" sz="2000" b="1" dirty="0" smtClean="0">
                <a:solidFill>
                  <a:srgbClr val="000000"/>
                </a:solidFill>
              </a:rPr>
              <a:t>Kelvin Transform</a:t>
            </a:r>
            <a:r>
              <a:rPr lang="it-IT" sz="2000" dirty="0" smtClean="0">
                <a:solidFill>
                  <a:srgbClr val="000000"/>
                </a:solidFill>
              </a:rPr>
              <a:t>.</a:t>
            </a:r>
          </a:p>
          <a:p>
            <a:pPr marL="0" algn="just">
              <a:lnSpc>
                <a:spcPct val="80000"/>
              </a:lnSpc>
              <a:spcBef>
                <a:spcPct val="20000"/>
              </a:spcBef>
              <a:defRPr/>
            </a:pPr>
            <a:endParaRPr lang="it-IT" sz="1600" dirty="0" smtClean="0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1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</a:rPr>
              <a:t>Convergent Scaling:  </a:t>
            </a:r>
          </a:p>
          <a:p>
            <a:pPr marL="0" indent="0" algn="just">
              <a:lnSpc>
                <a:spcPct val="80000"/>
              </a:lnSpc>
              <a:spcBef>
                <a:spcPct val="20000"/>
              </a:spcBef>
              <a:defRPr/>
            </a:pPr>
            <a:endParaRPr lang="it-IT" sz="8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indent="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dirty="0" smtClean="0">
                <a:solidFill>
                  <a:srgbClr val="000000"/>
                </a:solidFill>
                <a:latin typeface="Calibri" pitchFamily="34" charset="0"/>
              </a:rPr>
              <a:t>Divergent Scaling: 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it-IT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it-IT" sz="20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53943" y="5218113"/>
            <a:ext cx="1019175" cy="901700"/>
            <a:chOff x="3806825" y="5646738"/>
            <a:chExt cx="1019175" cy="9017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6825" y="6119813"/>
              <a:ext cx="10191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213" y="5646738"/>
              <a:ext cx="914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itolo 1"/>
          <p:cNvSpPr txBox="1">
            <a:spLocks/>
          </p:cNvSpPr>
          <p:nvPr/>
        </p:nvSpPr>
        <p:spPr bwMode="auto">
          <a:xfrm>
            <a:off x="359532" y="873872"/>
            <a:ext cx="8424935" cy="50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Rosen Fundamental Modeling Relation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Reflexive/Reflective)</a:t>
            </a:r>
            <a:endParaRPr lang="en-US" sz="24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2. Guided Willfull Ignorance (13)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3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12"/>
            <a:ext cx="9144000" cy="5753100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40CF297D-3AC5-4335-872A-584027B2AE2D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34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4198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060846"/>
            <a:ext cx="3995935" cy="36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2650" y="2132856"/>
            <a:ext cx="4115963" cy="337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 bwMode="auto">
          <a:xfrm>
            <a:off x="0" y="836612"/>
            <a:ext cx="9143999" cy="50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Rosen Modeling Relation to ODR Recursive Model</a:t>
            </a:r>
            <a:endParaRPr lang="en-US" sz="28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2. Guided Willfull Ignorance (14)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5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12"/>
            <a:ext cx="9144000" cy="5753100"/>
          </a:xfrm>
          <a:prstGeom prst="rect">
            <a:avLst/>
          </a:prstGeom>
        </p:spPr>
      </p:pic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050" y="1376363"/>
            <a:ext cx="8005390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050" y="3963356"/>
            <a:ext cx="8089900" cy="243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 bwMode="auto">
          <a:xfrm>
            <a:off x="1" y="828097"/>
            <a:ext cx="9143999" cy="50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EGOCENTRIC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RECURSIVE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INTERACTOR</a:t>
            </a:r>
            <a:endParaRPr lang="en-US" sz="28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2. Guided Willfull Ignorance (15)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6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12"/>
            <a:ext cx="9144000" cy="5753100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36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5517232"/>
            <a:ext cx="8275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7472"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new awareness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can guide any quantum leap to more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convenient  future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post-human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cybernetics approaches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in science and technology.</a:t>
            </a:r>
            <a:endParaRPr lang="it-IT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" y="836611"/>
            <a:ext cx="914399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600" b="1" dirty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Our final post-</a:t>
            </a:r>
            <a:r>
              <a:rPr lang="en-US" sz="2600" b="1" dirty="0" err="1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Bertalanffy</a:t>
            </a:r>
            <a:r>
              <a:rPr lang="en-US" sz="2600" b="1" dirty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Systemics</a:t>
            </a:r>
            <a:r>
              <a:rPr lang="en-US" sz="2600" b="1" dirty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Framework</a:t>
            </a:r>
            <a:endParaRPr lang="it-IT" sz="2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08807"/>
            <a:ext cx="6626225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6744843" y="6237364"/>
            <a:ext cx="1998524" cy="23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8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1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(R.A. </a:t>
            </a:r>
            <a:r>
              <a:rPr lang="en-US" sz="18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Fiorini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2011)</a:t>
            </a:r>
            <a:endParaRPr lang="it-IT" sz="1800" kern="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324574" y="4941168"/>
            <a:ext cx="6487785" cy="5040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2. Guided Willfull Ignorance (16)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89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12"/>
            <a:ext cx="9144000" cy="5753100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37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0" y="856753"/>
            <a:ext cx="9143999" cy="50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Five-Level post-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Bertalanffy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Cybernetics Framework</a:t>
            </a:r>
            <a:endParaRPr lang="en-US" sz="28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74745"/>
          </a:xfrm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ZERO (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Clausius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Ideal, closed system,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totally isolated open-loop system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spcBef>
                <a:spcPts val="300"/>
              </a:spcBef>
              <a:defRPr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Wiener):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Self-steering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is assumed to be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isolated from the act of observation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negative feedback functions as part of a mechanical process to maintain homeostasis.</a:t>
            </a:r>
          </a:p>
          <a:p>
            <a:pPr marL="0" indent="0" algn="just" eaLnBrk="1" hangingPunct="1">
              <a:spcBef>
                <a:spcPts val="0"/>
              </a:spcBef>
              <a:defRPr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(von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Foerster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process of "self-steering" is now understood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affected by observer/s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but the related mathematical modeling is insufficiently complex to encourage new values emerge. Nevertheless, it is understood that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and Negative Feedback can lead to morphogenesis intuitively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spcBef>
                <a:spcPts val="0"/>
              </a:spcBef>
              <a:defRPr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(Bateson):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process is understood as an interaction that can affect/be affected by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observers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but it does not address what this means for the "social" response-ability of the single participant observer. Articulated values emerge.</a:t>
            </a:r>
          </a:p>
          <a:p>
            <a:pPr marL="0" indent="0" algn="just" eaLnBrk="1" hangingPunct="1">
              <a:spcBef>
                <a:spcPts val="0"/>
              </a:spcBef>
              <a:defRPr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(Rosen):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Multiple realities emerge by the freedom of choice of the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creative observer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determines the outcome for both the system and the observer. This puts demands on the self-awareness of the observer, and response-ability for/in action.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2. Guided Willfull Ignorance (17)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4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12"/>
            <a:ext cx="9144000" cy="5753100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18A5EA64-D3B6-4982-A214-98F01C88E16F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38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0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" y="836612"/>
            <a:ext cx="91439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600" b="1" dirty="0" smtClean="0">
                <a:solidFill>
                  <a:srgbClr val="003F6E"/>
                </a:solidFill>
                <a:latin typeface="Times New Roman" pitchFamily="18" charset="0"/>
              </a:rPr>
              <a:t>Overcoming The Cartesian Dichotomy</a:t>
            </a:r>
            <a:endParaRPr lang="it-IT" sz="3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1385103"/>
            <a:ext cx="6120680" cy="52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7145476" y="6237363"/>
            <a:ext cx="1998524" cy="23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8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1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(R.A. </a:t>
            </a:r>
            <a:r>
              <a:rPr lang="en-US" sz="18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Fiorini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2016)</a:t>
            </a:r>
            <a:endParaRPr lang="it-IT" sz="1800" kern="0" dirty="0" smtClean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2. Guided Willfull Ignorance (18)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27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12"/>
            <a:ext cx="9144000" cy="5753100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18A5EA64-D3B6-4982-A214-98F01C88E16F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39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0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196" y="1538661"/>
            <a:ext cx="5923605" cy="504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" y="836612"/>
            <a:ext cx="91439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600" b="1" dirty="0" smtClean="0">
                <a:solidFill>
                  <a:srgbClr val="003F6E"/>
                </a:solidFill>
                <a:latin typeface="Times New Roman" pitchFamily="18" charset="0"/>
              </a:rPr>
              <a:t>Usual Space-Time Split</a:t>
            </a:r>
            <a:endParaRPr lang="it-IT" sz="3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7145476" y="6237363"/>
            <a:ext cx="1998524" cy="23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8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1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(R.A. </a:t>
            </a:r>
            <a:r>
              <a:rPr lang="en-US" sz="18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Fiorini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2016)</a:t>
            </a:r>
            <a:endParaRPr lang="it-IT" sz="1800" kern="0" dirty="0" smtClean="0">
              <a:solidFill>
                <a:srgbClr val="000000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2. Guided Willfull Ignorance (19)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6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44901DF1-3264-4E2E-8708-9407B7B2B2FE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4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3200" b="1" dirty="0" err="1" smtClean="0">
                <a:solidFill>
                  <a:srgbClr val="003F6E"/>
                </a:solidFill>
                <a:latin typeface="Times New Roman" pitchFamily="18" charset="0"/>
              </a:rPr>
              <a:t>Presentation</a:t>
            </a:r>
            <a:r>
              <a:rPr lang="es-ES" sz="3200" b="1" dirty="0" smtClean="0">
                <a:solidFill>
                  <a:srgbClr val="003F6E"/>
                </a:solidFill>
                <a:latin typeface="Times New Roman" pitchFamily="18" charset="0"/>
              </a:rPr>
              <a:t> </a:t>
            </a:r>
            <a:r>
              <a:rPr lang="es-ES" sz="3200" b="1" dirty="0" err="1" smtClean="0">
                <a:solidFill>
                  <a:srgbClr val="003F6E"/>
                </a:solidFill>
                <a:latin typeface="Times New Roman" pitchFamily="18" charset="0"/>
              </a:rPr>
              <a:t>Outline</a:t>
            </a:r>
            <a:endParaRPr lang="es-ES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  <p:pic>
        <p:nvPicPr>
          <p:cNvPr id="6150" name="Immagine 8" descr="http://www.ilcapoluogo.com/var/ezflow_site/storage/images/news/sanita/d-amico-pd-sulla-sanita-occorre-correttezza-istituzionale-37031/370087-1-ita-IT/D-Amico-Pd-sulla-sanita-occorre-correttezza-istituzion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5357813"/>
            <a:ext cx="20161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4083" y="1700808"/>
            <a:ext cx="4363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lvl="0" indent="-265113" eaLnBrk="0" hangingPunct="0">
              <a:spcBef>
                <a:spcPts val="0"/>
              </a:spcBef>
              <a:tabLst>
                <a:tab pos="357188" algn="l"/>
                <a:tab pos="447675" algn="l"/>
              </a:tabLst>
              <a:defRPr/>
            </a:pPr>
            <a:r>
              <a:rPr lang="it-IT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1.  </a:t>
            </a:r>
            <a:r>
              <a:rPr lang="it-IT" sz="2400" u="sng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Introduction (</a:t>
            </a:r>
            <a:r>
              <a:rPr lang="it-IT" sz="2400" u="sng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14) </a:t>
            </a:r>
            <a:endParaRPr lang="it-IT" sz="2400" u="sng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+mn-cs"/>
            </a:endParaRPr>
          </a:p>
          <a:p>
            <a:pPr marL="548640" indent="-265113" eaLnBrk="0" hangingPunct="0">
              <a:buFontTx/>
              <a:buChar char="•"/>
              <a:tabLst>
                <a:tab pos="357188" algn="l"/>
                <a:tab pos="447675" algn="l"/>
              </a:tabLst>
              <a:defRPr/>
            </a:pPr>
            <a:r>
              <a:rPr lang="it-IT" sz="2000" kern="0" dirty="0" smtClean="0">
                <a:solidFill>
                  <a:srgbClr val="000000"/>
                </a:solidFill>
                <a:latin typeface="Calibri" pitchFamily="34" charset="0"/>
              </a:rPr>
              <a:t>Linear, Nonlinear Systems Thinking</a:t>
            </a:r>
          </a:p>
          <a:p>
            <a:pPr marL="548640" indent="-265113" eaLnBrk="0" hangingPunct="0">
              <a:buFontTx/>
              <a:buChar char="•"/>
              <a:tabLst>
                <a:tab pos="357188" algn="l"/>
                <a:tab pos="447675" algn="l"/>
              </a:tabLst>
              <a:defRPr/>
            </a:pPr>
            <a:r>
              <a:rPr lang="it-IT" sz="2000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Complex Thinking</a:t>
            </a:r>
            <a:endParaRPr lang="it-IT" sz="2000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801" y="2778026"/>
            <a:ext cx="43781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hangingPunct="0">
              <a:spcBef>
                <a:spcPts val="0"/>
              </a:spcBef>
              <a:tabLst>
                <a:tab pos="357188" algn="l"/>
                <a:tab pos="447675" algn="l"/>
              </a:tabLst>
              <a:defRPr/>
            </a:pPr>
            <a:r>
              <a:rPr lang="it-IT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2. </a:t>
            </a:r>
            <a:r>
              <a:rPr lang="it-IT" sz="2400" u="sng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Guided Willfull Ignorance (</a:t>
            </a:r>
            <a:r>
              <a:rPr lang="it-IT" sz="2400" u="sng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22)</a:t>
            </a:r>
            <a:endParaRPr lang="it-IT" sz="2400" u="sng" kern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+mn-cs"/>
            </a:endParaRPr>
          </a:p>
          <a:p>
            <a:pPr marL="548640" lvl="0" indent="-265113" eaLnBrk="0" hangingPunct="0">
              <a:spcBef>
                <a:spcPts val="0"/>
              </a:spcBef>
              <a:buFontTx/>
              <a:buChar char="•"/>
              <a:tabLst>
                <a:tab pos="357188" algn="l"/>
                <a:tab pos="447675" algn="l"/>
              </a:tabLst>
              <a:defRPr/>
            </a:pPr>
            <a:r>
              <a:rPr lang="it-IT" sz="2000" kern="0" dirty="0" smtClean="0">
                <a:latin typeface="Calibri" pitchFamily="34" charset="0"/>
                <a:cs typeface="+mn-cs"/>
              </a:rPr>
              <a:t>Cybernetics Upgrade</a:t>
            </a:r>
            <a:endParaRPr lang="it-IT" sz="2000" kern="0" dirty="0">
              <a:latin typeface="Calibri" pitchFamily="34" charset="0"/>
              <a:cs typeface="+mn-cs"/>
            </a:endParaRPr>
          </a:p>
          <a:p>
            <a:pPr marL="548640" lvl="0" indent="-265113" eaLnBrk="0" hangingPunct="0">
              <a:spcBef>
                <a:spcPts val="0"/>
              </a:spcBef>
              <a:buFontTx/>
              <a:buChar char="•"/>
              <a:tabLst>
                <a:tab pos="357188" algn="l"/>
                <a:tab pos="447675" algn="l"/>
              </a:tabLst>
              <a:defRPr/>
            </a:pPr>
            <a:r>
              <a:rPr lang="en-US" sz="2000" kern="0" dirty="0" smtClean="0">
                <a:latin typeface="Calibri" pitchFamily="34" charset="0"/>
                <a:cs typeface="+mn-cs"/>
              </a:rPr>
              <a:t>Cartesian Dichotomy Overcoming</a:t>
            </a:r>
            <a:endParaRPr lang="it-IT" sz="2000" kern="0" dirty="0">
              <a:latin typeface="Calibri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083" y="3855244"/>
            <a:ext cx="38218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hangingPunct="0">
              <a:spcBef>
                <a:spcPts val="0"/>
              </a:spcBef>
              <a:tabLst>
                <a:tab pos="357188" algn="l"/>
                <a:tab pos="447675" algn="l"/>
              </a:tabLst>
              <a:defRPr/>
            </a:pPr>
            <a:r>
              <a:rPr lang="it-IT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3. </a:t>
            </a:r>
            <a:r>
              <a:rPr lang="en-US" sz="2400" u="sng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Transcultural Thinking (15)</a:t>
            </a:r>
            <a:endParaRPr lang="it-IT" sz="2400" u="sng" kern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+mn-cs"/>
            </a:endParaRPr>
          </a:p>
          <a:p>
            <a:pPr marL="548640" lvl="0" indent="-265113" eaLnBrk="0" hangingPunct="0">
              <a:spcBef>
                <a:spcPts val="0"/>
              </a:spcBef>
              <a:buFontTx/>
              <a:buChar char="•"/>
              <a:tabLst>
                <a:tab pos="357188" algn="l"/>
                <a:tab pos="447675" algn="l"/>
              </a:tabLst>
              <a:defRPr/>
            </a:pPr>
            <a:r>
              <a:rPr lang="en-US" sz="2000" kern="0" dirty="0" smtClean="0">
                <a:latin typeface="Calibri" pitchFamily="34" charset="0"/>
                <a:cs typeface="+mn-cs"/>
              </a:rPr>
              <a:t>The Value of Values</a:t>
            </a:r>
          </a:p>
          <a:p>
            <a:pPr marL="548640" lvl="0" indent="-265113" eaLnBrk="0" hangingPunct="0">
              <a:spcBef>
                <a:spcPts val="0"/>
              </a:spcBef>
              <a:buFontTx/>
              <a:buChar char="•"/>
              <a:tabLst>
                <a:tab pos="357188" algn="l"/>
                <a:tab pos="447675" algn="l"/>
              </a:tabLst>
              <a:defRPr/>
            </a:pPr>
            <a:r>
              <a:rPr lang="en-US" sz="2000" kern="0" dirty="0" smtClean="0">
                <a:latin typeface="Calibri" pitchFamily="34" charset="0"/>
                <a:cs typeface="+mn-cs"/>
              </a:rPr>
              <a:t>From Universe to </a:t>
            </a:r>
            <a:r>
              <a:rPr lang="en-US" sz="2000" kern="0" dirty="0" err="1" smtClean="0">
                <a:latin typeface="Calibri" pitchFamily="34" charset="0"/>
                <a:cs typeface="+mn-cs"/>
              </a:rPr>
              <a:t>Humiverse</a:t>
            </a:r>
            <a:endParaRPr lang="en-US" sz="2000" kern="0" dirty="0">
              <a:latin typeface="Calibri" pitchFamily="34" charset="0"/>
              <a:cs typeface="+mn-cs"/>
            </a:endParaRPr>
          </a:p>
        </p:txBody>
      </p:sp>
      <p:sp>
        <p:nvSpPr>
          <p:cNvPr id="14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</p:spTree>
    <p:extLst>
      <p:ext uri="{BB962C8B-B14F-4D97-AF65-F5344CB8AC3E}">
        <p14:creationId xmlns:p14="http://schemas.microsoft.com/office/powerpoint/2010/main" val="299354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12"/>
            <a:ext cx="9144000" cy="5753100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40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8943" y="1362567"/>
            <a:ext cx="8229600" cy="4953000"/>
          </a:xfrm>
        </p:spPr>
        <p:txBody>
          <a:bodyPr/>
          <a:lstStyle/>
          <a:p>
            <a:pPr lvl="0" algn="just"/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emerge as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Trans-disciplinary Reality Level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based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irreducible complementary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asymptotic dichotomy: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 Irreducible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Coupled Computational Subsystems.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97200"/>
            <a:ext cx="338455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24175"/>
            <a:ext cx="3554412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olo 1"/>
          <p:cNvSpPr txBox="1">
            <a:spLocks/>
          </p:cNvSpPr>
          <p:nvPr/>
        </p:nvSpPr>
        <p:spPr bwMode="auto">
          <a:xfrm>
            <a:off x="107504" y="858412"/>
            <a:ext cx="8892479" cy="50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Irreducible Subsystems based on Ideal Asymptotic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Dichotomy</a:t>
            </a:r>
            <a:endParaRPr lang="en-US" sz="24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7145476" y="6237363"/>
            <a:ext cx="1998524" cy="23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8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1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(R.A. </a:t>
            </a:r>
            <a:r>
              <a:rPr lang="en-US" sz="18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Fiorini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2011)</a:t>
            </a:r>
            <a:endParaRPr lang="it-IT" sz="1800" kern="0" dirty="0" smtClean="0">
              <a:solidFill>
                <a:srgbClr val="000000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2. Guided Willfull Ignorance (20)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13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12"/>
            <a:ext cx="9144000" cy="5753100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41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820" y="1052736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just"/>
            <a:r>
              <a:rPr lang="en-US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grasp a more reliable representation of reality and to get more resilient and </a:t>
            </a:r>
            <a:r>
              <a:rPr lang="en-US" altLang="en-US" sz="2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antifragile</a:t>
            </a:r>
            <a:r>
              <a:rPr lang="en-US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techniques, researchers and scientists need two intelligently articulated hands: </a:t>
            </a:r>
            <a:r>
              <a:rPr lang="en-US" alt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stochastic and combinatorial approaches </a:t>
            </a:r>
            <a:r>
              <a:rPr lang="en-US" altLang="en-US" sz="24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synergically</a:t>
            </a:r>
            <a:r>
              <a:rPr lang="en-US" altLang="en-US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articulated by natural </a:t>
            </a:r>
            <a:r>
              <a:rPr lang="en-US" altLang="en-US" sz="2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(Science 2.0 Approach).</a:t>
            </a:r>
            <a:r>
              <a:rPr lang="en-US" altLang="en-US" sz="2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642" y="2996952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just"/>
            <a:r>
              <a:rPr lang="en-US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take robust and reliable decision in a complex world, we need to educate and train people to use simple, but effective and powerful strategies and strategic tools, in many different critical application areas.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idx="1"/>
          </p:nvPr>
        </p:nvSpPr>
        <p:spPr>
          <a:xfrm>
            <a:off x="380476" y="4572827"/>
            <a:ext cx="8229600" cy="139437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/>
          <a:p>
            <a:pPr marL="347472" lvl="0" indent="-347472" algn="just" eaLnBrk="1" hangingPunct="1">
              <a:spcBef>
                <a:spcPct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design and develop more robust, resilient and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antifragile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cyber-physical system,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novel tools to combine effectively and efficiently analytical asymptotic exact global solution panoramas to deep local computational  precision achievement.</a:t>
            </a:r>
          </a:p>
          <a:p>
            <a:pPr marL="347472" lvl="0" indent="-347472" algn="just" eaLnBrk="1" hangingPunct="1">
              <a:spcBef>
                <a:spcPct val="0"/>
              </a:spcBef>
            </a:pPr>
            <a:endParaRPr lang="it-IT" sz="2400" b="1" dirty="0" smtClean="0">
              <a:solidFill>
                <a:srgbClr val="000000"/>
              </a:solidFill>
            </a:endParaRPr>
          </a:p>
        </p:txBody>
      </p:sp>
      <p:sp>
        <p:nvSpPr>
          <p:cNvPr id="12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2. Guided Willfull Ignorance (21)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3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12"/>
            <a:ext cx="9144000" cy="5753100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18A5EA64-D3B6-4982-A214-98F01C88E16F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42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0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4072" y="1538661"/>
            <a:ext cx="5915853" cy="504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" y="836612"/>
            <a:ext cx="91439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600" b="1" dirty="0" smtClean="0">
                <a:solidFill>
                  <a:srgbClr val="003F6E"/>
                </a:solidFill>
                <a:latin typeface="Times New Roman" pitchFamily="18" charset="0"/>
              </a:rPr>
              <a:t>Structured Types of Thinking</a:t>
            </a:r>
            <a:endParaRPr lang="it-IT" sz="3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7145476" y="6237363"/>
            <a:ext cx="1998524" cy="23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8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1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(R.A. </a:t>
            </a:r>
            <a:r>
              <a:rPr lang="en-US" sz="18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Fiorini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2016)</a:t>
            </a:r>
            <a:endParaRPr lang="it-IT" sz="1800" kern="0" dirty="0" smtClean="0">
              <a:solidFill>
                <a:srgbClr val="000000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2. Guided Willfull Ignorance </a:t>
            </a:r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(22)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1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9AC038D4-2408-4158-87DB-52AB76B87E12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43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82273" y="116632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3. Transcultural Thinking (00)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" y="949753"/>
            <a:ext cx="7172325" cy="5619750"/>
          </a:xfrm>
          <a:prstGeom prst="rect">
            <a:avLst/>
          </a:prstGeom>
        </p:spPr>
      </p:pic>
      <p:sp>
        <p:nvSpPr>
          <p:cNvPr id="9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6633" y="2204864"/>
            <a:ext cx="62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ts val="0"/>
              </a:spcBef>
              <a:tabLst>
                <a:tab pos="357188" algn="l"/>
                <a:tab pos="447675" algn="l"/>
              </a:tabLst>
              <a:defRPr/>
            </a:pPr>
            <a:r>
              <a:rPr lang="it-IT" sz="2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3. </a:t>
            </a:r>
            <a:r>
              <a:rPr lang="en-US" sz="2400" b="1" u="sng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Transcultural Thinking (15)</a:t>
            </a:r>
            <a:endParaRPr lang="it-IT" sz="2400" b="1" u="sng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548640" lvl="0" indent="-265113" eaLnBrk="0" hangingPunct="0">
              <a:spcBef>
                <a:spcPts val="0"/>
              </a:spcBef>
              <a:buFontTx/>
              <a:buChar char="•"/>
              <a:tabLst>
                <a:tab pos="357188" algn="l"/>
                <a:tab pos="447675" algn="l"/>
              </a:tabLst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</a:rPr>
              <a:t>The Value of Values</a:t>
            </a:r>
          </a:p>
          <a:p>
            <a:pPr marL="548640" lvl="0" indent="-265113" eaLnBrk="0" hangingPunct="0">
              <a:spcBef>
                <a:spcPts val="0"/>
              </a:spcBef>
              <a:buFontTx/>
              <a:buChar char="•"/>
              <a:tabLst>
                <a:tab pos="357188" algn="l"/>
                <a:tab pos="447675" algn="l"/>
              </a:tabLst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Calibri" pitchFamily="34" charset="0"/>
              </a:rPr>
              <a:t>From Universe to </a:t>
            </a:r>
            <a:r>
              <a:rPr lang="en-US" sz="2400" b="1" kern="0" dirty="0" err="1" smtClean="0">
                <a:solidFill>
                  <a:srgbClr val="000000"/>
                </a:solidFill>
                <a:latin typeface="Calibri" pitchFamily="34" charset="0"/>
              </a:rPr>
              <a:t>Humiverse</a:t>
            </a:r>
            <a:endParaRPr lang="it-IT" sz="2400" b="1" kern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94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768191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44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22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750037" y="980728"/>
            <a:ext cx="74888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Fundamentalist vs. </a:t>
            </a:r>
            <a:r>
              <a:rPr lang="en-US" sz="2800" b="1" dirty="0" err="1" smtClean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Evolutive</a:t>
            </a:r>
            <a:r>
              <a:rPr lang="en-US" sz="2800" b="1" dirty="0" smtClean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 Mindset</a:t>
            </a:r>
            <a:endParaRPr lang="it-IT" sz="2800" b="1" dirty="0">
              <a:solidFill>
                <a:srgbClr val="003F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87" y="1469186"/>
            <a:ext cx="3964329" cy="5128797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273" y="116632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3. Transcultural Thinking (01)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7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768191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45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22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46063"/>
            <a:ext cx="57150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519" y="2453569"/>
            <a:ext cx="2964293" cy="2964293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50037" y="980728"/>
            <a:ext cx="74888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Fundamentalist vs. </a:t>
            </a:r>
            <a:r>
              <a:rPr lang="en-US" sz="2800" b="1" dirty="0" err="1" smtClean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Evolutive</a:t>
            </a:r>
            <a:r>
              <a:rPr lang="en-US" sz="2800" b="1" dirty="0" smtClean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 Mindset</a:t>
            </a:r>
            <a:endParaRPr lang="it-IT" sz="2800" b="1" dirty="0">
              <a:solidFill>
                <a:srgbClr val="003F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82273" y="116632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3. Transcultural Thinking (02)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02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768191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46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22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750037" y="980728"/>
            <a:ext cx="74888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Cultural Evolution – Whole System Change</a:t>
            </a:r>
            <a:endParaRPr lang="it-IT" sz="2800" b="1" dirty="0">
              <a:solidFill>
                <a:srgbClr val="003F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73" y="1503947"/>
            <a:ext cx="6881557" cy="5100955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273" y="116632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3. Transcultural Thinking (03)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69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768191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47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2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059832" y="6241981"/>
            <a:ext cx="5112569" cy="35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8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1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Inglehart</a:t>
            </a:r>
            <a:r>
              <a:rPr lang="en-US" sz="1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1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Welzel</a:t>
            </a:r>
            <a:r>
              <a:rPr lang="en-US" sz="1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cultural map of the world, 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2010)</a:t>
            </a:r>
            <a:endParaRPr lang="it-IT" sz="1800" kern="0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70" y="1721451"/>
            <a:ext cx="5125260" cy="4501688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82273" y="116632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3. Transcultural Thinking (04)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4800" y="866691"/>
            <a:ext cx="8610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sz="5400" b="1" dirty="0" smtClean="0">
                <a:solidFill>
                  <a:srgbClr val="003F6E"/>
                </a:solidFill>
              </a:rPr>
              <a:t>The Value of Values</a:t>
            </a:r>
            <a:endParaRPr lang="it-IT" sz="5400" b="1" dirty="0">
              <a:solidFill>
                <a:srgbClr val="003F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0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768191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18A5EA64-D3B6-4982-A214-98F01C88E16F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48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1772816"/>
            <a:ext cx="9144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4800" b="1" dirty="0" smtClean="0">
                <a:solidFill>
                  <a:srgbClr val="000000"/>
                </a:solidFill>
                <a:latin typeface="Times New Roman" pitchFamily="18" charset="0"/>
              </a:rPr>
              <a:t>Values Knowledge</a:t>
            </a:r>
          </a:p>
          <a:p>
            <a:pPr algn="ctr" eaLnBrk="1" hangingPunct="1"/>
            <a:r>
              <a:rPr lang="it-IT" sz="4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it-IT" sz="4800" dirty="0" smtClean="0">
                <a:solidFill>
                  <a:srgbClr val="000000"/>
                </a:solidFill>
                <a:latin typeface="Times New Roman" pitchFamily="18" charset="0"/>
              </a:rPr>
              <a:t>as </a:t>
            </a:r>
          </a:p>
          <a:p>
            <a:pPr algn="ctr" eaLnBrk="1" hangingPunct="1"/>
            <a:r>
              <a:rPr lang="it-IT" sz="4800" dirty="0" smtClean="0">
                <a:solidFill>
                  <a:srgbClr val="000000"/>
                </a:solidFill>
                <a:latin typeface="Times New Roman" pitchFamily="18" charset="0"/>
              </a:rPr>
              <a:t>Fundamental Attractor</a:t>
            </a:r>
          </a:p>
          <a:p>
            <a:pPr algn="ctr" eaLnBrk="1" hangingPunct="1"/>
            <a:r>
              <a:rPr lang="it-IT" sz="4800" dirty="0" smtClean="0">
                <a:solidFill>
                  <a:srgbClr val="000000"/>
                </a:solidFill>
                <a:latin typeface="Times New Roman" pitchFamily="18" charset="0"/>
              </a:rPr>
              <a:t> to</a:t>
            </a:r>
            <a:r>
              <a:rPr lang="it-IT" sz="4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it-IT" sz="4800" b="1" dirty="0" smtClean="0">
                <a:solidFill>
                  <a:srgbClr val="000000"/>
                </a:solidFill>
                <a:latin typeface="Times New Roman" pitchFamily="18" charset="0"/>
              </a:rPr>
              <a:t>Systemic Convergence</a:t>
            </a:r>
          </a:p>
          <a:p>
            <a:pPr algn="ctr" eaLnBrk="1" hangingPunct="1"/>
            <a:r>
              <a:rPr lang="it-IT" sz="4800" b="1" dirty="0" smtClean="0">
                <a:solidFill>
                  <a:srgbClr val="000000"/>
                </a:solidFill>
                <a:latin typeface="Times New Roman" pitchFamily="18" charset="0"/>
              </a:rPr>
              <a:t> to a Goal</a:t>
            </a:r>
            <a:r>
              <a:rPr lang="it-IT" sz="48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it-IT" sz="4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04800" y="866691"/>
            <a:ext cx="8610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sz="5400" b="1" dirty="0" smtClean="0">
                <a:solidFill>
                  <a:srgbClr val="003F6E"/>
                </a:solidFill>
              </a:rPr>
              <a:t>The Value of Values</a:t>
            </a:r>
            <a:endParaRPr lang="it-IT" sz="5400" b="1" dirty="0">
              <a:solidFill>
                <a:srgbClr val="003F6E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82273" y="116632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3. Transcultural Thinking (05)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5385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12"/>
            <a:ext cx="9144000" cy="5753100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18A5EA64-D3B6-4982-A214-98F01C88E16F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49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23128" y="1916832"/>
            <a:ext cx="9144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8800" b="1" dirty="0" smtClean="0">
                <a:solidFill>
                  <a:srgbClr val="003F6E"/>
                </a:solidFill>
                <a:latin typeface="Times New Roman" pitchFamily="18" charset="0"/>
              </a:rPr>
              <a:t>ELEMENTARY</a:t>
            </a:r>
          </a:p>
          <a:p>
            <a:pPr algn="ctr" eaLnBrk="1" hangingPunct="1"/>
            <a:r>
              <a:rPr lang="it-IT" sz="8800" b="1" dirty="0" smtClean="0">
                <a:solidFill>
                  <a:srgbClr val="003F6E"/>
                </a:solidFill>
                <a:latin typeface="Times New Roman" pitchFamily="18" charset="0"/>
              </a:rPr>
              <a:t>SOLUTION</a:t>
            </a:r>
          </a:p>
          <a:p>
            <a:pPr algn="ctr" eaLnBrk="1" hangingPunct="1"/>
            <a:r>
              <a:rPr lang="it-IT" sz="8800" b="1" dirty="0" smtClean="0">
                <a:solidFill>
                  <a:srgbClr val="003F6E"/>
                </a:solidFill>
                <a:latin typeface="Times New Roman" pitchFamily="18" charset="0"/>
              </a:rPr>
              <a:t>PROPOSAL</a:t>
            </a:r>
            <a:endParaRPr lang="it-IT" sz="8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18433" y="836612"/>
            <a:ext cx="91439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</a:rPr>
              <a:t>The Challenge To Define Transcultural Value</a:t>
            </a:r>
            <a:endParaRPr lang="it-IT" sz="3200" b="1" dirty="0">
              <a:solidFill>
                <a:srgbClr val="003F6E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2273" y="116632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3. Transcultural Thinking (06)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6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5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1269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1. Introduction </a:t>
            </a:r>
            <a:r>
              <a:rPr lang="it-IT" sz="3200" b="1" dirty="0">
                <a:solidFill>
                  <a:srgbClr val="003F6E"/>
                </a:solidFill>
                <a:latin typeface="Times New Roman" pitchFamily="18" charset="0"/>
              </a:rPr>
              <a:t>(</a:t>
            </a:r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00)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0" y="1127125"/>
            <a:ext cx="916146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4800" dirty="0">
                <a:solidFill>
                  <a:schemeClr val="bg1"/>
                </a:solidFill>
              </a:rPr>
              <a:t>Paradigma Sistemico di Riferimento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75" y="940124"/>
            <a:ext cx="7172325" cy="5619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11524" y="2234291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lvl="0" indent="-265113" eaLnBrk="0" hangingPunct="0">
              <a:spcBef>
                <a:spcPts val="0"/>
              </a:spcBef>
              <a:tabLst>
                <a:tab pos="357188" algn="l"/>
                <a:tab pos="447675" algn="l"/>
              </a:tabLst>
              <a:defRPr/>
            </a:pPr>
            <a:r>
              <a:rPr lang="it-IT" sz="2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1.  </a:t>
            </a:r>
            <a:r>
              <a:rPr lang="it-IT" sz="2400" b="1" u="sng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Introduction (</a:t>
            </a:r>
            <a:r>
              <a:rPr lang="it-IT" sz="2400" b="1" u="sng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14) </a:t>
            </a:r>
            <a:endParaRPr lang="it-IT" sz="2400" b="1" u="sng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+mn-cs"/>
            </a:endParaRPr>
          </a:p>
          <a:p>
            <a:pPr marL="548640" lvl="0" indent="-265113" eaLnBrk="0" hangingPunct="0">
              <a:buFontTx/>
              <a:buChar char="•"/>
              <a:tabLst>
                <a:tab pos="357188" algn="l"/>
                <a:tab pos="447675" algn="l"/>
              </a:tabLst>
              <a:defRPr/>
            </a:pPr>
            <a:r>
              <a:rPr lang="it-IT" sz="2400" b="1" kern="0" dirty="0" smtClean="0">
                <a:solidFill>
                  <a:srgbClr val="000000"/>
                </a:solidFill>
                <a:latin typeface="Calibri" pitchFamily="34" charset="0"/>
              </a:rPr>
              <a:t>Linear, Nonlinear Systems Thinking</a:t>
            </a:r>
          </a:p>
          <a:p>
            <a:pPr marL="548640" lvl="0" indent="-265113" eaLnBrk="0" hangingPunct="0">
              <a:buFontTx/>
              <a:buChar char="•"/>
              <a:tabLst>
                <a:tab pos="357188" algn="l"/>
                <a:tab pos="447675" algn="l"/>
              </a:tabLst>
              <a:defRPr/>
            </a:pPr>
            <a:r>
              <a:rPr lang="it-IT" sz="2400" b="1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Complex Thinking</a:t>
            </a:r>
            <a:endParaRPr lang="it-IT" sz="2400" b="1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</p:spTree>
    <p:extLst>
      <p:ext uri="{BB962C8B-B14F-4D97-AF65-F5344CB8AC3E}">
        <p14:creationId xmlns:p14="http://schemas.microsoft.com/office/powerpoint/2010/main" val="4040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768191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50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04800" y="866691"/>
            <a:ext cx="8610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sz="4000" b="1" dirty="0" smtClean="0">
                <a:solidFill>
                  <a:srgbClr val="003F6E"/>
                </a:solidFill>
              </a:rPr>
              <a:t>Hartman Axiological Value Definition</a:t>
            </a:r>
          </a:p>
          <a:p>
            <a:pPr algn="ctr" eaLnBrk="1" hangingPunct="1"/>
            <a:r>
              <a:rPr lang="it-IT" sz="4000" b="1" dirty="0" smtClean="0">
                <a:solidFill>
                  <a:srgbClr val="003F6E"/>
                </a:solidFill>
              </a:rPr>
              <a:t>for a Generic Entity (TD Approach))</a:t>
            </a:r>
            <a:endParaRPr lang="it-IT" sz="4000" b="1" dirty="0">
              <a:solidFill>
                <a:srgbClr val="003F6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756" y="2492896"/>
            <a:ext cx="89644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sz="3600" b="1" dirty="0" smtClean="0">
                <a:solidFill>
                  <a:srgbClr val="000000"/>
                </a:solidFill>
                <a:latin typeface="Calibri" pitchFamily="34" charset="0"/>
              </a:rPr>
              <a:t>1	</a:t>
            </a:r>
            <a:r>
              <a:rPr lang="en-US" sz="3600" b="1" dirty="0">
                <a:solidFill>
                  <a:srgbClr val="000000"/>
                </a:solidFill>
                <a:latin typeface="Calibri" pitchFamily="34" charset="0"/>
              </a:rPr>
              <a:t>INTRINSIC VALUE (All the Properties</a:t>
            </a:r>
          </a:p>
          <a:p>
            <a:pPr eaLnBrk="1" hangingPunct="1"/>
            <a:r>
              <a:rPr lang="en-US" sz="3600" b="1" dirty="0">
                <a:solidFill>
                  <a:srgbClr val="000000"/>
                </a:solidFill>
                <a:latin typeface="Calibri" pitchFamily="34" charset="0"/>
              </a:rPr>
              <a:t>            contained in the Meaning of the Name</a:t>
            </a:r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it-IT" sz="36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742950" indent="-742950" eaLnBrk="1" hangingPunct="1">
              <a:buAutoNum type="arabicPlain"/>
            </a:pPr>
            <a:endParaRPr lang="it-IT" sz="36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it-IT" sz="3600" b="1" dirty="0" smtClean="0">
                <a:solidFill>
                  <a:srgbClr val="000000"/>
                </a:solidFill>
                <a:latin typeface="Calibri" pitchFamily="34" charset="0"/>
              </a:rPr>
              <a:t>2	EXTRINSIC VALUE (Name with a Meaning </a:t>
            </a:r>
          </a:p>
          <a:p>
            <a:pPr eaLnBrk="1" hangingPunct="1"/>
            <a:r>
              <a:rPr lang="it-IT" sz="3600" b="1" dirty="0" smtClean="0">
                <a:solidFill>
                  <a:srgbClr val="000000"/>
                </a:solidFill>
                <a:latin typeface="Calibri" pitchFamily="34" charset="0"/>
              </a:rPr>
              <a:t>                             defined by a Set of Properties)</a:t>
            </a:r>
          </a:p>
          <a:p>
            <a:pPr eaLnBrk="1" hangingPunct="1"/>
            <a:endParaRPr lang="it-IT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it-IT" sz="3600" b="1" dirty="0" smtClean="0">
                <a:solidFill>
                  <a:srgbClr val="000000"/>
                </a:solidFill>
                <a:latin typeface="Calibri" pitchFamily="34" charset="0"/>
              </a:rPr>
              <a:t>3	</a:t>
            </a:r>
            <a:r>
              <a:rPr lang="it-IT" sz="3600" b="1" dirty="0">
                <a:solidFill>
                  <a:srgbClr val="000000"/>
                </a:solidFill>
                <a:latin typeface="Calibri" pitchFamily="34" charset="0"/>
              </a:rPr>
              <a:t>SYSTEMIC VALUE (Certain Name)</a:t>
            </a:r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12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2273" y="116632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3. Transcultural Thinking (07)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7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768191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51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04800" y="866691"/>
            <a:ext cx="8610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sz="4000" b="1" dirty="0" smtClean="0">
                <a:solidFill>
                  <a:srgbClr val="003F6E"/>
                </a:solidFill>
              </a:rPr>
              <a:t>Hartman Axiological Value Definition</a:t>
            </a:r>
          </a:p>
          <a:p>
            <a:pPr algn="ctr" eaLnBrk="1" hangingPunct="1"/>
            <a:endParaRPr lang="it-IT" sz="4000" b="1" dirty="0">
              <a:solidFill>
                <a:srgbClr val="003F6E"/>
              </a:solidFill>
            </a:endParaRPr>
          </a:p>
        </p:txBody>
      </p:sp>
      <p:sp>
        <p:nvSpPr>
          <p:cNvPr id="12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013126"/>
              </p:ext>
            </p:extLst>
          </p:nvPr>
        </p:nvGraphicFramePr>
        <p:xfrm>
          <a:off x="-1" y="1484263"/>
          <a:ext cx="914400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1"/>
                <a:gridCol w="4572001"/>
              </a:tblGrid>
              <a:tr h="3626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OUTER UNIVERSE</a:t>
                      </a:r>
                      <a:endParaRPr lang="en-US" dirty="0"/>
                    </a:p>
                  </a:txBody>
                  <a:tcPr>
                    <a:solidFill>
                      <a:srgbClr val="003F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INNER UNIVERSE - SELF</a:t>
                      </a:r>
                      <a:endParaRPr lang="en-US" dirty="0"/>
                    </a:p>
                  </a:txBody>
                  <a:tcPr>
                    <a:solidFill>
                      <a:srgbClr val="003F6E"/>
                    </a:solidFill>
                  </a:tcPr>
                </a:tc>
              </a:tr>
              <a:tr h="3626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99FF"/>
                    </a:solidFill>
                  </a:tcPr>
                </a:tc>
              </a:tr>
              <a:tr h="99716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INTRINSIC, “Empathy” </a:t>
                      </a:r>
                    </a:p>
                    <a:p>
                      <a:r>
                        <a:rPr lang="en-US" sz="1400" dirty="0" smtClean="0"/>
                        <a:t>Other persons as unique individuals; the spiritual, irreplaceable worth of others; the value of a “thing” as it exists in itself.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INTRINSIC, “Self Esteem”</a:t>
                      </a:r>
                    </a:p>
                    <a:p>
                      <a:r>
                        <a:rPr lang="en-US" sz="1400" dirty="0" smtClean="0"/>
                        <a:t>The self as infinitely valuable; the unique individuality of each person; the understanding of “who” one is; actual strengths and limitations.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</a:tr>
              <a:tr h="3626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99FF"/>
                    </a:solidFill>
                  </a:tcPr>
                </a:tc>
              </a:tr>
              <a:tr h="14202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EXTRINSIC, “Practical Judgment”</a:t>
                      </a:r>
                    </a:p>
                    <a:p>
                      <a:r>
                        <a:rPr lang="en-US" sz="1400" dirty="0" smtClean="0"/>
                        <a:t>Material value; things; classes or groups of things; other things as they serve useful roles or have functional value; comparison of things, people or situations; concrete, functional value in general, practical concrete organization.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EXTRINSIC, “Role Awareness”</a:t>
                      </a:r>
                    </a:p>
                    <a:p>
                      <a:r>
                        <a:rPr lang="en-US" sz="1400" dirty="0" smtClean="0"/>
                        <a:t>“What” one is; the role function one plays; the sense of using time in a useful, functional way; career thinking; satisfaction or dissatisfaction with what one is doing in the world.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</a:tr>
              <a:tr h="3626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99FF"/>
                    </a:solidFill>
                  </a:tcPr>
                </a:tc>
              </a:tr>
              <a:tr h="12086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SYSTEMIC, “Systems Judgment”</a:t>
                      </a:r>
                    </a:p>
                    <a:p>
                      <a:r>
                        <a:rPr lang="en-US" sz="1400" dirty="0" smtClean="0"/>
                        <a:t>Analytical or structured thinking; structure, order or consistency in thinking; theoretical or conceptual organization and planning; valuing what “ought to be”; the rules.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SYSTEMIC, “Self Direction”</a:t>
                      </a:r>
                    </a:p>
                    <a:p>
                      <a:r>
                        <a:rPr lang="en-US" sz="1400" dirty="0" smtClean="0"/>
                        <a:t>“Where” one is going or “ought” to be going; self direction; persistence; drive motivated from commitment to inner principles and goals; self concept; ideal self image.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2273" y="116632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3. Transcultural Thinking (08)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6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768191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52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04800" y="866691"/>
            <a:ext cx="8610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sz="4000" b="1" dirty="0" smtClean="0">
                <a:solidFill>
                  <a:srgbClr val="003F6E"/>
                </a:solidFill>
              </a:rPr>
              <a:t>Hartman Axiological Value Definition</a:t>
            </a:r>
          </a:p>
          <a:p>
            <a:pPr algn="ctr" eaLnBrk="1" hangingPunct="1"/>
            <a:endParaRPr lang="it-IT" sz="4000" b="1" dirty="0">
              <a:solidFill>
                <a:srgbClr val="003F6E"/>
              </a:solidFill>
            </a:endParaRPr>
          </a:p>
        </p:txBody>
      </p:sp>
      <p:sp>
        <p:nvSpPr>
          <p:cNvPr id="12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27" y="1844824"/>
            <a:ext cx="8244145" cy="200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160410CadmusPaper\160423Bonaventure\St_Bonavent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27" y="3847529"/>
            <a:ext cx="2643978" cy="264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133671" y="4315438"/>
            <a:ext cx="6010329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600" b="1" dirty="0">
                <a:solidFill>
                  <a:srgbClr val="003F6E"/>
                </a:solidFill>
                <a:latin typeface="Times New Roman" pitchFamily="18" charset="0"/>
              </a:rPr>
              <a:t>Saint </a:t>
            </a:r>
            <a:r>
              <a:rPr lang="it-IT" sz="3600" b="1" dirty="0" smtClean="0">
                <a:solidFill>
                  <a:srgbClr val="003F6E"/>
                </a:solidFill>
                <a:latin typeface="Times New Roman" pitchFamily="18" charset="0"/>
              </a:rPr>
              <a:t>Bonaventure</a:t>
            </a:r>
          </a:p>
          <a:p>
            <a:pPr algn="ctr" eaLnBrk="1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b="1" dirty="0" smtClean="0">
                <a:solidFill>
                  <a:srgbClr val="003F6E"/>
                </a:solidFill>
                <a:latin typeface="Times New Roman" pitchFamily="18" charset="0"/>
              </a:rPr>
              <a:t>born </a:t>
            </a:r>
            <a:r>
              <a:rPr lang="it-IT" sz="2400" b="1" dirty="0">
                <a:solidFill>
                  <a:srgbClr val="003F6E"/>
                </a:solidFill>
                <a:latin typeface="Times New Roman" pitchFamily="18" charset="0"/>
              </a:rPr>
              <a:t>Giovanni di </a:t>
            </a:r>
            <a:r>
              <a:rPr lang="it-IT" sz="2400" b="1" dirty="0" smtClean="0">
                <a:solidFill>
                  <a:srgbClr val="003F6E"/>
                </a:solidFill>
                <a:latin typeface="Times New Roman" pitchFamily="18" charset="0"/>
              </a:rPr>
              <a:t>Fidanza (b.1221–d.1274), </a:t>
            </a:r>
            <a:r>
              <a:rPr lang="en-US" sz="2400" b="1" dirty="0">
                <a:solidFill>
                  <a:srgbClr val="003F6E"/>
                </a:solidFill>
                <a:latin typeface="Times New Roman" pitchFamily="18" charset="0"/>
              </a:rPr>
              <a:t>Italian medieval Franciscan, </a:t>
            </a:r>
            <a:r>
              <a:rPr lang="en-US" sz="2400" b="1" dirty="0" smtClean="0">
                <a:solidFill>
                  <a:srgbClr val="003F6E"/>
                </a:solidFill>
                <a:latin typeface="Times New Roman" pitchFamily="18" charset="0"/>
              </a:rPr>
              <a:t>scholastic theologian </a:t>
            </a:r>
            <a:r>
              <a:rPr lang="en-US" sz="2400" b="1" dirty="0">
                <a:solidFill>
                  <a:srgbClr val="003F6E"/>
                </a:solidFill>
                <a:latin typeface="Times New Roman" pitchFamily="18" charset="0"/>
              </a:rPr>
              <a:t>and philosopher</a:t>
            </a:r>
            <a:r>
              <a:rPr lang="en-US" b="1" dirty="0" smtClean="0">
                <a:solidFill>
                  <a:srgbClr val="003F6E"/>
                </a:solidFill>
                <a:latin typeface="Times New Roman" pitchFamily="18" charset="0"/>
              </a:rPr>
              <a:t>.</a:t>
            </a:r>
            <a:endParaRPr lang="it-IT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2273" y="116632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3. Transcultural Thinking (09)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19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768191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53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04800" y="866691"/>
            <a:ext cx="8610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sz="4000" b="1" dirty="0" smtClean="0">
                <a:solidFill>
                  <a:srgbClr val="003F6E"/>
                </a:solidFill>
              </a:rPr>
              <a:t>The Challenge of  Defining  Wellbeing</a:t>
            </a:r>
            <a:endParaRPr lang="it-IT" sz="4000" b="1" dirty="0">
              <a:solidFill>
                <a:srgbClr val="003F6E"/>
              </a:solidFill>
            </a:endParaRPr>
          </a:p>
        </p:txBody>
      </p:sp>
      <p:sp>
        <p:nvSpPr>
          <p:cNvPr id="12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5292080" y="6093296"/>
            <a:ext cx="2880320" cy="35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8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1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(Dodge, Daly, </a:t>
            </a:r>
            <a:r>
              <a:rPr lang="en-US" sz="18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Huyton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2012)</a:t>
            </a:r>
            <a:endParaRPr lang="it-IT" sz="1800" kern="0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6" y="2586036"/>
            <a:ext cx="8901447" cy="2625927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2273" y="116632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3. Transcultural Thinking (10)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77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768191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54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22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750037" y="980728"/>
            <a:ext cx="74888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Kolb’s Experimental Learning Theory</a:t>
            </a:r>
            <a:endParaRPr lang="it-IT" sz="2800" b="1" dirty="0">
              <a:solidFill>
                <a:srgbClr val="003F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69" y="1556792"/>
            <a:ext cx="5539765" cy="5048111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273" y="116632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3. Transcultural Thinking (11)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8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768191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55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22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750037" y="980728"/>
            <a:ext cx="74888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Interior – Individual VS. Exterior - Collective</a:t>
            </a:r>
            <a:endParaRPr lang="it-IT" sz="2800" b="1" dirty="0">
              <a:solidFill>
                <a:srgbClr val="003F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56" y="1474515"/>
            <a:ext cx="4832391" cy="5130388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273" y="116632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3. Transcultural Thinking (12)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2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768191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56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8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76" y="1340766"/>
            <a:ext cx="7018848" cy="5264135"/>
          </a:xfrm>
          <a:prstGeom prst="rect">
            <a:avLst/>
          </a:prstGeom>
        </p:spPr>
      </p:pic>
      <p:sp>
        <p:nvSpPr>
          <p:cNvPr id="8" name="Titolo 2"/>
          <p:cNvSpPr>
            <a:spLocks noGrp="1"/>
          </p:cNvSpPr>
          <p:nvPr>
            <p:ph type="title"/>
          </p:nvPr>
        </p:nvSpPr>
        <p:spPr>
          <a:xfrm>
            <a:off x="2" y="833543"/>
            <a:ext cx="9143998" cy="576163"/>
          </a:xfrm>
        </p:spPr>
        <p:txBody>
          <a:bodyPr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Universe to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Humiverse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82273" y="116632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3. Transcultural Thinking (13)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768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964" y="845574"/>
            <a:ext cx="4084072" cy="5768190"/>
          </a:xfrm>
          <a:prstGeom prst="rect">
            <a:avLst/>
          </a:prstGeom>
        </p:spPr>
      </p:pic>
      <p:sp>
        <p:nvSpPr>
          <p:cNvPr id="8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2273" y="116632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3. Transcultural Thinking (14)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768191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58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0" y="836612"/>
            <a:ext cx="91439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4000" b="1" dirty="0" smtClean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Neuralizer Work In Progress</a:t>
            </a:r>
            <a:r>
              <a:rPr lang="it-IT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it-IT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625"/>
            <a:ext cx="9144000" cy="5133473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2273" y="116632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3. Transcultural Thinking (15)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36711"/>
            <a:ext cx="9143999" cy="5768192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1321096C-42E0-4FD3-80F9-E743BF74409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59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7" name="Segnaposto contenuto 2"/>
          <p:cNvSpPr>
            <a:spLocks noGrp="1"/>
          </p:cNvSpPr>
          <p:nvPr>
            <p:ph idx="1"/>
          </p:nvPr>
        </p:nvSpPr>
        <p:spPr>
          <a:xfrm>
            <a:off x="0" y="3140968"/>
            <a:ext cx="9144000" cy="1368425"/>
          </a:xfrm>
        </p:spPr>
        <p:txBody>
          <a:bodyPr/>
          <a:lstStyle/>
          <a:p>
            <a:pPr algn="ctr">
              <a:defRPr/>
            </a:pPr>
            <a:r>
              <a:rPr lang="it-IT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Your A t t e n t i o n</a:t>
            </a:r>
            <a:endParaRPr lang="it-IT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0662" name="Picture 6" descr="C:\Marco\Presentazione Tesi\LineeI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23236"/>
            <a:ext cx="85566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egnaposto contenuto 2"/>
          <p:cNvSpPr txBox="1">
            <a:spLocks/>
          </p:cNvSpPr>
          <p:nvPr/>
        </p:nvSpPr>
        <p:spPr bwMode="auto">
          <a:xfrm>
            <a:off x="1259632" y="1556792"/>
            <a:ext cx="701804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8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D8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C80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>
              <a:defRPr/>
            </a:pPr>
            <a:r>
              <a:rPr lang="it-IT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Thank You for</a:t>
            </a:r>
            <a:endParaRPr lang="it-IT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652" y="2823236"/>
            <a:ext cx="857250" cy="838200"/>
          </a:xfrm>
          <a:prstGeom prst="rect">
            <a:avLst/>
          </a:prstGeom>
        </p:spPr>
      </p:pic>
      <p:sp>
        <p:nvSpPr>
          <p:cNvPr id="10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11560" y="44624"/>
            <a:ext cx="727280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003F6E"/>
                </a:solidFill>
                <a:latin typeface="Times New Roman" pitchFamily="18" charset="0"/>
              </a:rPr>
              <a:t>Varieties of Thinking</a:t>
            </a:r>
          </a:p>
        </p:txBody>
      </p:sp>
    </p:spTree>
    <p:extLst>
      <p:ext uri="{BB962C8B-B14F-4D97-AF65-F5344CB8AC3E}">
        <p14:creationId xmlns:p14="http://schemas.microsoft.com/office/powerpoint/2010/main" val="21874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61D1A283-F053-4E1A-99D9-C657697DB6DF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6</a:t>
            </a:fld>
            <a:endParaRPr lang="it-IT" smtClean="0">
              <a:latin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905125"/>
            <a:ext cx="14763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1101" y="2889510"/>
            <a:ext cx="15525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1225" y="4962525"/>
            <a:ext cx="4762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1225" y="1905000"/>
            <a:ext cx="47625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5035" y="1765300"/>
            <a:ext cx="6175481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11" name="Titolo 1"/>
          <p:cNvSpPr txBox="1">
            <a:spLocks/>
          </p:cNvSpPr>
          <p:nvPr/>
        </p:nvSpPr>
        <p:spPr bwMode="auto">
          <a:xfrm>
            <a:off x="998079" y="842122"/>
            <a:ext cx="7128792" cy="106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 Thinking</a:t>
            </a:r>
          </a:p>
          <a:p>
            <a:pPr algn="ctr" eaLnBrk="1" hangingPunct="1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Operative Reference Scenario</a:t>
            </a:r>
            <a:endParaRPr lang="en-US" sz="36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1. Introduction </a:t>
            </a:r>
            <a:r>
              <a:rPr lang="it-IT" sz="3200" b="1" dirty="0">
                <a:solidFill>
                  <a:srgbClr val="003F6E"/>
                </a:solidFill>
                <a:latin typeface="Times New Roman" pitchFamily="18" charset="0"/>
              </a:rPr>
              <a:t>(</a:t>
            </a:r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01)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88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768191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7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8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8798" y="863324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600" b="1" dirty="0" smtClean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Linear Feedback Example</a:t>
            </a:r>
          </a:p>
          <a:p>
            <a:pPr algn="ctr" eaLnBrk="1" hangingPunct="1"/>
            <a:r>
              <a:rPr lang="it-IT" sz="2800" b="1" dirty="0" smtClean="0">
                <a:solidFill>
                  <a:srgbClr val="003F6E"/>
                </a:solidFill>
                <a:latin typeface="Times New Roman" pitchFamily="18" charset="0"/>
                <a:cs typeface="Times New Roman" pitchFamily="18" charset="0"/>
              </a:rPr>
              <a:t>(prognosis)</a:t>
            </a:r>
            <a:r>
              <a:rPr lang="it-IT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0040" y="2643256"/>
            <a:ext cx="8923919" cy="2297909"/>
            <a:chOff x="110040" y="2643256"/>
            <a:chExt cx="8923919" cy="22979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40" y="2643256"/>
              <a:ext cx="8923919" cy="229790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50301" y="265195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12728" y="264325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00192" y="264325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85026" y="370933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</p:grp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1. Introduction </a:t>
            </a:r>
            <a:r>
              <a:rPr lang="it-IT" sz="3200" b="1" dirty="0">
                <a:solidFill>
                  <a:srgbClr val="003F6E"/>
                </a:solidFill>
                <a:latin typeface="Times New Roman" pitchFamily="18" charset="0"/>
              </a:rPr>
              <a:t>(</a:t>
            </a:r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02)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12"/>
            <a:ext cx="9144000" cy="5753100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8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980728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just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face the challenge of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as complex systems understanding and reliable arbitrary multiscale (AMS)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modeling,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need to be able to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uncertainty quantification from macroscale, through mesoscale, till nanoscale and beyond. </a:t>
            </a:r>
            <a:endParaRPr lang="it-IT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298059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just"/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need more robust, resilient and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antifragile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application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be ready for next generation systems. Attempts to optimize multi-scale systems in a top-down (TD) point-of-view (POV) will be less and less effective, and cannot be done in real time.</a:t>
            </a:r>
            <a:endParaRPr lang="it-IT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>
          <a:xfrm>
            <a:off x="291735" y="3573016"/>
            <a:ext cx="8229600" cy="18040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/>
          <a:p>
            <a:pPr algn="just">
              <a:spcBef>
                <a:spcPts val="0"/>
              </a:spcBef>
            </a:pPr>
            <a:r>
              <a:rPr lang="en-US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 the main reason why, over the last few years, integration of stochastic methods into a multi-scale framework (from macro-scale to </a:t>
            </a:r>
            <a:r>
              <a:rPr lang="en-US" kern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</a:t>
            </a:r>
            <a:r>
              <a:rPr lang="en-US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-scale) or development of multi-scale models in a stochastic setting for </a:t>
            </a:r>
            <a:r>
              <a:rPr lang="en-US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epistemic uncertainty quantification</a:t>
            </a:r>
            <a:r>
              <a:rPr lang="en-US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(UQ) is becoming an </a:t>
            </a:r>
            <a:r>
              <a:rPr lang="en-US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emerging research frontier for systems </a:t>
            </a:r>
            <a:r>
              <a:rPr lang="en-US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thinking and modeling</a:t>
            </a:r>
            <a:r>
              <a:rPr lang="en-US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innovation and competitive development in Science and Technology.</a:t>
            </a:r>
            <a:endParaRPr lang="it-IT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551723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just"/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 </a:t>
            </a:r>
            <a:r>
              <a:rPr 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System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it-IT" sz="5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1. Introduction </a:t>
            </a:r>
            <a:r>
              <a:rPr lang="it-IT" sz="3200" b="1" dirty="0">
                <a:solidFill>
                  <a:srgbClr val="003F6E"/>
                </a:solidFill>
                <a:latin typeface="Times New Roman" pitchFamily="18" charset="0"/>
              </a:rPr>
              <a:t>(</a:t>
            </a:r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03)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613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12"/>
            <a:ext cx="9144000" cy="5753100"/>
          </a:xfrm>
          <a:prstGeom prst="rect">
            <a:avLst/>
          </a:prstGeom>
        </p:spPr>
      </p:pic>
      <p:sp>
        <p:nvSpPr>
          <p:cNvPr id="7172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932863" y="6613525"/>
            <a:ext cx="1192212" cy="2444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fld id="{5807A277-AB66-48AD-A9ED-825DDFBD1B35}" type="slidenum">
              <a:rPr lang="it-IT" smtClean="0"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9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22" name="CasellaDiTesto 4"/>
          <p:cNvSpPr txBox="1">
            <a:spLocks noChangeArrowheads="1"/>
          </p:cNvSpPr>
          <p:nvPr/>
        </p:nvSpPr>
        <p:spPr bwMode="auto">
          <a:xfrm>
            <a:off x="1" y="6604903"/>
            <a:ext cx="486003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z="1100" b="1" dirty="0">
                <a:solidFill>
                  <a:srgbClr val="003F6E"/>
                </a:solidFill>
              </a:rPr>
              <a:t>Rodolfo A. Fiorini, </a:t>
            </a:r>
            <a:r>
              <a:rPr lang="it-IT" sz="800" b="1" dirty="0">
                <a:solidFill>
                  <a:srgbClr val="003F6E"/>
                </a:solidFill>
              </a:rPr>
              <a:t>http://www.linkedin.com/pub/rodolfo-a-fiorini-ph-d/45/277/498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23" y="1628800"/>
            <a:ext cx="8287154" cy="4806549"/>
          </a:xfrm>
          <a:prstGeom prst="rect">
            <a:avLst/>
          </a:prstGeom>
        </p:spPr>
      </p:pic>
      <p:sp>
        <p:nvSpPr>
          <p:cNvPr id="11" name="Titolo 2"/>
          <p:cNvSpPr>
            <a:spLocks noGrp="1"/>
          </p:cNvSpPr>
          <p:nvPr>
            <p:ph type="title"/>
          </p:nvPr>
        </p:nvSpPr>
        <p:spPr>
          <a:xfrm>
            <a:off x="1658574" y="836612"/>
            <a:ext cx="6192687" cy="576163"/>
          </a:xfrm>
        </p:spPr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Multi-Scale System</a:t>
            </a:r>
            <a:endParaRPr lang="it-I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3568" y="152400"/>
            <a:ext cx="72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1. Introduction </a:t>
            </a:r>
            <a:r>
              <a:rPr lang="it-IT" sz="3200" b="1" dirty="0">
                <a:solidFill>
                  <a:srgbClr val="003F6E"/>
                </a:solidFill>
                <a:latin typeface="Times New Roman" pitchFamily="18" charset="0"/>
              </a:rPr>
              <a:t>(</a:t>
            </a:r>
            <a:r>
              <a:rPr lang="it-IT" sz="3200" b="1" dirty="0" smtClean="0">
                <a:solidFill>
                  <a:srgbClr val="003F6E"/>
                </a:solidFill>
                <a:latin typeface="Times New Roman" pitchFamily="18" charset="0"/>
              </a:rPr>
              <a:t>04)</a:t>
            </a:r>
            <a:endParaRPr lang="it-IT" sz="3200" b="1" dirty="0">
              <a:solidFill>
                <a:srgbClr val="003F6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18964</TotalTime>
  <Words>3034</Words>
  <Application>Microsoft Office PowerPoint</Application>
  <PresentationFormat>On-screen Show (4:3)</PresentationFormat>
  <Paragraphs>499</Paragraphs>
  <Slides>59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Struttura predefinita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of Multi-Scale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Ontological Uncertainty</vt:lpstr>
      <vt:lpstr>Statistics Can Fool You, Unfortunately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From Universe to Humiverse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Giulia</dc:creator>
  <cp:lastModifiedBy>user1</cp:lastModifiedBy>
  <cp:revision>5067</cp:revision>
  <cp:lastPrinted>2014-05-21T17:09:52Z</cp:lastPrinted>
  <dcterms:created xsi:type="dcterms:W3CDTF">2009-02-20T09:52:32Z</dcterms:created>
  <dcterms:modified xsi:type="dcterms:W3CDTF">2016-04-27T12:44:22Z</dcterms:modified>
</cp:coreProperties>
</file>