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0"/>
  </p:notesMasterIdLst>
  <p:handoutMasterIdLst>
    <p:handoutMasterId r:id="rId61"/>
  </p:handoutMasterIdLst>
  <p:sldIdLst>
    <p:sldId id="1055" r:id="rId2"/>
    <p:sldId id="725" r:id="rId3"/>
    <p:sldId id="690" r:id="rId4"/>
    <p:sldId id="1091" r:id="rId5"/>
    <p:sldId id="1092" r:id="rId6"/>
    <p:sldId id="1160" r:id="rId7"/>
    <p:sldId id="1161" r:id="rId8"/>
    <p:sldId id="1162" r:id="rId9"/>
    <p:sldId id="1125" r:id="rId10"/>
    <p:sldId id="1134" r:id="rId11"/>
    <p:sldId id="1133" r:id="rId12"/>
    <p:sldId id="1128" r:id="rId13"/>
    <p:sldId id="1131" r:id="rId14"/>
    <p:sldId id="1141" r:id="rId15"/>
    <p:sldId id="1127" r:id="rId16"/>
    <p:sldId id="1130" r:id="rId17"/>
    <p:sldId id="1126" r:id="rId18"/>
    <p:sldId id="1129" r:id="rId19"/>
    <p:sldId id="1175" r:id="rId20"/>
    <p:sldId id="1163" r:id="rId21"/>
    <p:sldId id="1107" r:id="rId22"/>
    <p:sldId id="1166" r:id="rId23"/>
    <p:sldId id="1167" r:id="rId24"/>
    <p:sldId id="1168" r:id="rId25"/>
    <p:sldId id="1142" r:id="rId26"/>
    <p:sldId id="1143" r:id="rId27"/>
    <p:sldId id="1144" r:id="rId28"/>
    <p:sldId id="1145" r:id="rId29"/>
    <p:sldId id="1169" r:id="rId30"/>
    <p:sldId id="1172" r:id="rId31"/>
    <p:sldId id="1173" r:id="rId32"/>
    <p:sldId id="1174" r:id="rId33"/>
    <p:sldId id="1135" r:id="rId34"/>
    <p:sldId id="1136" r:id="rId35"/>
    <p:sldId id="1137" r:id="rId36"/>
    <p:sldId id="544" r:id="rId37"/>
    <p:sldId id="1159" r:id="rId38"/>
    <p:sldId id="1157" r:id="rId39"/>
    <p:sldId id="1158" r:id="rId40"/>
    <p:sldId id="1146" r:id="rId41"/>
    <p:sldId id="1147" r:id="rId42"/>
    <p:sldId id="1148" r:id="rId43"/>
    <p:sldId id="1110" r:id="rId44"/>
    <p:sldId id="1170" r:id="rId45"/>
    <p:sldId id="1138" r:id="rId46"/>
    <p:sldId id="1139" r:id="rId47"/>
    <p:sldId id="1140" r:id="rId48"/>
    <p:sldId id="1151" r:id="rId49"/>
    <p:sldId id="1149" r:id="rId50"/>
    <p:sldId id="1150" r:id="rId51"/>
    <p:sldId id="1152" r:id="rId52"/>
    <p:sldId id="1153" r:id="rId53"/>
    <p:sldId id="1171" r:id="rId54"/>
    <p:sldId id="1164" r:id="rId55"/>
    <p:sldId id="1165" r:id="rId56"/>
    <p:sldId id="1084" r:id="rId57"/>
    <p:sldId id="1086" r:id="rId58"/>
    <p:sldId id="664" r:id="rId59"/>
  </p:sldIdLst>
  <p:sldSz cx="9144000" cy="6858000" type="screen4x3"/>
  <p:notesSz cx="7010400" cy="9296400"/>
  <p:defaultTextStyle>
    <a:defPPr>
      <a:defRPr lang="it-I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6E"/>
    <a:srgbClr val="003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092" autoAdjust="0"/>
    <p:restoredTop sz="96583" autoAdjust="0"/>
  </p:normalViewPr>
  <p:slideViewPr>
    <p:cSldViewPr>
      <p:cViewPr varScale="1">
        <p:scale>
          <a:sx n="69" d="100"/>
          <a:sy n="69" d="100"/>
        </p:scale>
        <p:origin x="-1794" y="-90"/>
      </p:cViewPr>
      <p:guideLst>
        <p:guide orient="horz" pos="2160"/>
        <p:guide pos="2880"/>
      </p:guideLst>
    </p:cSldViewPr>
  </p:slideViewPr>
  <p:outlineViewPr>
    <p:cViewPr>
      <p:scale>
        <a:sx n="33" d="100"/>
        <a:sy n="33" d="100"/>
      </p:scale>
      <p:origin x="0" y="6000"/>
    </p:cViewPr>
  </p:outlineViewPr>
  <p:notesTextViewPr>
    <p:cViewPr>
      <p:scale>
        <a:sx n="100" d="100"/>
        <a:sy n="100" d="100"/>
      </p:scale>
      <p:origin x="0" y="0"/>
    </p:cViewPr>
  </p:notesTextViewPr>
  <p:sorterViewPr>
    <p:cViewPr varScale="1">
      <p:scale>
        <a:sx n="100" d="100"/>
        <a:sy n="100" d="100"/>
      </p:scale>
      <p:origin x="0" y="4716"/>
    </p:cViewPr>
  </p:sorterViewPr>
  <p:notesViewPr>
    <p:cSldViewPr>
      <p:cViewPr varScale="1">
        <p:scale>
          <a:sx n="94" d="100"/>
          <a:sy n="94" d="100"/>
        </p:scale>
        <p:origin x="-3750" y="-1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23CD1F66-F504-41B1-8C2E-E2867AC00B2F}" type="datetimeFigureOut">
              <a:rPr lang="en-US" smtClean="0"/>
              <a:t>5/1/2016</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9F7A07FA-E4BC-4470-8D56-6DD3ED75F3DD}" type="slidenum">
              <a:rPr lang="en-US" smtClean="0"/>
              <a:t>‹#›</a:t>
            </a:fld>
            <a:endParaRPr lang="en-US"/>
          </a:p>
        </p:txBody>
      </p:sp>
    </p:spTree>
    <p:extLst>
      <p:ext uri="{BB962C8B-B14F-4D97-AF65-F5344CB8AC3E}">
        <p14:creationId xmlns:p14="http://schemas.microsoft.com/office/powerpoint/2010/main" val="1958153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bwMode="auto">
          <a:xfrm>
            <a:off x="2"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3" name="Segnaposto data 2"/>
          <p:cNvSpPr>
            <a:spLocks noGrp="1"/>
          </p:cNvSpPr>
          <p:nvPr>
            <p:ph type="dt" idx="1"/>
          </p:nvPr>
        </p:nvSpPr>
        <p:spPr bwMode="auto">
          <a:xfrm>
            <a:off x="3970339"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pPr>
              <a:defRPr/>
            </a:pPr>
            <a:fld id="{0E78EE43-0102-45A3-9506-8F7A18A78358}" type="datetimeFigureOut">
              <a:rPr lang="it-IT"/>
              <a:pPr>
                <a:defRPr/>
              </a:pPr>
              <a:t>01/05/2016</a:t>
            </a:fld>
            <a:endParaRPr lang="it-IT"/>
          </a:p>
        </p:txBody>
      </p:sp>
      <p:sp>
        <p:nvSpPr>
          <p:cNvPr id="4" name="Segnaposto immagine diapositiva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bwMode="auto">
          <a:xfrm>
            <a:off x="701676"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bwMode="auto">
          <a:xfrm>
            <a:off x="2"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7" name="Segnaposto numero diapositiva 6"/>
          <p:cNvSpPr>
            <a:spLocks noGrp="1"/>
          </p:cNvSpPr>
          <p:nvPr>
            <p:ph type="sldNum" sz="quarter" idx="5"/>
          </p:nvPr>
        </p:nvSpPr>
        <p:spPr bwMode="auto">
          <a:xfrm>
            <a:off x="3970339"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pPr>
              <a:defRPr/>
            </a:pPr>
            <a:fld id="{5EA20E56-4F08-4DA7-8193-44009C272AC6}" type="slidenum">
              <a:rPr lang="it-IT"/>
              <a:pPr>
                <a:defRPr/>
              </a:pPr>
              <a:t>‹#›</a:t>
            </a:fld>
            <a:endParaRPr lang="it-IT"/>
          </a:p>
        </p:txBody>
      </p:sp>
    </p:spTree>
    <p:extLst>
      <p:ext uri="{BB962C8B-B14F-4D97-AF65-F5344CB8AC3E}">
        <p14:creationId xmlns:p14="http://schemas.microsoft.com/office/powerpoint/2010/main" val="1071010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F473A3-4D67-4C57-A17C-8725C9EDDE88}" type="slidenum">
              <a:rPr lang="it-IT" smtClean="0">
                <a:solidFill>
                  <a:prstClr val="black"/>
                </a:solidFill>
                <a:latin typeface="Calibri" pitchFamily="34" charset="0"/>
              </a:rPr>
              <a:pPr eaLnBrk="1" hangingPunct="1"/>
              <a:t>1</a:t>
            </a:fld>
            <a:endParaRPr lang="it-IT" smtClean="0">
              <a:solidFill>
                <a:prstClr val="black"/>
              </a:solidFill>
              <a:latin typeface="Calibri" pitchFamily="34" charset="0"/>
            </a:endParaRPr>
          </a:p>
        </p:txBody>
      </p:sp>
      <p:sp>
        <p:nvSpPr>
          <p:cNvPr id="72707" name="Rectangle 2"/>
          <p:cNvSpPr>
            <a:spLocks noGrp="1" noRot="1" noChangeAspect="1" noChangeArrowheads="1" noTextEdit="1"/>
          </p:cNvSpPr>
          <p:nvPr>
            <p:ph type="sldImg"/>
          </p:nvPr>
        </p:nvSpPr>
        <p:spPr bwMode="auto">
          <a:xfrm>
            <a:off x="963613" y="752475"/>
            <a:ext cx="5021262" cy="3765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a:xfrm>
            <a:off x="927100" y="4765676"/>
            <a:ext cx="5094289" cy="4519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270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10</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11</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12</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13</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14</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15</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16</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17</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18</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19</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2</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20</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latin typeface="Calibri" pitchFamily="34" charset="0"/>
              </a:rPr>
              <a:pPr eaLnBrk="1" hangingPunct="1"/>
              <a:t>21</a:t>
            </a:fld>
            <a:endParaRPr lang="it-IT" smtClean="0">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22</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23</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24</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25</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solidFill>
                  <a:prstClr val="black"/>
                </a:solidFill>
                <a:latin typeface="Calibri" pitchFamily="34" charset="0"/>
              </a:rPr>
              <a:pPr eaLnBrk="1" hangingPunct="1"/>
              <a:t>26</a:t>
            </a:fld>
            <a:endParaRPr lang="it-IT" smtClean="0">
              <a:solidFill>
                <a:prstClr val="black"/>
              </a:solidFill>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solidFill>
                  <a:prstClr val="black"/>
                </a:solidFill>
                <a:latin typeface="Calibri" pitchFamily="34" charset="0"/>
              </a:rPr>
              <a:pPr eaLnBrk="1" hangingPunct="1"/>
              <a:t>27</a:t>
            </a:fld>
            <a:endParaRPr lang="it-IT" smtClean="0">
              <a:solidFill>
                <a:prstClr val="black"/>
              </a:solidFill>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28</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29</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30</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31</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32</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33</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34</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35</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36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136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93A163F-C2BC-4ECD-BC6D-F189C0C7B2B3}" type="slidenum">
              <a:rPr lang="it-IT" smtClean="0">
                <a:latin typeface="Calibri" pitchFamily="34" charset="0"/>
              </a:rPr>
              <a:pPr eaLnBrk="1" hangingPunct="1"/>
              <a:t>37</a:t>
            </a:fld>
            <a:endParaRPr lang="it-IT" smtClean="0">
              <a:latin typeface="Calibri" pitchFamily="34" charset="0"/>
            </a:endParaRPr>
          </a:p>
        </p:txBody>
      </p:sp>
      <p:sp>
        <p:nvSpPr>
          <p:cNvPr id="11366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1469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B0CD6AA-4B1B-4694-93A5-A5A79471B77C}" type="slidenum">
              <a:rPr lang="it-IT" smtClean="0">
                <a:latin typeface="Calibri" pitchFamily="34" charset="0"/>
              </a:rPr>
              <a:pPr eaLnBrk="1" hangingPunct="1"/>
              <a:t>38</a:t>
            </a:fld>
            <a:endParaRPr lang="it-IT" smtClean="0">
              <a:latin typeface="Calibri" pitchFamily="34" charset="0"/>
            </a:endParaRPr>
          </a:p>
        </p:txBody>
      </p:sp>
      <p:sp>
        <p:nvSpPr>
          <p:cNvPr id="11469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40</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373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622925B-1D1A-4507-A465-709E4C9CA587}" type="slidenum">
              <a:rPr lang="it-IT" smtClean="0">
                <a:latin typeface="Calibri" pitchFamily="34" charset="0"/>
              </a:rPr>
              <a:pPr eaLnBrk="1" hangingPunct="1"/>
              <a:t>4</a:t>
            </a:fld>
            <a:endParaRPr lang="it-IT" smtClean="0">
              <a:latin typeface="Calibri" pitchFamily="34" charset="0"/>
            </a:endParaRPr>
          </a:p>
        </p:txBody>
      </p:sp>
      <p:sp>
        <p:nvSpPr>
          <p:cNvPr id="7373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2493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D187A22-E5EB-4261-BD28-ADFDBCFCD56C}" type="slidenum">
              <a:rPr lang="it-IT" smtClean="0">
                <a:latin typeface="Calibri" pitchFamily="34" charset="0"/>
              </a:rPr>
              <a:pPr eaLnBrk="1" hangingPunct="1"/>
              <a:t>41</a:t>
            </a:fld>
            <a:endParaRPr lang="it-IT" smtClean="0">
              <a:latin typeface="Calibri" pitchFamily="34" charset="0"/>
            </a:endParaRPr>
          </a:p>
        </p:txBody>
      </p:sp>
      <p:sp>
        <p:nvSpPr>
          <p:cNvPr id="12493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2595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1B3FF4B-F7A8-4755-9FA7-D73E480BFBF9}" type="slidenum">
              <a:rPr lang="it-IT" smtClean="0">
                <a:latin typeface="Calibri" pitchFamily="34" charset="0"/>
              </a:rPr>
              <a:pPr eaLnBrk="1" hangingPunct="1"/>
              <a:t>42</a:t>
            </a:fld>
            <a:endParaRPr lang="it-IT" smtClean="0">
              <a:latin typeface="Calibri" pitchFamily="34" charset="0"/>
            </a:endParaRPr>
          </a:p>
        </p:txBody>
      </p:sp>
      <p:sp>
        <p:nvSpPr>
          <p:cNvPr id="125957"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43</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39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16205B-5287-4946-9355-29BE77C9C552}" type="slidenum">
              <a:rPr lang="it-IT" smtClean="0">
                <a:latin typeface="Calibri" pitchFamily="34" charset="0"/>
              </a:rPr>
              <a:pPr eaLnBrk="1" hangingPunct="1"/>
              <a:t>44</a:t>
            </a:fld>
            <a:endParaRPr lang="it-IT" smtClean="0">
              <a:latin typeface="Calibri" pitchFamily="34" charset="0"/>
            </a:endParaRPr>
          </a:p>
        </p:txBody>
      </p:sp>
      <p:sp>
        <p:nvSpPr>
          <p:cNvPr id="8397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45</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latin typeface="Calibri" pitchFamily="34" charset="0"/>
              </a:rPr>
              <a:pPr eaLnBrk="1" hangingPunct="1"/>
              <a:t>46</a:t>
            </a:fld>
            <a:endParaRPr lang="it-IT" smtClean="0">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A1E4A94-E7C8-444E-8D47-2002379F6418}" type="slidenum">
              <a:rPr lang="it-IT" smtClean="0">
                <a:solidFill>
                  <a:prstClr val="black"/>
                </a:solidFill>
                <a:latin typeface="Calibri" pitchFamily="34" charset="0"/>
              </a:rPr>
              <a:pPr eaLnBrk="1" hangingPunct="1"/>
              <a:t>47</a:t>
            </a:fld>
            <a:endParaRPr lang="it-IT" smtClean="0">
              <a:solidFill>
                <a:prstClr val="black"/>
              </a:solidFill>
              <a:latin typeface="Calibri" pitchFamily="34" charset="0"/>
            </a:endParaRPr>
          </a:p>
        </p:txBody>
      </p:sp>
      <p:sp>
        <p:nvSpPr>
          <p:cNvPr id="88069"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48</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49</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solidFill>
                  <a:prstClr val="black"/>
                </a:solidFill>
                <a:latin typeface="Calibri" pitchFamily="34" charset="0"/>
              </a:rPr>
              <a:pPr eaLnBrk="1" hangingPunct="1"/>
              <a:t>50</a:t>
            </a:fld>
            <a:endParaRPr lang="it-IT" smtClean="0">
              <a:solidFill>
                <a:prstClr val="black"/>
              </a:solidFill>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51</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52</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53</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54</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D00AA3-4258-4229-828D-C9D9A42582A0}" type="slidenum">
              <a:rPr lang="it-IT" smtClean="0">
                <a:solidFill>
                  <a:prstClr val="black"/>
                </a:solidFill>
                <a:latin typeface="Calibri" pitchFamily="34" charset="0"/>
              </a:rPr>
              <a:pPr eaLnBrk="1" hangingPunct="1"/>
              <a:t>55</a:t>
            </a:fld>
            <a:endParaRPr lang="it-IT" smtClean="0">
              <a:solidFill>
                <a:prstClr val="black"/>
              </a:solidFill>
              <a:latin typeface="Calibri" pitchFamily="34" charset="0"/>
            </a:endParaRPr>
          </a:p>
        </p:txBody>
      </p:sp>
      <p:sp>
        <p:nvSpPr>
          <p:cNvPr id="106501"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solidFill>
                  <a:prstClr val="black"/>
                </a:solidFill>
                <a:latin typeface="Calibri" pitchFamily="34" charset="0"/>
              </a:rPr>
              <a:t>Ing. Stefano Bonacina</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charset="0"/>
                <a:ea typeface="ＭＳ Ｐゴシック" charset="-128"/>
              </a:defRPr>
            </a:lvl1pPr>
            <a:lvl2pPr marL="38652428" indent="-38186541" eaLnBrk="0" hangingPunct="0">
              <a:defRPr sz="1600">
                <a:solidFill>
                  <a:schemeClr val="tx1"/>
                </a:solidFill>
                <a:latin typeface="Times New Roman" charset="0"/>
                <a:ea typeface="ＭＳ Ｐゴシック" charset="-128"/>
              </a:defRPr>
            </a:lvl2pPr>
            <a:lvl3pPr eaLnBrk="0" hangingPunct="0">
              <a:defRPr sz="1600">
                <a:solidFill>
                  <a:schemeClr val="tx1"/>
                </a:solidFill>
                <a:latin typeface="Times New Roman" charset="0"/>
                <a:ea typeface="ＭＳ Ｐゴシック" charset="-128"/>
              </a:defRPr>
            </a:lvl3pPr>
            <a:lvl4pPr eaLnBrk="0" hangingPunct="0">
              <a:defRPr sz="1600">
                <a:solidFill>
                  <a:schemeClr val="tx1"/>
                </a:solidFill>
                <a:latin typeface="Times New Roman" charset="0"/>
                <a:ea typeface="ＭＳ Ｐゴシック" charset="-128"/>
              </a:defRPr>
            </a:lvl4pPr>
            <a:lvl5pPr eaLnBrk="0" hangingPunct="0">
              <a:defRPr sz="1600">
                <a:solidFill>
                  <a:schemeClr val="tx1"/>
                </a:solidFill>
                <a:latin typeface="Times New Roman" charset="0"/>
                <a:ea typeface="ＭＳ Ｐゴシック" charset="-128"/>
              </a:defRPr>
            </a:lvl5pPr>
            <a:lvl6pPr marL="465887" eaLnBrk="0" fontAlgn="base" hangingPunct="0">
              <a:spcBef>
                <a:spcPct val="0"/>
              </a:spcBef>
              <a:spcAft>
                <a:spcPct val="0"/>
              </a:spcAft>
              <a:defRPr sz="1600">
                <a:solidFill>
                  <a:schemeClr val="tx1"/>
                </a:solidFill>
                <a:latin typeface="Times New Roman" charset="0"/>
                <a:ea typeface="ＭＳ Ｐゴシック" charset="-128"/>
              </a:defRPr>
            </a:lvl6pPr>
            <a:lvl7pPr marL="931774" eaLnBrk="0" fontAlgn="base" hangingPunct="0">
              <a:spcBef>
                <a:spcPct val="0"/>
              </a:spcBef>
              <a:spcAft>
                <a:spcPct val="0"/>
              </a:spcAft>
              <a:defRPr sz="1600">
                <a:solidFill>
                  <a:schemeClr val="tx1"/>
                </a:solidFill>
                <a:latin typeface="Times New Roman" charset="0"/>
                <a:ea typeface="ＭＳ Ｐゴシック" charset="-128"/>
              </a:defRPr>
            </a:lvl7pPr>
            <a:lvl8pPr marL="1397660" eaLnBrk="0" fontAlgn="base" hangingPunct="0">
              <a:spcBef>
                <a:spcPct val="0"/>
              </a:spcBef>
              <a:spcAft>
                <a:spcPct val="0"/>
              </a:spcAft>
              <a:defRPr sz="1600">
                <a:solidFill>
                  <a:schemeClr val="tx1"/>
                </a:solidFill>
                <a:latin typeface="Times New Roman" charset="0"/>
                <a:ea typeface="ＭＳ Ｐゴシック" charset="-128"/>
              </a:defRPr>
            </a:lvl8pPr>
            <a:lvl9pPr marL="1863547" eaLnBrk="0" fontAlgn="base" hangingPunct="0">
              <a:spcBef>
                <a:spcPct val="0"/>
              </a:spcBef>
              <a:spcAft>
                <a:spcPct val="0"/>
              </a:spcAft>
              <a:defRPr sz="1600">
                <a:solidFill>
                  <a:schemeClr val="tx1"/>
                </a:solidFill>
                <a:latin typeface="Times New Roman" charset="0"/>
                <a:ea typeface="ＭＳ Ｐゴシック" charset="-128"/>
              </a:defRPr>
            </a:lvl9pPr>
          </a:lstStyle>
          <a:p>
            <a:fld id="{927C0D4F-336C-4730-9BDB-681F55FA122F}" type="slidenum">
              <a:rPr lang="it-IT" altLang="en-US" sz="1200"/>
              <a:pPr/>
              <a:t>56</a:t>
            </a:fld>
            <a:endParaRPr lang="it-IT" altLang="en-US" sz="1200"/>
          </a:p>
        </p:txBody>
      </p:sp>
      <p:sp>
        <p:nvSpPr>
          <p:cNvPr id="11267"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it-IT" altLang="en-US" smtClean="0">
              <a:ea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57</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1382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9BE906-CABE-40E1-9540-B3123283A736}" type="slidenum">
              <a:rPr lang="it-IT" smtClean="0">
                <a:latin typeface="Calibri" pitchFamily="34" charset="0"/>
              </a:rPr>
              <a:pPr eaLnBrk="1" hangingPunct="1"/>
              <a:t>58</a:t>
            </a:fld>
            <a:endParaRPr lang="it-IT" smtClean="0">
              <a:latin typeface="Calibri" pitchFamily="34" charset="0"/>
            </a:endParaRPr>
          </a:p>
        </p:txBody>
      </p:sp>
      <p:sp>
        <p:nvSpPr>
          <p:cNvPr id="138245"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6</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7</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8</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604B1C-2616-4B1B-A72B-18ACD9C7A82B}" type="slidenum">
              <a:rPr lang="it-IT" smtClean="0">
                <a:latin typeface="Calibri" pitchFamily="34" charset="0"/>
              </a:rPr>
              <a:pPr eaLnBrk="1" hangingPunct="1"/>
              <a:t>9</a:t>
            </a:fld>
            <a:endParaRPr lang="it-IT" smtClean="0">
              <a:latin typeface="Calibri" pitchFamily="34" charset="0"/>
            </a:endParaRPr>
          </a:p>
        </p:txBody>
      </p:sp>
      <p:sp>
        <p:nvSpPr>
          <p:cNvPr id="78853" name="Segnaposto piè di pa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mtClean="0">
                <a:latin typeface="Calibri" pitchFamily="34" charset="0"/>
              </a:rPr>
              <a:t>Ing. Stefano Bonacina</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Rectangle 15"/>
          <p:cNvSpPr>
            <a:spLocks noChangeArrowheads="1"/>
          </p:cNvSpPr>
          <p:nvPr/>
        </p:nvSpPr>
        <p:spPr bwMode="auto">
          <a:xfrm>
            <a:off x="0" y="0"/>
            <a:ext cx="91694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nchor="ctr"/>
          <a:lstStyle/>
          <a:p>
            <a:pPr eaLnBrk="0" hangingPunct="0">
              <a:spcBef>
                <a:spcPct val="20000"/>
              </a:spcBef>
            </a:pPr>
            <a:endParaRPr lang="en-US" sz="2400">
              <a:solidFill>
                <a:srgbClr val="000000"/>
              </a:solidFill>
            </a:endParaRPr>
          </a:p>
        </p:txBody>
      </p:sp>
      <p:pic>
        <p:nvPicPr>
          <p:cNvPr id="3" name="Picture 73" descr="sfondo-ppt4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0" descr="logo_pol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2888" y="1712913"/>
            <a:ext cx="2668587"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37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1FE237A1-D344-47C9-B45E-E032C3191A95}" type="slidenum">
              <a:rPr lang="it-IT"/>
              <a:pPr>
                <a:defRPr/>
              </a:pPr>
              <a:t>‹#›</a:t>
            </a:fld>
            <a:endParaRPr lang="it-IT"/>
          </a:p>
        </p:txBody>
      </p:sp>
    </p:spTree>
    <p:extLst>
      <p:ext uri="{BB962C8B-B14F-4D97-AF65-F5344CB8AC3E}">
        <p14:creationId xmlns:p14="http://schemas.microsoft.com/office/powerpoint/2010/main" val="400406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1338" y="34925"/>
            <a:ext cx="2057400" cy="59848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19138" y="34925"/>
            <a:ext cx="6019800" cy="59848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D03F7D4B-735D-4DB7-8DE2-6D80EA3DB0C3}" type="slidenum">
              <a:rPr lang="it-IT"/>
              <a:pPr>
                <a:defRPr/>
              </a:pPr>
              <a:t>‹#›</a:t>
            </a:fld>
            <a:endParaRPr lang="it-IT"/>
          </a:p>
        </p:txBody>
      </p:sp>
    </p:spTree>
    <p:extLst>
      <p:ext uri="{BB962C8B-B14F-4D97-AF65-F5344CB8AC3E}">
        <p14:creationId xmlns:p14="http://schemas.microsoft.com/office/powerpoint/2010/main" val="367574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F1643427-89AC-47BA-A9A8-8966AD2083EC}" type="slidenum">
              <a:rPr lang="it-IT"/>
              <a:pPr>
                <a:defRPr/>
              </a:pPr>
              <a:t>‹#›</a:t>
            </a:fld>
            <a:endParaRPr lang="it-IT"/>
          </a:p>
        </p:txBody>
      </p:sp>
    </p:spTree>
    <p:extLst>
      <p:ext uri="{BB962C8B-B14F-4D97-AF65-F5344CB8AC3E}">
        <p14:creationId xmlns:p14="http://schemas.microsoft.com/office/powerpoint/2010/main" val="394893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8"/>
          <p:cNvSpPr>
            <a:spLocks noGrp="1" noChangeArrowheads="1"/>
          </p:cNvSpPr>
          <p:nvPr>
            <p:ph type="sldNum" sz="quarter" idx="10"/>
          </p:nvPr>
        </p:nvSpPr>
        <p:spPr>
          <a:ln/>
        </p:spPr>
        <p:txBody>
          <a:bodyPr/>
          <a:lstStyle>
            <a:lvl1pPr>
              <a:defRPr/>
            </a:lvl1pPr>
          </a:lstStyle>
          <a:p>
            <a:pPr>
              <a:defRPr/>
            </a:pPr>
            <a:fld id="{4FA5A091-2096-4AF5-943F-EE5296EF33ED}" type="slidenum">
              <a:rPr lang="it-IT"/>
              <a:pPr>
                <a:defRPr/>
              </a:pPr>
              <a:t>‹#›</a:t>
            </a:fld>
            <a:endParaRPr lang="it-IT"/>
          </a:p>
        </p:txBody>
      </p:sp>
    </p:spTree>
    <p:extLst>
      <p:ext uri="{BB962C8B-B14F-4D97-AF65-F5344CB8AC3E}">
        <p14:creationId xmlns:p14="http://schemas.microsoft.com/office/powerpoint/2010/main" val="161980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0138"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8"/>
          <p:cNvSpPr>
            <a:spLocks noGrp="1" noChangeArrowheads="1"/>
          </p:cNvSpPr>
          <p:nvPr>
            <p:ph type="sldNum" sz="quarter" idx="10"/>
          </p:nvPr>
        </p:nvSpPr>
        <p:spPr>
          <a:ln/>
        </p:spPr>
        <p:txBody>
          <a:bodyPr/>
          <a:lstStyle>
            <a:lvl1pPr>
              <a:defRPr/>
            </a:lvl1pPr>
          </a:lstStyle>
          <a:p>
            <a:pPr>
              <a:defRPr/>
            </a:pPr>
            <a:fld id="{31569845-11F7-4F03-814E-D4C0115C842B}" type="slidenum">
              <a:rPr lang="it-IT"/>
              <a:pPr>
                <a:defRPr/>
              </a:pPr>
              <a:t>‹#›</a:t>
            </a:fld>
            <a:endParaRPr lang="it-IT"/>
          </a:p>
        </p:txBody>
      </p:sp>
    </p:spTree>
    <p:extLst>
      <p:ext uri="{BB962C8B-B14F-4D97-AF65-F5344CB8AC3E}">
        <p14:creationId xmlns:p14="http://schemas.microsoft.com/office/powerpoint/2010/main" val="236964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8"/>
          <p:cNvSpPr>
            <a:spLocks noGrp="1" noChangeArrowheads="1"/>
          </p:cNvSpPr>
          <p:nvPr>
            <p:ph type="sldNum" sz="quarter" idx="10"/>
          </p:nvPr>
        </p:nvSpPr>
        <p:spPr>
          <a:ln/>
        </p:spPr>
        <p:txBody>
          <a:bodyPr/>
          <a:lstStyle>
            <a:lvl1pPr>
              <a:defRPr/>
            </a:lvl1pPr>
          </a:lstStyle>
          <a:p>
            <a:pPr>
              <a:defRPr/>
            </a:pPr>
            <a:fld id="{5A4A7423-57CE-4D5C-855B-03C0CA709975}" type="slidenum">
              <a:rPr lang="it-IT"/>
              <a:pPr>
                <a:defRPr/>
              </a:pPr>
              <a:t>‹#›</a:t>
            </a:fld>
            <a:endParaRPr lang="it-IT"/>
          </a:p>
        </p:txBody>
      </p:sp>
    </p:spTree>
    <p:extLst>
      <p:ext uri="{BB962C8B-B14F-4D97-AF65-F5344CB8AC3E}">
        <p14:creationId xmlns:p14="http://schemas.microsoft.com/office/powerpoint/2010/main" val="256299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8"/>
          <p:cNvSpPr>
            <a:spLocks noGrp="1" noChangeArrowheads="1"/>
          </p:cNvSpPr>
          <p:nvPr>
            <p:ph type="sldNum" sz="quarter" idx="10"/>
          </p:nvPr>
        </p:nvSpPr>
        <p:spPr>
          <a:ln/>
        </p:spPr>
        <p:txBody>
          <a:bodyPr/>
          <a:lstStyle>
            <a:lvl1pPr>
              <a:defRPr/>
            </a:lvl1pPr>
          </a:lstStyle>
          <a:p>
            <a:pPr>
              <a:defRPr/>
            </a:pPr>
            <a:fld id="{3F968CC1-43E7-4A6C-82D7-BA5988C79CF0}" type="slidenum">
              <a:rPr lang="it-IT"/>
              <a:pPr>
                <a:defRPr/>
              </a:pPr>
              <a:t>‹#›</a:t>
            </a:fld>
            <a:endParaRPr lang="it-IT"/>
          </a:p>
        </p:txBody>
      </p:sp>
    </p:spTree>
    <p:extLst>
      <p:ext uri="{BB962C8B-B14F-4D97-AF65-F5344CB8AC3E}">
        <p14:creationId xmlns:p14="http://schemas.microsoft.com/office/powerpoint/2010/main" val="143870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a:ln/>
        </p:spPr>
        <p:txBody>
          <a:bodyPr/>
          <a:lstStyle>
            <a:lvl1pPr>
              <a:defRPr/>
            </a:lvl1pPr>
          </a:lstStyle>
          <a:p>
            <a:pPr>
              <a:defRPr/>
            </a:pPr>
            <a:fld id="{E0EADF45-B389-415C-82C9-46461F5A50E9}" type="slidenum">
              <a:rPr lang="it-IT"/>
              <a:pPr>
                <a:defRPr/>
              </a:pPr>
              <a:t>‹#›</a:t>
            </a:fld>
            <a:endParaRPr lang="it-IT"/>
          </a:p>
        </p:txBody>
      </p:sp>
    </p:spTree>
    <p:extLst>
      <p:ext uri="{BB962C8B-B14F-4D97-AF65-F5344CB8AC3E}">
        <p14:creationId xmlns:p14="http://schemas.microsoft.com/office/powerpoint/2010/main" val="49996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77453A56-538C-4EAA-9800-C6FB936A1E43}" type="slidenum">
              <a:rPr lang="it-IT"/>
              <a:pPr>
                <a:defRPr/>
              </a:pPr>
              <a:t>‹#›</a:t>
            </a:fld>
            <a:endParaRPr lang="it-IT"/>
          </a:p>
        </p:txBody>
      </p:sp>
    </p:spTree>
    <p:extLst>
      <p:ext uri="{BB962C8B-B14F-4D97-AF65-F5344CB8AC3E}">
        <p14:creationId xmlns:p14="http://schemas.microsoft.com/office/powerpoint/2010/main" val="342980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AA05D4EE-B8F0-41E0-BAA1-50A4165C0C36}" type="slidenum">
              <a:rPr lang="it-IT"/>
              <a:pPr>
                <a:defRPr/>
              </a:pPr>
              <a:t>‹#›</a:t>
            </a:fld>
            <a:endParaRPr lang="it-IT"/>
          </a:p>
        </p:txBody>
      </p:sp>
    </p:spTree>
    <p:extLst>
      <p:ext uri="{BB962C8B-B14F-4D97-AF65-F5344CB8AC3E}">
        <p14:creationId xmlns:p14="http://schemas.microsoft.com/office/powerpoint/2010/main" val="349863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0" descr="dow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577013"/>
            <a:ext cx="91440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9" descr="u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9"/>
          <p:cNvSpPr>
            <a:spLocks noGrp="1" noChangeAspect="1" noChangeArrowheads="1"/>
          </p:cNvSpPr>
          <p:nvPr>
            <p:ph type="title"/>
          </p:nvPr>
        </p:nvSpPr>
        <p:spPr bwMode="auto">
          <a:xfrm>
            <a:off x="719138" y="34925"/>
            <a:ext cx="70675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Titolo diapositiva</a:t>
            </a:r>
          </a:p>
        </p:txBody>
      </p:sp>
      <p:sp>
        <p:nvSpPr>
          <p:cNvPr id="2053" name="Rectangle 66"/>
          <p:cNvSpPr>
            <a:spLocks noGrp="1" noChangeArrowheads="1"/>
          </p:cNvSpPr>
          <p:nvPr>
            <p:ph type="body" idx="1"/>
          </p:nvPr>
        </p:nvSpPr>
        <p:spPr bwMode="auto">
          <a:xfrm>
            <a:off x="719138"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smtClean="0"/>
              <a:t>Fare clic per modificare il testo</a:t>
            </a:r>
          </a:p>
          <a:p>
            <a:pPr lvl="1"/>
            <a:r>
              <a:rPr lang="it-IT" smtClean="0"/>
              <a:t>Testo</a:t>
            </a:r>
          </a:p>
          <a:p>
            <a:pPr lvl="2"/>
            <a:r>
              <a:rPr lang="it-IT" smtClean="0"/>
              <a:t>Testo</a:t>
            </a:r>
          </a:p>
          <a:p>
            <a:pPr lvl="3"/>
            <a:r>
              <a:rPr lang="it-IT" smtClean="0"/>
              <a:t>testo</a:t>
            </a:r>
          </a:p>
        </p:txBody>
      </p:sp>
      <p:sp>
        <p:nvSpPr>
          <p:cNvPr id="1092" name="Rectangle 68"/>
          <p:cNvSpPr>
            <a:spLocks noGrp="1" noChangeArrowheads="1"/>
          </p:cNvSpPr>
          <p:nvPr>
            <p:ph type="sldNum" sz="quarter" idx="4"/>
          </p:nvPr>
        </p:nvSpPr>
        <p:spPr bwMode="auto">
          <a:xfrm>
            <a:off x="8763000" y="6613525"/>
            <a:ext cx="1362075" cy="244475"/>
          </a:xfrm>
          <a:prstGeom prst="rect">
            <a:avLst/>
          </a:prstGeom>
          <a:noFill/>
          <a:ln w="9525">
            <a:noFill/>
            <a:miter lim="800000"/>
            <a:headEnd/>
            <a:tailEnd/>
          </a:ln>
          <a:effectLst/>
        </p:spPr>
        <p:txBody>
          <a:bodyPr vert="horz" wrap="none" lIns="0" tIns="0" rIns="1080000" bIns="0" numCol="1" anchor="t" anchorCtr="0" compatLnSpc="1">
            <a:prstTxWarp prst="textNoShape">
              <a:avLst/>
            </a:prstTxWarp>
            <a:spAutoFit/>
          </a:bodyPr>
          <a:lstStyle>
            <a:lvl1pPr algn="r" eaLnBrk="0" hangingPunct="0">
              <a:spcBef>
                <a:spcPct val="20000"/>
              </a:spcBef>
              <a:defRPr sz="1600" b="1">
                <a:solidFill>
                  <a:srgbClr val="FF9900"/>
                </a:solidFill>
                <a:latin typeface="Arial" charset="0"/>
                <a:cs typeface="+mn-cs"/>
              </a:defRPr>
            </a:lvl1pPr>
          </a:lstStyle>
          <a:p>
            <a:pPr>
              <a:defRPr/>
            </a:pPr>
            <a:fld id="{56D336CA-622E-491B-B97C-EB043AE93EDC}" type="slidenum">
              <a:rPr lang="it-IT"/>
              <a:pPr>
                <a:defRPr/>
              </a:pPr>
              <a:t>‹#›</a:t>
            </a:fld>
            <a:endParaRPr lang="it-IT"/>
          </a:p>
        </p:txBody>
      </p:sp>
      <p:sp>
        <p:nvSpPr>
          <p:cNvPr id="2055" name="Text Box 71"/>
          <p:cNvSpPr txBox="1">
            <a:spLocks noChangeArrowheads="1"/>
          </p:cNvSpPr>
          <p:nvPr userDrawn="1"/>
        </p:nvSpPr>
        <p:spPr bwMode="auto">
          <a:xfrm>
            <a:off x="228600" y="6569075"/>
            <a:ext cx="449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spcBef>
                <a:spcPct val="50000"/>
              </a:spcBef>
              <a:defRPr/>
            </a:pPr>
            <a:r>
              <a:rPr lang="it-IT" sz="1200" b="1" smtClean="0">
                <a:solidFill>
                  <a:srgbClr val="003F6E"/>
                </a:solidFill>
              </a:rPr>
              <a:t>Nome relatore</a:t>
            </a:r>
          </a:p>
        </p:txBody>
      </p:sp>
      <p:pic>
        <p:nvPicPr>
          <p:cNvPr id="2056" name="Picture 88" descr="logo_poli"/>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29563" y="28575"/>
            <a:ext cx="113823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1"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hf hdr="0" dt="0"/>
  <p:txStyles>
    <p:title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3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image" Target="../media/image25.wmf"/></Relationships>
</file>

<file path=ppt/slides/_rels/slide3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3.wmf"/><Relationship Id="rId1" Type="http://schemas.openxmlformats.org/officeDocument/2006/relationships/slideLayout" Target="../slideLayouts/slideLayout6.xml"/><Relationship Id="rId4" Type="http://schemas.openxmlformats.org/officeDocument/2006/relationships/image" Target="../media/image27.w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9.wmf"/><Relationship Id="rId4" Type="http://schemas.openxmlformats.org/officeDocument/2006/relationships/image" Target="../media/image28.wmf"/></Relationships>
</file>

<file path=ppt/slides/_rels/slide41.x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3.wmf"/></Relationships>
</file>

<file path=ppt/slides/_rels/slide4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5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5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image" Target="../media/image44.gif"/></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 name="Rectangle 1"/>
          <p:cNvSpPr/>
          <p:nvPr/>
        </p:nvSpPr>
        <p:spPr>
          <a:xfrm>
            <a:off x="3059832" y="1665153"/>
            <a:ext cx="6084168" cy="1538883"/>
          </a:xfrm>
          <a:prstGeom prst="rect">
            <a:avLst/>
          </a:prstGeom>
        </p:spPr>
        <p:txBody>
          <a:bodyPr wrap="square">
            <a:spAutoFit/>
          </a:bodyPr>
          <a:lstStyle/>
          <a:p>
            <a:pPr algn="ctr">
              <a:defRPr/>
            </a:pPr>
            <a:r>
              <a:rPr lang="en-US" b="1" dirty="0">
                <a:solidFill>
                  <a:srgbClr val="000000"/>
                </a:solidFill>
                <a:effectLst>
                  <a:outerShdw blurRad="38100" dist="38100" dir="2700000" algn="tl">
                    <a:srgbClr val="C0C0C0"/>
                  </a:outerShdw>
                </a:effectLst>
                <a:latin typeface="Calibri" pitchFamily="34" charset="0"/>
              </a:rPr>
              <a:t>Post-Graduate Certificate Course at Inter-University Centre, Dubrovnik, </a:t>
            </a:r>
            <a:r>
              <a:rPr lang="en-US" b="1" dirty="0" smtClean="0">
                <a:solidFill>
                  <a:srgbClr val="000000"/>
                </a:solidFill>
                <a:effectLst>
                  <a:outerShdw blurRad="38100" dist="38100" dir="2700000" algn="tl">
                    <a:srgbClr val="C0C0C0"/>
                  </a:outerShdw>
                </a:effectLst>
                <a:latin typeface="Calibri" pitchFamily="34" charset="0"/>
              </a:rPr>
              <a:t>Croatia</a:t>
            </a:r>
          </a:p>
          <a:p>
            <a:pPr algn="ctr">
              <a:defRPr/>
            </a:pPr>
            <a:r>
              <a:rPr lang="en-US" sz="4000" b="1" dirty="0">
                <a:solidFill>
                  <a:srgbClr val="000000"/>
                </a:solidFill>
                <a:effectLst>
                  <a:outerShdw blurRad="38100" dist="38100" dir="2700000" algn="tl">
                    <a:srgbClr val="C0C0C0"/>
                  </a:outerShdw>
                </a:effectLst>
                <a:latin typeface="Calibri" pitchFamily="34" charset="0"/>
              </a:rPr>
              <a:t>Mind, Thinking &amp; </a:t>
            </a:r>
            <a:r>
              <a:rPr lang="en-US" sz="4000" b="1" dirty="0" smtClean="0">
                <a:solidFill>
                  <a:srgbClr val="000000"/>
                </a:solidFill>
                <a:effectLst>
                  <a:outerShdw blurRad="38100" dist="38100" dir="2700000" algn="tl">
                    <a:srgbClr val="C0C0C0"/>
                  </a:outerShdw>
                </a:effectLst>
                <a:latin typeface="Calibri" pitchFamily="34" charset="0"/>
              </a:rPr>
              <a:t>Creativity</a:t>
            </a:r>
          </a:p>
          <a:p>
            <a:pPr algn="ctr">
              <a:defRPr/>
            </a:pPr>
            <a:r>
              <a:rPr lang="en-US" b="1" dirty="0">
                <a:solidFill>
                  <a:srgbClr val="000000"/>
                </a:solidFill>
                <a:effectLst>
                  <a:outerShdw blurRad="38100" dist="38100" dir="2700000" algn="tl">
                    <a:srgbClr val="C0C0C0"/>
                  </a:outerShdw>
                </a:effectLst>
                <a:latin typeface="Calibri" pitchFamily="34" charset="0"/>
              </a:rPr>
              <a:t>April 12-15, 2016</a:t>
            </a:r>
            <a:endParaRPr lang="en-US" dirty="0">
              <a:solidFill>
                <a:srgbClr val="000000"/>
              </a:solidFill>
            </a:endParaRPr>
          </a:p>
        </p:txBody>
      </p:sp>
      <p:grpSp>
        <p:nvGrpSpPr>
          <p:cNvPr id="13" name="Group 12"/>
          <p:cNvGrpSpPr/>
          <p:nvPr/>
        </p:nvGrpSpPr>
        <p:grpSpPr>
          <a:xfrm>
            <a:off x="3210275" y="1986"/>
            <a:ext cx="5772699" cy="1410684"/>
            <a:chOff x="3210275" y="1986"/>
            <a:chExt cx="5772699" cy="1410684"/>
          </a:xfrm>
        </p:grpSpPr>
        <p:sp>
          <p:nvSpPr>
            <p:cNvPr id="14" name="CasellaDiTesto 2"/>
            <p:cNvSpPr txBox="1"/>
            <p:nvPr/>
          </p:nvSpPr>
          <p:spPr>
            <a:xfrm>
              <a:off x="3210275" y="335452"/>
              <a:ext cx="4211281" cy="1077218"/>
            </a:xfrm>
            <a:prstGeom prst="rect">
              <a:avLst/>
            </a:prstGeom>
            <a:noFill/>
          </p:spPr>
          <p:txBody>
            <a:bodyPr wrap="none">
              <a:spAutoFit/>
            </a:bodyPr>
            <a:lstStyle/>
            <a:p>
              <a:pPr algn="ctr">
                <a:defRPr/>
              </a:pPr>
              <a:r>
                <a:rPr lang="en-US" sz="1600" dirty="0">
                  <a:solidFill>
                    <a:srgbClr val="000000"/>
                  </a:solidFill>
                  <a:effectLst>
                    <a:outerShdw blurRad="38100" dist="38100" dir="2700000" algn="tl">
                      <a:srgbClr val="C0C0C0"/>
                    </a:outerShdw>
                  </a:effectLst>
                  <a:latin typeface="Calibri" pitchFamily="34" charset="0"/>
                </a:rPr>
                <a:t>School of Industrial and Information </a:t>
              </a:r>
              <a:r>
                <a:rPr lang="en-US" sz="1600" dirty="0" smtClean="0">
                  <a:solidFill>
                    <a:srgbClr val="000000"/>
                  </a:solidFill>
                  <a:effectLst>
                    <a:outerShdw blurRad="38100" dist="38100" dir="2700000" algn="tl">
                      <a:srgbClr val="C0C0C0"/>
                    </a:outerShdw>
                  </a:effectLst>
                  <a:latin typeface="Calibri" pitchFamily="34" charset="0"/>
                </a:rPr>
                <a:t>Engineering</a:t>
              </a:r>
            </a:p>
            <a:p>
              <a:pPr algn="ctr">
                <a:defRPr/>
              </a:pPr>
              <a:r>
                <a:rPr lang="it-IT" sz="1600" dirty="0" smtClean="0">
                  <a:solidFill>
                    <a:srgbClr val="000000"/>
                  </a:solidFill>
                  <a:effectLst>
                    <a:outerShdw blurRad="38100" dist="38100" dir="2700000" algn="tl">
                      <a:srgbClr val="C0C0C0"/>
                    </a:outerShdw>
                  </a:effectLst>
                  <a:latin typeface="Calibri" pitchFamily="34" charset="0"/>
                </a:rPr>
                <a:t>Campus </a:t>
              </a:r>
              <a:r>
                <a:rPr lang="it-IT" sz="1600" dirty="0">
                  <a:solidFill>
                    <a:srgbClr val="000000"/>
                  </a:solidFill>
                  <a:effectLst>
                    <a:outerShdw blurRad="38100" dist="38100" dir="2700000" algn="tl">
                      <a:srgbClr val="C0C0C0"/>
                    </a:outerShdw>
                  </a:effectLst>
                  <a:latin typeface="Calibri" pitchFamily="34" charset="0"/>
                </a:rPr>
                <a:t>Leonardo</a:t>
              </a:r>
            </a:p>
            <a:p>
              <a:pPr algn="ctr">
                <a:defRPr/>
              </a:pPr>
              <a:r>
                <a:rPr lang="it-IT" sz="1600" dirty="0" smtClean="0">
                  <a:solidFill>
                    <a:srgbClr val="000000"/>
                  </a:solidFill>
                  <a:effectLst>
                    <a:outerShdw blurRad="38100" dist="38100" dir="2700000" algn="tl">
                      <a:srgbClr val="C0C0C0"/>
                    </a:outerShdw>
                  </a:effectLst>
                  <a:latin typeface="Calibri" pitchFamily="34" charset="0"/>
                </a:rPr>
                <a:t>Department of </a:t>
              </a:r>
              <a:r>
                <a:rPr lang="it-IT" sz="1600" dirty="0">
                  <a:solidFill>
                    <a:srgbClr val="000000"/>
                  </a:solidFill>
                  <a:effectLst>
                    <a:outerShdw blurRad="38100" dist="38100" dir="2700000" algn="tl">
                      <a:srgbClr val="C0C0C0"/>
                    </a:outerShdw>
                  </a:effectLst>
                  <a:latin typeface="Calibri" pitchFamily="34" charset="0"/>
                </a:rPr>
                <a:t>Electronics, Information </a:t>
              </a:r>
              <a:r>
                <a:rPr lang="it-IT" sz="1600" dirty="0" smtClean="0">
                  <a:solidFill>
                    <a:srgbClr val="000000"/>
                  </a:solidFill>
                  <a:effectLst>
                    <a:outerShdw blurRad="38100" dist="38100" dir="2700000" algn="tl">
                      <a:srgbClr val="C0C0C0"/>
                    </a:outerShdw>
                  </a:effectLst>
                  <a:latin typeface="Calibri" pitchFamily="34" charset="0"/>
                </a:rPr>
                <a:t>and</a:t>
              </a:r>
            </a:p>
            <a:p>
              <a:pPr algn="ctr">
                <a:defRPr/>
              </a:pPr>
              <a:r>
                <a:rPr lang="it-IT" sz="1600" dirty="0" smtClean="0">
                  <a:solidFill>
                    <a:srgbClr val="000000"/>
                  </a:solidFill>
                  <a:effectLst>
                    <a:outerShdw blurRad="38100" dist="38100" dir="2700000" algn="tl">
                      <a:srgbClr val="C0C0C0"/>
                    </a:outerShdw>
                  </a:effectLst>
                  <a:latin typeface="Calibri" pitchFamily="34" charset="0"/>
                </a:rPr>
                <a:t> </a:t>
              </a:r>
              <a:r>
                <a:rPr lang="it-IT" sz="1600" dirty="0">
                  <a:solidFill>
                    <a:srgbClr val="000000"/>
                  </a:solidFill>
                  <a:effectLst>
                    <a:outerShdw blurRad="38100" dist="38100" dir="2700000" algn="tl">
                      <a:srgbClr val="C0C0C0"/>
                    </a:outerShdw>
                  </a:effectLst>
                  <a:latin typeface="Calibri" pitchFamily="34" charset="0"/>
                </a:rPr>
                <a:t>Bioengineering</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40039"/>
              <a:ext cx="3648075" cy="2667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541" y="1986"/>
              <a:ext cx="1435433" cy="1410684"/>
            </a:xfrm>
            <a:prstGeom prst="rect">
              <a:avLst/>
            </a:prstGeom>
          </p:spPr>
        </p:pic>
      </p:grpSp>
      <p:sp>
        <p:nvSpPr>
          <p:cNvPr id="19" name="Text Box 15"/>
          <p:cNvSpPr txBox="1">
            <a:spLocks noChangeArrowheads="1"/>
          </p:cNvSpPr>
          <p:nvPr/>
        </p:nvSpPr>
        <p:spPr bwMode="auto">
          <a:xfrm>
            <a:off x="1403648" y="4077072"/>
            <a:ext cx="7740352" cy="2631490"/>
          </a:xfrm>
          <a:prstGeom prst="rect">
            <a:avLst/>
          </a:prstGeom>
          <a:noFill/>
          <a:ln w="9525">
            <a:noFill/>
            <a:miter lim="800000"/>
            <a:headEnd/>
            <a:tailEnd/>
          </a:ln>
        </p:spPr>
        <p:txBody>
          <a:bodyPr wrap="square" lIns="0" tIns="0" rIns="0" bIns="0">
            <a:spAutoFit/>
          </a:bodyPr>
          <a:lstStyle/>
          <a:p>
            <a:pPr lvl="0" algn="ctr">
              <a:spcBef>
                <a:spcPts val="300"/>
              </a:spcBef>
              <a:defRPr/>
            </a:pPr>
            <a:endParaRPr lang="en-US" sz="1400" b="1" dirty="0">
              <a:solidFill>
                <a:srgbClr val="003F6E"/>
              </a:solidFill>
              <a:effectLst>
                <a:outerShdw blurRad="38100" dist="38100" dir="2700000" algn="tl">
                  <a:srgbClr val="C0C0C0"/>
                </a:outerShdw>
              </a:effectLst>
              <a:latin typeface="Calibri" pitchFamily="34" charset="0"/>
              <a:cs typeface="Arial" charset="0"/>
            </a:endParaRPr>
          </a:p>
          <a:p>
            <a:pPr lvl="0" algn="ctr">
              <a:spcBef>
                <a:spcPts val="300"/>
              </a:spcBef>
              <a:defRPr/>
            </a:pPr>
            <a:r>
              <a:rPr lang="en-US" sz="4800" b="1" dirty="0" smtClean="0">
                <a:solidFill>
                  <a:srgbClr val="003F6E"/>
                </a:solidFill>
                <a:effectLst>
                  <a:outerShdw blurRad="38100" dist="38100" dir="2700000" algn="tl">
                    <a:srgbClr val="C0C0C0"/>
                  </a:outerShdw>
                </a:effectLst>
                <a:latin typeface="Calibri" pitchFamily="34" charset="0"/>
                <a:cs typeface="Arial" charset="0"/>
              </a:rPr>
              <a:t>Ways of Knowing</a:t>
            </a:r>
          </a:p>
          <a:p>
            <a:pPr lvl="0" algn="ctr">
              <a:spcBef>
                <a:spcPts val="300"/>
              </a:spcBef>
              <a:defRPr/>
            </a:pPr>
            <a:endParaRPr lang="en-US" sz="4800" b="1" dirty="0">
              <a:solidFill>
                <a:srgbClr val="003F6E"/>
              </a:solidFill>
              <a:effectLst>
                <a:outerShdw blurRad="38100" dist="38100" dir="2700000" algn="tl">
                  <a:srgbClr val="C0C0C0"/>
                </a:outerShdw>
              </a:effectLst>
              <a:latin typeface="Calibri" pitchFamily="34" charset="0"/>
              <a:cs typeface="Arial" charset="0"/>
            </a:endParaRPr>
          </a:p>
          <a:p>
            <a:pPr lvl="0" algn="ctr">
              <a:spcBef>
                <a:spcPts val="300"/>
              </a:spcBef>
              <a:defRPr/>
            </a:pPr>
            <a:endParaRPr lang="it-IT" sz="1400" b="1" dirty="0" smtClean="0">
              <a:solidFill>
                <a:srgbClr val="003F6E"/>
              </a:solidFill>
              <a:effectLst>
                <a:outerShdw blurRad="38100" dist="38100" dir="2700000" algn="tl">
                  <a:srgbClr val="C0C0C0"/>
                </a:outerShdw>
              </a:effectLst>
              <a:latin typeface="Calibri" pitchFamily="34" charset="0"/>
              <a:cs typeface="Arial" charset="0"/>
            </a:endParaRPr>
          </a:p>
          <a:p>
            <a:pPr lvl="0" algn="ctr">
              <a:spcBef>
                <a:spcPts val="300"/>
              </a:spcBef>
              <a:defRPr/>
            </a:pPr>
            <a:r>
              <a:rPr lang="it-IT" sz="1600" b="1" dirty="0" smtClean="0">
                <a:solidFill>
                  <a:srgbClr val="003F6E"/>
                </a:solidFill>
                <a:effectLst>
                  <a:outerShdw blurRad="38100" dist="38100" dir="2700000" algn="tl">
                    <a:srgbClr val="C0C0C0"/>
                  </a:outerShdw>
                </a:effectLst>
                <a:latin typeface="Calibri" pitchFamily="34" charset="0"/>
                <a:cs typeface="Arial" charset="0"/>
              </a:rPr>
              <a:t>Rodolfo </a:t>
            </a:r>
            <a:r>
              <a:rPr lang="it-IT" sz="1600" b="1" dirty="0">
                <a:solidFill>
                  <a:srgbClr val="003F6E"/>
                </a:solidFill>
                <a:effectLst>
                  <a:outerShdw blurRad="38100" dist="38100" dir="2700000" algn="tl">
                    <a:srgbClr val="C0C0C0"/>
                  </a:outerShdw>
                </a:effectLst>
                <a:latin typeface="Calibri" pitchFamily="34" charset="0"/>
                <a:cs typeface="Arial" charset="0"/>
              </a:rPr>
              <a:t>A. Fiorini, DEIB-Politecnico di Milano, Italy</a:t>
            </a:r>
            <a:endParaRPr lang="it-IT" sz="1600" b="1" dirty="0" smtClean="0">
              <a:solidFill>
                <a:srgbClr val="003F6E"/>
              </a:solidFill>
              <a:effectLst>
                <a:outerShdw blurRad="38100" dist="38100" dir="2700000" algn="tl">
                  <a:srgbClr val="C0C0C0"/>
                </a:outerShdw>
              </a:effectLst>
              <a:latin typeface="Calibri" pitchFamily="34" charset="0"/>
              <a:cs typeface="Arial" charset="0"/>
            </a:endParaRPr>
          </a:p>
          <a:p>
            <a:pPr>
              <a:spcBef>
                <a:spcPct val="50000"/>
              </a:spcBef>
              <a:defRPr/>
            </a:pPr>
            <a:endParaRPr lang="it-IT" sz="1400" dirty="0">
              <a:solidFill>
                <a:srgbClr val="003F6E"/>
              </a:solidFill>
              <a:latin typeface="Calibri" pitchFamily="34" charset="0"/>
              <a:cs typeface="Arial"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1657944"/>
            <a:ext cx="2863206" cy="17710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154" y="1790996"/>
            <a:ext cx="2857500" cy="1504950"/>
          </a:xfrm>
          <a:prstGeom prst="rect">
            <a:avLst/>
          </a:prstGeom>
        </p:spPr>
      </p:pic>
    </p:spTree>
    <p:extLst>
      <p:ext uri="{BB962C8B-B14F-4D97-AF65-F5344CB8AC3E}">
        <p14:creationId xmlns:p14="http://schemas.microsoft.com/office/powerpoint/2010/main" val="1029369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10</a:t>
            </a:fld>
            <a:endParaRPr lang="it-IT" smtClean="0">
              <a:latin typeface="Arial" pitchFamily="34" charset="0"/>
            </a:endParaRPr>
          </a:p>
        </p:txBody>
      </p:sp>
      <p:sp>
        <p:nvSpPr>
          <p:cNvPr id="8" name="TextBox 7"/>
          <p:cNvSpPr txBox="1"/>
          <p:nvPr/>
        </p:nvSpPr>
        <p:spPr>
          <a:xfrm>
            <a:off x="323528" y="980728"/>
            <a:ext cx="8208912" cy="1384995"/>
          </a:xfrm>
          <a:prstGeom prst="rect">
            <a:avLst/>
          </a:prstGeom>
          <a:noFill/>
        </p:spPr>
        <p:txBody>
          <a:bodyPr wrap="square" rtlCol="0">
            <a:spAutoFit/>
          </a:bodyPr>
          <a:lstStyle/>
          <a:p>
            <a:pPr marL="347472" indent="-347472" algn="just"/>
            <a:r>
              <a:rPr lang="en-US" sz="2800" dirty="0">
                <a:solidFill>
                  <a:srgbClr val="000000"/>
                </a:solidFill>
                <a:latin typeface="Times New Roman" panose="02020603050405020304" pitchFamily="18" charset="0"/>
                <a:cs typeface="Times New Roman" panose="02020603050405020304" pitchFamily="18" charset="0"/>
              </a:rPr>
              <a:t>The question of what constitutes "knowledge" is as old as philosophy itself. Its earliest instances are found in Plato's dialogues, notably "</a:t>
            </a:r>
            <a:r>
              <a:rPr lang="en-US" sz="2800" dirty="0" err="1">
                <a:solidFill>
                  <a:srgbClr val="000000"/>
                </a:solidFill>
                <a:latin typeface="Times New Roman" panose="02020603050405020304" pitchFamily="18" charset="0"/>
                <a:cs typeface="Times New Roman" panose="02020603050405020304" pitchFamily="18" charset="0"/>
              </a:rPr>
              <a:t>Meno</a:t>
            </a:r>
            <a:r>
              <a:rPr lang="en-US" sz="2800" dirty="0">
                <a:solidFill>
                  <a:srgbClr val="000000"/>
                </a:solidFill>
                <a:latin typeface="Times New Roman" panose="02020603050405020304" pitchFamily="18" charset="0"/>
                <a:cs typeface="Times New Roman" panose="02020603050405020304" pitchFamily="18" charset="0"/>
              </a:rPr>
              <a:t>" (97a–98b). </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smtClean="0">
                <a:solidFill>
                  <a:srgbClr val="000000"/>
                </a:solidFill>
              </a:rPr>
              <a:t> </a:t>
            </a:r>
            <a:endParaRPr lang="it-IT" sz="2800" dirty="0">
              <a:solidFill>
                <a:srgbClr val="000000"/>
              </a:solidFill>
              <a:latin typeface="Times New Roman" pitchFamily="18" charset="0"/>
              <a:cs typeface="Times New Roman" pitchFamily="18" charset="0"/>
            </a:endParaRPr>
          </a:p>
        </p:txBody>
      </p:sp>
      <p:sp>
        <p:nvSpPr>
          <p:cNvPr id="9" name="TextBox 8"/>
          <p:cNvSpPr txBox="1"/>
          <p:nvPr/>
        </p:nvSpPr>
        <p:spPr>
          <a:xfrm>
            <a:off x="312423" y="2365723"/>
            <a:ext cx="8208912" cy="1815882"/>
          </a:xfrm>
          <a:prstGeom prst="rect">
            <a:avLst/>
          </a:prstGeom>
          <a:noFill/>
        </p:spPr>
        <p:txBody>
          <a:bodyPr wrap="square" rtlCol="0">
            <a:spAutoFit/>
          </a:bodyPr>
          <a:lstStyle/>
          <a:p>
            <a:pPr marL="347472" indent="-347472" algn="just"/>
            <a:r>
              <a:rPr lang="en-US" sz="2800" dirty="0">
                <a:solidFill>
                  <a:srgbClr val="000000"/>
                </a:solidFill>
                <a:latin typeface="Times New Roman" panose="02020603050405020304" pitchFamily="18" charset="0"/>
                <a:cs typeface="Times New Roman" panose="02020603050405020304" pitchFamily="18" charset="0"/>
              </a:rPr>
              <a:t>The problem has been raised by  Austrian </a:t>
            </a:r>
            <a:r>
              <a:rPr lang="en-US" sz="2800" dirty="0" smtClean="0">
                <a:solidFill>
                  <a:srgbClr val="000000"/>
                </a:solidFill>
                <a:latin typeface="Times New Roman" panose="02020603050405020304" pitchFamily="18" charset="0"/>
                <a:cs typeface="Times New Roman" panose="02020603050405020304" pitchFamily="18" charset="0"/>
              </a:rPr>
              <a:t>philosopher Alexius </a:t>
            </a:r>
            <a:r>
              <a:rPr lang="en-US" sz="2800" dirty="0" err="1">
                <a:solidFill>
                  <a:srgbClr val="000000"/>
                </a:solidFill>
                <a:latin typeface="Times New Roman" panose="02020603050405020304" pitchFamily="18" charset="0"/>
                <a:cs typeface="Times New Roman" panose="02020603050405020304" pitchFamily="18" charset="0"/>
              </a:rPr>
              <a:t>Meinong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cs typeface="Times New Roman" panose="02020603050405020304" pitchFamily="18" charset="0"/>
              </a:rPr>
              <a:t>(b.1853– d.1920) </a:t>
            </a:r>
            <a:r>
              <a:rPr lang="en-US" sz="2800" dirty="0">
                <a:solidFill>
                  <a:srgbClr val="000000"/>
                </a:solidFill>
                <a:latin typeface="Times New Roman" panose="02020603050405020304" pitchFamily="18" charset="0"/>
                <a:cs typeface="Times New Roman" panose="02020603050405020304" pitchFamily="18" charset="0"/>
              </a:rPr>
              <a:t>and British </a:t>
            </a:r>
            <a:r>
              <a:rPr lang="en-US" sz="2800" dirty="0" smtClean="0">
                <a:solidFill>
                  <a:srgbClr val="000000"/>
                </a:solidFill>
                <a:latin typeface="Times New Roman" panose="02020603050405020304" pitchFamily="18" charset="0"/>
                <a:cs typeface="Times New Roman" panose="02020603050405020304" pitchFamily="18" charset="0"/>
              </a:rPr>
              <a:t>philosopher Bertrand </a:t>
            </a:r>
            <a:r>
              <a:rPr lang="en-US" sz="2800" dirty="0">
                <a:solidFill>
                  <a:srgbClr val="000000"/>
                </a:solidFill>
                <a:latin typeface="Times New Roman" panose="02020603050405020304" pitchFamily="18" charset="0"/>
                <a:cs typeface="Times New Roman" panose="02020603050405020304" pitchFamily="18" charset="0"/>
              </a:rPr>
              <a:t>Russell </a:t>
            </a:r>
            <a:r>
              <a:rPr lang="en-US" sz="2800" dirty="0" smtClean="0">
                <a:solidFill>
                  <a:srgbClr val="000000"/>
                </a:solidFill>
                <a:latin typeface="Times New Roman" panose="02020603050405020304" pitchFamily="18" charset="0"/>
                <a:cs typeface="Times New Roman" panose="02020603050405020304" pitchFamily="18" charset="0"/>
              </a:rPr>
              <a:t>(b.1872– d.1970) in </a:t>
            </a:r>
            <a:r>
              <a:rPr lang="en-US" sz="2800" dirty="0">
                <a:solidFill>
                  <a:srgbClr val="000000"/>
                </a:solidFill>
                <a:latin typeface="Times New Roman" panose="02020603050405020304" pitchFamily="18" charset="0"/>
                <a:cs typeface="Times New Roman" panose="02020603050405020304" pitchFamily="18" charset="0"/>
              </a:rPr>
              <a:t>his "Human knowledge: Its scope and limits</a:t>
            </a:r>
            <a:r>
              <a:rPr lang="en-US" sz="2800" dirty="0" smtClean="0">
                <a:solidFill>
                  <a:srgbClr val="000000"/>
                </a:solidFill>
                <a:latin typeface="Times New Roman" panose="02020603050405020304" pitchFamily="18" charset="0"/>
                <a:cs typeface="Times New Roman" panose="02020603050405020304" pitchFamily="18" charset="0"/>
              </a:rPr>
              <a:t>."</a:t>
            </a:r>
            <a:endParaRPr lang="it-IT" sz="28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extBox 10"/>
          <p:cNvSpPr txBox="1"/>
          <p:nvPr/>
        </p:nvSpPr>
        <p:spPr>
          <a:xfrm>
            <a:off x="443818" y="4181605"/>
            <a:ext cx="8208912" cy="2246769"/>
          </a:xfrm>
          <a:prstGeom prst="rect">
            <a:avLst/>
          </a:prstGeom>
          <a:noFill/>
        </p:spPr>
        <p:txBody>
          <a:bodyPr wrap="square" rtlCol="0">
            <a:spAutoFit/>
          </a:bodyPr>
          <a:lstStyle/>
          <a:p>
            <a:pPr marL="347472" indent="-347472" algn="just"/>
            <a:r>
              <a:rPr lang="en-US" sz="2800" dirty="0">
                <a:solidFill>
                  <a:srgbClr val="000000"/>
                </a:solidFill>
                <a:latin typeface="Times New Roman" panose="02020603050405020304" pitchFamily="18" charset="0"/>
                <a:cs typeface="Times New Roman" panose="02020603050405020304" pitchFamily="18" charset="0"/>
              </a:rPr>
              <a:t>Later, American philosopher Edmund </a:t>
            </a:r>
            <a:r>
              <a:rPr lang="en-US" sz="2800" dirty="0" err="1" smtClean="0">
                <a:solidFill>
                  <a:srgbClr val="000000"/>
                </a:solidFill>
                <a:latin typeface="Times New Roman" panose="02020603050405020304" pitchFamily="18" charset="0"/>
                <a:cs typeface="Times New Roman" panose="02020603050405020304" pitchFamily="18" charset="0"/>
              </a:rPr>
              <a:t>Gettier</a:t>
            </a:r>
            <a:r>
              <a:rPr lang="en-US" sz="2800" dirty="0" smtClean="0">
                <a:solidFill>
                  <a:srgbClr val="000000"/>
                </a:solidFill>
                <a:latin typeface="Times New Roman" panose="02020603050405020304" pitchFamily="18" charset="0"/>
                <a:cs typeface="Times New Roman" panose="02020603050405020304" pitchFamily="18" charset="0"/>
              </a:rPr>
              <a:t> (b.1934-) </a:t>
            </a:r>
            <a:r>
              <a:rPr lang="en-US" sz="2800" dirty="0">
                <a:solidFill>
                  <a:srgbClr val="000000"/>
                </a:solidFill>
                <a:latin typeface="Times New Roman" panose="02020603050405020304" pitchFamily="18" charset="0"/>
                <a:cs typeface="Times New Roman" panose="02020603050405020304" pitchFamily="18" charset="0"/>
              </a:rPr>
              <a:t>inspired a great deal of work by philosophers attempting to recover a working definition of knowledge. </a:t>
            </a:r>
            <a:r>
              <a:rPr lang="en-US" sz="2800" dirty="0" smtClean="0">
                <a:solidFill>
                  <a:srgbClr val="000000"/>
                </a:solidFill>
                <a:latin typeface="Times New Roman" panose="02020603050405020304" pitchFamily="18" charset="0"/>
                <a:cs typeface="Times New Roman" panose="02020603050405020304" pitchFamily="18" charset="0"/>
              </a:rPr>
              <a:t>Well known for </a:t>
            </a:r>
            <a:r>
              <a:rPr lang="en-US" sz="2800" dirty="0">
                <a:solidFill>
                  <a:srgbClr val="000000"/>
                </a:solidFill>
                <a:latin typeface="Times New Roman" panose="02020603050405020304" pitchFamily="18" charset="0"/>
                <a:cs typeface="Times New Roman" panose="02020603050405020304" pitchFamily="18" charset="0"/>
              </a:rPr>
              <a:t>his "</a:t>
            </a:r>
            <a:r>
              <a:rPr lang="en-US" sz="2800" b="1" dirty="0">
                <a:solidFill>
                  <a:srgbClr val="000000"/>
                </a:solidFill>
                <a:latin typeface="Times New Roman" panose="02020603050405020304" pitchFamily="18" charset="0"/>
                <a:cs typeface="Times New Roman" panose="02020603050405020304" pitchFamily="18" charset="0"/>
              </a:rPr>
              <a:t>justified true belief</a:t>
            </a:r>
            <a:r>
              <a:rPr lang="en-US" sz="2800" dirty="0">
                <a:solidFill>
                  <a:srgbClr val="000000"/>
                </a:solidFill>
                <a:latin typeface="Times New Roman" panose="02020603050405020304" pitchFamily="18" charset="0"/>
                <a:cs typeface="Times New Roman" panose="02020603050405020304" pitchFamily="18" charset="0"/>
              </a:rPr>
              <a:t>" (or JTB) account of </a:t>
            </a:r>
            <a:r>
              <a:rPr lang="en-US" sz="2800" dirty="0" smtClean="0">
                <a:solidFill>
                  <a:srgbClr val="000000"/>
                </a:solidFill>
                <a:latin typeface="Times New Roman" panose="02020603050405020304" pitchFamily="18" charset="0"/>
                <a:cs typeface="Times New Roman" panose="02020603050405020304" pitchFamily="18" charset="0"/>
              </a:rPr>
              <a:t>knowledge (1963).</a:t>
            </a:r>
            <a:endParaRPr lang="it-IT" sz="2800" dirty="0">
              <a:solidFill>
                <a:srgbClr val="000000"/>
              </a:solidFill>
              <a:latin typeface="Times New Roman" pitchFamily="18" charset="0"/>
              <a:cs typeface="Times New Roman" pitchFamily="18" charset="0"/>
            </a:endParaRP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430489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11</a:t>
            </a:fld>
            <a:endParaRPr lang="it-IT" smtClean="0">
              <a:latin typeface="Arial" pitchFamily="34" charset="0"/>
            </a:endParaRPr>
          </a:p>
        </p:txBody>
      </p:sp>
      <p:sp>
        <p:nvSpPr>
          <p:cNvPr id="8" name="TextBox 7"/>
          <p:cNvSpPr txBox="1"/>
          <p:nvPr/>
        </p:nvSpPr>
        <p:spPr>
          <a:xfrm>
            <a:off x="323528" y="980728"/>
            <a:ext cx="8208912" cy="3539430"/>
          </a:xfrm>
          <a:prstGeom prst="rect">
            <a:avLst/>
          </a:prstGeom>
          <a:noFill/>
        </p:spPr>
        <p:txBody>
          <a:bodyPr wrap="square" rtlCol="0">
            <a:spAutoFit/>
          </a:bodyPr>
          <a:lstStyle/>
          <a:p>
            <a:pPr marL="347472" indent="-347472" algn="just"/>
            <a:r>
              <a:rPr lang="en-US" sz="2800" dirty="0">
                <a:solidFill>
                  <a:srgbClr val="000000"/>
                </a:solidFill>
                <a:latin typeface="Times New Roman" panose="02020603050405020304" pitchFamily="18" charset="0"/>
                <a:cs typeface="Times New Roman" panose="02020603050405020304" pitchFamily="18" charset="0"/>
              </a:rPr>
              <a:t>Knowledge is a dominant feature in our post-industrial society, and knowledge workers comprise an enterprise. If knowledge is the basis for all that we do these days, then gaining an understanding of what types of knowledge exist within an organization may allow us to foster internal social structures that will facilitate and support learning in all organizational domains.</a:t>
            </a:r>
            <a:r>
              <a:rPr lang="en-US" sz="2400" dirty="0">
                <a:solidFill>
                  <a:srgbClr val="000000"/>
                </a:solidFill>
                <a:latin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rPr>
              <a:t> </a:t>
            </a:r>
            <a:endParaRPr lang="it-IT" sz="2200" dirty="0">
              <a:solidFill>
                <a:srgbClr val="000000"/>
              </a:solidFill>
              <a:latin typeface="Times New Roman" pitchFamily="18" charset="0"/>
              <a:cs typeface="Times New Roman" pitchFamily="18" charset="0"/>
            </a:endParaRPr>
          </a:p>
        </p:txBody>
      </p:sp>
      <p:sp>
        <p:nvSpPr>
          <p:cNvPr id="9" name="TextBox 8"/>
          <p:cNvSpPr txBox="1"/>
          <p:nvPr/>
        </p:nvSpPr>
        <p:spPr>
          <a:xfrm>
            <a:off x="298925" y="4437112"/>
            <a:ext cx="8208912" cy="1815882"/>
          </a:xfrm>
          <a:prstGeom prst="rect">
            <a:avLst/>
          </a:prstGeom>
          <a:noFill/>
        </p:spPr>
        <p:txBody>
          <a:bodyPr wrap="square" rtlCol="0">
            <a:spAutoFit/>
          </a:bodyPr>
          <a:lstStyle/>
          <a:p>
            <a:pPr marL="347472" indent="-347472" algn="just"/>
            <a:r>
              <a:rPr lang="en-US" sz="2800" dirty="0" smtClean="0">
                <a:solidFill>
                  <a:srgbClr val="000000"/>
                </a:solidFill>
                <a:latin typeface="Times New Roman" panose="02020603050405020304" pitchFamily="18" charset="0"/>
                <a:cs typeface="Times New Roman" panose="02020603050405020304" pitchFamily="18" charset="0"/>
              </a:rPr>
              <a:t>In 1995, British philosopher </a:t>
            </a:r>
            <a:r>
              <a:rPr lang="en-US" sz="2800" b="1" dirty="0" smtClean="0">
                <a:solidFill>
                  <a:srgbClr val="000000"/>
                </a:solidFill>
                <a:latin typeface="Times New Roman" panose="02020603050405020304" pitchFamily="18" charset="0"/>
                <a:cs typeface="Times New Roman" panose="02020603050405020304" pitchFamily="18" charset="0"/>
              </a:rPr>
              <a:t>Frank H. </a:t>
            </a:r>
            <a:r>
              <a:rPr lang="en-US" sz="2800" b="1" dirty="0" err="1" smtClean="0">
                <a:solidFill>
                  <a:srgbClr val="000000"/>
                </a:solidFill>
                <a:latin typeface="Times New Roman" panose="02020603050405020304" pitchFamily="18" charset="0"/>
                <a:cs typeface="Times New Roman" panose="02020603050405020304" pitchFamily="18" charset="0"/>
              </a:rPr>
              <a:t>Blackler</a:t>
            </a:r>
            <a:r>
              <a:rPr lang="en-US" sz="2800" dirty="0" smtClean="0">
                <a:solidFill>
                  <a:srgbClr val="000000"/>
                </a:solidFill>
                <a:latin typeface="Times New Roman" panose="02020603050405020304" pitchFamily="18" charset="0"/>
                <a:cs typeface="Times New Roman" panose="02020603050405020304" pitchFamily="18" charset="0"/>
              </a:rPr>
              <a:t> (b.1927-) expands </a:t>
            </a:r>
            <a:r>
              <a:rPr lang="en-US" sz="2800" dirty="0">
                <a:solidFill>
                  <a:srgbClr val="000000"/>
                </a:solidFill>
                <a:latin typeface="Times New Roman" panose="02020603050405020304" pitchFamily="18" charset="0"/>
                <a:cs typeface="Times New Roman" panose="02020603050405020304" pitchFamily="18" charset="0"/>
              </a:rPr>
              <a:t>on a categorization of knowledge types that were suggested by American cognitive </a:t>
            </a:r>
            <a:r>
              <a:rPr lang="en-US" sz="2800" dirty="0" smtClean="0">
                <a:solidFill>
                  <a:srgbClr val="000000"/>
                </a:solidFill>
                <a:latin typeface="Times New Roman" panose="02020603050405020304" pitchFamily="18" charset="0"/>
                <a:cs typeface="Times New Roman" panose="02020603050405020304" pitchFamily="18" charset="0"/>
              </a:rPr>
              <a:t>scientist </a:t>
            </a:r>
            <a:r>
              <a:rPr lang="en-US" sz="2800" b="1" dirty="0" smtClean="0">
                <a:solidFill>
                  <a:srgbClr val="000000"/>
                </a:solidFill>
                <a:latin typeface="Times New Roman" panose="02020603050405020304" pitchFamily="18" charset="0"/>
                <a:cs typeface="Times New Roman" panose="02020603050405020304" pitchFamily="18" charset="0"/>
              </a:rPr>
              <a:t>Alan M. Collins </a:t>
            </a:r>
            <a:r>
              <a:rPr lang="en-US" sz="2800" dirty="0">
                <a:solidFill>
                  <a:srgbClr val="000000"/>
                </a:solidFill>
                <a:latin typeface="Times New Roman" panose="02020603050405020304" pitchFamily="18" charset="0"/>
                <a:cs typeface="Times New Roman" panose="02020603050405020304" pitchFamily="18" charset="0"/>
              </a:rPr>
              <a:t>(1993</a:t>
            </a:r>
            <a:r>
              <a:rPr lang="en-US" sz="2800" dirty="0" smtClean="0">
                <a:solidFill>
                  <a:srgbClr val="000000"/>
                </a:solidFill>
                <a:latin typeface="Times New Roman" panose="02020603050405020304" pitchFamily="18" charset="0"/>
                <a:cs typeface="Times New Roman" panose="02020603050405020304" pitchFamily="18" charset="0"/>
              </a:rPr>
              <a:t>).</a:t>
            </a:r>
            <a:endParaRPr lang="it-IT" sz="28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5267536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12</a:t>
            </a:fld>
            <a:endParaRPr lang="it-IT" smtClean="0">
              <a:latin typeface="Arial" pitchFamily="34" charset="0"/>
            </a:endParaRPr>
          </a:p>
        </p:txBody>
      </p:sp>
      <p:sp>
        <p:nvSpPr>
          <p:cNvPr id="8" name="Text Box 5"/>
          <p:cNvSpPr txBox="1">
            <a:spLocks noChangeArrowheads="1"/>
          </p:cNvSpPr>
          <p:nvPr/>
        </p:nvSpPr>
        <p:spPr bwMode="auto">
          <a:xfrm>
            <a:off x="0" y="1689253"/>
            <a:ext cx="91440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7200" b="1" dirty="0" smtClean="0">
                <a:solidFill>
                  <a:srgbClr val="000000"/>
                </a:solidFill>
                <a:latin typeface="Times New Roman" pitchFamily="18" charset="0"/>
              </a:rPr>
              <a:t>World of Substance</a:t>
            </a:r>
            <a:endParaRPr lang="it-IT" sz="7200" dirty="0" smtClean="0">
              <a:solidFill>
                <a:srgbClr val="000000"/>
              </a:solidFill>
              <a:latin typeface="Times New Roman" pitchFamily="18" charset="0"/>
            </a:endParaRPr>
          </a:p>
          <a:p>
            <a:pPr algn="ctr" eaLnBrk="1" hangingPunct="1"/>
            <a:r>
              <a:rPr lang="it-IT" sz="4400" dirty="0" smtClean="0">
                <a:solidFill>
                  <a:srgbClr val="000000"/>
                </a:solidFill>
                <a:latin typeface="Times New Roman" pitchFamily="18" charset="0"/>
              </a:rPr>
              <a:t>(Embodied, Valued, Subjective)</a:t>
            </a:r>
          </a:p>
          <a:p>
            <a:pPr algn="ctr" eaLnBrk="1" hangingPunct="1"/>
            <a:r>
              <a:rPr lang="it-IT" sz="7200" b="1" dirty="0" smtClean="0">
                <a:solidFill>
                  <a:srgbClr val="000000"/>
                </a:solidFill>
                <a:latin typeface="Times New Roman" pitchFamily="18" charset="0"/>
              </a:rPr>
              <a:t> </a:t>
            </a:r>
            <a:r>
              <a:rPr lang="it-IT" sz="7200" dirty="0" smtClean="0">
                <a:solidFill>
                  <a:srgbClr val="000000"/>
                </a:solidFill>
                <a:latin typeface="Times New Roman" pitchFamily="18" charset="0"/>
              </a:rPr>
              <a:t>vs. </a:t>
            </a:r>
          </a:p>
          <a:p>
            <a:pPr algn="ctr" eaLnBrk="1" hangingPunct="1"/>
            <a:r>
              <a:rPr lang="it-IT" sz="7200" b="1" dirty="0" smtClean="0">
                <a:solidFill>
                  <a:srgbClr val="000000"/>
                </a:solidFill>
                <a:latin typeface="Times New Roman" pitchFamily="18" charset="0"/>
              </a:rPr>
              <a:t>World of Appearance</a:t>
            </a:r>
            <a:endParaRPr lang="it-IT" sz="7200" dirty="0" smtClean="0">
              <a:solidFill>
                <a:srgbClr val="000000"/>
              </a:solidFill>
              <a:latin typeface="Times New Roman" pitchFamily="18" charset="0"/>
            </a:endParaRPr>
          </a:p>
          <a:p>
            <a:pPr algn="ctr" eaLnBrk="1" hangingPunct="1"/>
            <a:r>
              <a:rPr lang="it-IT" sz="4400" dirty="0" smtClean="0">
                <a:solidFill>
                  <a:srgbClr val="000000"/>
                </a:solidFill>
                <a:latin typeface="Times New Roman" pitchFamily="18" charset="0"/>
              </a:rPr>
              <a:t>(Shared, Formal, Objective)</a:t>
            </a:r>
            <a:endParaRPr lang="it-IT" sz="44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07)</a:t>
            </a:r>
            <a:endParaRPr lang="it-IT" sz="3200" b="1" dirty="0">
              <a:solidFill>
                <a:srgbClr val="003F6E"/>
              </a:solidFill>
              <a:latin typeface="Times New Roman" pitchFamily="18" charset="0"/>
            </a:endParaRPr>
          </a:p>
        </p:txBody>
      </p:sp>
      <p:sp>
        <p:nvSpPr>
          <p:cNvPr id="12" name="Text Box 5"/>
          <p:cNvSpPr txBox="1">
            <a:spLocks noChangeArrowheads="1"/>
          </p:cNvSpPr>
          <p:nvPr/>
        </p:nvSpPr>
        <p:spPr bwMode="auto">
          <a:xfrm>
            <a:off x="539552" y="858256"/>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Traditional Cartesian Duality</a:t>
            </a:r>
            <a:endParaRPr lang="it-IT" sz="4800" dirty="0">
              <a:solidFill>
                <a:srgbClr val="003F6E"/>
              </a:solidFill>
              <a:latin typeface="Times New Roman" pitchFamily="18" charset="0"/>
            </a:endParaRPr>
          </a:p>
        </p:txBody>
      </p:sp>
    </p:spTree>
    <p:extLst>
      <p:ext uri="{BB962C8B-B14F-4D97-AF65-F5344CB8AC3E}">
        <p14:creationId xmlns:p14="http://schemas.microsoft.com/office/powerpoint/2010/main" val="3445900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13</a:t>
            </a:fld>
            <a:endParaRPr lang="it-IT" smtClean="0">
              <a:latin typeface="Arial" pitchFamily="34" charset="0"/>
            </a:endParaRPr>
          </a:p>
        </p:txBody>
      </p:sp>
      <p:sp>
        <p:nvSpPr>
          <p:cNvPr id="20" name="Text Box 4"/>
          <p:cNvSpPr txBox="1">
            <a:spLocks noChangeArrowheads="1"/>
          </p:cNvSpPr>
          <p:nvPr/>
        </p:nvSpPr>
        <p:spPr bwMode="auto">
          <a:xfrm>
            <a:off x="495054" y="2770929"/>
            <a:ext cx="41808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a:t>Encultured </a:t>
            </a:r>
            <a:r>
              <a:rPr lang="it-IT" sz="2800" b="1" dirty="0" smtClean="0"/>
              <a:t>Knowledge</a:t>
            </a:r>
            <a:endParaRPr lang="it-IT" sz="2800" b="1" dirty="0"/>
          </a:p>
        </p:txBody>
      </p:sp>
      <p:sp>
        <p:nvSpPr>
          <p:cNvPr id="21" name="Text Box 5"/>
          <p:cNvSpPr txBox="1">
            <a:spLocks noChangeArrowheads="1"/>
          </p:cNvSpPr>
          <p:nvPr/>
        </p:nvSpPr>
        <p:spPr bwMode="auto">
          <a:xfrm>
            <a:off x="495054" y="2224028"/>
            <a:ext cx="4028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a:t>Embodied </a:t>
            </a:r>
            <a:r>
              <a:rPr lang="it-IT" sz="2800" b="1" dirty="0" smtClean="0"/>
              <a:t>Knowledge</a:t>
            </a:r>
            <a:endParaRPr lang="it-IT" sz="2800" b="1" dirty="0"/>
          </a:p>
        </p:txBody>
      </p:sp>
      <p:sp>
        <p:nvSpPr>
          <p:cNvPr id="22" name="Text Box 4"/>
          <p:cNvSpPr txBox="1">
            <a:spLocks noChangeArrowheads="1"/>
          </p:cNvSpPr>
          <p:nvPr/>
        </p:nvSpPr>
        <p:spPr bwMode="auto">
          <a:xfrm>
            <a:off x="500440" y="3849781"/>
            <a:ext cx="83994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a:t>Encoded </a:t>
            </a:r>
            <a:r>
              <a:rPr lang="it-IT" sz="2800" b="1" dirty="0" smtClean="0"/>
              <a:t>Knowledge</a:t>
            </a:r>
            <a:endParaRPr lang="it-IT" sz="1600" b="1" dirty="0"/>
          </a:p>
        </p:txBody>
      </p:sp>
      <p:sp>
        <p:nvSpPr>
          <p:cNvPr id="23" name="Text Box 5"/>
          <p:cNvSpPr txBox="1">
            <a:spLocks noChangeArrowheads="1"/>
          </p:cNvSpPr>
          <p:nvPr/>
        </p:nvSpPr>
        <p:spPr bwMode="auto">
          <a:xfrm>
            <a:off x="503134" y="3303949"/>
            <a:ext cx="41088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a:t>Embedded </a:t>
            </a:r>
            <a:r>
              <a:rPr lang="it-IT" sz="2800" b="1" dirty="0" smtClean="0"/>
              <a:t>Knowledge</a:t>
            </a:r>
            <a:endParaRPr lang="it-IT" sz="2800" b="1" dirty="0"/>
          </a:p>
        </p:txBody>
      </p:sp>
      <p:sp>
        <p:nvSpPr>
          <p:cNvPr id="24" name="Text Box 4"/>
          <p:cNvSpPr txBox="1">
            <a:spLocks noChangeArrowheads="1"/>
          </p:cNvSpPr>
          <p:nvPr/>
        </p:nvSpPr>
        <p:spPr bwMode="auto">
          <a:xfrm>
            <a:off x="500440" y="4511603"/>
            <a:ext cx="85689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smtClean="0"/>
              <a:t>Enactive Knowledge</a:t>
            </a:r>
            <a:endParaRPr lang="it-IT" sz="1600" b="1" dirty="0"/>
          </a:p>
        </p:txBody>
      </p:sp>
      <p:sp>
        <p:nvSpPr>
          <p:cNvPr id="26" name="Text Box 4"/>
          <p:cNvSpPr txBox="1">
            <a:spLocks noChangeArrowheads="1"/>
          </p:cNvSpPr>
          <p:nvPr/>
        </p:nvSpPr>
        <p:spPr bwMode="auto">
          <a:xfrm>
            <a:off x="500438" y="5905233"/>
            <a:ext cx="8399463" cy="34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2000"/>
              </a:lnSpc>
              <a:buFont typeface="Wingdings" pitchFamily="2" charset="2"/>
              <a:buChar char="q"/>
            </a:pPr>
            <a:r>
              <a:rPr lang="it-IT" sz="2800" b="1" dirty="0" smtClean="0"/>
              <a:t>Enworlded Knowledge (Zdravko Radman, 2016)</a:t>
            </a:r>
            <a:endParaRPr lang="it-IT" sz="1600" b="1" dirty="0"/>
          </a:p>
        </p:txBody>
      </p:sp>
      <p:sp>
        <p:nvSpPr>
          <p:cNvPr id="15" name="Text Box 5"/>
          <p:cNvSpPr txBox="1">
            <a:spLocks noChangeArrowheads="1"/>
          </p:cNvSpPr>
          <p:nvPr/>
        </p:nvSpPr>
        <p:spPr bwMode="auto">
          <a:xfrm>
            <a:off x="500440" y="1700808"/>
            <a:ext cx="41873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q"/>
            </a:pPr>
            <a:r>
              <a:rPr lang="it-IT" sz="2800" b="1" dirty="0"/>
              <a:t>Embrained </a:t>
            </a:r>
            <a:r>
              <a:rPr lang="it-IT" sz="2800" b="1" dirty="0" smtClean="0"/>
              <a:t>Knowledge</a:t>
            </a:r>
            <a:endParaRPr lang="it-IT" sz="2800" b="1" dirty="0"/>
          </a:p>
        </p:txBody>
      </p:sp>
      <p:sp>
        <p:nvSpPr>
          <p:cNvPr id="16" name="Text Box 4"/>
          <p:cNvSpPr txBox="1">
            <a:spLocks noChangeArrowheads="1"/>
          </p:cNvSpPr>
          <p:nvPr/>
        </p:nvSpPr>
        <p:spPr bwMode="auto">
          <a:xfrm>
            <a:off x="500439" y="5299939"/>
            <a:ext cx="8399463" cy="36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ts val="2000"/>
              </a:lnSpc>
              <a:buFont typeface="Wingdings" pitchFamily="2" charset="2"/>
              <a:buChar char="q"/>
            </a:pPr>
            <a:r>
              <a:rPr lang="it-IT" sz="2800" b="1" dirty="0" smtClean="0"/>
              <a:t>Extended Knowledge</a:t>
            </a:r>
            <a:endParaRPr lang="it-IT" sz="1600" b="1" dirty="0"/>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(08)</a:t>
            </a:r>
            <a:endParaRPr lang="it-IT" sz="3200" b="1" dirty="0">
              <a:solidFill>
                <a:srgbClr val="003F6E"/>
              </a:solidFill>
              <a:latin typeface="Times New Roman" pitchFamily="18" charset="0"/>
            </a:endParaRPr>
          </a:p>
        </p:txBody>
      </p:sp>
      <p:sp>
        <p:nvSpPr>
          <p:cNvPr id="25" name="Text Box 3"/>
          <p:cNvSpPr txBox="1">
            <a:spLocks noChangeArrowheads="1"/>
          </p:cNvSpPr>
          <p:nvPr/>
        </p:nvSpPr>
        <p:spPr bwMode="auto">
          <a:xfrm>
            <a:off x="286521" y="839034"/>
            <a:ext cx="849636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5000" b="1" dirty="0">
                <a:solidFill>
                  <a:srgbClr val="003F6E"/>
                </a:solidFill>
              </a:rPr>
              <a:t>Traditional </a:t>
            </a:r>
            <a:r>
              <a:rPr lang="it-IT" sz="5000" b="1" dirty="0" smtClean="0">
                <a:solidFill>
                  <a:srgbClr val="003F6E"/>
                </a:solidFill>
              </a:rPr>
              <a:t>Knowledge Types</a:t>
            </a:r>
            <a:endParaRPr lang="it-IT" sz="5000" b="1" dirty="0">
              <a:solidFill>
                <a:srgbClr val="003F6E"/>
              </a:solidFill>
            </a:endParaRPr>
          </a:p>
        </p:txBody>
      </p:sp>
    </p:spTree>
    <p:extLst>
      <p:ext uri="{BB962C8B-B14F-4D97-AF65-F5344CB8AC3E}">
        <p14:creationId xmlns:p14="http://schemas.microsoft.com/office/powerpoint/2010/main" val="216655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ssolve">
                                      <p:cBhvr>
                                        <p:cTn id="32" dur="500"/>
                                        <p:tgtEl>
                                          <p:spTgt spid="24"/>
                                        </p:tgtEl>
                                      </p:cBhvr>
                                    </p:animEffect>
                                  </p:childTnLst>
                                  <p:subTnLst>
                                    <p:audio>
                                      <p:cMediaNode>
                                        <p:cTn display="0" masterRel="sameClick">
                                          <p:stCondLst>
                                            <p:cond evt="begin" delay="0">
                                              <p:tn val="30"/>
                                            </p:cond>
                                          </p:stCondLst>
                                          <p:endCondLst>
                                            <p:cond evt="onStopAudio" delay="0">
                                              <p:tgtEl>
                                                <p:sldTgt/>
                                              </p:tgtEl>
                                            </p:cond>
                                          </p:endCondLst>
                                        </p:cTn>
                                        <p:tgtEl>
                                          <p:sndTgt r:embed="rId3" name="laser.wav"/>
                                        </p:tgtEl>
                                      </p:cMediaNode>
                                    </p:audio>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subTnLst>
                                    <p:audio>
                                      <p:cMediaNode>
                                        <p:cTn display="0" masterRel="sameClick">
                                          <p:stCondLst>
                                            <p:cond evt="begin" delay="0">
                                              <p:tn val="35"/>
                                            </p:cond>
                                          </p:stCondLst>
                                          <p:endCondLst>
                                            <p:cond evt="onStopAudio" delay="0">
                                              <p:tgtEl>
                                                <p:sldTgt/>
                                              </p:tgtEl>
                                            </p:cond>
                                          </p:endCondLst>
                                        </p:cTn>
                                        <p:tgtEl>
                                          <p:sndTgt r:embed="rId3" name="laser.wav"/>
                                        </p:tgtEl>
                                      </p:cMediaNode>
                                    </p:audio>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dissolve">
                                      <p:cBhvr>
                                        <p:cTn id="42" dur="500"/>
                                        <p:tgtEl>
                                          <p:spTgt spid="26"/>
                                        </p:tgtEl>
                                      </p:cBhvr>
                                    </p:animEffect>
                                  </p:childTnLst>
                                  <p:subTnLst>
                                    <p:audio>
                                      <p:cMediaNode>
                                        <p:cTn display="0" masterRel="sameClick">
                                          <p:stCondLst>
                                            <p:cond evt="begin" delay="0">
                                              <p:tn val="4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21" grpId="0" autoUpdateAnimBg="0"/>
      <p:bldP spid="22" grpId="0" autoUpdateAnimBg="0"/>
      <p:bldP spid="23" grpId="0" autoUpdateAnimBg="0"/>
      <p:bldP spid="24" grpId="0" autoUpdateAnimBg="0"/>
      <p:bldP spid="26" grpId="0" autoUpdateAnimBg="0"/>
      <p:bldP spid="15" grpId="0" autoUpdateAnimBg="0"/>
      <p:bldP spid="1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14</a:t>
            </a:fld>
            <a:endParaRPr lang="it-IT" smtClean="0">
              <a:latin typeface="Arial" pitchFamily="34" charset="0"/>
            </a:endParaRPr>
          </a:p>
        </p:txBody>
      </p:sp>
      <p:sp>
        <p:nvSpPr>
          <p:cNvPr id="14" name="Text Box 3"/>
          <p:cNvSpPr txBox="1">
            <a:spLocks noChangeArrowheads="1"/>
          </p:cNvSpPr>
          <p:nvPr/>
        </p:nvSpPr>
        <p:spPr bwMode="auto">
          <a:xfrm>
            <a:off x="-18433" y="836612"/>
            <a:ext cx="914399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3200" b="1" dirty="0" smtClean="0">
                <a:solidFill>
                  <a:srgbClr val="003F6E"/>
                </a:solidFill>
              </a:rPr>
              <a:t>The Challenge of Transcultural Knowledge</a:t>
            </a:r>
            <a:endParaRPr lang="it-IT" sz="3200" b="1" dirty="0">
              <a:solidFill>
                <a:srgbClr val="003F6E"/>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4"/>
          <p:cNvSpPr txBox="1">
            <a:spLocks noChangeArrowheads="1"/>
          </p:cNvSpPr>
          <p:nvPr/>
        </p:nvSpPr>
        <p:spPr bwMode="auto">
          <a:xfrm>
            <a:off x="3059832" y="6093296"/>
            <a:ext cx="5112569"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a:solidFill>
                  <a:srgbClr val="000000"/>
                </a:solidFill>
                <a:latin typeface="Times New Roman" pitchFamily="18" charset="0"/>
                <a:cs typeface="Times New Roman" pitchFamily="18" charset="0"/>
              </a:rPr>
              <a:t>(</a:t>
            </a:r>
            <a:r>
              <a:rPr lang="en-US" sz="1800" b="1" kern="0" dirty="0" err="1">
                <a:solidFill>
                  <a:srgbClr val="000000"/>
                </a:solidFill>
                <a:latin typeface="Times New Roman" pitchFamily="18" charset="0"/>
                <a:cs typeface="Times New Roman" pitchFamily="18" charset="0"/>
              </a:rPr>
              <a:t>Inglehart</a:t>
            </a:r>
            <a:r>
              <a:rPr lang="en-US" sz="1800" b="1" kern="0" dirty="0">
                <a:solidFill>
                  <a:srgbClr val="000000"/>
                </a:solidFill>
                <a:latin typeface="Times New Roman" pitchFamily="18" charset="0"/>
                <a:cs typeface="Times New Roman" pitchFamily="18" charset="0"/>
              </a:rPr>
              <a:t>–</a:t>
            </a:r>
            <a:r>
              <a:rPr lang="en-US" sz="1800" b="1" kern="0" dirty="0" err="1">
                <a:solidFill>
                  <a:srgbClr val="000000"/>
                </a:solidFill>
                <a:latin typeface="Times New Roman" pitchFamily="18" charset="0"/>
                <a:cs typeface="Times New Roman" pitchFamily="18" charset="0"/>
              </a:rPr>
              <a:t>Welzel</a:t>
            </a:r>
            <a:r>
              <a:rPr lang="en-US" sz="1800" b="1" kern="0" dirty="0">
                <a:solidFill>
                  <a:srgbClr val="000000"/>
                </a:solidFill>
                <a:latin typeface="Times New Roman" pitchFamily="18" charset="0"/>
                <a:cs typeface="Times New Roman" pitchFamily="18" charset="0"/>
              </a:rPr>
              <a:t> cultural map of the world, </a:t>
            </a:r>
            <a:r>
              <a:rPr lang="en-US" sz="1800" b="1" kern="0" dirty="0" smtClean="0">
                <a:solidFill>
                  <a:srgbClr val="000000"/>
                </a:solidFill>
                <a:latin typeface="Times New Roman" pitchFamily="18" charset="0"/>
                <a:cs typeface="Times New Roman" pitchFamily="18" charset="0"/>
              </a:rPr>
              <a:t>2010)</a:t>
            </a:r>
            <a:endParaRPr lang="it-IT" sz="1800" kern="0" dirty="0" smtClean="0">
              <a:solidFill>
                <a:srgbClr val="00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370" y="1561615"/>
            <a:ext cx="5125260" cy="4501688"/>
          </a:xfrm>
          <a:prstGeom prst="rect">
            <a:avLst/>
          </a:prstGeom>
        </p:spPr>
      </p:pic>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(09)</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9554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15</a:t>
            </a:fld>
            <a:endParaRPr lang="it-IT" smtClean="0">
              <a:latin typeface="Arial" pitchFamily="34" charset="0"/>
            </a:endParaRPr>
          </a:p>
        </p:txBody>
      </p:sp>
      <p:sp>
        <p:nvSpPr>
          <p:cNvPr id="8" name="Text Box 5"/>
          <p:cNvSpPr txBox="1">
            <a:spLocks noChangeArrowheads="1"/>
          </p:cNvSpPr>
          <p:nvPr/>
        </p:nvSpPr>
        <p:spPr bwMode="auto">
          <a:xfrm>
            <a:off x="0" y="1484784"/>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0000"/>
                </a:solidFill>
                <a:latin typeface="Times New Roman" pitchFamily="18" charset="0"/>
              </a:rPr>
              <a:t>Value Knowledge Concept</a:t>
            </a:r>
          </a:p>
          <a:p>
            <a:pPr algn="ctr" eaLnBrk="1" hangingPunct="1"/>
            <a:r>
              <a:rPr lang="it-IT" sz="4800" b="1" dirty="0" smtClean="0">
                <a:solidFill>
                  <a:srgbClr val="000000"/>
                </a:solidFill>
                <a:latin typeface="Times New Roman" pitchFamily="18" charset="0"/>
              </a:rPr>
              <a:t> </a:t>
            </a:r>
            <a:r>
              <a:rPr lang="it-IT" sz="4800" dirty="0" smtClean="0">
                <a:solidFill>
                  <a:srgbClr val="000000"/>
                </a:solidFill>
                <a:latin typeface="Times New Roman" pitchFamily="18" charset="0"/>
              </a:rPr>
              <a:t>is even quite more recent </a:t>
            </a:r>
          </a:p>
          <a:p>
            <a:pPr algn="ctr" eaLnBrk="1" hangingPunct="1"/>
            <a:r>
              <a:rPr lang="it-IT" sz="4800" dirty="0" smtClean="0">
                <a:solidFill>
                  <a:srgbClr val="000000"/>
                </a:solidFill>
                <a:latin typeface="Times New Roman" pitchFamily="18" charset="0"/>
              </a:rPr>
              <a:t>than </a:t>
            </a:r>
          </a:p>
          <a:p>
            <a:pPr algn="ctr" eaLnBrk="1" hangingPunct="1"/>
            <a:r>
              <a:rPr lang="it-IT" sz="4800" b="1" dirty="0" smtClean="0">
                <a:solidFill>
                  <a:srgbClr val="000000"/>
                </a:solidFill>
                <a:latin typeface="Times New Roman" pitchFamily="18" charset="0"/>
              </a:rPr>
              <a:t>Data Knowledge Concept</a:t>
            </a:r>
          </a:p>
          <a:p>
            <a:pPr algn="ctr" eaLnBrk="1" hangingPunct="1"/>
            <a:r>
              <a:rPr lang="it-IT" sz="4800" dirty="0" smtClean="0">
                <a:solidFill>
                  <a:srgbClr val="000000"/>
                </a:solidFill>
                <a:latin typeface="Times New Roman" pitchFamily="18" charset="0"/>
              </a:rPr>
              <a:t>by Classical Information Science perspective.</a:t>
            </a:r>
            <a:endParaRPr lang="it-IT" sz="48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(10)</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9717620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16</a:t>
            </a:fld>
            <a:endParaRPr lang="it-IT" smtClean="0">
              <a:latin typeface="Arial" pitchFamily="34" charset="0"/>
            </a:endParaRPr>
          </a:p>
        </p:txBody>
      </p:sp>
      <p:sp>
        <p:nvSpPr>
          <p:cNvPr id="8" name="Text Box 5"/>
          <p:cNvSpPr txBox="1">
            <a:spLocks noChangeArrowheads="1"/>
          </p:cNvSpPr>
          <p:nvPr/>
        </p:nvSpPr>
        <p:spPr bwMode="auto">
          <a:xfrm>
            <a:off x="0" y="1772816"/>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0000"/>
                </a:solidFill>
                <a:latin typeface="Times New Roman" pitchFamily="18" charset="0"/>
              </a:rPr>
              <a:t>Value Knowledge Concept</a:t>
            </a:r>
          </a:p>
          <a:p>
            <a:pPr algn="ctr" eaLnBrk="1" hangingPunct="1"/>
            <a:r>
              <a:rPr lang="it-IT" sz="4800" b="1" dirty="0" smtClean="0">
                <a:solidFill>
                  <a:srgbClr val="000000"/>
                </a:solidFill>
                <a:latin typeface="Times New Roman" pitchFamily="18" charset="0"/>
              </a:rPr>
              <a:t> </a:t>
            </a:r>
            <a:r>
              <a:rPr lang="it-IT" sz="4800" dirty="0" smtClean="0">
                <a:solidFill>
                  <a:srgbClr val="000000"/>
                </a:solidFill>
                <a:latin typeface="Times New Roman" pitchFamily="18" charset="0"/>
              </a:rPr>
              <a:t>as </a:t>
            </a:r>
          </a:p>
          <a:p>
            <a:pPr algn="ctr" eaLnBrk="1" hangingPunct="1"/>
            <a:r>
              <a:rPr lang="it-IT" sz="4800" dirty="0" smtClean="0">
                <a:solidFill>
                  <a:srgbClr val="000000"/>
                </a:solidFill>
                <a:latin typeface="Times New Roman" pitchFamily="18" charset="0"/>
              </a:rPr>
              <a:t>Fundamental Attractor</a:t>
            </a:r>
          </a:p>
          <a:p>
            <a:pPr algn="ctr" eaLnBrk="1" hangingPunct="1"/>
            <a:r>
              <a:rPr lang="it-IT" sz="4800" dirty="0" smtClean="0">
                <a:solidFill>
                  <a:srgbClr val="000000"/>
                </a:solidFill>
                <a:latin typeface="Times New Roman" pitchFamily="18" charset="0"/>
              </a:rPr>
              <a:t> to</a:t>
            </a:r>
            <a:r>
              <a:rPr lang="it-IT" sz="4800" b="1" dirty="0" smtClean="0">
                <a:solidFill>
                  <a:srgbClr val="000000"/>
                </a:solidFill>
                <a:latin typeface="Times New Roman" pitchFamily="18" charset="0"/>
              </a:rPr>
              <a:t> </a:t>
            </a:r>
          </a:p>
          <a:p>
            <a:pPr algn="ctr" eaLnBrk="1" hangingPunct="1"/>
            <a:r>
              <a:rPr lang="it-IT" sz="4800" b="1" dirty="0" smtClean="0">
                <a:solidFill>
                  <a:srgbClr val="000000"/>
                </a:solidFill>
                <a:latin typeface="Times New Roman" pitchFamily="18" charset="0"/>
              </a:rPr>
              <a:t>Systemic Convergence</a:t>
            </a:r>
          </a:p>
          <a:p>
            <a:pPr algn="ctr" eaLnBrk="1" hangingPunct="1"/>
            <a:r>
              <a:rPr lang="it-IT" sz="4800" b="1" dirty="0" smtClean="0">
                <a:solidFill>
                  <a:srgbClr val="000000"/>
                </a:solidFill>
                <a:latin typeface="Times New Roman" pitchFamily="18" charset="0"/>
              </a:rPr>
              <a:t> to a Goal</a:t>
            </a:r>
            <a:r>
              <a:rPr lang="it-IT" sz="4800" dirty="0" smtClean="0">
                <a:solidFill>
                  <a:srgbClr val="000000"/>
                </a:solidFill>
                <a:latin typeface="Times New Roman" pitchFamily="18" charset="0"/>
              </a:rPr>
              <a:t>.</a:t>
            </a:r>
            <a:endParaRPr lang="it-IT" sz="48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ext Box 3"/>
          <p:cNvSpPr txBox="1">
            <a:spLocks noChangeArrowheads="1"/>
          </p:cNvSpPr>
          <p:nvPr/>
        </p:nvSpPr>
        <p:spPr bwMode="auto">
          <a:xfrm>
            <a:off x="304800" y="866691"/>
            <a:ext cx="861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it-IT" sz="4000" b="1" dirty="0" smtClean="0">
                <a:solidFill>
                  <a:srgbClr val="003F6E"/>
                </a:solidFill>
              </a:rPr>
              <a:t>The Value of Values</a:t>
            </a:r>
            <a:endParaRPr lang="it-IT" sz="4000" b="1" dirty="0">
              <a:solidFill>
                <a:srgbClr val="003F6E"/>
              </a:solidFill>
            </a:endParaRP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6693938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17</a:t>
            </a:fld>
            <a:endParaRPr lang="it-IT" smtClean="0">
              <a:latin typeface="Arial" pitchFamily="34" charset="0"/>
            </a:endParaRPr>
          </a:p>
        </p:txBody>
      </p:sp>
      <p:sp>
        <p:nvSpPr>
          <p:cNvPr id="8" name="Text Box 5"/>
          <p:cNvSpPr txBox="1">
            <a:spLocks noChangeArrowheads="1"/>
          </p:cNvSpPr>
          <p:nvPr/>
        </p:nvSpPr>
        <p:spPr bwMode="auto">
          <a:xfrm>
            <a:off x="539552" y="963653"/>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Information Evolutive Scale</a:t>
            </a:r>
            <a:endParaRPr lang="it-IT" sz="4800" dirty="0">
              <a:solidFill>
                <a:srgbClr val="003F6E"/>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140" y="1811725"/>
            <a:ext cx="7261720" cy="4793178"/>
          </a:xfrm>
          <a:prstGeom prst="rect">
            <a:avLst/>
          </a:prstGeom>
        </p:spPr>
      </p:pic>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4952698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18</a:t>
            </a:fld>
            <a:endParaRPr lang="it-IT" smtClean="0">
              <a:latin typeface="Arial" pitchFamily="34" charset="0"/>
            </a:endParaRPr>
          </a:p>
        </p:txBody>
      </p:sp>
      <p:sp>
        <p:nvSpPr>
          <p:cNvPr id="8" name="Text Box 5"/>
          <p:cNvSpPr txBox="1">
            <a:spLocks noChangeArrowheads="1"/>
          </p:cNvSpPr>
          <p:nvPr/>
        </p:nvSpPr>
        <p:spPr bwMode="auto">
          <a:xfrm>
            <a:off x="0" y="1772816"/>
            <a:ext cx="91440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6600" b="1" dirty="0">
                <a:solidFill>
                  <a:srgbClr val="000000"/>
                </a:solidFill>
                <a:latin typeface="Times New Roman" pitchFamily="18" charset="0"/>
              </a:rPr>
              <a:t>"Warm Data" </a:t>
            </a:r>
            <a:r>
              <a:rPr lang="it-IT" sz="6600" dirty="0" smtClean="0">
                <a:solidFill>
                  <a:srgbClr val="000000"/>
                </a:solidFill>
                <a:latin typeface="Times New Roman" pitchFamily="18" charset="0"/>
              </a:rPr>
              <a:t>Approach</a:t>
            </a:r>
          </a:p>
          <a:p>
            <a:pPr algn="ctr" eaLnBrk="1" hangingPunct="1"/>
            <a:r>
              <a:rPr lang="it-IT" sz="4400" dirty="0" smtClean="0">
                <a:solidFill>
                  <a:srgbClr val="000000"/>
                </a:solidFill>
                <a:latin typeface="Times New Roman" pitchFamily="18" charset="0"/>
              </a:rPr>
              <a:t>(Embodied, Valued, Subjective)</a:t>
            </a:r>
          </a:p>
          <a:p>
            <a:pPr algn="ctr" eaLnBrk="1" hangingPunct="1"/>
            <a:r>
              <a:rPr lang="it-IT" sz="7200" b="1" dirty="0" smtClean="0">
                <a:solidFill>
                  <a:srgbClr val="000000"/>
                </a:solidFill>
                <a:latin typeface="Times New Roman" pitchFamily="18" charset="0"/>
              </a:rPr>
              <a:t> </a:t>
            </a:r>
            <a:r>
              <a:rPr lang="it-IT" sz="7200" dirty="0" smtClean="0">
                <a:solidFill>
                  <a:srgbClr val="000000"/>
                </a:solidFill>
                <a:latin typeface="Times New Roman" pitchFamily="18" charset="0"/>
              </a:rPr>
              <a:t>vs. </a:t>
            </a:r>
          </a:p>
          <a:p>
            <a:pPr algn="ctr" eaLnBrk="1" hangingPunct="1"/>
            <a:r>
              <a:rPr lang="it-IT" sz="6600" b="1" dirty="0">
                <a:solidFill>
                  <a:srgbClr val="000000"/>
                </a:solidFill>
                <a:latin typeface="Times New Roman" pitchFamily="18" charset="0"/>
              </a:rPr>
              <a:t>"Cold Data" </a:t>
            </a:r>
            <a:r>
              <a:rPr lang="it-IT" sz="6600" dirty="0" smtClean="0">
                <a:solidFill>
                  <a:srgbClr val="000000"/>
                </a:solidFill>
                <a:latin typeface="Times New Roman" pitchFamily="18" charset="0"/>
              </a:rPr>
              <a:t>Approach</a:t>
            </a:r>
          </a:p>
          <a:p>
            <a:pPr algn="ctr" eaLnBrk="1" hangingPunct="1"/>
            <a:r>
              <a:rPr lang="it-IT" sz="4400" dirty="0" smtClean="0">
                <a:solidFill>
                  <a:srgbClr val="000000"/>
                </a:solidFill>
                <a:latin typeface="Times New Roman" pitchFamily="18" charset="0"/>
              </a:rPr>
              <a:t>(Shared, Formal, Objective)</a:t>
            </a:r>
            <a:endParaRPr lang="it-IT" sz="44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(13)</a:t>
            </a:r>
            <a:endParaRPr lang="it-IT" sz="3200" b="1" dirty="0">
              <a:solidFill>
                <a:srgbClr val="003F6E"/>
              </a:solidFill>
              <a:latin typeface="Times New Roman" pitchFamily="18" charset="0"/>
            </a:endParaRPr>
          </a:p>
        </p:txBody>
      </p:sp>
      <p:sp>
        <p:nvSpPr>
          <p:cNvPr id="12" name="Text Box 5"/>
          <p:cNvSpPr txBox="1">
            <a:spLocks noChangeArrowheads="1"/>
          </p:cNvSpPr>
          <p:nvPr/>
        </p:nvSpPr>
        <p:spPr bwMode="auto">
          <a:xfrm>
            <a:off x="539552" y="858256"/>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Traditional Cartesian Duality</a:t>
            </a:r>
            <a:endParaRPr lang="it-IT" sz="4800" dirty="0">
              <a:solidFill>
                <a:srgbClr val="003F6E"/>
              </a:solidFill>
              <a:latin typeface="Times New Roman" pitchFamily="18" charset="0"/>
            </a:endParaRPr>
          </a:p>
        </p:txBody>
      </p:sp>
    </p:spTree>
    <p:extLst>
      <p:ext uri="{BB962C8B-B14F-4D97-AF65-F5344CB8AC3E}">
        <p14:creationId xmlns:p14="http://schemas.microsoft.com/office/powerpoint/2010/main" val="37635924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19</a:t>
            </a:fld>
            <a:endParaRPr lang="it-IT" smtClean="0">
              <a:latin typeface="Arial" pitchFamily="34" charset="0"/>
            </a:endParaRPr>
          </a:p>
        </p:txBody>
      </p:sp>
      <p:sp>
        <p:nvSpPr>
          <p:cNvPr id="8" name="TextBox 7"/>
          <p:cNvSpPr txBox="1"/>
          <p:nvPr/>
        </p:nvSpPr>
        <p:spPr>
          <a:xfrm>
            <a:off x="323528" y="1747276"/>
            <a:ext cx="8208912" cy="1200329"/>
          </a:xfrm>
          <a:prstGeom prst="rect">
            <a:avLst/>
          </a:prstGeom>
          <a:noFill/>
        </p:spPr>
        <p:txBody>
          <a:bodyPr wrap="square" rtlCol="0">
            <a:spAutoFit/>
          </a:bodyPr>
          <a:lstStyle/>
          <a:p>
            <a:pPr marL="347472" indent="-347472" algn="just"/>
            <a:r>
              <a:rPr lang="en-US" sz="2400" dirty="0">
                <a:latin typeface="Times New Roman"/>
                <a:ea typeface="Times New Roman"/>
              </a:rPr>
              <a:t> </a:t>
            </a:r>
            <a:r>
              <a:rPr lang="en-US" sz="2400" dirty="0" smtClean="0">
                <a:latin typeface="Times New Roman"/>
                <a:ea typeface="Times New Roman"/>
              </a:rPr>
              <a:t>There </a:t>
            </a:r>
            <a:r>
              <a:rPr lang="en-US" sz="2400" dirty="0">
                <a:latin typeface="Times New Roman"/>
                <a:ea typeface="Times New Roman"/>
              </a:rPr>
              <a:t>is a big difference between "</a:t>
            </a:r>
            <a:r>
              <a:rPr lang="en-US" sz="2400" b="1" dirty="0">
                <a:latin typeface="Times New Roman"/>
                <a:ea typeface="Times New Roman"/>
              </a:rPr>
              <a:t>knowledge</a:t>
            </a:r>
            <a:r>
              <a:rPr lang="en-US" sz="2400" dirty="0">
                <a:latin typeface="Times New Roman"/>
                <a:ea typeface="Times New Roman"/>
              </a:rPr>
              <a:t>" and "</a:t>
            </a:r>
            <a:r>
              <a:rPr lang="en-US" sz="2400" b="1" dirty="0">
                <a:latin typeface="Times New Roman"/>
                <a:ea typeface="Times New Roman"/>
              </a:rPr>
              <a:t>knowing</a:t>
            </a:r>
            <a:r>
              <a:rPr lang="en-US" sz="2400" dirty="0">
                <a:latin typeface="Times New Roman"/>
                <a:ea typeface="Times New Roman"/>
              </a:rPr>
              <a:t>." There is a major difference between "</a:t>
            </a:r>
            <a:r>
              <a:rPr lang="en-US" sz="2400" b="1" dirty="0">
                <a:latin typeface="Times New Roman"/>
                <a:ea typeface="Times New Roman"/>
              </a:rPr>
              <a:t>reading</a:t>
            </a:r>
            <a:r>
              <a:rPr lang="en-US" sz="2400" dirty="0">
                <a:latin typeface="Times New Roman"/>
                <a:ea typeface="Times New Roman"/>
              </a:rPr>
              <a:t>" a book and "</a:t>
            </a:r>
            <a:r>
              <a:rPr lang="en-US" sz="2400" b="1" dirty="0">
                <a:latin typeface="Times New Roman"/>
                <a:ea typeface="Times New Roman"/>
              </a:rPr>
              <a:t>living</a:t>
            </a:r>
            <a:r>
              <a:rPr lang="en-US" sz="2400" dirty="0">
                <a:latin typeface="Times New Roman"/>
                <a:ea typeface="Times New Roman"/>
              </a:rPr>
              <a:t>" the book.</a:t>
            </a:r>
            <a:endParaRPr lang="it-IT" sz="2200" dirty="0">
              <a:solidFill>
                <a:srgbClr val="000000"/>
              </a:solidFill>
              <a:latin typeface="Times New Roman" pitchFamily="18" charset="0"/>
              <a:cs typeface="Times New Roman" pitchFamily="18" charset="0"/>
            </a:endParaRPr>
          </a:p>
        </p:txBody>
      </p:sp>
      <p:sp>
        <p:nvSpPr>
          <p:cNvPr id="9" name="TextBox 8"/>
          <p:cNvSpPr txBox="1"/>
          <p:nvPr/>
        </p:nvSpPr>
        <p:spPr>
          <a:xfrm>
            <a:off x="467544" y="2901136"/>
            <a:ext cx="8208912" cy="1200329"/>
          </a:xfrm>
          <a:prstGeom prst="rect">
            <a:avLst/>
          </a:prstGeom>
          <a:noFill/>
        </p:spPr>
        <p:txBody>
          <a:bodyPr wrap="square" rtlCol="0">
            <a:spAutoFit/>
          </a:bodyPr>
          <a:lstStyle/>
          <a:p>
            <a:pPr marL="347472" indent="-347472" algn="just"/>
            <a:r>
              <a:rPr lang="en-US" sz="2400" b="1" dirty="0">
                <a:latin typeface="Times New Roman"/>
                <a:ea typeface="Times New Roman"/>
              </a:rPr>
              <a:t>Knowledge is nothing more than organized </a:t>
            </a:r>
            <a:r>
              <a:rPr lang="en-US" sz="2400" b="1" dirty="0" smtClean="0">
                <a:latin typeface="Times New Roman"/>
                <a:ea typeface="Times New Roman"/>
              </a:rPr>
              <a:t>information. </a:t>
            </a:r>
            <a:r>
              <a:rPr lang="en-US" sz="2400" dirty="0">
                <a:latin typeface="Times New Roman"/>
                <a:ea typeface="Times New Roman"/>
              </a:rPr>
              <a:t>How many know what to do and yet…they don’t do anything with what they know? </a:t>
            </a:r>
            <a:endParaRPr lang="it-IT" sz="2400" dirty="0">
              <a:solidFill>
                <a:srgbClr val="000000"/>
              </a:solidFill>
              <a:latin typeface="Times New Roman" pitchFamily="18" charset="0"/>
              <a:cs typeface="Times New Roman" pitchFamily="18" charset="0"/>
            </a:endParaRPr>
          </a:p>
        </p:txBody>
      </p:sp>
      <p:sp>
        <p:nvSpPr>
          <p:cNvPr id="12" name="TextBox 11"/>
          <p:cNvSpPr txBox="1"/>
          <p:nvPr/>
        </p:nvSpPr>
        <p:spPr>
          <a:xfrm>
            <a:off x="467544" y="4099691"/>
            <a:ext cx="8208912" cy="1200329"/>
          </a:xfrm>
          <a:prstGeom prst="rect">
            <a:avLst/>
          </a:prstGeom>
          <a:noFill/>
        </p:spPr>
        <p:txBody>
          <a:bodyPr wrap="square" rtlCol="0">
            <a:spAutoFit/>
          </a:bodyPr>
          <a:lstStyle/>
          <a:p>
            <a:pPr marL="347472" indent="-347472" algn="just"/>
            <a:r>
              <a:rPr lang="en-US" sz="2400" dirty="0">
                <a:latin typeface="Times New Roman"/>
                <a:ea typeface="Times New Roman"/>
              </a:rPr>
              <a:t>Knowledge is an intellectual </a:t>
            </a:r>
            <a:r>
              <a:rPr lang="en-US" sz="2400" dirty="0" smtClean="0">
                <a:latin typeface="Times New Roman"/>
                <a:ea typeface="Times New Roman"/>
              </a:rPr>
              <a:t>process. Knowing </a:t>
            </a:r>
            <a:r>
              <a:rPr lang="en-US" sz="2400" dirty="0">
                <a:latin typeface="Times New Roman"/>
                <a:ea typeface="Times New Roman"/>
              </a:rPr>
              <a:t>is </a:t>
            </a:r>
            <a:r>
              <a:rPr lang="en-US" sz="2400" dirty="0" smtClean="0">
                <a:latin typeface="Times New Roman"/>
                <a:ea typeface="Times New Roman"/>
              </a:rPr>
              <a:t>an emotional/spiritual </a:t>
            </a:r>
            <a:r>
              <a:rPr lang="en-US" sz="2400" dirty="0">
                <a:latin typeface="Times New Roman"/>
                <a:ea typeface="Times New Roman"/>
              </a:rPr>
              <a:t>process. Knowledge comes from acquiring </a:t>
            </a:r>
            <a:r>
              <a:rPr lang="en-US" sz="2400" dirty="0" smtClean="0">
                <a:latin typeface="Times New Roman"/>
                <a:ea typeface="Times New Roman"/>
              </a:rPr>
              <a:t>information. </a:t>
            </a:r>
            <a:r>
              <a:rPr lang="en-US" sz="2400" b="1" dirty="0" smtClean="0">
                <a:latin typeface="Times New Roman"/>
                <a:ea typeface="Times New Roman"/>
              </a:rPr>
              <a:t>Knowing </a:t>
            </a:r>
            <a:r>
              <a:rPr lang="en-US" sz="2400" b="1" dirty="0">
                <a:latin typeface="Times New Roman"/>
                <a:ea typeface="Times New Roman"/>
              </a:rPr>
              <a:t>comes from </a:t>
            </a:r>
            <a:r>
              <a:rPr lang="en-US" sz="2400" b="1" dirty="0" smtClean="0">
                <a:latin typeface="Times New Roman"/>
                <a:ea typeface="Times New Roman"/>
              </a:rPr>
              <a:t>living ownership</a:t>
            </a:r>
            <a:r>
              <a:rPr lang="en-US" sz="2400" b="1" dirty="0">
                <a:latin typeface="Times New Roman"/>
                <a:ea typeface="Times New Roman"/>
              </a:rPr>
              <a:t>. </a:t>
            </a:r>
            <a:endParaRPr lang="it-IT" sz="2200" b="1"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TextBox 9"/>
          <p:cNvSpPr txBox="1"/>
          <p:nvPr/>
        </p:nvSpPr>
        <p:spPr>
          <a:xfrm>
            <a:off x="360232" y="5300019"/>
            <a:ext cx="8208912" cy="1200329"/>
          </a:xfrm>
          <a:prstGeom prst="rect">
            <a:avLst/>
          </a:prstGeom>
          <a:noFill/>
        </p:spPr>
        <p:txBody>
          <a:bodyPr wrap="square" rtlCol="0">
            <a:spAutoFit/>
          </a:bodyPr>
          <a:lstStyle/>
          <a:p>
            <a:pPr marL="347472" indent="-347472" algn="just"/>
            <a:r>
              <a:rPr lang="en-US" sz="2400" dirty="0" smtClean="0">
                <a:latin typeface="Times New Roman"/>
                <a:ea typeface="Times New Roman"/>
              </a:rPr>
              <a:t>To continually </a:t>
            </a:r>
            <a:r>
              <a:rPr lang="en-US" sz="2400" dirty="0">
                <a:latin typeface="Times New Roman"/>
                <a:ea typeface="Times New Roman"/>
              </a:rPr>
              <a:t>move from knowledge to </a:t>
            </a:r>
            <a:r>
              <a:rPr lang="en-US" sz="2400" dirty="0" smtClean="0">
                <a:latin typeface="Times New Roman"/>
                <a:ea typeface="Times New Roman"/>
              </a:rPr>
              <a:t>knowing, from </a:t>
            </a:r>
            <a:r>
              <a:rPr lang="en-US" sz="2400" dirty="0">
                <a:latin typeface="Times New Roman"/>
                <a:ea typeface="Times New Roman"/>
              </a:rPr>
              <a:t>education to </a:t>
            </a:r>
            <a:r>
              <a:rPr lang="en-US" sz="2400" dirty="0" smtClean="0">
                <a:latin typeface="Times New Roman"/>
                <a:ea typeface="Times New Roman"/>
              </a:rPr>
              <a:t>ownership, we need </a:t>
            </a:r>
            <a:r>
              <a:rPr lang="en-US" sz="2400" b="1" dirty="0" smtClean="0">
                <a:latin typeface="Times New Roman"/>
                <a:ea typeface="Times New Roman"/>
              </a:rPr>
              <a:t>living ownership</a:t>
            </a:r>
            <a:r>
              <a:rPr lang="en-US" sz="2400" dirty="0" smtClean="0">
                <a:latin typeface="Times New Roman"/>
                <a:ea typeface="Times New Roman"/>
              </a:rPr>
              <a:t>. It </a:t>
            </a:r>
            <a:r>
              <a:rPr lang="en-US" sz="2400" dirty="0">
                <a:latin typeface="Times New Roman"/>
                <a:ea typeface="Times New Roman"/>
              </a:rPr>
              <a:t>comes from 3 keys: </a:t>
            </a:r>
            <a:r>
              <a:rPr lang="en-US" sz="2400" b="1" dirty="0" smtClean="0">
                <a:latin typeface="Times New Roman"/>
                <a:ea typeface="Times New Roman"/>
              </a:rPr>
              <a:t>Study, Application, Repetition</a:t>
            </a:r>
            <a:r>
              <a:rPr lang="en-US" sz="2400" b="1" dirty="0">
                <a:latin typeface="Times New Roman"/>
                <a:ea typeface="Times New Roman"/>
              </a:rPr>
              <a:t>!</a:t>
            </a:r>
            <a:endParaRPr lang="it-IT" sz="2200" b="1" dirty="0">
              <a:solidFill>
                <a:srgbClr val="000000"/>
              </a:solidFill>
              <a:latin typeface="Times New Roman" pitchFamily="18" charset="0"/>
              <a:cs typeface="Times New Roman" pitchFamily="18" charset="0"/>
            </a:endParaRPr>
          </a:p>
        </p:txBody>
      </p:sp>
      <p:sp>
        <p:nvSpPr>
          <p:cNvPr id="15" name="Text Box 5"/>
          <p:cNvSpPr txBox="1">
            <a:spLocks noChangeArrowheads="1"/>
          </p:cNvSpPr>
          <p:nvPr/>
        </p:nvSpPr>
        <p:spPr bwMode="auto">
          <a:xfrm>
            <a:off x="0" y="85825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Knowledge and Knowing</a:t>
            </a:r>
            <a:endParaRPr lang="it-IT" sz="4800" dirty="0">
              <a:solidFill>
                <a:srgbClr val="003F6E"/>
              </a:solidFill>
              <a:latin typeface="Times New Roman" pitchFamily="18" charset="0"/>
            </a:endParaRPr>
          </a:p>
        </p:txBody>
      </p:sp>
      <p:sp>
        <p:nvSpPr>
          <p:cNvPr id="16"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smtClean="0">
                <a:solidFill>
                  <a:srgbClr val="003F6E"/>
                </a:solidFill>
                <a:latin typeface="Times New Roman" pitchFamily="18" charset="0"/>
              </a:rPr>
              <a:t>14)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4935961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2000" fill="hold"/>
                                        <p:tgtEl>
                                          <p:spTgt spid="15"/>
                                        </p:tgtEl>
                                        <p:attrNameLst>
                                          <p:attrName>ppt_w</p:attrName>
                                        </p:attrNameLst>
                                      </p:cBhvr>
                                      <p:tavLst>
                                        <p:tav tm="0">
                                          <p:val>
                                            <p:fltVal val="0"/>
                                          </p:val>
                                        </p:tav>
                                        <p:tav tm="100000">
                                          <p:val>
                                            <p:strVal val="#ppt_w"/>
                                          </p:val>
                                        </p:tav>
                                      </p:tavLst>
                                    </p:anim>
                                    <p:anim calcmode="lin" valueType="num">
                                      <p:cBhvr>
                                        <p:cTn id="25" dur="2000" fill="hold"/>
                                        <p:tgtEl>
                                          <p:spTgt spid="15"/>
                                        </p:tgtEl>
                                        <p:attrNameLst>
                                          <p:attrName>ppt_h</p:attrName>
                                        </p:attrNameLst>
                                      </p:cBhvr>
                                      <p:tavLst>
                                        <p:tav tm="0">
                                          <p:val>
                                            <p:fltVal val="0"/>
                                          </p:val>
                                        </p:tav>
                                        <p:tav tm="100000">
                                          <p:val>
                                            <p:strVal val="#ppt_h"/>
                                          </p:val>
                                        </p:tav>
                                      </p:tavLst>
                                    </p:anim>
                                    <p:animEffect transition="in" filter="fade">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37" y="908720"/>
            <a:ext cx="7172325" cy="561975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a:t>
            </a:fld>
            <a:endParaRPr lang="it-IT" smtClean="0">
              <a:latin typeface="Arial" pitchFamily="34" charset="0"/>
            </a:endParaRPr>
          </a:p>
        </p:txBody>
      </p:sp>
      <p:sp>
        <p:nvSpPr>
          <p:cNvPr id="3" name="Rectangle 2"/>
          <p:cNvSpPr/>
          <p:nvPr/>
        </p:nvSpPr>
        <p:spPr>
          <a:xfrm>
            <a:off x="996204" y="1772816"/>
            <a:ext cx="7172325" cy="2893100"/>
          </a:xfrm>
          <a:prstGeom prst="rect">
            <a:avLst/>
          </a:prstGeom>
        </p:spPr>
        <p:txBody>
          <a:bodyPr wrap="square">
            <a:spAutoFit/>
          </a:bodyPr>
          <a:lstStyle/>
          <a:p>
            <a:pPr marL="0" marR="0" algn="ctr">
              <a:spcBef>
                <a:spcPts val="0"/>
              </a:spcBef>
              <a:spcAft>
                <a:spcPts val="0"/>
              </a:spcAft>
            </a:pPr>
            <a:r>
              <a:rPr lang="it-IT" sz="3400" b="1" dirty="0">
                <a:latin typeface="Times New Roman"/>
                <a:ea typeface="Times New Roman"/>
                <a:cs typeface="Arial"/>
              </a:rPr>
              <a:t>« Le seul véritable voyage </a:t>
            </a:r>
            <a:endParaRPr lang="it-IT" sz="3400" b="1" dirty="0" smtClean="0">
              <a:latin typeface="Times New Roman"/>
              <a:ea typeface="Times New Roman"/>
              <a:cs typeface="Arial"/>
            </a:endParaRPr>
          </a:p>
          <a:p>
            <a:pPr marL="0" marR="0" algn="ctr">
              <a:spcBef>
                <a:spcPts val="0"/>
              </a:spcBef>
              <a:spcAft>
                <a:spcPts val="0"/>
              </a:spcAft>
            </a:pPr>
            <a:r>
              <a:rPr lang="it-IT" sz="3400" b="1" dirty="0" smtClean="0">
                <a:latin typeface="Times New Roman"/>
                <a:ea typeface="Times New Roman"/>
                <a:cs typeface="Arial"/>
              </a:rPr>
              <a:t>ce </a:t>
            </a:r>
            <a:r>
              <a:rPr lang="it-IT" sz="3400" b="1" dirty="0">
                <a:latin typeface="Times New Roman"/>
                <a:ea typeface="Times New Roman"/>
                <a:cs typeface="Arial"/>
              </a:rPr>
              <a:t>ne serait pas</a:t>
            </a:r>
            <a:endParaRPr lang="en-US" sz="3400" b="1" dirty="0">
              <a:latin typeface="Times New Roman"/>
              <a:ea typeface="Times New Roman"/>
              <a:cs typeface="Arial"/>
            </a:endParaRPr>
          </a:p>
          <a:p>
            <a:pPr marL="0" marR="0" algn="ctr">
              <a:spcBef>
                <a:spcPts val="0"/>
              </a:spcBef>
              <a:spcAft>
                <a:spcPts val="0"/>
              </a:spcAft>
            </a:pPr>
            <a:r>
              <a:rPr lang="en-US" sz="3400" b="1" dirty="0" err="1">
                <a:latin typeface="Times New Roman"/>
                <a:ea typeface="Times New Roman"/>
                <a:cs typeface="Arial"/>
              </a:rPr>
              <a:t>d'aller</a:t>
            </a:r>
            <a:r>
              <a:rPr lang="en-US" sz="3400" b="1" dirty="0">
                <a:latin typeface="Times New Roman"/>
                <a:ea typeface="Times New Roman"/>
                <a:cs typeface="Arial"/>
              </a:rPr>
              <a:t> </a:t>
            </a:r>
            <a:r>
              <a:rPr lang="en-US" sz="3400" b="1" dirty="0" err="1">
                <a:latin typeface="Times New Roman"/>
                <a:ea typeface="Times New Roman"/>
                <a:cs typeface="Arial"/>
              </a:rPr>
              <a:t>vers</a:t>
            </a:r>
            <a:r>
              <a:rPr lang="en-US" sz="3400" b="1" dirty="0">
                <a:latin typeface="Times New Roman"/>
                <a:ea typeface="Times New Roman"/>
                <a:cs typeface="Arial"/>
              </a:rPr>
              <a:t> de nouveaux </a:t>
            </a:r>
            <a:r>
              <a:rPr lang="en-US" sz="3400" b="1" dirty="0" err="1">
                <a:latin typeface="Times New Roman"/>
                <a:ea typeface="Times New Roman"/>
                <a:cs typeface="Arial"/>
              </a:rPr>
              <a:t>paysages</a:t>
            </a:r>
            <a:r>
              <a:rPr lang="en-US" sz="3400" b="1" dirty="0">
                <a:latin typeface="Times New Roman"/>
                <a:ea typeface="Times New Roman"/>
                <a:cs typeface="Arial"/>
              </a:rPr>
              <a:t>,</a:t>
            </a:r>
          </a:p>
          <a:p>
            <a:pPr marL="0" marR="0" algn="ctr">
              <a:spcBef>
                <a:spcPts val="0"/>
              </a:spcBef>
              <a:spcAft>
                <a:spcPts val="0"/>
              </a:spcAft>
            </a:pPr>
            <a:r>
              <a:rPr lang="en-US" sz="3400" b="1" dirty="0">
                <a:latin typeface="Times New Roman"/>
                <a:ea typeface="Times New Roman"/>
                <a:cs typeface="Arial"/>
              </a:rPr>
              <a:t> </a:t>
            </a:r>
            <a:r>
              <a:rPr lang="en-US" sz="3400" b="1" dirty="0" err="1">
                <a:latin typeface="Times New Roman"/>
                <a:ea typeface="Times New Roman"/>
                <a:cs typeface="Arial"/>
              </a:rPr>
              <a:t>mais</a:t>
            </a:r>
            <a:r>
              <a:rPr lang="en-US" sz="3400" b="1" dirty="0">
                <a:latin typeface="Times New Roman"/>
                <a:ea typeface="Times New Roman"/>
                <a:cs typeface="Arial"/>
              </a:rPr>
              <a:t> </a:t>
            </a:r>
            <a:r>
              <a:rPr lang="en-US" sz="3400" b="1" dirty="0" err="1">
                <a:latin typeface="Times New Roman"/>
                <a:ea typeface="Times New Roman"/>
                <a:cs typeface="Arial"/>
              </a:rPr>
              <a:t>d'avoir</a:t>
            </a:r>
            <a:r>
              <a:rPr lang="en-US" sz="3400" b="1" dirty="0">
                <a:latin typeface="Times New Roman"/>
                <a:ea typeface="Times New Roman"/>
                <a:cs typeface="Arial"/>
              </a:rPr>
              <a:t> </a:t>
            </a:r>
            <a:r>
              <a:rPr lang="en-US" sz="3400" b="1" dirty="0" err="1">
                <a:latin typeface="Times New Roman"/>
                <a:ea typeface="Times New Roman"/>
                <a:cs typeface="Arial"/>
              </a:rPr>
              <a:t>d'autres</a:t>
            </a:r>
            <a:r>
              <a:rPr lang="en-US" sz="3400" b="1" dirty="0">
                <a:latin typeface="Times New Roman"/>
                <a:ea typeface="Times New Roman"/>
                <a:cs typeface="Arial"/>
              </a:rPr>
              <a:t> </a:t>
            </a:r>
            <a:r>
              <a:rPr lang="en-US" sz="3400" b="1" dirty="0" err="1">
                <a:latin typeface="Times New Roman"/>
                <a:ea typeface="Times New Roman"/>
                <a:cs typeface="Arial"/>
              </a:rPr>
              <a:t>yeux</a:t>
            </a:r>
            <a:r>
              <a:rPr lang="en-US" sz="3400" b="1" dirty="0">
                <a:latin typeface="Times New Roman"/>
                <a:ea typeface="Times New Roman"/>
                <a:cs typeface="Arial"/>
              </a:rPr>
              <a:t>… </a:t>
            </a:r>
            <a:r>
              <a:rPr lang="en-US" sz="3400" b="1" dirty="0" smtClean="0">
                <a:latin typeface="Times New Roman"/>
                <a:ea typeface="Times New Roman"/>
                <a:cs typeface="Arial"/>
              </a:rPr>
              <a:t>»</a:t>
            </a:r>
          </a:p>
          <a:p>
            <a:pPr marL="0" marR="0" algn="ctr">
              <a:spcBef>
                <a:spcPts val="0"/>
              </a:spcBef>
              <a:spcAft>
                <a:spcPts val="0"/>
              </a:spcAft>
            </a:pPr>
            <a:endParaRPr lang="en-US" sz="1000" b="1" dirty="0">
              <a:latin typeface="Times New Roman"/>
              <a:ea typeface="Times New Roman"/>
              <a:cs typeface="Arial"/>
            </a:endParaRPr>
          </a:p>
          <a:p>
            <a:pPr marL="0" marR="0" algn="r">
              <a:spcBef>
                <a:spcPts val="0"/>
              </a:spcBef>
              <a:spcAft>
                <a:spcPts val="0"/>
              </a:spcAft>
            </a:pPr>
            <a:r>
              <a:rPr lang="de-DE" b="1" i="1" dirty="0">
                <a:latin typeface="Times New Roman"/>
                <a:ea typeface="Times New Roman"/>
                <a:cs typeface="Arial"/>
              </a:rPr>
              <a:t>Valentin Louis Georges Eugène Marcel Proust (1871-1922)</a:t>
            </a:r>
            <a:endParaRPr lang="en-US" b="1" i="1" dirty="0">
              <a:latin typeface="Times New Roman"/>
              <a:ea typeface="Times New Roman"/>
              <a:cs typeface="Arial"/>
            </a:endParaRPr>
          </a:p>
          <a:p>
            <a:pPr algn="r"/>
            <a:r>
              <a:rPr lang="de-DE" b="1" i="1" dirty="0" smtClean="0">
                <a:latin typeface="Times New Roman"/>
                <a:ea typeface="Times New Roman"/>
                <a:cs typeface="Arial"/>
              </a:rPr>
              <a:t>from </a:t>
            </a:r>
            <a:r>
              <a:rPr lang="de-DE" b="1" i="1" dirty="0">
                <a:latin typeface="Times New Roman"/>
                <a:ea typeface="Times New Roman"/>
                <a:cs typeface="Arial"/>
              </a:rPr>
              <a:t>La Prisonnière (1923)</a:t>
            </a:r>
            <a:r>
              <a:rPr lang="de-DE" i="1" dirty="0">
                <a:latin typeface="Times New Roman"/>
                <a:ea typeface="Times New Roman"/>
                <a:cs typeface="Arial"/>
              </a:rPr>
              <a:t>.</a:t>
            </a:r>
            <a:endParaRPr lang="en-US" dirty="0"/>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Rectangle 2"/>
          <p:cNvSpPr txBox="1">
            <a:spLocks noChangeArrowheads="1"/>
          </p:cNvSpPr>
          <p:nvPr/>
        </p:nvSpPr>
        <p:spPr bwMode="auto">
          <a:xfrm>
            <a:off x="611560" y="44624"/>
            <a:ext cx="727280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a:spcBef>
                <a:spcPts val="300"/>
              </a:spcBef>
              <a:defRPr/>
            </a:pPr>
            <a:r>
              <a:rPr lang="en-US" sz="4800" b="1" dirty="0">
                <a:solidFill>
                  <a:srgbClr val="003F6E"/>
                </a:solidFill>
                <a:effectLst>
                  <a:outerShdw blurRad="38100" dist="38100" dir="2700000" algn="tl">
                    <a:srgbClr val="C0C0C0"/>
                  </a:outerShdw>
                </a:effectLst>
                <a:latin typeface="Calibri" pitchFamily="34" charset="0"/>
                <a:cs typeface="Arial" charset="0"/>
              </a:rPr>
              <a:t>Ways of Knowing</a:t>
            </a:r>
          </a:p>
        </p:txBody>
      </p:sp>
    </p:spTree>
    <p:extLst>
      <p:ext uri="{BB962C8B-B14F-4D97-AF65-F5344CB8AC3E}">
        <p14:creationId xmlns:p14="http://schemas.microsoft.com/office/powerpoint/2010/main" val="1258219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20</a:t>
            </a:fld>
            <a:endParaRPr lang="it-IT" smtClean="0">
              <a:latin typeface="Arial" pitchFamily="34" charset="0"/>
            </a:endParaRPr>
          </a:p>
        </p:txBody>
      </p:sp>
      <p:sp>
        <p:nvSpPr>
          <p:cNvPr id="8" name="Text Box 5"/>
          <p:cNvSpPr txBox="1">
            <a:spLocks noChangeArrowheads="1"/>
          </p:cNvSpPr>
          <p:nvPr/>
        </p:nvSpPr>
        <p:spPr bwMode="auto">
          <a:xfrm>
            <a:off x="0" y="1772816"/>
            <a:ext cx="91440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6600" b="1" dirty="0">
                <a:solidFill>
                  <a:srgbClr val="000000"/>
                </a:solidFill>
                <a:latin typeface="Times New Roman" pitchFamily="18" charset="0"/>
              </a:rPr>
              <a:t>"Knowing</a:t>
            </a:r>
            <a:r>
              <a:rPr lang="it-IT" sz="6600" b="1" dirty="0" smtClean="0">
                <a:solidFill>
                  <a:srgbClr val="000000"/>
                </a:solidFill>
                <a:latin typeface="Times New Roman" pitchFamily="18" charset="0"/>
              </a:rPr>
              <a:t>" </a:t>
            </a:r>
            <a:r>
              <a:rPr lang="it-IT" sz="6600" dirty="0" smtClean="0">
                <a:solidFill>
                  <a:srgbClr val="000000"/>
                </a:solidFill>
                <a:latin typeface="Times New Roman" pitchFamily="18" charset="0"/>
              </a:rPr>
              <a:t>Approach</a:t>
            </a:r>
          </a:p>
          <a:p>
            <a:pPr algn="ctr" eaLnBrk="1" hangingPunct="1"/>
            <a:r>
              <a:rPr lang="it-IT" sz="4400" dirty="0" smtClean="0">
                <a:solidFill>
                  <a:srgbClr val="000000"/>
                </a:solidFill>
                <a:latin typeface="Times New Roman" pitchFamily="18" charset="0"/>
              </a:rPr>
              <a:t>(Embodied, Valued, Subjective)</a:t>
            </a:r>
          </a:p>
          <a:p>
            <a:pPr algn="ctr" eaLnBrk="1" hangingPunct="1"/>
            <a:r>
              <a:rPr lang="it-IT" sz="7200" b="1" dirty="0" smtClean="0">
                <a:solidFill>
                  <a:srgbClr val="000000"/>
                </a:solidFill>
                <a:latin typeface="Times New Roman" pitchFamily="18" charset="0"/>
              </a:rPr>
              <a:t> </a:t>
            </a:r>
            <a:r>
              <a:rPr lang="it-IT" sz="7200" dirty="0" smtClean="0">
                <a:solidFill>
                  <a:srgbClr val="000000"/>
                </a:solidFill>
                <a:latin typeface="Times New Roman" pitchFamily="18" charset="0"/>
              </a:rPr>
              <a:t>vs. </a:t>
            </a:r>
          </a:p>
          <a:p>
            <a:pPr algn="ctr" eaLnBrk="1" hangingPunct="1"/>
            <a:r>
              <a:rPr lang="it-IT" sz="6600" b="1" dirty="0">
                <a:solidFill>
                  <a:srgbClr val="000000"/>
                </a:solidFill>
                <a:latin typeface="Times New Roman" pitchFamily="18" charset="0"/>
              </a:rPr>
              <a:t>"Knowlege</a:t>
            </a:r>
            <a:r>
              <a:rPr lang="it-IT" sz="6600" b="1" dirty="0" smtClean="0">
                <a:solidFill>
                  <a:srgbClr val="000000"/>
                </a:solidFill>
                <a:latin typeface="Times New Roman" pitchFamily="18" charset="0"/>
              </a:rPr>
              <a:t>" </a:t>
            </a:r>
            <a:r>
              <a:rPr lang="it-IT" sz="6600" dirty="0" smtClean="0">
                <a:solidFill>
                  <a:srgbClr val="000000"/>
                </a:solidFill>
                <a:latin typeface="Times New Roman" pitchFamily="18" charset="0"/>
              </a:rPr>
              <a:t>Approach</a:t>
            </a:r>
          </a:p>
          <a:p>
            <a:pPr algn="ctr" eaLnBrk="1" hangingPunct="1"/>
            <a:r>
              <a:rPr lang="it-IT" sz="4400" dirty="0" smtClean="0">
                <a:solidFill>
                  <a:srgbClr val="000000"/>
                </a:solidFill>
                <a:latin typeface="Times New Roman" pitchFamily="18" charset="0"/>
              </a:rPr>
              <a:t>(Shared, Formal, Objective)</a:t>
            </a:r>
            <a:endParaRPr lang="it-IT" sz="44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smtClean="0">
                <a:solidFill>
                  <a:srgbClr val="003F6E"/>
                </a:solidFill>
                <a:latin typeface="Times New Roman" pitchFamily="18" charset="0"/>
              </a:rPr>
              <a:t>(</a:t>
            </a:r>
            <a:r>
              <a:rPr lang="it-IT" sz="3200" b="1" smtClean="0">
                <a:solidFill>
                  <a:srgbClr val="003F6E"/>
                </a:solidFill>
                <a:latin typeface="Times New Roman" pitchFamily="18" charset="0"/>
              </a:rPr>
              <a:t>15)</a:t>
            </a:r>
            <a:endParaRPr lang="it-IT" sz="3200" b="1" dirty="0">
              <a:solidFill>
                <a:srgbClr val="003F6E"/>
              </a:solidFill>
              <a:latin typeface="Times New Roman" pitchFamily="18" charset="0"/>
            </a:endParaRPr>
          </a:p>
        </p:txBody>
      </p:sp>
      <p:sp>
        <p:nvSpPr>
          <p:cNvPr id="12" name="Text Box 5"/>
          <p:cNvSpPr txBox="1">
            <a:spLocks noChangeArrowheads="1"/>
          </p:cNvSpPr>
          <p:nvPr/>
        </p:nvSpPr>
        <p:spPr bwMode="auto">
          <a:xfrm>
            <a:off x="0" y="85825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Knowledge and Knowing</a:t>
            </a:r>
            <a:endParaRPr lang="it-IT" sz="4800" dirty="0">
              <a:solidFill>
                <a:srgbClr val="003F6E"/>
              </a:solidFill>
              <a:latin typeface="Times New Roman" pitchFamily="18" charset="0"/>
            </a:endParaRPr>
          </a:p>
        </p:txBody>
      </p:sp>
    </p:spTree>
    <p:extLst>
      <p:ext uri="{BB962C8B-B14F-4D97-AF65-F5344CB8AC3E}">
        <p14:creationId xmlns:p14="http://schemas.microsoft.com/office/powerpoint/2010/main" val="3338202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21</a:t>
            </a:fld>
            <a:endParaRPr lang="it-IT" smtClean="0">
              <a:latin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35" y="939618"/>
            <a:ext cx="7172325" cy="5619750"/>
          </a:xfrm>
          <a:prstGeom prst="rect">
            <a:avLst/>
          </a:prstGeom>
        </p:spPr>
      </p:pic>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6" name="Rectangle 5"/>
          <p:cNvSpPr/>
          <p:nvPr/>
        </p:nvSpPr>
        <p:spPr>
          <a:xfrm>
            <a:off x="1547664" y="2192997"/>
            <a:ext cx="6610496" cy="1200329"/>
          </a:xfrm>
          <a:prstGeom prst="rect">
            <a:avLst/>
          </a:prstGeom>
        </p:spPr>
        <p:txBody>
          <a:bodyPr wrap="square">
            <a:spAutoFit/>
          </a:bodyPr>
          <a:lstStyle/>
          <a:p>
            <a:pPr lvl="0" eaLnBrk="0" hangingPunct="0">
              <a:spcBef>
                <a:spcPts val="0"/>
              </a:spcBef>
              <a:tabLst>
                <a:tab pos="357188" algn="l"/>
                <a:tab pos="447675" algn="l"/>
              </a:tabLst>
              <a:defRPr/>
            </a:pPr>
            <a:r>
              <a:rPr lang="it-IT" sz="2400" b="1" kern="0" dirty="0">
                <a:solidFill>
                  <a:srgbClr val="000000"/>
                </a:solidFill>
                <a:effectLst>
                  <a:outerShdw blurRad="38100" dist="38100" dir="2700000" algn="tl">
                    <a:srgbClr val="C0C0C0"/>
                  </a:outerShdw>
                </a:effectLst>
                <a:latin typeface="Calibri" pitchFamily="34" charset="0"/>
              </a:rPr>
              <a:t>2. </a:t>
            </a:r>
            <a:r>
              <a:rPr lang="it-IT" sz="2400" b="1" u="sng" kern="0" dirty="0" smtClean="0">
                <a:solidFill>
                  <a:srgbClr val="000000"/>
                </a:solidFill>
                <a:effectLst>
                  <a:outerShdw blurRad="38100" dist="38100" dir="2700000" algn="tl">
                    <a:srgbClr val="C0C0C0"/>
                  </a:outerShdw>
                </a:effectLst>
                <a:latin typeface="Calibri" pitchFamily="34" charset="0"/>
              </a:rPr>
              <a:t>Nondualistic Knowing (14)</a:t>
            </a:r>
            <a:endParaRPr lang="it-IT" sz="2400" b="1" u="sng" kern="0" dirty="0">
              <a:solidFill>
                <a:srgbClr val="000000"/>
              </a:solidFill>
              <a:effectLst>
                <a:outerShdw blurRad="38100" dist="38100" dir="2700000" algn="tl">
                  <a:srgbClr val="C0C0C0"/>
                </a:outerShdw>
              </a:effectLst>
              <a:latin typeface="Calibri" pitchFamily="34" charset="0"/>
            </a:endParaRPr>
          </a:p>
          <a:p>
            <a:pPr marL="548640" lvl="0" indent="-265113" eaLnBrk="0" hangingPunct="0">
              <a:spcBef>
                <a:spcPts val="0"/>
              </a:spcBef>
              <a:buFontTx/>
              <a:buChar char="•"/>
              <a:tabLst>
                <a:tab pos="357188" algn="l"/>
                <a:tab pos="447675" algn="l"/>
              </a:tabLst>
              <a:defRPr/>
            </a:pPr>
            <a:r>
              <a:rPr lang="it-IT" sz="2400" b="1" kern="0" dirty="0" smtClean="0">
                <a:solidFill>
                  <a:srgbClr val="000000"/>
                </a:solidFill>
                <a:latin typeface="Calibri" pitchFamily="34" charset="0"/>
              </a:rPr>
              <a:t>Knowing and Ignorance</a:t>
            </a:r>
            <a:endParaRPr lang="it-IT" sz="2400" b="1" kern="0" dirty="0">
              <a:solidFill>
                <a:srgbClr val="000000"/>
              </a:solidFill>
              <a:latin typeface="Calibri" pitchFamily="34" charset="0"/>
            </a:endParaRPr>
          </a:p>
          <a:p>
            <a:pPr marL="548640" lvl="0" indent="-265113" eaLnBrk="0" hangingPunct="0">
              <a:spcBef>
                <a:spcPts val="0"/>
              </a:spcBef>
              <a:buFontTx/>
              <a:buChar char="•"/>
              <a:tabLst>
                <a:tab pos="357188" algn="l"/>
                <a:tab pos="447675" algn="l"/>
              </a:tabLst>
              <a:defRPr/>
            </a:pPr>
            <a:r>
              <a:rPr lang="en-US" sz="2400" b="1" kern="0" dirty="0">
                <a:solidFill>
                  <a:srgbClr val="000000"/>
                </a:solidFill>
                <a:latin typeface="Calibri" pitchFamily="34" charset="0"/>
              </a:rPr>
              <a:t>Ontological Uncertainty </a:t>
            </a:r>
            <a:r>
              <a:rPr lang="en-US" sz="2400" b="1" kern="0" dirty="0" smtClean="0">
                <a:solidFill>
                  <a:srgbClr val="000000"/>
                </a:solidFill>
                <a:latin typeface="Calibri" pitchFamily="34" charset="0"/>
              </a:rPr>
              <a:t>Management (OUM)</a:t>
            </a:r>
            <a:endParaRPr lang="en-US" sz="2400" b="1" kern="0" dirty="0">
              <a:solidFill>
                <a:srgbClr val="000000"/>
              </a:solidFill>
              <a:latin typeface="Calibri" pitchFamily="34" charset="0"/>
            </a:endParaRPr>
          </a:p>
        </p:txBody>
      </p:sp>
      <p:sp>
        <p:nvSpPr>
          <p:cNvPr id="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00)</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186187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22</a:t>
            </a:fld>
            <a:endParaRPr lang="it-IT" smtClean="0">
              <a:latin typeface="Arial" pitchFamily="34" charset="0"/>
            </a:endParaRPr>
          </a:p>
        </p:txBody>
      </p:sp>
      <p:sp>
        <p:nvSpPr>
          <p:cNvPr id="8" name="TextBox 7"/>
          <p:cNvSpPr txBox="1"/>
          <p:nvPr/>
        </p:nvSpPr>
        <p:spPr>
          <a:xfrm>
            <a:off x="323528" y="980728"/>
            <a:ext cx="8208912" cy="830997"/>
          </a:xfrm>
          <a:prstGeom prst="rect">
            <a:avLst/>
          </a:prstGeom>
          <a:noFill/>
        </p:spPr>
        <p:txBody>
          <a:bodyPr wrap="square" rtlCol="0">
            <a:spAutoFit/>
          </a:bodyPr>
          <a:lstStyle/>
          <a:p>
            <a:pPr marL="347472" indent="-347472" algn="just"/>
            <a:r>
              <a:rPr lang="en-US" sz="2400" dirty="0">
                <a:latin typeface="Times New Roman"/>
                <a:ea typeface="Times New Roman"/>
              </a:rPr>
              <a:t>Scientists as well as laymen do ignore evidence incompatible with their preconceptions. </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rPr>
              <a:t> </a:t>
            </a:r>
            <a:endParaRPr lang="it-IT" sz="2200" dirty="0">
              <a:solidFill>
                <a:srgbClr val="000000"/>
              </a:solidFill>
              <a:latin typeface="Times New Roman" pitchFamily="18" charset="0"/>
              <a:cs typeface="Times New Roman" pitchFamily="18" charset="0"/>
            </a:endParaRPr>
          </a:p>
        </p:txBody>
      </p:sp>
      <p:sp>
        <p:nvSpPr>
          <p:cNvPr id="9" name="TextBox 8"/>
          <p:cNvSpPr txBox="1"/>
          <p:nvPr/>
        </p:nvSpPr>
        <p:spPr>
          <a:xfrm>
            <a:off x="307487" y="1700808"/>
            <a:ext cx="8208912" cy="1200329"/>
          </a:xfrm>
          <a:prstGeom prst="rect">
            <a:avLst/>
          </a:prstGeom>
          <a:noFill/>
        </p:spPr>
        <p:txBody>
          <a:bodyPr wrap="square" rtlCol="0">
            <a:spAutoFit/>
          </a:bodyPr>
          <a:lstStyle/>
          <a:p>
            <a:pPr marL="347472" indent="-347472" algn="just"/>
            <a:r>
              <a:rPr lang="en-US" sz="2400" dirty="0">
                <a:latin typeface="Times New Roman"/>
                <a:ea typeface="Times New Roman"/>
              </a:rPr>
              <a:t>New theories which fail to fit established views are resisted, in the hope that they will prove false or irrelevant; old ones yield to convenience rather than to evidence. </a:t>
            </a:r>
            <a:endParaRPr lang="it-IT" sz="2400" dirty="0">
              <a:solidFill>
                <a:srgbClr val="000000"/>
              </a:solidFill>
              <a:latin typeface="Times New Roman" pitchFamily="18" charset="0"/>
              <a:cs typeface="Times New Roman" pitchFamily="18" charset="0"/>
            </a:endParaRPr>
          </a:p>
        </p:txBody>
      </p:sp>
      <p:sp>
        <p:nvSpPr>
          <p:cNvPr id="12" name="TextBox 11"/>
          <p:cNvSpPr txBox="1"/>
          <p:nvPr/>
        </p:nvSpPr>
        <p:spPr>
          <a:xfrm>
            <a:off x="323528" y="2857724"/>
            <a:ext cx="8208912" cy="1938992"/>
          </a:xfrm>
          <a:prstGeom prst="rect">
            <a:avLst/>
          </a:prstGeom>
          <a:noFill/>
        </p:spPr>
        <p:txBody>
          <a:bodyPr wrap="square" rtlCol="0">
            <a:spAutoFit/>
          </a:bodyPr>
          <a:lstStyle/>
          <a:p>
            <a:pPr marL="347472" indent="-347472" algn="just"/>
            <a:r>
              <a:rPr lang="en-US" sz="2400" dirty="0">
                <a:latin typeface="Times New Roman"/>
                <a:ea typeface="Times New Roman"/>
              </a:rPr>
              <a:t>Although there are </a:t>
            </a:r>
            <a:r>
              <a:rPr lang="en-US" sz="2400" b="1" dirty="0">
                <a:latin typeface="Times New Roman"/>
                <a:ea typeface="Times New Roman"/>
              </a:rPr>
              <a:t>many sources of ignorance and uncertainty</a:t>
            </a:r>
            <a:r>
              <a:rPr lang="en-US" sz="2400" dirty="0">
                <a:latin typeface="Times New Roman"/>
                <a:ea typeface="Times New Roman"/>
              </a:rPr>
              <a:t>, they can be related to two basic areas of uncertainty that are fundamentally different from each other and recognized as traditional reference knowledge from scientific community: </a:t>
            </a:r>
            <a:r>
              <a:rPr lang="en-US" sz="2400" b="1" dirty="0">
                <a:latin typeface="Times New Roman"/>
                <a:ea typeface="Times New Roman"/>
              </a:rPr>
              <a:t>natural </a:t>
            </a:r>
            <a:r>
              <a:rPr lang="en-US" sz="2400" dirty="0">
                <a:latin typeface="Times New Roman"/>
                <a:ea typeface="Times New Roman"/>
              </a:rPr>
              <a:t>and </a:t>
            </a:r>
            <a:r>
              <a:rPr lang="en-US" sz="2400" b="1" dirty="0">
                <a:latin typeface="Times New Roman"/>
                <a:ea typeface="Times New Roman"/>
              </a:rPr>
              <a:t>epistemic uncertainty</a:t>
            </a:r>
            <a:r>
              <a:rPr lang="en-US" sz="2400" dirty="0">
                <a:latin typeface="Times New Roman"/>
                <a:ea typeface="Times New Roman"/>
              </a:rPr>
              <a:t>. </a:t>
            </a:r>
            <a:endParaRPr lang="it-IT" sz="22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TextBox 9"/>
          <p:cNvSpPr txBox="1"/>
          <p:nvPr/>
        </p:nvSpPr>
        <p:spPr>
          <a:xfrm>
            <a:off x="349215" y="4696663"/>
            <a:ext cx="8208912" cy="1938992"/>
          </a:xfrm>
          <a:prstGeom prst="rect">
            <a:avLst/>
          </a:prstGeom>
          <a:noFill/>
        </p:spPr>
        <p:txBody>
          <a:bodyPr wrap="square" rtlCol="0">
            <a:spAutoFit/>
          </a:bodyPr>
          <a:lstStyle/>
          <a:p>
            <a:pPr marL="347472" indent="-347472" algn="just"/>
            <a:r>
              <a:rPr lang="en-US" sz="2400" dirty="0">
                <a:latin typeface="Times New Roman"/>
                <a:ea typeface="Times New Roman"/>
              </a:rPr>
              <a:t>While the advantage of differentiating between natural (aleatory) and epistemic uncertainty in analysis is clear, the necessity of distinguishing between them is not, by an operative point of view. As a matter of fact, </a:t>
            </a:r>
            <a:r>
              <a:rPr lang="en-US" sz="2400" b="1" dirty="0">
                <a:latin typeface="Times New Roman"/>
                <a:ea typeface="Times New Roman"/>
              </a:rPr>
              <a:t>epistemic and aleatory uncertainties are fixed neither in space nor in time</a:t>
            </a:r>
            <a:r>
              <a:rPr lang="en-US" sz="2400" dirty="0">
                <a:latin typeface="Times New Roman"/>
                <a:ea typeface="Times New Roman"/>
              </a:rPr>
              <a:t>. </a:t>
            </a:r>
            <a:endParaRPr lang="it-IT" sz="2200" dirty="0">
              <a:solidFill>
                <a:srgbClr val="000000"/>
              </a:solidFill>
              <a:latin typeface="Times New Roman" pitchFamily="18" charset="0"/>
              <a:cs typeface="Times New Roman" pitchFamily="18" charset="0"/>
            </a:endParaRP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3695316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23</a:t>
            </a:fld>
            <a:endParaRPr lang="it-IT" smtClean="0">
              <a:latin typeface="Arial" pitchFamily="34" charset="0"/>
            </a:endParaRPr>
          </a:p>
        </p:txBody>
      </p:sp>
      <p:sp>
        <p:nvSpPr>
          <p:cNvPr id="8" name="TextBox 7"/>
          <p:cNvSpPr txBox="1"/>
          <p:nvPr/>
        </p:nvSpPr>
        <p:spPr>
          <a:xfrm>
            <a:off x="323528" y="980728"/>
            <a:ext cx="8208912" cy="1200329"/>
          </a:xfrm>
          <a:prstGeom prst="rect">
            <a:avLst/>
          </a:prstGeom>
          <a:noFill/>
        </p:spPr>
        <p:txBody>
          <a:bodyPr wrap="square" rtlCol="0">
            <a:spAutoFit/>
          </a:bodyPr>
          <a:lstStyle/>
          <a:p>
            <a:pPr marL="347472" indent="-347472" algn="just"/>
            <a:r>
              <a:rPr lang="en-US" sz="2400" dirty="0">
                <a:latin typeface="Times New Roman"/>
                <a:ea typeface="Times New Roman"/>
              </a:rPr>
              <a:t>In decision theory and economics, </a:t>
            </a:r>
            <a:r>
              <a:rPr lang="en-US" sz="2400" b="1" dirty="0">
                <a:latin typeface="Times New Roman"/>
                <a:ea typeface="Times New Roman"/>
              </a:rPr>
              <a:t>ambiguity aversion</a:t>
            </a:r>
            <a:r>
              <a:rPr lang="en-US" sz="2400" dirty="0">
                <a:latin typeface="Times New Roman"/>
                <a:ea typeface="Times New Roman"/>
              </a:rPr>
              <a:t> (also known as uncertainty aversion) is a preference for known risks over unknown risks. </a:t>
            </a:r>
            <a:endParaRPr lang="it-IT" sz="2200" dirty="0">
              <a:solidFill>
                <a:srgbClr val="000000"/>
              </a:solidFill>
              <a:latin typeface="Times New Roman" pitchFamily="18" charset="0"/>
              <a:cs typeface="Times New Roman" pitchFamily="18" charset="0"/>
            </a:endParaRPr>
          </a:p>
        </p:txBody>
      </p:sp>
      <p:sp>
        <p:nvSpPr>
          <p:cNvPr id="9" name="TextBox 8"/>
          <p:cNvSpPr txBox="1"/>
          <p:nvPr/>
        </p:nvSpPr>
        <p:spPr>
          <a:xfrm>
            <a:off x="349215" y="2181057"/>
            <a:ext cx="8208912" cy="1200329"/>
          </a:xfrm>
          <a:prstGeom prst="rect">
            <a:avLst/>
          </a:prstGeom>
          <a:noFill/>
        </p:spPr>
        <p:txBody>
          <a:bodyPr wrap="square" rtlCol="0">
            <a:spAutoFit/>
          </a:bodyPr>
          <a:lstStyle/>
          <a:p>
            <a:pPr marL="347472" indent="-347472" algn="just"/>
            <a:r>
              <a:rPr lang="en-US" sz="2400" dirty="0">
                <a:latin typeface="Times New Roman"/>
                <a:ea typeface="Times New Roman"/>
              </a:rPr>
              <a:t>An ambiguity averse individual would rather choose an alternative where the probability distribution of the outcomes is known over one where the probabilities are unknown. </a:t>
            </a:r>
            <a:endParaRPr lang="it-IT" sz="2400" dirty="0">
              <a:solidFill>
                <a:srgbClr val="000000"/>
              </a:solidFill>
              <a:latin typeface="Times New Roman" pitchFamily="18" charset="0"/>
              <a:cs typeface="Times New Roman" pitchFamily="18" charset="0"/>
            </a:endParaRPr>
          </a:p>
        </p:txBody>
      </p:sp>
      <p:sp>
        <p:nvSpPr>
          <p:cNvPr id="12" name="TextBox 11"/>
          <p:cNvSpPr txBox="1"/>
          <p:nvPr/>
        </p:nvSpPr>
        <p:spPr>
          <a:xfrm>
            <a:off x="266088" y="3381530"/>
            <a:ext cx="8208912" cy="1569660"/>
          </a:xfrm>
          <a:prstGeom prst="rect">
            <a:avLst/>
          </a:prstGeom>
          <a:noFill/>
        </p:spPr>
        <p:txBody>
          <a:bodyPr wrap="square" rtlCol="0">
            <a:spAutoFit/>
          </a:bodyPr>
          <a:lstStyle/>
          <a:p>
            <a:pPr marL="347472" indent="-347472" algn="just"/>
            <a:r>
              <a:rPr lang="en-US" sz="2400" dirty="0">
                <a:latin typeface="Times New Roman"/>
                <a:ea typeface="Times New Roman"/>
              </a:rPr>
              <a:t>This behavior was first introduced through the </a:t>
            </a:r>
            <a:r>
              <a:rPr lang="en-US" sz="2400" b="1" dirty="0">
                <a:latin typeface="Times New Roman"/>
                <a:ea typeface="Times New Roman"/>
              </a:rPr>
              <a:t>Ellsberg paradox </a:t>
            </a:r>
            <a:r>
              <a:rPr lang="en-US" sz="2400" dirty="0">
                <a:latin typeface="Times New Roman"/>
                <a:ea typeface="Times New Roman"/>
              </a:rPr>
              <a:t>(people prefer to bet on the outcome of an urn with 50 red and 50 blue balls to on one with 100 total balls but for which the number of blue or red balls is </a:t>
            </a:r>
            <a:r>
              <a:rPr lang="en-US" sz="2400" dirty="0" smtClean="0">
                <a:latin typeface="Times New Roman"/>
                <a:ea typeface="Times New Roman"/>
              </a:rPr>
              <a:t>unknown).</a:t>
            </a:r>
            <a:endParaRPr lang="it-IT" sz="22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TextBox 9"/>
          <p:cNvSpPr txBox="1"/>
          <p:nvPr/>
        </p:nvSpPr>
        <p:spPr>
          <a:xfrm>
            <a:off x="349215" y="4919008"/>
            <a:ext cx="8208912" cy="1200329"/>
          </a:xfrm>
          <a:prstGeom prst="rect">
            <a:avLst/>
          </a:prstGeom>
          <a:noFill/>
        </p:spPr>
        <p:txBody>
          <a:bodyPr wrap="square" rtlCol="0">
            <a:spAutoFit/>
          </a:bodyPr>
          <a:lstStyle/>
          <a:p>
            <a:pPr marL="347472" indent="-347472" algn="just"/>
            <a:r>
              <a:rPr lang="en-US" sz="2400" dirty="0">
                <a:latin typeface="Times New Roman"/>
                <a:ea typeface="Times New Roman"/>
              </a:rPr>
              <a:t>The paradox was popularized by the author Daniel Ellsberg (1931-), although a version of it was noted considerably earlier by John Maynard </a:t>
            </a:r>
            <a:r>
              <a:rPr lang="en-US" sz="2400" dirty="0" smtClean="0">
                <a:latin typeface="Times New Roman"/>
                <a:ea typeface="Times New Roman"/>
              </a:rPr>
              <a:t>Keynes. </a:t>
            </a:r>
            <a:endParaRPr lang="it-IT" sz="2200" dirty="0">
              <a:solidFill>
                <a:srgbClr val="000000"/>
              </a:solidFill>
              <a:latin typeface="Times New Roman" pitchFamily="18" charset="0"/>
              <a:cs typeface="Times New Roman" pitchFamily="18" charset="0"/>
            </a:endParaRP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3061086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24</a:t>
            </a:fld>
            <a:endParaRPr lang="it-IT" smtClean="0">
              <a:latin typeface="Arial" pitchFamily="34" charset="0"/>
            </a:endParaRPr>
          </a:p>
        </p:txBody>
      </p:sp>
      <p:sp>
        <p:nvSpPr>
          <p:cNvPr id="8" name="TextBox 7"/>
          <p:cNvSpPr txBox="1"/>
          <p:nvPr/>
        </p:nvSpPr>
        <p:spPr>
          <a:xfrm>
            <a:off x="323528" y="980728"/>
            <a:ext cx="8208912" cy="1200329"/>
          </a:xfrm>
          <a:prstGeom prst="rect">
            <a:avLst/>
          </a:prstGeom>
          <a:noFill/>
        </p:spPr>
        <p:txBody>
          <a:bodyPr wrap="square" rtlCol="0">
            <a:spAutoFit/>
          </a:bodyPr>
          <a:lstStyle/>
          <a:p>
            <a:pPr marL="347472" indent="-347472" algn="just"/>
            <a:r>
              <a:rPr lang="en-US" sz="2400" dirty="0">
                <a:latin typeface="Times New Roman"/>
                <a:ea typeface="Times New Roman"/>
              </a:rPr>
              <a:t>That is, given a choice of risks to take (such as bets), </a:t>
            </a:r>
            <a:r>
              <a:rPr lang="en-US" sz="2400" b="1" dirty="0">
                <a:latin typeface="Times New Roman"/>
                <a:ea typeface="Times New Roman"/>
              </a:rPr>
              <a:t>people </a:t>
            </a:r>
            <a:r>
              <a:rPr lang="en-US" sz="2400" dirty="0">
                <a:latin typeface="Times New Roman"/>
                <a:ea typeface="Times New Roman"/>
              </a:rPr>
              <a:t>"</a:t>
            </a:r>
            <a:r>
              <a:rPr lang="en-US" sz="2400" b="1" dirty="0">
                <a:latin typeface="Times New Roman"/>
                <a:ea typeface="Times New Roman"/>
              </a:rPr>
              <a:t>prefer the devil they know</a:t>
            </a:r>
            <a:r>
              <a:rPr lang="en-US" sz="2400" dirty="0">
                <a:latin typeface="Times New Roman"/>
                <a:ea typeface="Times New Roman"/>
              </a:rPr>
              <a:t>" rather than assuming a risk where odds are difficult or impossible to calculate.</a:t>
            </a:r>
            <a:endParaRPr lang="it-IT" sz="2200" dirty="0">
              <a:solidFill>
                <a:srgbClr val="000000"/>
              </a:solidFill>
              <a:latin typeface="Times New Roman" pitchFamily="18" charset="0"/>
              <a:cs typeface="Times New Roman" pitchFamily="18" charset="0"/>
            </a:endParaRPr>
          </a:p>
        </p:txBody>
      </p:sp>
      <p:sp>
        <p:nvSpPr>
          <p:cNvPr id="9" name="TextBox 8"/>
          <p:cNvSpPr txBox="1"/>
          <p:nvPr/>
        </p:nvSpPr>
        <p:spPr>
          <a:xfrm>
            <a:off x="349215" y="2060848"/>
            <a:ext cx="8208912" cy="1938992"/>
          </a:xfrm>
          <a:prstGeom prst="rect">
            <a:avLst/>
          </a:prstGeom>
          <a:noFill/>
        </p:spPr>
        <p:txBody>
          <a:bodyPr wrap="square" rtlCol="0">
            <a:spAutoFit/>
          </a:bodyPr>
          <a:lstStyle/>
          <a:p>
            <a:pPr marL="347472" indent="-347472" algn="just"/>
            <a:r>
              <a:rPr lang="en-US" sz="2400" dirty="0">
                <a:latin typeface="Times New Roman"/>
                <a:ea typeface="Times New Roman"/>
              </a:rPr>
              <a:t>Scholars have sliced and diced the terms "</a:t>
            </a:r>
            <a:r>
              <a:rPr lang="en-US" sz="2400" b="1" dirty="0">
                <a:latin typeface="Times New Roman"/>
                <a:ea typeface="Times New Roman"/>
              </a:rPr>
              <a:t>ambiguity</a:t>
            </a:r>
            <a:r>
              <a:rPr lang="en-US" sz="2400" dirty="0">
                <a:latin typeface="Times New Roman"/>
                <a:ea typeface="Times New Roman"/>
              </a:rPr>
              <a:t>," "</a:t>
            </a:r>
            <a:r>
              <a:rPr lang="en-US" sz="2400" b="1" dirty="0">
                <a:latin typeface="Times New Roman"/>
                <a:ea typeface="Times New Roman"/>
              </a:rPr>
              <a:t>uncertainty</a:t>
            </a:r>
            <a:r>
              <a:rPr lang="en-US" sz="2400" dirty="0">
                <a:latin typeface="Times New Roman"/>
                <a:ea typeface="Times New Roman"/>
              </a:rPr>
              <a:t>," and "</a:t>
            </a:r>
            <a:r>
              <a:rPr lang="en-US" sz="2400" b="1" dirty="0">
                <a:latin typeface="Times New Roman"/>
                <a:ea typeface="Times New Roman"/>
              </a:rPr>
              <a:t>ignorance</a:t>
            </a:r>
            <a:r>
              <a:rPr lang="en-US" sz="2400" dirty="0">
                <a:latin typeface="Times New Roman"/>
                <a:ea typeface="Times New Roman"/>
              </a:rPr>
              <a:t>," among others, in a variety of different ways. Oftentimes, the usefulness of these sharp lines isn’t plainly apparent. </a:t>
            </a:r>
          </a:p>
          <a:p>
            <a:pPr marL="347472" indent="-347472" algn="just"/>
            <a:endParaRPr lang="it-IT" sz="2400" dirty="0">
              <a:solidFill>
                <a:srgbClr val="000000"/>
              </a:solidFill>
              <a:latin typeface="Times New Roman" pitchFamily="18" charset="0"/>
              <a:cs typeface="Times New Roman" pitchFamily="18" charset="0"/>
            </a:endParaRPr>
          </a:p>
        </p:txBody>
      </p:sp>
      <p:sp>
        <p:nvSpPr>
          <p:cNvPr id="12" name="TextBox 11"/>
          <p:cNvSpPr txBox="1"/>
          <p:nvPr/>
        </p:nvSpPr>
        <p:spPr>
          <a:xfrm>
            <a:off x="304738" y="3498806"/>
            <a:ext cx="8208912" cy="1569660"/>
          </a:xfrm>
          <a:prstGeom prst="rect">
            <a:avLst/>
          </a:prstGeom>
          <a:noFill/>
        </p:spPr>
        <p:txBody>
          <a:bodyPr wrap="square" rtlCol="0">
            <a:spAutoFit/>
          </a:bodyPr>
          <a:lstStyle/>
          <a:p>
            <a:pPr marL="347472" indent="-347472" algn="just"/>
            <a:r>
              <a:rPr lang="en-US" sz="2400" dirty="0">
                <a:latin typeface="Times New Roman"/>
                <a:ea typeface="Times New Roman"/>
              </a:rPr>
              <a:t>But one dividing line between types of unknowns, i.e. the </a:t>
            </a:r>
            <a:r>
              <a:rPr lang="en-US" sz="2400" b="1" dirty="0">
                <a:latin typeface="Times New Roman"/>
                <a:ea typeface="Times New Roman"/>
              </a:rPr>
              <a:t>distinction between risk and ambiguity</a:t>
            </a:r>
            <a:r>
              <a:rPr lang="en-US" sz="2400" dirty="0">
                <a:latin typeface="Times New Roman"/>
                <a:ea typeface="Times New Roman"/>
              </a:rPr>
              <a:t>, has recently led neuroscience and neuropsychology researchers to fascinating new biological insights.</a:t>
            </a: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TextBox 9"/>
          <p:cNvSpPr txBox="1"/>
          <p:nvPr/>
        </p:nvSpPr>
        <p:spPr>
          <a:xfrm>
            <a:off x="349215" y="5020052"/>
            <a:ext cx="8208912" cy="1569660"/>
          </a:xfrm>
          <a:prstGeom prst="rect">
            <a:avLst/>
          </a:prstGeom>
          <a:noFill/>
        </p:spPr>
        <p:txBody>
          <a:bodyPr wrap="square" rtlCol="0">
            <a:spAutoFit/>
          </a:bodyPr>
          <a:lstStyle/>
          <a:p>
            <a:pPr marL="347472" indent="-347472" algn="just"/>
            <a:r>
              <a:rPr lang="en-US" sz="2400" dirty="0">
                <a:latin typeface="Times New Roman"/>
                <a:ea typeface="Times New Roman"/>
              </a:rPr>
              <a:t>Evidence from brain science has shown that the </a:t>
            </a:r>
            <a:r>
              <a:rPr lang="en-US" sz="2400" b="1" dirty="0">
                <a:latin typeface="Times New Roman"/>
                <a:ea typeface="Times New Roman"/>
              </a:rPr>
              <a:t>amygdala</a:t>
            </a:r>
            <a:r>
              <a:rPr lang="en-US" sz="2400" dirty="0">
                <a:latin typeface="Times New Roman"/>
                <a:ea typeface="Times New Roman"/>
              </a:rPr>
              <a:t> and the </a:t>
            </a:r>
            <a:r>
              <a:rPr lang="en-US" sz="2400" b="1" dirty="0">
                <a:latin typeface="Times New Roman"/>
                <a:ea typeface="Times New Roman"/>
              </a:rPr>
              <a:t>orbitofrontal cortex </a:t>
            </a:r>
            <a:r>
              <a:rPr lang="en-US" sz="2400" dirty="0">
                <a:latin typeface="Times New Roman"/>
                <a:ea typeface="Times New Roman"/>
              </a:rPr>
              <a:t>(OFC) </a:t>
            </a:r>
            <a:r>
              <a:rPr lang="en-US" sz="2400" b="1" dirty="0">
                <a:latin typeface="Times New Roman"/>
                <a:ea typeface="Times New Roman"/>
              </a:rPr>
              <a:t>are more active when people face ambiguous odds </a:t>
            </a:r>
            <a:r>
              <a:rPr lang="en-US" sz="2400" dirty="0">
                <a:latin typeface="Times New Roman"/>
                <a:ea typeface="Times New Roman"/>
              </a:rPr>
              <a:t>rather than merely risky ones, suggesting that </a:t>
            </a:r>
            <a:r>
              <a:rPr lang="en-US" sz="2400" b="1" dirty="0">
                <a:latin typeface="Times New Roman"/>
                <a:ea typeface="Times New Roman"/>
              </a:rPr>
              <a:t>ambiguity is fundamentally more </a:t>
            </a:r>
            <a:r>
              <a:rPr lang="en-US" sz="2400" b="1" dirty="0" smtClean="0">
                <a:latin typeface="Times New Roman"/>
                <a:ea typeface="Times New Roman"/>
              </a:rPr>
              <a:t>emotional</a:t>
            </a:r>
            <a:r>
              <a:rPr lang="en-US" sz="2400" dirty="0" smtClean="0">
                <a:latin typeface="Times New Roman"/>
                <a:ea typeface="Times New Roman"/>
              </a:rPr>
              <a:t>. </a:t>
            </a:r>
            <a:endParaRPr lang="it-IT" sz="2200" dirty="0">
              <a:solidFill>
                <a:srgbClr val="000000"/>
              </a:solidFill>
              <a:latin typeface="Times New Roman" pitchFamily="18" charset="0"/>
              <a:cs typeface="Times New Roman" pitchFamily="18" charset="0"/>
            </a:endParaRP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3895761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25</a:t>
            </a:fld>
            <a:endParaRPr lang="it-IT" smtClean="0">
              <a:latin typeface="Arial" pitchFamily="34" charset="0"/>
            </a:endParaRPr>
          </a:p>
        </p:txBody>
      </p:sp>
      <p:sp>
        <p:nvSpPr>
          <p:cNvPr id="8" name="TextBox 7"/>
          <p:cNvSpPr txBox="1"/>
          <p:nvPr/>
        </p:nvSpPr>
        <p:spPr>
          <a:xfrm>
            <a:off x="323528" y="980728"/>
            <a:ext cx="8208912" cy="1569660"/>
          </a:xfrm>
          <a:prstGeom prst="rect">
            <a:avLst/>
          </a:prstGeom>
          <a:noFill/>
        </p:spPr>
        <p:txBody>
          <a:bodyPr wrap="square" rtlCol="0">
            <a:spAutoFit/>
          </a:bodyPr>
          <a:lstStyle/>
          <a:p>
            <a:pPr marL="347472" indent="-347472" algn="just"/>
            <a:r>
              <a:rPr lang="en-US" sz="2400" dirty="0">
                <a:solidFill>
                  <a:srgbClr val="000000"/>
                </a:solidFill>
                <a:latin typeface="Times New Roman" panose="02020603050405020304" pitchFamily="18" charset="0"/>
                <a:cs typeface="Times New Roman" panose="02020603050405020304" pitchFamily="18" charset="0"/>
              </a:rPr>
              <a:t>Today, we know that </a:t>
            </a:r>
            <a:r>
              <a:rPr lang="en-US" sz="2400" b="1" dirty="0">
                <a:solidFill>
                  <a:srgbClr val="000000"/>
                </a:solidFill>
                <a:latin typeface="Times New Roman" panose="02020603050405020304" pitchFamily="18" charset="0"/>
                <a:cs typeface="Times New Roman" panose="02020603050405020304" pitchFamily="18" charset="0"/>
              </a:rPr>
              <a:t>incredibly </a:t>
            </a:r>
            <a:r>
              <a:rPr lang="en-US" sz="2400" b="1" dirty="0" smtClean="0">
                <a:solidFill>
                  <a:srgbClr val="000000"/>
                </a:solidFill>
                <a:latin typeface="Times New Roman" panose="02020603050405020304" pitchFamily="18" charset="0"/>
                <a:cs typeface="Times New Roman" panose="02020603050405020304" pitchFamily="18" charset="0"/>
              </a:rPr>
              <a:t>small groups </a:t>
            </a:r>
            <a:r>
              <a:rPr lang="en-US" sz="2400" b="1" dirty="0">
                <a:solidFill>
                  <a:srgbClr val="000000"/>
                </a:solidFill>
                <a:latin typeface="Times New Roman" panose="02020603050405020304" pitchFamily="18" charset="0"/>
                <a:cs typeface="Times New Roman" panose="02020603050405020304" pitchFamily="18" charset="0"/>
              </a:rPr>
              <a:t>of atoms</a:t>
            </a:r>
            <a:r>
              <a:rPr lang="en-US" sz="2400" dirty="0">
                <a:solidFill>
                  <a:srgbClr val="000000"/>
                </a:solidFill>
                <a:latin typeface="Times New Roman" panose="02020603050405020304" pitchFamily="18" charset="0"/>
                <a:cs typeface="Times New Roman" panose="02020603050405020304" pitchFamily="18" charset="0"/>
              </a:rPr>
              <a:t>, much too small to display exact statistical laws, </a:t>
            </a:r>
            <a:r>
              <a:rPr lang="en-US" sz="2400" b="1" dirty="0">
                <a:solidFill>
                  <a:srgbClr val="000000"/>
                </a:solidFill>
                <a:latin typeface="Times New Roman" panose="02020603050405020304" pitchFamily="18" charset="0"/>
                <a:cs typeface="Times New Roman" panose="02020603050405020304" pitchFamily="18" charset="0"/>
              </a:rPr>
              <a:t>do play a dominating </a:t>
            </a:r>
            <a:r>
              <a:rPr lang="en-US" sz="2400" b="1" dirty="0" smtClean="0">
                <a:solidFill>
                  <a:srgbClr val="000000"/>
                </a:solidFill>
                <a:latin typeface="Times New Roman" panose="02020603050405020304" pitchFamily="18" charset="0"/>
                <a:cs typeface="Times New Roman" panose="02020603050405020304" pitchFamily="18" charset="0"/>
              </a:rPr>
              <a:t>role</a:t>
            </a:r>
            <a:r>
              <a:rPr lang="en-US" sz="2400" dirty="0" smtClean="0">
                <a:solidFill>
                  <a:srgbClr val="000000"/>
                </a:solidFill>
                <a:latin typeface="Times New Roman" panose="02020603050405020304" pitchFamily="18" charset="0"/>
                <a:cs typeface="Times New Roman" panose="02020603050405020304" pitchFamily="18" charset="0"/>
              </a:rPr>
              <a:t> in </a:t>
            </a:r>
            <a:r>
              <a:rPr lang="en-US" sz="2400" dirty="0">
                <a:solidFill>
                  <a:srgbClr val="000000"/>
                </a:solidFill>
                <a:latin typeface="Times New Roman" panose="02020603050405020304" pitchFamily="18" charset="0"/>
                <a:cs typeface="Times New Roman" panose="02020603050405020304" pitchFamily="18" charset="0"/>
              </a:rPr>
              <a:t>the very orderly and lawful events </a:t>
            </a:r>
            <a:r>
              <a:rPr lang="en-US" sz="2400" b="1" dirty="0">
                <a:solidFill>
                  <a:srgbClr val="000000"/>
                </a:solidFill>
                <a:latin typeface="Times New Roman" panose="02020603050405020304" pitchFamily="18" charset="0"/>
                <a:cs typeface="Times New Roman" panose="02020603050405020304" pitchFamily="18" charset="0"/>
              </a:rPr>
              <a:t>within a living organism.</a:t>
            </a:r>
            <a:r>
              <a:rPr lang="en-US" sz="2400"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rPr>
              <a:t> </a:t>
            </a:r>
            <a:endParaRPr lang="it-IT" sz="2200" dirty="0">
              <a:solidFill>
                <a:srgbClr val="000000"/>
              </a:solidFill>
              <a:latin typeface="Times New Roman" pitchFamily="18" charset="0"/>
              <a:cs typeface="Times New Roman" pitchFamily="18" charset="0"/>
            </a:endParaRPr>
          </a:p>
        </p:txBody>
      </p:sp>
      <p:sp>
        <p:nvSpPr>
          <p:cNvPr id="9" name="TextBox 8"/>
          <p:cNvSpPr txBox="1"/>
          <p:nvPr/>
        </p:nvSpPr>
        <p:spPr>
          <a:xfrm>
            <a:off x="312423" y="2416820"/>
            <a:ext cx="8208912" cy="2308324"/>
          </a:xfrm>
          <a:prstGeom prst="rect">
            <a:avLst/>
          </a:prstGeom>
          <a:noFill/>
        </p:spPr>
        <p:txBody>
          <a:bodyPr wrap="square" rtlCol="0">
            <a:spAutoFit/>
          </a:bodyPr>
          <a:lstStyle/>
          <a:p>
            <a:pPr marL="347472" indent="-347472" algn="just"/>
            <a:r>
              <a:rPr lang="en-US" sz="2400" dirty="0">
                <a:solidFill>
                  <a:srgbClr val="000000"/>
                </a:solidFill>
                <a:latin typeface="Times New Roman" panose="02020603050405020304" pitchFamily="18" charset="0"/>
                <a:cs typeface="Times New Roman" panose="02020603050405020304" pitchFamily="18" charset="0"/>
              </a:rPr>
              <a:t>The great revelation of quantum theory (QT), discovered </a:t>
            </a:r>
            <a:r>
              <a:rPr lang="en-US" sz="2400" dirty="0" smtClean="0">
                <a:solidFill>
                  <a:srgbClr val="000000"/>
                </a:solidFill>
                <a:latin typeface="Times New Roman" panose="02020603050405020304" pitchFamily="18" charset="0"/>
                <a:cs typeface="Times New Roman" panose="02020603050405020304" pitchFamily="18" charset="0"/>
              </a:rPr>
              <a:t>by Max </a:t>
            </a:r>
            <a:r>
              <a:rPr lang="en-US" sz="2400" dirty="0">
                <a:solidFill>
                  <a:srgbClr val="000000"/>
                </a:solidFill>
                <a:latin typeface="Times New Roman" panose="02020603050405020304" pitchFamily="18" charset="0"/>
                <a:cs typeface="Times New Roman" panose="02020603050405020304" pitchFamily="18" charset="0"/>
              </a:rPr>
              <a:t>Planck in 1900, is that </a:t>
            </a:r>
            <a:r>
              <a:rPr lang="en-US" sz="2400" b="1" dirty="0">
                <a:solidFill>
                  <a:srgbClr val="000000"/>
                </a:solidFill>
                <a:latin typeface="Times New Roman" panose="02020603050405020304" pitchFamily="18" charset="0"/>
                <a:cs typeface="Times New Roman" panose="02020603050405020304" pitchFamily="18" charset="0"/>
              </a:rPr>
              <a:t>features of a discreteness were discovered in the Book of Nature </a:t>
            </a:r>
            <a:r>
              <a:rPr lang="en-US" sz="2400" b="1" dirty="0" smtClean="0">
                <a:solidFill>
                  <a:srgbClr val="000000"/>
                </a:solidFill>
                <a:latin typeface="Times New Roman" panose="02020603050405020304" pitchFamily="18" charset="0"/>
                <a:cs typeface="Times New Roman" panose="02020603050405020304" pitchFamily="18" charset="0"/>
              </a:rPr>
              <a:t>at system </a:t>
            </a:r>
            <a:r>
              <a:rPr lang="en-US" sz="2400" b="1" dirty="0">
                <a:solidFill>
                  <a:srgbClr val="000000"/>
                </a:solidFill>
                <a:latin typeface="Times New Roman" panose="02020603050405020304" pitchFamily="18" charset="0"/>
                <a:cs typeface="Times New Roman" panose="02020603050405020304" pitchFamily="18" charset="0"/>
              </a:rPr>
              <a:t>microscale (nanoscale) </a:t>
            </a:r>
            <a:r>
              <a:rPr lang="en-US" sz="2400" b="1" dirty="0" smtClean="0">
                <a:solidFill>
                  <a:srgbClr val="000000"/>
                </a:solidFill>
                <a:latin typeface="Times New Roman" panose="02020603050405020304" pitchFamily="18" charset="0"/>
                <a:cs typeface="Times New Roman" panose="02020603050405020304" pitchFamily="18" charset="0"/>
              </a:rPr>
              <a:t>level (</a:t>
            </a:r>
            <a:r>
              <a:rPr lang="en-US" sz="2400" dirty="0">
                <a:solidFill>
                  <a:srgbClr val="000000"/>
                </a:solidFill>
                <a:latin typeface="Times New Roman" panose="02020603050405020304" pitchFamily="18" charset="0"/>
                <a:cs typeface="Times New Roman" panose="02020603050405020304" pitchFamily="18" charset="0"/>
              </a:rPr>
              <a:t>"</a:t>
            </a:r>
            <a:r>
              <a:rPr lang="en-US" sz="2400" b="1" dirty="0" smtClean="0">
                <a:solidFill>
                  <a:srgbClr val="000000"/>
                </a:solidFill>
                <a:latin typeface="Times New Roman" panose="02020603050405020304" pitchFamily="18" charset="0"/>
                <a:cs typeface="Times New Roman" panose="02020603050405020304" pitchFamily="18" charset="0"/>
              </a:rPr>
              <a:t>discreteness hypothesis</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b="1" dirty="0" smtClean="0">
                <a:solidFill>
                  <a:srgbClr val="000000"/>
                </a:solidFill>
                <a:latin typeface="Times New Roman" panose="02020603050405020304" pitchFamily="18" charset="0"/>
                <a:cs typeface="Times New Roman" panose="02020603050405020304" pitchFamily="18" charset="0"/>
              </a:rPr>
              <a:t>DH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in context in which anything other than continuity </a:t>
            </a:r>
            <a:r>
              <a:rPr lang="en-US" sz="2400" dirty="0" smtClean="0">
                <a:solidFill>
                  <a:srgbClr val="000000"/>
                </a:solidFill>
                <a:latin typeface="Times New Roman" panose="02020603050405020304" pitchFamily="18" charset="0"/>
                <a:cs typeface="Times New Roman" panose="02020603050405020304" pitchFamily="18" charset="0"/>
              </a:rPr>
              <a:t>seemed to </a:t>
            </a:r>
            <a:r>
              <a:rPr lang="en-US" sz="2400" dirty="0">
                <a:solidFill>
                  <a:srgbClr val="000000"/>
                </a:solidFill>
                <a:latin typeface="Times New Roman" panose="02020603050405020304" pitchFamily="18" charset="0"/>
                <a:cs typeface="Times New Roman" panose="02020603050405020304" pitchFamily="18" charset="0"/>
              </a:rPr>
              <a:t>be absurd, according to the views held until then at macroscale </a:t>
            </a:r>
            <a:r>
              <a:rPr lang="en-US" sz="2400" dirty="0" smtClean="0">
                <a:solidFill>
                  <a:srgbClr val="000000"/>
                </a:solidFill>
                <a:latin typeface="Times New Roman" panose="02020603050405020304" pitchFamily="18" charset="0"/>
                <a:cs typeface="Times New Roman" panose="02020603050405020304" pitchFamily="18" charset="0"/>
              </a:rPr>
              <a:t>level.</a:t>
            </a:r>
            <a:endParaRPr lang="it-IT" sz="2400" dirty="0">
              <a:solidFill>
                <a:srgbClr val="000000"/>
              </a:solidFill>
              <a:latin typeface="Times New Roman" pitchFamily="18" charset="0"/>
              <a:cs typeface="Times New Roman" pitchFamily="18" charset="0"/>
            </a:endParaRPr>
          </a:p>
        </p:txBody>
      </p:sp>
      <p:sp>
        <p:nvSpPr>
          <p:cNvPr id="12" name="TextBox 11"/>
          <p:cNvSpPr txBox="1"/>
          <p:nvPr/>
        </p:nvSpPr>
        <p:spPr>
          <a:xfrm>
            <a:off x="312423" y="4665911"/>
            <a:ext cx="8208912" cy="1938992"/>
          </a:xfrm>
          <a:prstGeom prst="rect">
            <a:avLst/>
          </a:prstGeom>
          <a:noFill/>
        </p:spPr>
        <p:txBody>
          <a:bodyPr wrap="square" rtlCol="0">
            <a:spAutoFit/>
          </a:bodyPr>
          <a:lstStyle/>
          <a:p>
            <a:pPr marL="347472" indent="-347472" algn="just"/>
            <a:r>
              <a:rPr lang="en-US" sz="2400" dirty="0" smtClean="0">
                <a:solidFill>
                  <a:srgbClr val="000000"/>
                </a:solidFill>
                <a:latin typeface="Times New Roman" panose="02020603050405020304" pitchFamily="18" charset="0"/>
                <a:cs typeface="Times New Roman" panose="02020603050405020304" pitchFamily="18" charset="0"/>
              </a:rPr>
              <a:t>Furthermore, </a:t>
            </a:r>
            <a:r>
              <a:rPr lang="en-US" sz="2400" b="1" dirty="0">
                <a:solidFill>
                  <a:srgbClr val="000000"/>
                </a:solidFill>
                <a:latin typeface="Times New Roman" panose="02020603050405020304" pitchFamily="18" charset="0"/>
                <a:cs typeface="Times New Roman" panose="02020603050405020304" pitchFamily="18" charset="0"/>
              </a:rPr>
              <a:t>in 1924 de Broglie </a:t>
            </a:r>
            <a:r>
              <a:rPr lang="en-US" sz="2400" b="1" dirty="0" smtClean="0">
                <a:solidFill>
                  <a:srgbClr val="000000"/>
                </a:solidFill>
                <a:latin typeface="Times New Roman" panose="02020603050405020304" pitchFamily="18" charset="0"/>
                <a:cs typeface="Times New Roman" panose="02020603050405020304" pitchFamily="18" charset="0"/>
              </a:rPr>
              <a:t>introduced </a:t>
            </a:r>
            <a:r>
              <a:rPr lang="en-US" sz="2400" b="1" dirty="0">
                <a:solidFill>
                  <a:srgbClr val="000000"/>
                </a:solidFill>
                <a:latin typeface="Times New Roman" panose="02020603050405020304" pitchFamily="18" charset="0"/>
                <a:cs typeface="Times New Roman" panose="02020603050405020304" pitchFamily="18" charset="0"/>
              </a:rPr>
              <a:t>the idea </a:t>
            </a:r>
            <a:r>
              <a:rPr lang="en-US" sz="2400" b="1" dirty="0" smtClean="0">
                <a:solidFill>
                  <a:srgbClr val="000000"/>
                </a:solidFill>
                <a:latin typeface="Times New Roman" panose="02020603050405020304" pitchFamily="18" charset="0"/>
                <a:cs typeface="Times New Roman" panose="02020603050405020304" pitchFamily="18" charset="0"/>
              </a:rPr>
              <a:t>in QM of </a:t>
            </a:r>
            <a:r>
              <a:rPr lang="en-US" sz="2400" b="1" dirty="0">
                <a:solidFill>
                  <a:srgbClr val="000000"/>
                </a:solidFill>
                <a:latin typeface="Times New Roman" panose="02020603050405020304" pitchFamily="18" charset="0"/>
                <a:cs typeface="Times New Roman" panose="02020603050405020304" pitchFamily="18" charset="0"/>
              </a:rPr>
              <a:t>a wave description of elementary systems.</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cs typeface="Times New Roman" panose="02020603050405020304" pitchFamily="18" charset="0"/>
              </a:rPr>
              <a:t>Later </a:t>
            </a:r>
            <a:r>
              <a:rPr lang="en-US" sz="2400" b="1" dirty="0" smtClean="0">
                <a:solidFill>
                  <a:srgbClr val="000000"/>
                </a:solidFill>
                <a:latin typeface="Times New Roman" panose="02020603050405020304" pitchFamily="18" charset="0"/>
                <a:cs typeface="Times New Roman" panose="02020603050405020304" pitchFamily="18" charset="0"/>
              </a:rPr>
              <a:t>QFT</a:t>
            </a:r>
            <a:r>
              <a:rPr lang="en-US" sz="2400" dirty="0" smtClean="0">
                <a:solidFill>
                  <a:srgbClr val="000000"/>
                </a:solidFill>
                <a:latin typeface="Times New Roman" panose="02020603050405020304" pitchFamily="18" charset="0"/>
                <a:cs typeface="Times New Roman" panose="02020603050405020304" pitchFamily="18" charset="0"/>
              </a:rPr>
              <a:t> emerged from </a:t>
            </a:r>
            <a:r>
              <a:rPr lang="en-US" sz="2400" b="1" dirty="0" smtClean="0">
                <a:solidFill>
                  <a:srgbClr val="000000"/>
                </a:solidFill>
                <a:latin typeface="Times New Roman" panose="02020603050405020304" pitchFamily="18" charset="0"/>
                <a:cs typeface="Times New Roman" panose="02020603050405020304" pitchFamily="18" charset="0"/>
              </a:rPr>
              <a:t>a </a:t>
            </a:r>
            <a:r>
              <a:rPr lang="en-US" sz="2400" b="1" dirty="0">
                <a:solidFill>
                  <a:srgbClr val="000000"/>
                </a:solidFill>
                <a:latin typeface="Times New Roman" panose="02020603050405020304" pitchFamily="18" charset="0"/>
                <a:cs typeface="Times New Roman" panose="02020603050405020304" pitchFamily="18" charset="0"/>
              </a:rPr>
              <a:t>major ontological paradigm shift with respect to Classical Physics</a:t>
            </a:r>
            <a:r>
              <a:rPr lang="en-US" sz="2400" dirty="0">
                <a:solidFill>
                  <a:srgbClr val="000000"/>
                </a:solidFill>
                <a:latin typeface="Times New Roman" panose="02020603050405020304" pitchFamily="18" charset="0"/>
                <a:cs typeface="Times New Roman" panose="02020603050405020304" pitchFamily="18" charset="0"/>
              </a:rPr>
              <a:t> which still provides </a:t>
            </a:r>
            <a:r>
              <a:rPr lang="en-US" sz="2400" dirty="0" smtClean="0">
                <a:solidFill>
                  <a:srgbClr val="000000"/>
                </a:solidFill>
                <a:latin typeface="Times New Roman" panose="02020603050405020304" pitchFamily="18" charset="0"/>
                <a:cs typeface="Times New Roman" panose="02020603050405020304" pitchFamily="18" charset="0"/>
              </a:rPr>
              <a:t>the framework </a:t>
            </a:r>
            <a:r>
              <a:rPr lang="en-US" sz="2400" dirty="0">
                <a:solidFill>
                  <a:srgbClr val="000000"/>
                </a:solidFill>
                <a:latin typeface="Times New Roman" panose="02020603050405020304" pitchFamily="18" charset="0"/>
                <a:cs typeface="Times New Roman" panose="02020603050405020304" pitchFamily="18" charset="0"/>
              </a:rPr>
              <a:t>of the vision of nature of most </a:t>
            </a:r>
            <a:r>
              <a:rPr lang="en-US" sz="2400" dirty="0" smtClean="0">
                <a:solidFill>
                  <a:srgbClr val="000000"/>
                </a:solidFill>
                <a:latin typeface="Times New Roman" panose="02020603050405020304" pitchFamily="18" charset="0"/>
                <a:cs typeface="Times New Roman" panose="02020603050405020304" pitchFamily="18" charset="0"/>
              </a:rPr>
              <a:t>scientists currently</a:t>
            </a:r>
            <a:r>
              <a:rPr lang="en-US" sz="2000" dirty="0" smtClean="0">
                <a:solidFill>
                  <a:srgbClr val="000000"/>
                </a:solidFill>
                <a:latin typeface="Times New Roman" panose="02020603050405020304" pitchFamily="18" charset="0"/>
                <a:cs typeface="Times New Roman" panose="02020603050405020304" pitchFamily="18" charset="0"/>
              </a:rPr>
              <a:t>.</a:t>
            </a:r>
            <a:endParaRPr lang="it-IT" sz="2200" dirty="0">
              <a:solidFill>
                <a:srgbClr val="000000"/>
              </a:solidFill>
              <a:latin typeface="Times New Roman" pitchFamily="18" charset="0"/>
              <a:cs typeface="Times New Roman"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5164454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26</a:t>
            </a:fld>
            <a:endParaRPr lang="it-IT" smtClean="0">
              <a:latin typeface="Arial" pitchFamily="34"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TextBox 15"/>
          <p:cNvSpPr txBox="1"/>
          <p:nvPr/>
        </p:nvSpPr>
        <p:spPr>
          <a:xfrm>
            <a:off x="338553" y="1254410"/>
            <a:ext cx="8466894" cy="1323439"/>
          </a:xfrm>
          <a:prstGeom prst="rect">
            <a:avLst/>
          </a:prstGeom>
          <a:noFill/>
        </p:spPr>
        <p:txBody>
          <a:bodyPr wrap="square" rtlCol="0">
            <a:spAutoFit/>
          </a:bodyPr>
          <a:lstStyle/>
          <a:p>
            <a:pPr algn="just">
              <a:spcBef>
                <a:spcPts val="0"/>
              </a:spcBef>
              <a:spcAft>
                <a:spcPts val="0"/>
              </a:spcAft>
            </a:pPr>
            <a:r>
              <a:rPr lang="en-US" sz="2000" dirty="0" smtClean="0">
                <a:solidFill>
                  <a:srgbClr val="000000"/>
                </a:solidFill>
                <a:latin typeface="Times New Roman"/>
                <a:ea typeface="Times New Roman"/>
              </a:rPr>
              <a:t>The </a:t>
            </a:r>
            <a:r>
              <a:rPr lang="en-US" sz="2000" b="1" dirty="0" smtClean="0">
                <a:solidFill>
                  <a:srgbClr val="000000"/>
                </a:solidFill>
                <a:latin typeface="Times New Roman"/>
                <a:ea typeface="Times New Roman"/>
              </a:rPr>
              <a:t>traditional QFT description </a:t>
            </a:r>
            <a:r>
              <a:rPr lang="en-US" sz="2000" dirty="0">
                <a:solidFill>
                  <a:srgbClr val="000000"/>
                </a:solidFill>
                <a:latin typeface="Times New Roman"/>
                <a:ea typeface="Times New Roman"/>
              </a:rPr>
              <a:t>of a physical system </a:t>
            </a:r>
            <a:r>
              <a:rPr lang="en-US" sz="2000" b="1" dirty="0">
                <a:solidFill>
                  <a:srgbClr val="000000"/>
                </a:solidFill>
                <a:latin typeface="Times New Roman"/>
                <a:ea typeface="Times New Roman"/>
              </a:rPr>
              <a:t>is </a:t>
            </a:r>
            <a:r>
              <a:rPr lang="en-US" sz="2000" b="1" dirty="0" smtClean="0">
                <a:solidFill>
                  <a:srgbClr val="000000"/>
                </a:solidFill>
                <a:latin typeface="Times New Roman"/>
                <a:ea typeface="Times New Roman"/>
              </a:rPr>
              <a:t>given in </a:t>
            </a:r>
            <a:r>
              <a:rPr lang="en-US" sz="2000" b="1" dirty="0">
                <a:solidFill>
                  <a:srgbClr val="000000"/>
                </a:solidFill>
                <a:latin typeface="Times New Roman"/>
                <a:ea typeface="Times New Roman"/>
              </a:rPr>
              <a:t>terms of a</a:t>
            </a:r>
            <a:r>
              <a:rPr lang="en-US" sz="2000" dirty="0">
                <a:solidFill>
                  <a:srgbClr val="000000"/>
                </a:solidFill>
                <a:latin typeface="Times New Roman"/>
                <a:ea typeface="Times New Roman"/>
              </a:rPr>
              <a:t> </a:t>
            </a:r>
            <a:r>
              <a:rPr lang="en-US" sz="2000" b="1" dirty="0">
                <a:solidFill>
                  <a:srgbClr val="000000"/>
                </a:solidFill>
                <a:latin typeface="Times New Roman"/>
                <a:ea typeface="Times New Roman"/>
              </a:rPr>
              <a:t>matter field</a:t>
            </a:r>
            <a:r>
              <a:rPr lang="en-US" sz="2000" dirty="0">
                <a:solidFill>
                  <a:srgbClr val="000000"/>
                </a:solidFill>
                <a:latin typeface="Times New Roman"/>
                <a:ea typeface="Times New Roman"/>
              </a:rPr>
              <a:t>, which is the space-time distribution of atoms/molecules, </a:t>
            </a:r>
            <a:r>
              <a:rPr lang="en-US" sz="2000" dirty="0" smtClean="0">
                <a:solidFill>
                  <a:srgbClr val="000000"/>
                </a:solidFill>
                <a:latin typeface="Times New Roman"/>
                <a:ea typeface="Times New Roman"/>
              </a:rPr>
              <a:t>coupled to </a:t>
            </a:r>
            <a:r>
              <a:rPr lang="en-US" sz="2000" dirty="0">
                <a:solidFill>
                  <a:srgbClr val="000000"/>
                </a:solidFill>
                <a:latin typeface="Times New Roman"/>
                <a:ea typeface="Times New Roman"/>
              </a:rPr>
              <a:t>the gauge field with the possible supplement of other fields describing the </a:t>
            </a:r>
            <a:r>
              <a:rPr lang="en-US" sz="2000" dirty="0" err="1" smtClean="0">
                <a:solidFill>
                  <a:srgbClr val="000000"/>
                </a:solidFill>
                <a:latin typeface="Times New Roman"/>
                <a:ea typeface="Times New Roman"/>
              </a:rPr>
              <a:t>nonelectromagnetic</a:t>
            </a:r>
            <a:r>
              <a:rPr lang="en-US" sz="2000" dirty="0" smtClean="0">
                <a:solidFill>
                  <a:srgbClr val="000000"/>
                </a:solidFill>
                <a:latin typeface="Times New Roman"/>
                <a:ea typeface="Times New Roman"/>
              </a:rPr>
              <a:t> interactions</a:t>
            </a:r>
            <a:r>
              <a:rPr lang="en-US" sz="2000" dirty="0">
                <a:solidFill>
                  <a:srgbClr val="000000"/>
                </a:solidFill>
                <a:latin typeface="Times New Roman"/>
                <a:ea typeface="Times New Roman"/>
              </a:rPr>
              <a:t>, such as the chemical forces.</a:t>
            </a:r>
            <a:endParaRPr lang="it-IT" sz="1900" dirty="0">
              <a:solidFill>
                <a:srgbClr val="000000"/>
              </a:solidFill>
              <a:latin typeface="Times New Roman" pitchFamily="18" charset="0"/>
              <a:cs typeface="Times New Roman" pitchFamily="18" charset="0"/>
            </a:endParaRPr>
          </a:p>
        </p:txBody>
      </p:sp>
      <p:sp>
        <p:nvSpPr>
          <p:cNvPr id="18" name="TextBox 17"/>
          <p:cNvSpPr txBox="1"/>
          <p:nvPr/>
        </p:nvSpPr>
        <p:spPr>
          <a:xfrm>
            <a:off x="312656" y="2584184"/>
            <a:ext cx="8466894" cy="1323439"/>
          </a:xfrm>
          <a:prstGeom prst="rect">
            <a:avLst/>
          </a:prstGeom>
          <a:noFill/>
        </p:spPr>
        <p:txBody>
          <a:bodyPr wrap="square" rtlCol="0">
            <a:spAutoFit/>
          </a:bodyPr>
          <a:lstStyle/>
          <a:p>
            <a:pPr algn="just">
              <a:spcBef>
                <a:spcPts val="0"/>
              </a:spcBef>
              <a:spcAft>
                <a:spcPts val="0"/>
              </a:spcAft>
            </a:pPr>
            <a:r>
              <a:rPr lang="en-US" sz="2000" dirty="0">
                <a:solidFill>
                  <a:srgbClr val="000000"/>
                </a:solidFill>
                <a:latin typeface="Times New Roman"/>
                <a:ea typeface="Times New Roman"/>
              </a:rPr>
              <a:t>According to the </a:t>
            </a:r>
            <a:r>
              <a:rPr lang="en-US" sz="2000" dirty="0" smtClean="0">
                <a:solidFill>
                  <a:srgbClr val="000000"/>
                </a:solidFill>
                <a:latin typeface="Times New Roman"/>
                <a:ea typeface="Times New Roman"/>
              </a:rPr>
              <a:t>QFT principle </a:t>
            </a:r>
            <a:r>
              <a:rPr lang="en-US" sz="2000" dirty="0">
                <a:solidFill>
                  <a:srgbClr val="000000"/>
                </a:solidFill>
                <a:latin typeface="Times New Roman"/>
                <a:ea typeface="Times New Roman"/>
              </a:rPr>
              <a:t>of complementarity</a:t>
            </a:r>
            <a:r>
              <a:rPr lang="en-US" sz="2000" dirty="0" smtClean="0">
                <a:solidFill>
                  <a:srgbClr val="000000"/>
                </a:solidFill>
                <a:latin typeface="Times New Roman"/>
                <a:ea typeface="Times New Roman"/>
              </a:rPr>
              <a:t>, </a:t>
            </a:r>
            <a:r>
              <a:rPr lang="en-US" sz="2000" b="1" dirty="0" smtClean="0">
                <a:solidFill>
                  <a:srgbClr val="000000"/>
                </a:solidFill>
                <a:latin typeface="Times New Roman"/>
                <a:ea typeface="Times New Roman"/>
              </a:rPr>
              <a:t>there </a:t>
            </a:r>
            <a:r>
              <a:rPr lang="en-US" sz="2000" b="1" dirty="0">
                <a:solidFill>
                  <a:srgbClr val="000000"/>
                </a:solidFill>
                <a:latin typeface="Times New Roman"/>
                <a:ea typeface="Times New Roman"/>
              </a:rPr>
              <a:t>is also another representation where the phase assumes a precise </a:t>
            </a:r>
            <a:r>
              <a:rPr lang="en-US" sz="2000" b="1" dirty="0" smtClean="0">
                <a:solidFill>
                  <a:srgbClr val="000000"/>
                </a:solidFill>
                <a:latin typeface="Times New Roman"/>
                <a:ea typeface="Times New Roman"/>
              </a:rPr>
              <a:t>value.</a:t>
            </a:r>
            <a:r>
              <a:rPr lang="en-US" sz="2000" dirty="0" smtClean="0">
                <a:solidFill>
                  <a:srgbClr val="000000"/>
                </a:solidFill>
                <a:latin typeface="Times New Roman"/>
                <a:ea typeface="Times New Roman"/>
              </a:rPr>
              <a:t> This representation which </a:t>
            </a:r>
            <a:r>
              <a:rPr lang="en-US" sz="2000" dirty="0">
                <a:solidFill>
                  <a:srgbClr val="000000"/>
                </a:solidFill>
                <a:latin typeface="Times New Roman"/>
                <a:ea typeface="Times New Roman"/>
              </a:rPr>
              <a:t>focuses on the </a:t>
            </a:r>
            <a:r>
              <a:rPr lang="en-US" sz="2000" b="1" dirty="0">
                <a:solidFill>
                  <a:srgbClr val="000000"/>
                </a:solidFill>
                <a:latin typeface="Times New Roman"/>
                <a:ea typeface="Times New Roman"/>
              </a:rPr>
              <a:t>wave-like features of the system</a:t>
            </a:r>
            <a:r>
              <a:rPr lang="en-US" sz="2000" dirty="0">
                <a:solidFill>
                  <a:srgbClr val="000000"/>
                </a:solidFill>
                <a:latin typeface="Times New Roman"/>
                <a:ea typeface="Times New Roman"/>
              </a:rPr>
              <a:t> cannot be assumed simultaneously </a:t>
            </a:r>
            <a:r>
              <a:rPr lang="en-US" sz="2000" dirty="0" smtClean="0">
                <a:solidFill>
                  <a:srgbClr val="000000"/>
                </a:solidFill>
                <a:latin typeface="Times New Roman"/>
                <a:ea typeface="Times New Roman"/>
              </a:rPr>
              <a:t>with the </a:t>
            </a:r>
            <a:r>
              <a:rPr lang="en-US" sz="2000" dirty="0">
                <a:solidFill>
                  <a:srgbClr val="000000"/>
                </a:solidFill>
                <a:latin typeface="Times New Roman"/>
                <a:ea typeface="Times New Roman"/>
              </a:rPr>
              <a:t>particle representation.  </a:t>
            </a:r>
            <a:endParaRPr lang="it-IT" sz="1900" dirty="0">
              <a:solidFill>
                <a:srgbClr val="000000"/>
              </a:solidFill>
              <a:latin typeface="Times New Roman" pitchFamily="18" charset="0"/>
              <a:cs typeface="Times New Roman" pitchFamily="18" charset="0"/>
            </a:endParaRPr>
          </a:p>
        </p:txBody>
      </p:sp>
      <p:sp>
        <p:nvSpPr>
          <p:cNvPr id="20" name="TextBox 19"/>
          <p:cNvSpPr txBox="1"/>
          <p:nvPr/>
        </p:nvSpPr>
        <p:spPr>
          <a:xfrm>
            <a:off x="338553" y="3827453"/>
            <a:ext cx="8466894" cy="707886"/>
          </a:xfrm>
          <a:prstGeom prst="rect">
            <a:avLst/>
          </a:prstGeom>
          <a:noFill/>
        </p:spPr>
        <p:txBody>
          <a:bodyPr wrap="square" rtlCol="0">
            <a:spAutoFit/>
          </a:bodyPr>
          <a:lstStyle/>
          <a:p>
            <a:pPr algn="just">
              <a:spcBef>
                <a:spcPts val="0"/>
              </a:spcBef>
              <a:spcAft>
                <a:spcPts val="0"/>
              </a:spcAft>
            </a:pPr>
            <a:r>
              <a:rPr lang="en-US" sz="2000" dirty="0">
                <a:solidFill>
                  <a:srgbClr val="000000"/>
                </a:solidFill>
                <a:latin typeface="Times New Roman"/>
                <a:ea typeface="Times New Roman"/>
              </a:rPr>
              <a:t>The relation between these two representations is expressed by </a:t>
            </a:r>
            <a:r>
              <a:rPr lang="en-US" sz="2000" dirty="0" smtClean="0">
                <a:solidFill>
                  <a:srgbClr val="000000"/>
                </a:solidFill>
                <a:latin typeface="Times New Roman"/>
                <a:ea typeface="Times New Roman"/>
              </a:rPr>
              <a:t>the uncertainty </a:t>
            </a:r>
            <a:r>
              <a:rPr lang="en-US" sz="2000" dirty="0">
                <a:solidFill>
                  <a:srgbClr val="000000"/>
                </a:solidFill>
                <a:latin typeface="Times New Roman"/>
                <a:ea typeface="Times New Roman"/>
              </a:rPr>
              <a:t>relation, similar to the Heisenberg relation between position and momentum</a:t>
            </a:r>
            <a:r>
              <a:rPr lang="en-US" sz="2000" dirty="0" smtClean="0">
                <a:solidFill>
                  <a:srgbClr val="000000"/>
                </a:solidFill>
                <a:latin typeface="Times New Roman"/>
                <a:ea typeface="Times New Roman"/>
              </a:rPr>
              <a:t>:</a:t>
            </a:r>
          </a:p>
        </p:txBody>
      </p:sp>
      <p:sp>
        <p:nvSpPr>
          <p:cNvPr id="15" name="TextBox 14"/>
          <p:cNvSpPr txBox="1"/>
          <p:nvPr/>
        </p:nvSpPr>
        <p:spPr>
          <a:xfrm>
            <a:off x="348215" y="4797152"/>
            <a:ext cx="8466894" cy="815608"/>
          </a:xfrm>
          <a:prstGeom prst="rect">
            <a:avLst/>
          </a:prstGeom>
          <a:noFill/>
        </p:spPr>
        <p:txBody>
          <a:bodyPr wrap="square" rtlCol="0">
            <a:spAutoFit/>
          </a:bodyPr>
          <a:lstStyle/>
          <a:p>
            <a:pPr algn="ctr">
              <a:spcBef>
                <a:spcPts val="0"/>
              </a:spcBef>
              <a:spcAft>
                <a:spcPts val="0"/>
              </a:spcAft>
            </a:pPr>
            <a:r>
              <a:rPr lang="el-GR" sz="2800" dirty="0" smtClean="0">
                <a:solidFill>
                  <a:srgbClr val="000000"/>
                </a:solidFill>
                <a:latin typeface="Times New Roman"/>
                <a:ea typeface="Times New Roman"/>
              </a:rPr>
              <a:t>Δ</a:t>
            </a:r>
            <a:r>
              <a:rPr lang="en-US" sz="2800" dirty="0" smtClean="0">
                <a:solidFill>
                  <a:srgbClr val="000000"/>
                </a:solidFill>
                <a:latin typeface="Times New Roman"/>
                <a:ea typeface="Times New Roman"/>
              </a:rPr>
              <a:t>N </a:t>
            </a:r>
            <a:r>
              <a:rPr lang="el-GR" sz="2800" dirty="0" smtClean="0">
                <a:solidFill>
                  <a:srgbClr val="000000"/>
                </a:solidFill>
                <a:latin typeface="Times New Roman"/>
                <a:ea typeface="Times New Roman"/>
              </a:rPr>
              <a:t>ΔΦ</a:t>
            </a:r>
            <a:r>
              <a:rPr lang="en-US" sz="2800" dirty="0" smtClean="0">
                <a:solidFill>
                  <a:srgbClr val="000000"/>
                </a:solidFill>
                <a:latin typeface="Times New Roman"/>
                <a:ea typeface="Times New Roman"/>
              </a:rPr>
              <a:t> </a:t>
            </a:r>
            <a:r>
              <a:rPr lang="el-GR" sz="2800" dirty="0" smtClean="0">
                <a:solidFill>
                  <a:srgbClr val="000000"/>
                </a:solidFill>
                <a:latin typeface="Times New Roman"/>
                <a:ea typeface="Times New Roman"/>
              </a:rPr>
              <a:t>≥</a:t>
            </a:r>
            <a:r>
              <a:rPr lang="en-US" sz="2800" dirty="0" smtClean="0">
                <a:solidFill>
                  <a:srgbClr val="000000"/>
                </a:solidFill>
                <a:latin typeface="Times New Roman"/>
                <a:ea typeface="Times New Roman"/>
              </a:rPr>
              <a:t> 1/2</a:t>
            </a:r>
            <a:endParaRPr lang="en-US" sz="2800" dirty="0">
              <a:solidFill>
                <a:srgbClr val="000000"/>
              </a:solidFill>
              <a:latin typeface="Times New Roman"/>
              <a:ea typeface="Times New Roman"/>
            </a:endParaRPr>
          </a:p>
          <a:p>
            <a:pPr algn="just">
              <a:spcBef>
                <a:spcPts val="0"/>
              </a:spcBef>
              <a:spcAft>
                <a:spcPts val="0"/>
              </a:spcAft>
            </a:pPr>
            <a:endParaRPr lang="it-IT" sz="1900" dirty="0">
              <a:solidFill>
                <a:srgbClr val="000000"/>
              </a:solidFill>
              <a:latin typeface="Times New Roman" pitchFamily="18" charset="0"/>
              <a:cs typeface="Times New Roman" pitchFamily="18" charset="0"/>
            </a:endParaRPr>
          </a:p>
        </p:txBody>
      </p:sp>
      <p:sp>
        <p:nvSpPr>
          <p:cNvPr id="19" name="TextBox 18"/>
          <p:cNvSpPr txBox="1"/>
          <p:nvPr/>
        </p:nvSpPr>
        <p:spPr>
          <a:xfrm>
            <a:off x="359073" y="5301208"/>
            <a:ext cx="8466894" cy="1015663"/>
          </a:xfrm>
          <a:prstGeom prst="rect">
            <a:avLst/>
          </a:prstGeom>
          <a:noFill/>
        </p:spPr>
        <p:txBody>
          <a:bodyPr wrap="square" rtlCol="0">
            <a:spAutoFit/>
          </a:bodyPr>
          <a:lstStyle/>
          <a:p>
            <a:pPr algn="just">
              <a:spcBef>
                <a:spcPts val="0"/>
              </a:spcBef>
              <a:spcAft>
                <a:spcPts val="600"/>
              </a:spcAft>
            </a:pPr>
            <a:r>
              <a:rPr lang="en-US" sz="2000" dirty="0">
                <a:solidFill>
                  <a:srgbClr val="000000"/>
                </a:solidFill>
                <a:latin typeface="Times New Roman"/>
                <a:ea typeface="Times New Roman"/>
              </a:rPr>
              <a:t>connecting the </a:t>
            </a:r>
            <a:r>
              <a:rPr lang="en-US" sz="2000" b="1" dirty="0">
                <a:solidFill>
                  <a:srgbClr val="000000"/>
                </a:solidFill>
                <a:latin typeface="Times New Roman"/>
                <a:ea typeface="Times New Roman"/>
              </a:rPr>
              <a:t>uncertainty of the number of quanta</a:t>
            </a:r>
            <a:r>
              <a:rPr lang="en-US" sz="2000" dirty="0">
                <a:solidFill>
                  <a:srgbClr val="000000"/>
                </a:solidFill>
                <a:latin typeface="Times New Roman"/>
                <a:ea typeface="Times New Roman"/>
              </a:rPr>
              <a:t> (particle structure of the system) </a:t>
            </a:r>
            <a:r>
              <a:rPr lang="el-GR" sz="2000" b="1" dirty="0">
                <a:solidFill>
                  <a:srgbClr val="000000"/>
                </a:solidFill>
                <a:latin typeface="Times New Roman"/>
                <a:ea typeface="Times New Roman"/>
              </a:rPr>
              <a:t>Δ</a:t>
            </a:r>
            <a:r>
              <a:rPr lang="en-US" sz="2000" b="1" dirty="0">
                <a:solidFill>
                  <a:srgbClr val="000000"/>
                </a:solidFill>
                <a:latin typeface="Times New Roman"/>
                <a:ea typeface="Times New Roman"/>
              </a:rPr>
              <a:t>N</a:t>
            </a:r>
            <a:r>
              <a:rPr lang="en-US" sz="2000" dirty="0">
                <a:solidFill>
                  <a:srgbClr val="000000"/>
                </a:solidFill>
                <a:latin typeface="Times New Roman"/>
                <a:ea typeface="Times New Roman"/>
              </a:rPr>
              <a:t> and the </a:t>
            </a:r>
            <a:r>
              <a:rPr lang="en-US" sz="2000" b="1" dirty="0">
                <a:solidFill>
                  <a:srgbClr val="000000"/>
                </a:solidFill>
                <a:latin typeface="Times New Roman"/>
                <a:ea typeface="Times New Roman"/>
              </a:rPr>
              <a:t>uncertainty of the phase</a:t>
            </a:r>
            <a:r>
              <a:rPr lang="en-US" sz="2000" dirty="0">
                <a:solidFill>
                  <a:srgbClr val="000000"/>
                </a:solidFill>
                <a:latin typeface="Times New Roman"/>
                <a:ea typeface="Times New Roman"/>
              </a:rPr>
              <a:t> (which describes the rhythm of fluctuation of the system) </a:t>
            </a:r>
            <a:r>
              <a:rPr lang="el-GR" sz="2000" b="1" dirty="0">
                <a:solidFill>
                  <a:srgbClr val="000000"/>
                </a:solidFill>
                <a:latin typeface="Times New Roman"/>
                <a:ea typeface="Times New Roman"/>
              </a:rPr>
              <a:t>ΔΦ</a:t>
            </a:r>
            <a:r>
              <a:rPr lang="en-US" sz="2000" dirty="0" smtClean="0">
                <a:solidFill>
                  <a:srgbClr val="000000"/>
                </a:solidFill>
                <a:latin typeface="Times New Roman"/>
                <a:ea typeface="Times New Roman"/>
              </a:rPr>
              <a:t>.</a:t>
            </a:r>
            <a:endParaRPr lang="it-IT" sz="1900" dirty="0">
              <a:solidFill>
                <a:srgbClr val="000000"/>
              </a:solidFill>
              <a:latin typeface="Times New Roman" pitchFamily="18" charset="0"/>
              <a:cs typeface="Times New Roman" pitchFamily="18" charset="0"/>
            </a:endParaRPr>
          </a:p>
        </p:txBody>
      </p:sp>
      <p:sp>
        <p:nvSpPr>
          <p:cNvPr id="21" name="Titolo 1"/>
          <p:cNvSpPr txBox="1">
            <a:spLocks/>
          </p:cNvSpPr>
          <p:nvPr/>
        </p:nvSpPr>
        <p:spPr bwMode="auto">
          <a:xfrm>
            <a:off x="1" y="836612"/>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3200" dirty="0" smtClean="0">
                <a:latin typeface="Times New Roman" panose="02020603050405020304" pitchFamily="18" charset="0"/>
                <a:cs typeface="Times New Roman" panose="02020603050405020304" pitchFamily="18" charset="0"/>
              </a:rPr>
              <a:t>Quantum Field Theory</a:t>
            </a:r>
            <a:endParaRPr lang="en-US" sz="3200" kern="0" dirty="0" smtClean="0">
              <a:latin typeface="Times New Roman" panose="02020603050405020304" pitchFamily="18" charset="0"/>
              <a:cs typeface="Times New Roman" panose="02020603050405020304" pitchFamily="18" charset="0"/>
            </a:endParaRPr>
          </a:p>
        </p:txBody>
      </p:sp>
      <p:sp>
        <p:nvSpPr>
          <p:cNvPr id="1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59412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0-#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0-#ppt_w/2"/>
                                          </p:val>
                                        </p:tav>
                                        <p:tav tm="100000">
                                          <p:val>
                                            <p:strVal val="#ppt_x"/>
                                          </p:val>
                                        </p:tav>
                                      </p:tavLst>
                                    </p:anim>
                                    <p:anim calcmode="lin" valueType="num">
                                      <p:cBhvr additive="base">
                                        <p:cTn id="2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15"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27</a:t>
            </a:fld>
            <a:endParaRPr lang="it-IT" smtClean="0">
              <a:latin typeface="Arial" pitchFamily="34"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TextBox 15"/>
          <p:cNvSpPr txBox="1"/>
          <p:nvPr/>
        </p:nvSpPr>
        <p:spPr>
          <a:xfrm>
            <a:off x="338553" y="1254410"/>
            <a:ext cx="8466894" cy="461665"/>
          </a:xfrm>
          <a:prstGeom prst="rect">
            <a:avLst/>
          </a:prstGeom>
          <a:noFill/>
        </p:spPr>
        <p:txBody>
          <a:bodyPr wrap="square" rtlCol="0">
            <a:spAutoFit/>
          </a:bodyPr>
          <a:lstStyle/>
          <a:p>
            <a:pPr algn="just">
              <a:spcBef>
                <a:spcPts val="0"/>
              </a:spcBef>
              <a:spcAft>
                <a:spcPts val="600"/>
              </a:spcAft>
            </a:pPr>
            <a:r>
              <a:rPr lang="en-US" sz="2400" dirty="0" smtClean="0">
                <a:solidFill>
                  <a:srgbClr val="000000"/>
                </a:solidFill>
                <a:latin typeface="Times New Roman"/>
                <a:ea typeface="Times New Roman"/>
              </a:rPr>
              <a:t>Therefore, </a:t>
            </a:r>
            <a:r>
              <a:rPr lang="en-US" sz="2400" dirty="0">
                <a:solidFill>
                  <a:srgbClr val="000000"/>
                </a:solidFill>
                <a:latin typeface="Times New Roman"/>
                <a:ea typeface="Times New Roman"/>
              </a:rPr>
              <a:t>a </a:t>
            </a:r>
            <a:r>
              <a:rPr lang="en-US" sz="2400" dirty="0" smtClean="0">
                <a:solidFill>
                  <a:srgbClr val="000000"/>
                </a:solidFill>
                <a:latin typeface="Times New Roman"/>
                <a:ea typeface="Times New Roman"/>
              </a:rPr>
              <a:t>complex system </a:t>
            </a:r>
            <a:r>
              <a:rPr lang="en-US" sz="2400" dirty="0">
                <a:solidFill>
                  <a:srgbClr val="000000"/>
                </a:solidFill>
                <a:latin typeface="Times New Roman"/>
                <a:ea typeface="Times New Roman"/>
              </a:rPr>
              <a:t>involves two kinds of interaction:</a:t>
            </a:r>
            <a:endParaRPr lang="it-IT" sz="2400" dirty="0">
              <a:solidFill>
                <a:srgbClr val="000000"/>
              </a:solidFill>
              <a:latin typeface="Times New Roman" pitchFamily="18" charset="0"/>
              <a:cs typeface="Times New Roman" pitchFamily="18" charset="0"/>
            </a:endParaRPr>
          </a:p>
        </p:txBody>
      </p:sp>
      <p:sp>
        <p:nvSpPr>
          <p:cNvPr id="18" name="TextBox 17"/>
          <p:cNvSpPr txBox="1"/>
          <p:nvPr/>
        </p:nvSpPr>
        <p:spPr>
          <a:xfrm>
            <a:off x="311607" y="1628800"/>
            <a:ext cx="8466894" cy="2246769"/>
          </a:xfrm>
          <a:prstGeom prst="rect">
            <a:avLst/>
          </a:prstGeom>
          <a:noFill/>
        </p:spPr>
        <p:txBody>
          <a:bodyPr wrap="square" rtlCol="0">
            <a:spAutoFit/>
          </a:bodyPr>
          <a:lstStyle/>
          <a:p>
            <a:pPr algn="just">
              <a:spcBef>
                <a:spcPts val="0"/>
              </a:spcBef>
              <a:spcAft>
                <a:spcPts val="600"/>
              </a:spcAft>
            </a:pPr>
            <a:r>
              <a:rPr lang="en-US" sz="2000" b="1" dirty="0" smtClean="0">
                <a:solidFill>
                  <a:srgbClr val="000000"/>
                </a:solidFill>
                <a:latin typeface="Times New Roman"/>
                <a:ea typeface="Times New Roman"/>
              </a:rPr>
              <a:t>(A)</a:t>
            </a:r>
            <a:r>
              <a:rPr lang="en-US" sz="2000" dirty="0" smtClean="0">
                <a:solidFill>
                  <a:srgbClr val="000000"/>
                </a:solidFill>
                <a:latin typeface="Times New Roman"/>
                <a:ea typeface="Times New Roman"/>
              </a:rPr>
              <a:t> </a:t>
            </a:r>
            <a:r>
              <a:rPr lang="en-US" sz="2000" dirty="0">
                <a:solidFill>
                  <a:srgbClr val="000000"/>
                </a:solidFill>
                <a:latin typeface="Times New Roman"/>
                <a:ea typeface="Times New Roman"/>
              </a:rPr>
              <a:t>If </a:t>
            </a:r>
            <a:r>
              <a:rPr lang="el-GR" sz="2000" b="1" dirty="0">
                <a:solidFill>
                  <a:srgbClr val="000000"/>
                </a:solidFill>
                <a:latin typeface="Times New Roman"/>
                <a:ea typeface="Times New Roman"/>
              </a:rPr>
              <a:t>Δ</a:t>
            </a:r>
            <a:r>
              <a:rPr lang="en-US" sz="2000" b="1" dirty="0">
                <a:solidFill>
                  <a:srgbClr val="000000"/>
                </a:solidFill>
                <a:latin typeface="Times New Roman"/>
                <a:ea typeface="Times New Roman"/>
              </a:rPr>
              <a:t>N = 0</a:t>
            </a:r>
            <a:r>
              <a:rPr lang="en-US" sz="2000" dirty="0">
                <a:solidFill>
                  <a:srgbClr val="000000"/>
                </a:solidFill>
                <a:latin typeface="Times New Roman"/>
                <a:ea typeface="Times New Roman"/>
              </a:rPr>
              <a:t>, the number of quanta is well defined, so that we obtain an atomistic description of the system, but lose the information on its capability to fluctuate, since </a:t>
            </a:r>
            <a:r>
              <a:rPr lang="el-GR" sz="2000" b="1" dirty="0">
                <a:solidFill>
                  <a:srgbClr val="000000"/>
                </a:solidFill>
                <a:latin typeface="Times New Roman"/>
                <a:ea typeface="Times New Roman"/>
              </a:rPr>
              <a:t>ΔΦ</a:t>
            </a:r>
            <a:r>
              <a:rPr lang="en-US" sz="2000" dirty="0">
                <a:solidFill>
                  <a:srgbClr val="000000"/>
                </a:solidFill>
                <a:latin typeface="Times New Roman"/>
                <a:ea typeface="Times New Roman"/>
              </a:rPr>
              <a:t> becomes infinite. </a:t>
            </a:r>
            <a:r>
              <a:rPr lang="en-US" sz="2000" dirty="0" smtClean="0">
                <a:solidFill>
                  <a:srgbClr val="000000"/>
                </a:solidFill>
                <a:latin typeface="Times New Roman"/>
                <a:ea typeface="Times New Roman"/>
              </a:rPr>
              <a:t>An </a:t>
            </a:r>
            <a:r>
              <a:rPr lang="en-US" sz="2000" dirty="0">
                <a:solidFill>
                  <a:srgbClr val="000000"/>
                </a:solidFill>
                <a:latin typeface="Times New Roman"/>
                <a:ea typeface="Times New Roman"/>
              </a:rPr>
              <a:t>interaction similar to that considered by </a:t>
            </a:r>
            <a:r>
              <a:rPr lang="en-US" sz="2000" b="1" dirty="0">
                <a:solidFill>
                  <a:srgbClr val="000000"/>
                </a:solidFill>
                <a:latin typeface="Times New Roman"/>
                <a:ea typeface="Times New Roman"/>
              </a:rPr>
              <a:t>Classical Physics</a:t>
            </a:r>
            <a:r>
              <a:rPr lang="en-US" sz="2000" dirty="0">
                <a:solidFill>
                  <a:srgbClr val="000000"/>
                </a:solidFill>
                <a:latin typeface="Times New Roman"/>
                <a:ea typeface="Times New Roman"/>
              </a:rPr>
              <a:t>, where objects </a:t>
            </a:r>
            <a:r>
              <a:rPr lang="en-US" sz="2000" dirty="0" smtClean="0">
                <a:solidFill>
                  <a:srgbClr val="000000"/>
                </a:solidFill>
                <a:latin typeface="Times New Roman"/>
                <a:ea typeface="Times New Roman"/>
              </a:rPr>
              <a:t>interact by </a:t>
            </a:r>
            <a:r>
              <a:rPr lang="en-US" sz="2000" dirty="0">
                <a:solidFill>
                  <a:srgbClr val="000000"/>
                </a:solidFill>
                <a:latin typeface="Times New Roman"/>
                <a:ea typeface="Times New Roman"/>
              </a:rPr>
              <a:t>exchanging energy. These exchanges are connected with the appearance </a:t>
            </a:r>
            <a:r>
              <a:rPr lang="en-US" sz="2000" dirty="0" smtClean="0">
                <a:solidFill>
                  <a:srgbClr val="000000"/>
                </a:solidFill>
                <a:latin typeface="Times New Roman"/>
                <a:ea typeface="Times New Roman"/>
              </a:rPr>
              <a:t>of forces</a:t>
            </a:r>
            <a:r>
              <a:rPr lang="en-US" sz="2000" dirty="0">
                <a:solidFill>
                  <a:srgbClr val="000000"/>
                </a:solidFill>
                <a:latin typeface="Times New Roman"/>
                <a:ea typeface="Times New Roman"/>
              </a:rPr>
              <a:t>. Since energy cannot travel faster than light, this interaction obeys </a:t>
            </a:r>
            <a:r>
              <a:rPr lang="en-US" sz="2000" b="1" dirty="0">
                <a:solidFill>
                  <a:srgbClr val="000000"/>
                </a:solidFill>
                <a:latin typeface="Times New Roman"/>
                <a:ea typeface="Times New Roman"/>
              </a:rPr>
              <a:t>the </a:t>
            </a:r>
            <a:r>
              <a:rPr lang="en-US" sz="2000" b="1" dirty="0" smtClean="0">
                <a:solidFill>
                  <a:srgbClr val="000000"/>
                </a:solidFill>
                <a:latin typeface="Times New Roman"/>
                <a:ea typeface="Times New Roman"/>
              </a:rPr>
              <a:t>principle of causality </a:t>
            </a:r>
            <a:r>
              <a:rPr lang="en-US" sz="2000" dirty="0" smtClean="0">
                <a:solidFill>
                  <a:srgbClr val="000000"/>
                </a:solidFill>
                <a:latin typeface="Times New Roman"/>
                <a:ea typeface="Times New Roman"/>
              </a:rPr>
              <a:t>(</a:t>
            </a:r>
            <a:r>
              <a:rPr lang="en-US" sz="2000" b="1" dirty="0" smtClean="0">
                <a:solidFill>
                  <a:srgbClr val="000000"/>
                </a:solidFill>
                <a:latin typeface="Times New Roman"/>
                <a:ea typeface="Times New Roman"/>
              </a:rPr>
              <a:t>Science 1.0 approach</a:t>
            </a:r>
            <a:r>
              <a:rPr lang="en-US" sz="2000" dirty="0" smtClean="0">
                <a:solidFill>
                  <a:srgbClr val="000000"/>
                </a:solidFill>
                <a:latin typeface="Times New Roman"/>
                <a:ea typeface="Times New Roman"/>
              </a:rPr>
              <a:t>).  </a:t>
            </a:r>
            <a:endParaRPr lang="it-IT" sz="1900" dirty="0">
              <a:solidFill>
                <a:srgbClr val="000000"/>
              </a:solidFill>
              <a:latin typeface="Times New Roman" pitchFamily="18" charset="0"/>
              <a:cs typeface="Times New Roman" pitchFamily="18" charset="0"/>
            </a:endParaRPr>
          </a:p>
        </p:txBody>
      </p:sp>
      <p:sp>
        <p:nvSpPr>
          <p:cNvPr id="20" name="TextBox 19"/>
          <p:cNvSpPr txBox="1"/>
          <p:nvPr/>
        </p:nvSpPr>
        <p:spPr>
          <a:xfrm>
            <a:off x="373710" y="3796442"/>
            <a:ext cx="8466894" cy="2939266"/>
          </a:xfrm>
          <a:prstGeom prst="rect">
            <a:avLst/>
          </a:prstGeom>
          <a:noFill/>
        </p:spPr>
        <p:txBody>
          <a:bodyPr wrap="square" rtlCol="0">
            <a:spAutoFit/>
          </a:bodyPr>
          <a:lstStyle/>
          <a:p>
            <a:pPr lvl="0" algn="just">
              <a:spcBef>
                <a:spcPts val="0"/>
              </a:spcBef>
              <a:spcAft>
                <a:spcPts val="600"/>
              </a:spcAft>
            </a:pPr>
            <a:r>
              <a:rPr lang="en-US" sz="2000" b="1" dirty="0" smtClean="0">
                <a:solidFill>
                  <a:srgbClr val="000000"/>
                </a:solidFill>
                <a:latin typeface="Times New Roman"/>
                <a:ea typeface="Times New Roman"/>
              </a:rPr>
              <a:t>(B)</a:t>
            </a:r>
            <a:r>
              <a:rPr lang="en-US" sz="2000" dirty="0" smtClean="0">
                <a:solidFill>
                  <a:srgbClr val="000000"/>
                </a:solidFill>
                <a:latin typeface="Times New Roman"/>
                <a:ea typeface="Times New Roman"/>
              </a:rPr>
              <a:t> </a:t>
            </a:r>
            <a:r>
              <a:rPr lang="en-US" sz="2000" dirty="0">
                <a:solidFill>
                  <a:srgbClr val="000000"/>
                </a:solidFill>
                <a:latin typeface="Times New Roman"/>
                <a:ea typeface="Times New Roman"/>
              </a:rPr>
              <a:t>If </a:t>
            </a:r>
            <a:r>
              <a:rPr lang="el-GR" sz="2000" b="1" dirty="0">
                <a:solidFill>
                  <a:srgbClr val="000000"/>
                </a:solidFill>
                <a:latin typeface="Times New Roman"/>
                <a:ea typeface="Times New Roman"/>
              </a:rPr>
              <a:t>ΔΦ</a:t>
            </a:r>
            <a:r>
              <a:rPr lang="en-US" sz="2000" dirty="0">
                <a:solidFill>
                  <a:srgbClr val="000000"/>
                </a:solidFill>
                <a:latin typeface="Times New Roman"/>
                <a:ea typeface="Times New Roman"/>
              </a:rPr>
              <a:t> = 0, the phase is well defined, </a:t>
            </a:r>
            <a:r>
              <a:rPr lang="en-US" sz="2000" dirty="0" smtClean="0">
                <a:solidFill>
                  <a:srgbClr val="000000"/>
                </a:solidFill>
                <a:latin typeface="Times New Roman"/>
                <a:ea typeface="Times New Roman"/>
              </a:rPr>
              <a:t>we </a:t>
            </a:r>
            <a:r>
              <a:rPr lang="en-US" sz="2000" dirty="0">
                <a:solidFill>
                  <a:srgbClr val="000000"/>
                </a:solidFill>
                <a:latin typeface="Times New Roman"/>
                <a:ea typeface="Times New Roman"/>
              </a:rPr>
              <a:t>obtain a description of the movement of the system, but lose the information on its particle-like </a:t>
            </a:r>
            <a:r>
              <a:rPr lang="en-US" sz="2000" dirty="0" smtClean="0">
                <a:solidFill>
                  <a:srgbClr val="000000"/>
                </a:solidFill>
                <a:latin typeface="Times New Roman"/>
                <a:ea typeface="Times New Roman"/>
              </a:rPr>
              <a:t>features which </a:t>
            </a:r>
            <a:r>
              <a:rPr lang="en-US" sz="2000" dirty="0">
                <a:solidFill>
                  <a:srgbClr val="000000"/>
                </a:solidFill>
                <a:latin typeface="Times New Roman"/>
                <a:ea typeface="Times New Roman"/>
              </a:rPr>
              <a:t>become undefined since </a:t>
            </a:r>
            <a:r>
              <a:rPr lang="el-GR" sz="2000" b="1" dirty="0">
                <a:solidFill>
                  <a:srgbClr val="000000"/>
                </a:solidFill>
                <a:latin typeface="Times New Roman"/>
                <a:ea typeface="Times New Roman"/>
              </a:rPr>
              <a:t>Δ</a:t>
            </a:r>
            <a:r>
              <a:rPr lang="en-US" sz="2000" b="1" dirty="0">
                <a:solidFill>
                  <a:srgbClr val="000000"/>
                </a:solidFill>
                <a:latin typeface="Times New Roman"/>
                <a:ea typeface="Times New Roman"/>
              </a:rPr>
              <a:t>N </a:t>
            </a:r>
            <a:r>
              <a:rPr lang="en-US" sz="2000" dirty="0">
                <a:solidFill>
                  <a:srgbClr val="000000"/>
                </a:solidFill>
                <a:latin typeface="Times New Roman"/>
                <a:ea typeface="Times New Roman"/>
              </a:rPr>
              <a:t>becomes infinite. </a:t>
            </a:r>
            <a:r>
              <a:rPr lang="en-US" sz="2000" dirty="0" smtClean="0">
                <a:solidFill>
                  <a:srgbClr val="000000"/>
                </a:solidFill>
                <a:latin typeface="Times New Roman"/>
                <a:ea typeface="Times New Roman"/>
              </a:rPr>
              <a:t>An </a:t>
            </a:r>
            <a:r>
              <a:rPr lang="en-US" sz="2000" dirty="0">
                <a:solidFill>
                  <a:srgbClr val="000000"/>
                </a:solidFill>
                <a:latin typeface="Times New Roman"/>
                <a:ea typeface="Times New Roman"/>
              </a:rPr>
              <a:t>interaction where </a:t>
            </a:r>
            <a:r>
              <a:rPr lang="en-US" sz="2000" b="1" dirty="0">
                <a:solidFill>
                  <a:srgbClr val="000000"/>
                </a:solidFill>
                <a:latin typeface="Times New Roman"/>
                <a:ea typeface="Times New Roman"/>
              </a:rPr>
              <a:t>a common phase arises</a:t>
            </a:r>
            <a:r>
              <a:rPr lang="en-US" sz="2000" dirty="0">
                <a:solidFill>
                  <a:srgbClr val="000000"/>
                </a:solidFill>
                <a:latin typeface="Times New Roman"/>
                <a:ea typeface="Times New Roman"/>
              </a:rPr>
              <a:t> among different objects because </a:t>
            </a:r>
            <a:r>
              <a:rPr lang="en-US" sz="2000" dirty="0" smtClean="0">
                <a:solidFill>
                  <a:srgbClr val="000000"/>
                </a:solidFill>
                <a:latin typeface="Times New Roman"/>
                <a:ea typeface="Times New Roman"/>
              </a:rPr>
              <a:t>of their </a:t>
            </a:r>
            <a:r>
              <a:rPr lang="en-US" sz="2000" dirty="0">
                <a:solidFill>
                  <a:srgbClr val="000000"/>
                </a:solidFill>
                <a:latin typeface="Times New Roman"/>
                <a:ea typeface="Times New Roman"/>
              </a:rPr>
              <a:t>coupling to the quantum fluctuations and hence to an </a:t>
            </a:r>
            <a:r>
              <a:rPr lang="en-US" sz="2000" dirty="0" err="1">
                <a:solidFill>
                  <a:srgbClr val="000000"/>
                </a:solidFill>
                <a:latin typeface="Times New Roman"/>
                <a:ea typeface="Times New Roman"/>
              </a:rPr>
              <a:t>e.m</a:t>
            </a:r>
            <a:r>
              <a:rPr lang="en-US" sz="2000" dirty="0">
                <a:solidFill>
                  <a:srgbClr val="000000"/>
                </a:solidFill>
                <a:latin typeface="Times New Roman"/>
                <a:ea typeface="Times New Roman"/>
              </a:rPr>
              <a:t>. potential. In this </a:t>
            </a:r>
            <a:r>
              <a:rPr lang="en-US" sz="2000" dirty="0" smtClean="0">
                <a:solidFill>
                  <a:srgbClr val="000000"/>
                </a:solidFill>
                <a:latin typeface="Times New Roman"/>
                <a:ea typeface="Times New Roman"/>
              </a:rPr>
              <a:t>case there </a:t>
            </a:r>
            <a:r>
              <a:rPr lang="en-US" sz="2000" dirty="0">
                <a:solidFill>
                  <a:srgbClr val="000000"/>
                </a:solidFill>
                <a:latin typeface="Times New Roman"/>
                <a:ea typeface="Times New Roman"/>
              </a:rPr>
              <a:t>is no propagation of matter and/or energy taking place, and </a:t>
            </a:r>
            <a:r>
              <a:rPr lang="en-US" sz="2000" b="1" dirty="0">
                <a:solidFill>
                  <a:srgbClr val="000000"/>
                </a:solidFill>
                <a:latin typeface="Times New Roman"/>
                <a:ea typeface="Times New Roman"/>
              </a:rPr>
              <a:t>the components of </a:t>
            </a:r>
            <a:r>
              <a:rPr lang="en-US" sz="2000" b="1" dirty="0" smtClean="0">
                <a:solidFill>
                  <a:srgbClr val="000000"/>
                </a:solidFill>
                <a:latin typeface="Times New Roman"/>
                <a:ea typeface="Times New Roman"/>
              </a:rPr>
              <a:t>the system </a:t>
            </a:r>
            <a:r>
              <a:rPr lang="en-US" sz="2000" b="1" dirty="0">
                <a:solidFill>
                  <a:srgbClr val="000000"/>
                </a:solidFill>
                <a:latin typeface="Times New Roman"/>
                <a:ea typeface="Times New Roman"/>
              </a:rPr>
              <a:t>"talk" to each other</a:t>
            </a:r>
            <a:r>
              <a:rPr lang="en-US" sz="2000" dirty="0">
                <a:solidFill>
                  <a:srgbClr val="000000"/>
                </a:solidFill>
                <a:latin typeface="Times New Roman"/>
                <a:ea typeface="Times New Roman"/>
              </a:rPr>
              <a:t> through the modulations of the phase field travelling at </a:t>
            </a:r>
            <a:r>
              <a:rPr lang="en-US" sz="2000" dirty="0" smtClean="0">
                <a:solidFill>
                  <a:srgbClr val="000000"/>
                </a:solidFill>
                <a:latin typeface="Times New Roman"/>
                <a:ea typeface="Times New Roman"/>
              </a:rPr>
              <a:t>the phase </a:t>
            </a:r>
            <a:r>
              <a:rPr lang="en-US" sz="2000" dirty="0">
                <a:solidFill>
                  <a:srgbClr val="000000"/>
                </a:solidFill>
                <a:latin typeface="Times New Roman"/>
                <a:ea typeface="Times New Roman"/>
              </a:rPr>
              <a:t>velocity, which has no upper limit and can be larger than </a:t>
            </a:r>
            <a:r>
              <a:rPr lang="en-US" sz="2000" i="1" dirty="0">
                <a:solidFill>
                  <a:srgbClr val="000000"/>
                </a:solidFill>
                <a:latin typeface="Times New Roman"/>
                <a:ea typeface="Times New Roman"/>
              </a:rPr>
              <a:t>c</a:t>
            </a:r>
            <a:r>
              <a:rPr lang="en-US" sz="2000" dirty="0">
                <a:solidFill>
                  <a:srgbClr val="000000"/>
                </a:solidFill>
                <a:latin typeface="Times New Roman"/>
                <a:ea typeface="Times New Roman"/>
              </a:rPr>
              <a:t>, the speed of </a:t>
            </a:r>
            <a:r>
              <a:rPr lang="en-US" sz="2000" dirty="0" smtClean="0">
                <a:solidFill>
                  <a:srgbClr val="000000"/>
                </a:solidFill>
                <a:latin typeface="Times New Roman"/>
                <a:ea typeface="Times New Roman"/>
              </a:rPr>
              <a:t>light.  The </a:t>
            </a:r>
            <a:r>
              <a:rPr lang="en-US" sz="2000" b="1" dirty="0" smtClean="0">
                <a:solidFill>
                  <a:srgbClr val="000000"/>
                </a:solidFill>
                <a:latin typeface="Times New Roman"/>
                <a:ea typeface="Times New Roman"/>
              </a:rPr>
              <a:t>system</a:t>
            </a:r>
            <a:r>
              <a:rPr lang="en-US" sz="2000" dirty="0" smtClean="0">
                <a:solidFill>
                  <a:srgbClr val="000000"/>
                </a:solidFill>
                <a:latin typeface="Times New Roman"/>
                <a:ea typeface="Times New Roman"/>
              </a:rPr>
              <a:t> </a:t>
            </a:r>
            <a:r>
              <a:rPr lang="en-US" sz="2000" b="1" dirty="0" smtClean="0">
                <a:solidFill>
                  <a:srgbClr val="000000"/>
                </a:solidFill>
                <a:latin typeface="Times New Roman"/>
                <a:ea typeface="Times New Roman"/>
              </a:rPr>
              <a:t>is </a:t>
            </a:r>
            <a:r>
              <a:rPr lang="en-US" sz="2000" b="1" dirty="0">
                <a:solidFill>
                  <a:srgbClr val="000000"/>
                </a:solidFill>
                <a:latin typeface="Times New Roman"/>
                <a:ea typeface="Times New Roman"/>
              </a:rPr>
              <a:t>termed </a:t>
            </a:r>
            <a:r>
              <a:rPr lang="en-US" sz="2000" dirty="0">
                <a:solidFill>
                  <a:srgbClr val="000000"/>
                </a:solidFill>
                <a:latin typeface="Times New Roman"/>
                <a:ea typeface="Times New Roman"/>
              </a:rPr>
              <a:t>"</a:t>
            </a:r>
            <a:r>
              <a:rPr lang="en-US" sz="2000" b="1" dirty="0" smtClean="0">
                <a:solidFill>
                  <a:srgbClr val="000000"/>
                </a:solidFill>
                <a:latin typeface="Times New Roman"/>
                <a:ea typeface="Times New Roman"/>
              </a:rPr>
              <a:t>coherent</a:t>
            </a:r>
            <a:r>
              <a:rPr lang="en-US" sz="2000" dirty="0" smtClean="0">
                <a:solidFill>
                  <a:srgbClr val="000000"/>
                </a:solidFill>
                <a:latin typeface="Times New Roman"/>
                <a:ea typeface="Times New Roman"/>
              </a:rPr>
              <a:t>" (</a:t>
            </a:r>
            <a:r>
              <a:rPr lang="en-US" sz="2000" b="1" dirty="0" smtClean="0">
                <a:solidFill>
                  <a:srgbClr val="000000"/>
                </a:solidFill>
                <a:latin typeface="Times New Roman"/>
                <a:ea typeface="Times New Roman"/>
              </a:rPr>
              <a:t>QFT approach</a:t>
            </a:r>
            <a:r>
              <a:rPr lang="en-US" sz="2000" dirty="0" smtClean="0">
                <a:solidFill>
                  <a:srgbClr val="000000"/>
                </a:solidFill>
                <a:latin typeface="Times New Roman"/>
                <a:ea typeface="Times New Roman"/>
              </a:rPr>
              <a:t>).</a:t>
            </a:r>
            <a:endParaRPr lang="it-IT" sz="2000" dirty="0">
              <a:solidFill>
                <a:srgbClr val="000000"/>
              </a:solidFill>
              <a:latin typeface="Times New Roman" pitchFamily="18" charset="0"/>
              <a:cs typeface="Times New Roman" pitchFamily="18" charset="0"/>
            </a:endParaRPr>
          </a:p>
        </p:txBody>
      </p:sp>
      <p:sp>
        <p:nvSpPr>
          <p:cNvPr id="10" name="Titolo 1"/>
          <p:cNvSpPr txBox="1">
            <a:spLocks/>
          </p:cNvSpPr>
          <p:nvPr/>
        </p:nvSpPr>
        <p:spPr bwMode="auto">
          <a:xfrm>
            <a:off x="1" y="836612"/>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3200" dirty="0" smtClean="0">
                <a:latin typeface="Times New Roman" panose="02020603050405020304" pitchFamily="18" charset="0"/>
                <a:cs typeface="Times New Roman" panose="02020603050405020304" pitchFamily="18" charset="0"/>
              </a:rPr>
              <a:t>Quantum Field Theory</a:t>
            </a:r>
            <a:endParaRPr lang="en-US" sz="3200" kern="0" dirty="0" smtClean="0">
              <a:latin typeface="Times New Roman" panose="02020603050405020304" pitchFamily="18" charset="0"/>
              <a:cs typeface="Times New Roman" panose="02020603050405020304" pitchFamily="18" charset="0"/>
            </a:endParaRP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7021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0-#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28</a:t>
            </a:fld>
            <a:endParaRPr lang="it-IT" smtClean="0">
              <a:latin typeface="Arial" pitchFamily="34" charset="0"/>
            </a:endParaRPr>
          </a:p>
        </p:txBody>
      </p:sp>
      <p:sp>
        <p:nvSpPr>
          <p:cNvPr id="2" name="Content Placeholder 1"/>
          <p:cNvSpPr>
            <a:spLocks noGrp="1"/>
          </p:cNvSpPr>
          <p:nvPr>
            <p:ph idx="1"/>
          </p:nvPr>
        </p:nvSpPr>
        <p:spPr>
          <a:xfrm>
            <a:off x="825651" y="1435151"/>
            <a:ext cx="7254807" cy="698281"/>
          </a:xfrm>
        </p:spPr>
        <p:txBody>
          <a:bodyPr/>
          <a:lstStyle/>
          <a:p>
            <a:pPr lvl="0" algn="just"/>
            <a:r>
              <a:rPr lang="en-US" b="1" dirty="0" err="1">
                <a:solidFill>
                  <a:prstClr val="black"/>
                </a:solidFill>
                <a:latin typeface="Times New Roman" panose="02020603050405020304" pitchFamily="18" charset="0"/>
                <a:cs typeface="Times New Roman" panose="02020603050405020304" pitchFamily="18" charset="0"/>
              </a:rPr>
              <a:t>Decoherence</a:t>
            </a:r>
            <a:r>
              <a:rPr lang="en-US" dirty="0">
                <a:solidFill>
                  <a:prstClr val="black"/>
                </a:solidFill>
                <a:latin typeface="Times New Roman" panose="02020603050405020304" pitchFamily="18" charset="0"/>
                <a:cs typeface="Times New Roman" panose="02020603050405020304" pitchFamily="18" charset="0"/>
              </a:rPr>
              <a:t> offers a way to understand </a:t>
            </a:r>
            <a:r>
              <a:rPr lang="en-US" b="1" dirty="0" smtClean="0">
                <a:solidFill>
                  <a:prstClr val="black"/>
                </a:solidFill>
                <a:latin typeface="Times New Roman" panose="02020603050405020304" pitchFamily="18" charset="0"/>
                <a:cs typeface="Times New Roman" panose="02020603050405020304" pitchFamily="18" charset="0"/>
              </a:rPr>
              <a:t>system classicality </a:t>
            </a:r>
            <a:r>
              <a:rPr lang="en-US" b="1" dirty="0">
                <a:solidFill>
                  <a:prstClr val="black"/>
                </a:solidFill>
                <a:latin typeface="Times New Roman" panose="02020603050405020304" pitchFamily="18" charset="0"/>
                <a:cs typeface="Times New Roman" panose="02020603050405020304" pitchFamily="18" charset="0"/>
              </a:rPr>
              <a:t>as emergent from within the quantum </a:t>
            </a:r>
            <a:r>
              <a:rPr lang="en-US" b="1" dirty="0" smtClean="0">
                <a:solidFill>
                  <a:prstClr val="black"/>
                </a:solidFill>
                <a:latin typeface="Times New Roman" panose="02020603050405020304" pitchFamily="18" charset="0"/>
                <a:cs typeface="Times New Roman" panose="02020603050405020304" pitchFamily="18" charset="0"/>
              </a:rPr>
              <a:t>formalism</a:t>
            </a:r>
            <a:r>
              <a:rPr 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12" name="Titolo 1"/>
          <p:cNvSpPr txBox="1">
            <a:spLocks/>
          </p:cNvSpPr>
          <p:nvPr/>
        </p:nvSpPr>
        <p:spPr bwMode="auto">
          <a:xfrm>
            <a:off x="809581" y="856679"/>
            <a:ext cx="7524835"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4400" dirty="0" smtClean="0">
                <a:latin typeface="Times New Roman" panose="02020603050405020304" pitchFamily="18" charset="0"/>
                <a:cs typeface="Times New Roman" panose="02020603050405020304" pitchFamily="18" charset="0"/>
              </a:rPr>
              <a:t>System </a:t>
            </a:r>
            <a:r>
              <a:rPr lang="en-US" sz="4400" dirty="0" err="1" smtClean="0">
                <a:latin typeface="Times New Roman" panose="02020603050405020304" pitchFamily="18" charset="0"/>
                <a:cs typeface="Times New Roman" panose="02020603050405020304" pitchFamily="18" charset="0"/>
              </a:rPr>
              <a:t>Decoherence</a:t>
            </a:r>
            <a:r>
              <a:rPr lang="en-US" sz="4400" dirty="0" smtClean="0">
                <a:latin typeface="Times New Roman" panose="02020603050405020304" pitchFamily="18" charset="0"/>
                <a:cs typeface="Times New Roman" panose="02020603050405020304" pitchFamily="18" charset="0"/>
              </a:rPr>
              <a:t> Modeling</a:t>
            </a:r>
            <a:endParaRPr lang="en-US" sz="4400" kern="0" dirty="0" smtClean="0">
              <a:latin typeface="Times New Roman" panose="02020603050405020304" pitchFamily="18" charset="0"/>
              <a:cs typeface="Times New Roman" panose="02020603050405020304"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grpSp>
        <p:nvGrpSpPr>
          <p:cNvPr id="3" name="Group 2"/>
          <p:cNvGrpSpPr/>
          <p:nvPr/>
        </p:nvGrpSpPr>
        <p:grpSpPr>
          <a:xfrm>
            <a:off x="1334293" y="2133432"/>
            <a:ext cx="7702203" cy="4470480"/>
            <a:chOff x="1334293" y="2133432"/>
            <a:chExt cx="7702203" cy="4470480"/>
          </a:xfrm>
        </p:grpSpPr>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34293" y="2133432"/>
              <a:ext cx="6475413"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p:cNvSpPr txBox="1">
              <a:spLocks noChangeArrowheads="1"/>
            </p:cNvSpPr>
            <p:nvPr/>
          </p:nvSpPr>
          <p:spPr bwMode="auto">
            <a:xfrm>
              <a:off x="7092280" y="6250216"/>
              <a:ext cx="1944216"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(W.H. </a:t>
              </a:r>
              <a:r>
                <a:rPr lang="en-US" sz="1800" b="1" kern="0" dirty="0" err="1" smtClean="0">
                  <a:solidFill>
                    <a:srgbClr val="000000"/>
                  </a:solidFill>
                  <a:latin typeface="Times New Roman" pitchFamily="18" charset="0"/>
                  <a:cs typeface="Times New Roman" pitchFamily="18" charset="0"/>
                </a:rPr>
                <a:t>Zurek</a:t>
              </a:r>
              <a:r>
                <a:rPr lang="en-US" sz="1600" b="1" kern="0" dirty="0" smtClean="0">
                  <a:solidFill>
                    <a:srgbClr val="000000"/>
                  </a:solidFill>
                  <a:latin typeface="Times New Roman" pitchFamily="18" charset="0"/>
                  <a:cs typeface="Times New Roman" pitchFamily="18" charset="0"/>
                </a:rPr>
                <a:t>, 2005</a:t>
              </a:r>
              <a:r>
                <a:rPr lang="en-US" sz="1800" b="1" kern="0" dirty="0" smtClean="0">
                  <a:solidFill>
                    <a:srgbClr val="000000"/>
                  </a:solidFill>
                  <a:latin typeface="Times New Roman" pitchFamily="18" charset="0"/>
                  <a:cs typeface="Times New Roman" pitchFamily="18" charset="0"/>
                </a:rPr>
                <a:t>)</a:t>
              </a:r>
              <a:endParaRPr lang="it-IT" sz="1800" kern="0" dirty="0" smtClean="0">
                <a:solidFill>
                  <a:srgbClr val="000000"/>
                </a:solidFill>
              </a:endParaRPr>
            </a:p>
          </p:txBody>
        </p:sp>
      </p:grpSp>
      <p:sp>
        <p:nvSpPr>
          <p:cNvPr id="15"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93592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29</a:t>
            </a:fld>
            <a:endParaRPr lang="it-IT" smtClean="0">
              <a:latin typeface="Arial" pitchFamily="34" charset="0"/>
            </a:endParaRPr>
          </a:p>
        </p:txBody>
      </p:sp>
      <p:sp>
        <p:nvSpPr>
          <p:cNvPr id="14" name="Segnaposto contenuto 2"/>
          <p:cNvSpPr>
            <a:spLocks noGrp="1"/>
          </p:cNvSpPr>
          <p:nvPr>
            <p:ph idx="1"/>
          </p:nvPr>
        </p:nvSpPr>
        <p:spPr>
          <a:xfrm>
            <a:off x="457200" y="1773238"/>
            <a:ext cx="8218488" cy="4352925"/>
          </a:xfrm>
        </p:spPr>
        <p:txBody>
          <a:bodyPr/>
          <a:lstStyle/>
          <a:p>
            <a:pPr eaLnBrk="1" hangingPunct="1">
              <a:defRPr/>
            </a:pPr>
            <a:endParaRPr lang="en-US" sz="2400" dirty="0" smtClean="0"/>
          </a:p>
          <a:p>
            <a:pPr marL="0" indent="0" algn="just" eaLnBrk="1" hangingPunct="1">
              <a:buFontTx/>
              <a:buNone/>
              <a:defRPr/>
            </a:pPr>
            <a:endParaRPr lang="en-US" sz="2400" dirty="0" smtClean="0"/>
          </a:p>
          <a:p>
            <a:pPr algn="just" eaLnBrk="1" hangingPunct="1">
              <a:defRPr/>
            </a:pPr>
            <a:endParaRPr lang="en-US" sz="2400" dirty="0" smtClean="0"/>
          </a:p>
          <a:p>
            <a:pPr algn="just" eaLnBrk="1" hangingPunct="1">
              <a:defRPr/>
            </a:pPr>
            <a:endParaRPr lang="en-US" sz="2400" dirty="0" smtClean="0"/>
          </a:p>
          <a:p>
            <a:pPr algn="just" eaLnBrk="1" hangingPunct="1">
              <a:defRPr/>
            </a:pPr>
            <a:endParaRPr lang="en-US" sz="1500" dirty="0" smtClean="0"/>
          </a:p>
          <a:p>
            <a:pPr algn="just" eaLnBrk="1" hangingPunct="1">
              <a:defRPr/>
            </a:pPr>
            <a:r>
              <a:rPr lang="en-US" dirty="0" smtClean="0"/>
              <a:t> </a:t>
            </a:r>
          </a:p>
        </p:txBody>
      </p:sp>
      <p:sp>
        <p:nvSpPr>
          <p:cNvPr id="12" name="Titolo 1"/>
          <p:cNvSpPr txBox="1">
            <a:spLocks/>
          </p:cNvSpPr>
          <p:nvPr/>
        </p:nvSpPr>
        <p:spPr bwMode="auto">
          <a:xfrm>
            <a:off x="449796" y="842327"/>
            <a:ext cx="8244407"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3600" dirty="0" smtClean="0">
                <a:latin typeface="Times New Roman" panose="02020603050405020304" pitchFamily="18" charset="0"/>
                <a:cs typeface="Times New Roman" panose="02020603050405020304" pitchFamily="18" charset="0"/>
              </a:rPr>
              <a:t>Emergent </a:t>
            </a:r>
            <a:r>
              <a:rPr lang="en-US" sz="3600" dirty="0" err="1" smtClean="0">
                <a:latin typeface="Times New Roman" panose="02020603050405020304" pitchFamily="18" charset="0"/>
                <a:cs typeface="Times New Roman" panose="02020603050405020304" pitchFamily="18" charset="0"/>
              </a:rPr>
              <a:t>Transdisciplinary</a:t>
            </a:r>
            <a:r>
              <a:rPr lang="en-US" sz="3600" dirty="0" smtClean="0">
                <a:latin typeface="Times New Roman" panose="02020603050405020304" pitchFamily="18" charset="0"/>
                <a:cs typeface="Times New Roman" panose="02020603050405020304" pitchFamily="18" charset="0"/>
              </a:rPr>
              <a:t> Reality Level</a:t>
            </a:r>
            <a:endParaRPr lang="en-US" sz="3600" kern="0" dirty="0" smtClean="0">
              <a:latin typeface="Times New Roman" panose="02020603050405020304" pitchFamily="18" charset="0"/>
              <a:cs typeface="Times New Roman" panose="02020603050405020304" pitchFamily="18" charset="0"/>
            </a:endParaRPr>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185130" y="1464429"/>
            <a:ext cx="6773738" cy="4967408"/>
          </a:xfrm>
          <a:prstGeom prst="rect">
            <a:avLst/>
          </a:prstGeom>
        </p:spPr>
      </p:pic>
      <p:sp>
        <p:nvSpPr>
          <p:cNvPr id="15" name="Rectangle 4"/>
          <p:cNvSpPr txBox="1">
            <a:spLocks noChangeArrowheads="1"/>
          </p:cNvSpPr>
          <p:nvPr/>
        </p:nvSpPr>
        <p:spPr bwMode="auto">
          <a:xfrm>
            <a:off x="4572000" y="6233464"/>
            <a:ext cx="4392488"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Ambigram</a:t>
            </a:r>
            <a:r>
              <a:rPr lang="en-US" sz="1800" b="1" kern="0" dirty="0" smtClean="0">
                <a:solidFill>
                  <a:srgbClr val="000000"/>
                </a:solidFill>
                <a:latin typeface="Times New Roman" pitchFamily="18" charset="0"/>
                <a:cs typeface="Times New Roman" pitchFamily="18" charset="0"/>
              </a:rPr>
              <a:t> </a:t>
            </a:r>
            <a:r>
              <a:rPr lang="en-US" sz="1800" b="1" kern="0" dirty="0">
                <a:solidFill>
                  <a:srgbClr val="000000"/>
                </a:solidFill>
                <a:latin typeface="Times New Roman" pitchFamily="18" charset="0"/>
                <a:cs typeface="Times New Roman" pitchFamily="18" charset="0"/>
              </a:rPr>
              <a:t>by </a:t>
            </a:r>
            <a:r>
              <a:rPr lang="en-US" sz="1800" b="1" kern="0" dirty="0" smtClean="0">
                <a:solidFill>
                  <a:srgbClr val="000000"/>
                </a:solidFill>
                <a:latin typeface="Times New Roman" pitchFamily="18" charset="0"/>
                <a:cs typeface="Times New Roman" pitchFamily="18" charset="0"/>
              </a:rPr>
              <a:t>Douglas R. Hofstadter, 2008)</a:t>
            </a:r>
            <a:endParaRPr lang="it-IT" sz="1800" kern="0" dirty="0" smtClean="0">
              <a:solidFill>
                <a:srgbClr val="000000"/>
              </a:solidFill>
            </a:endParaRP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08)</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05622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37" y="908720"/>
            <a:ext cx="7172325" cy="561975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a:t>
            </a:fld>
            <a:endParaRPr lang="it-IT" smtClean="0">
              <a:latin typeface="Arial" pitchFamily="34" charset="0"/>
            </a:endParaRPr>
          </a:p>
        </p:txBody>
      </p:sp>
      <p:sp>
        <p:nvSpPr>
          <p:cNvPr id="3" name="Rectangle 2"/>
          <p:cNvSpPr/>
          <p:nvPr/>
        </p:nvSpPr>
        <p:spPr>
          <a:xfrm>
            <a:off x="996204" y="1772816"/>
            <a:ext cx="7172325" cy="2646878"/>
          </a:xfrm>
          <a:prstGeom prst="rect">
            <a:avLst/>
          </a:prstGeom>
        </p:spPr>
        <p:txBody>
          <a:bodyPr wrap="square">
            <a:spAutoFit/>
          </a:bodyPr>
          <a:lstStyle/>
          <a:p>
            <a:pPr marL="0" marR="0" algn="ctr">
              <a:spcBef>
                <a:spcPts val="0"/>
              </a:spcBef>
              <a:spcAft>
                <a:spcPts val="0"/>
              </a:spcAft>
            </a:pPr>
            <a:r>
              <a:rPr lang="it-IT" sz="3400" b="1" dirty="0" smtClean="0">
                <a:latin typeface="Times New Roman"/>
                <a:ea typeface="Times New Roman"/>
                <a:cs typeface="Arial"/>
              </a:rPr>
              <a:t>« </a:t>
            </a:r>
            <a:r>
              <a:rPr lang="fr-FR" sz="3400" b="1" dirty="0" smtClean="0">
                <a:latin typeface="Times New Roman"/>
                <a:ea typeface="Times New Roman"/>
                <a:cs typeface="Arial"/>
              </a:rPr>
              <a:t>Observer </a:t>
            </a:r>
          </a:p>
          <a:p>
            <a:pPr marL="0" marR="0" algn="ctr">
              <a:spcBef>
                <a:spcPts val="0"/>
              </a:spcBef>
              <a:spcAft>
                <a:spcPts val="0"/>
              </a:spcAft>
            </a:pPr>
            <a:r>
              <a:rPr lang="fr-FR" sz="3400" b="1" dirty="0" smtClean="0">
                <a:latin typeface="Times New Roman"/>
                <a:ea typeface="Times New Roman"/>
                <a:cs typeface="Arial"/>
              </a:rPr>
              <a:t>c’est </a:t>
            </a:r>
            <a:r>
              <a:rPr lang="fr-FR" sz="3400" b="1" dirty="0">
                <a:latin typeface="Times New Roman"/>
                <a:ea typeface="Times New Roman"/>
                <a:cs typeface="Arial"/>
              </a:rPr>
              <a:t>pour la plus grande part, imaginer ce que l’on s’attend à voir.</a:t>
            </a:r>
            <a:r>
              <a:rPr lang="en-US" sz="3400" b="1" dirty="0" smtClean="0">
                <a:latin typeface="Times New Roman"/>
                <a:ea typeface="Times New Roman"/>
                <a:cs typeface="Arial"/>
              </a:rPr>
              <a:t> »</a:t>
            </a:r>
          </a:p>
          <a:p>
            <a:pPr marL="0" marR="0" algn="ctr">
              <a:spcBef>
                <a:spcPts val="0"/>
              </a:spcBef>
              <a:spcAft>
                <a:spcPts val="0"/>
              </a:spcAft>
            </a:pPr>
            <a:endParaRPr lang="en-US" sz="1000" b="1" dirty="0">
              <a:latin typeface="Times New Roman"/>
              <a:ea typeface="Times New Roman"/>
              <a:cs typeface="Arial"/>
            </a:endParaRPr>
          </a:p>
          <a:p>
            <a:pPr marL="0" marR="0" algn="r">
              <a:spcBef>
                <a:spcPts val="0"/>
              </a:spcBef>
              <a:spcAft>
                <a:spcPts val="0"/>
              </a:spcAft>
            </a:pPr>
            <a:r>
              <a:rPr lang="de-DE" b="1" i="1" dirty="0">
                <a:latin typeface="Times New Roman"/>
                <a:ea typeface="Times New Roman"/>
                <a:cs typeface="Arial"/>
              </a:rPr>
              <a:t>Ambroise-Paul-Toussaint-Jules Valéry (</a:t>
            </a:r>
            <a:r>
              <a:rPr lang="de-DE" b="1" i="1" dirty="0" smtClean="0">
                <a:latin typeface="Times New Roman"/>
                <a:ea typeface="Times New Roman"/>
                <a:cs typeface="Arial"/>
              </a:rPr>
              <a:t>1871-1945)</a:t>
            </a:r>
            <a:endParaRPr lang="en-US" b="1" i="1" dirty="0">
              <a:latin typeface="Times New Roman"/>
              <a:ea typeface="Times New Roman"/>
              <a:cs typeface="Arial"/>
            </a:endParaRPr>
          </a:p>
          <a:p>
            <a:pPr algn="r"/>
            <a:r>
              <a:rPr lang="de-DE" b="1" i="1" dirty="0" smtClean="0">
                <a:latin typeface="Times New Roman"/>
                <a:ea typeface="Times New Roman"/>
                <a:cs typeface="Arial"/>
              </a:rPr>
              <a:t>from "Degas, Danse</a:t>
            </a:r>
            <a:r>
              <a:rPr lang="de-DE" b="1" i="1" dirty="0">
                <a:latin typeface="Times New Roman"/>
                <a:ea typeface="Times New Roman"/>
                <a:cs typeface="Arial"/>
              </a:rPr>
              <a:t>, </a:t>
            </a:r>
            <a:r>
              <a:rPr lang="de-DE" b="1" i="1" dirty="0" smtClean="0">
                <a:latin typeface="Times New Roman"/>
                <a:ea typeface="Times New Roman"/>
                <a:cs typeface="Arial"/>
              </a:rPr>
              <a:t>Dessin</a:t>
            </a:r>
            <a:r>
              <a:rPr lang="de-DE" b="1" i="1" dirty="0">
                <a:latin typeface="Times New Roman"/>
                <a:ea typeface="Times New Roman"/>
                <a:cs typeface="Arial"/>
              </a:rPr>
              <a:t>", </a:t>
            </a:r>
            <a:endParaRPr lang="de-DE" b="1" i="1" dirty="0" smtClean="0">
              <a:latin typeface="Times New Roman"/>
              <a:ea typeface="Times New Roman"/>
              <a:cs typeface="Arial"/>
            </a:endParaRPr>
          </a:p>
          <a:p>
            <a:pPr algn="r"/>
            <a:r>
              <a:rPr lang="de-DE" b="1" i="1" dirty="0" smtClean="0">
                <a:latin typeface="Times New Roman"/>
                <a:ea typeface="Times New Roman"/>
                <a:cs typeface="Arial"/>
              </a:rPr>
              <a:t>in </a:t>
            </a:r>
            <a:r>
              <a:rPr lang="fr-FR" b="1" i="1" dirty="0" err="1" smtClean="0">
                <a:latin typeface="Times New Roman"/>
                <a:ea typeface="Times New Roman"/>
                <a:cs typeface="Arial"/>
              </a:rPr>
              <a:t>Oeuvres</a:t>
            </a:r>
            <a:r>
              <a:rPr lang="fr-FR" b="1" i="1" dirty="0" smtClean="0">
                <a:latin typeface="Times New Roman"/>
                <a:ea typeface="Times New Roman"/>
                <a:cs typeface="Arial"/>
              </a:rPr>
              <a:t> </a:t>
            </a:r>
            <a:r>
              <a:rPr lang="fr-FR" b="1" i="1" dirty="0">
                <a:latin typeface="Times New Roman"/>
                <a:ea typeface="Times New Roman"/>
                <a:cs typeface="Arial"/>
              </a:rPr>
              <a:t>de Paul </a:t>
            </a:r>
            <a:r>
              <a:rPr lang="fr-FR" b="1" i="1" dirty="0" smtClean="0">
                <a:latin typeface="Times New Roman"/>
                <a:ea typeface="Times New Roman"/>
                <a:cs typeface="Arial"/>
              </a:rPr>
              <a:t>Valéry </a:t>
            </a:r>
            <a:r>
              <a:rPr lang="fr-FR" b="1" i="1" dirty="0">
                <a:latin typeface="Times New Roman"/>
                <a:ea typeface="Times New Roman"/>
                <a:cs typeface="Arial"/>
              </a:rPr>
              <a:t>(Librairie Gallimard, 1960), II, p. </a:t>
            </a:r>
            <a:r>
              <a:rPr lang="fr-FR" b="1" i="1" dirty="0" smtClean="0">
                <a:latin typeface="Times New Roman"/>
                <a:ea typeface="Times New Roman"/>
                <a:cs typeface="Arial"/>
              </a:rPr>
              <a:t>1169</a:t>
            </a:r>
            <a:r>
              <a:rPr lang="de-DE" i="1" dirty="0" smtClean="0">
                <a:latin typeface="Times New Roman"/>
                <a:ea typeface="Times New Roman"/>
                <a:cs typeface="Arial"/>
              </a:rPr>
              <a:t>.</a:t>
            </a:r>
            <a:endParaRPr lang="en-US" dirty="0"/>
          </a:p>
        </p:txBody>
      </p:sp>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7" name="Rectangle 2"/>
          <p:cNvSpPr txBox="1">
            <a:spLocks noChangeArrowheads="1"/>
          </p:cNvSpPr>
          <p:nvPr/>
        </p:nvSpPr>
        <p:spPr bwMode="auto">
          <a:xfrm>
            <a:off x="611560" y="44624"/>
            <a:ext cx="727280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a:spcBef>
                <a:spcPts val="300"/>
              </a:spcBef>
              <a:defRPr/>
            </a:pPr>
            <a:r>
              <a:rPr lang="en-US" sz="4800" b="1" dirty="0">
                <a:solidFill>
                  <a:srgbClr val="003F6E"/>
                </a:solidFill>
                <a:effectLst>
                  <a:outerShdw blurRad="38100" dist="38100" dir="2700000" algn="tl">
                    <a:srgbClr val="C0C0C0"/>
                  </a:outerShdw>
                </a:effectLst>
                <a:latin typeface="Calibri" pitchFamily="34" charset="0"/>
                <a:cs typeface="Arial" charset="0"/>
              </a:rPr>
              <a:t>Ways of Knowing</a:t>
            </a:r>
          </a:p>
        </p:txBody>
      </p:sp>
    </p:spTree>
    <p:extLst>
      <p:ext uri="{BB962C8B-B14F-4D97-AF65-F5344CB8AC3E}">
        <p14:creationId xmlns:p14="http://schemas.microsoft.com/office/powerpoint/2010/main" val="3378646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30</a:t>
            </a:fld>
            <a:endParaRPr lang="it-IT" smtClean="0">
              <a:latin typeface="Arial" pitchFamily="34" charset="0"/>
            </a:endParaRPr>
          </a:p>
        </p:txBody>
      </p:sp>
      <p:pic>
        <p:nvPicPr>
          <p:cNvPr id="1026" name="Picture 2" descr="D:\00000000000000000000000002013work\1310oct\131011h\0000baezjohn\Spinning_Dance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085899"/>
            <a:ext cx="3305837" cy="44027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p:nvSpPr>
        <p:spPr bwMode="auto">
          <a:xfrm>
            <a:off x="581793" y="843926"/>
            <a:ext cx="8406467"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cs typeface="Times New Roman" pitchFamily="18" charset="0"/>
              </a:rPr>
              <a:t>Uncertainty First Example</a:t>
            </a:r>
            <a:r>
              <a:rPr lang="it-IT" sz="3000" b="1" dirty="0" smtClean="0">
                <a:solidFill>
                  <a:srgbClr val="003F6E"/>
                </a:solidFill>
                <a:latin typeface="Times New Roman" pitchFamily="18" charset="0"/>
                <a:cs typeface="Times New Roman" pitchFamily="18" charset="0"/>
              </a:rPr>
              <a:t> </a:t>
            </a:r>
          </a:p>
          <a:p>
            <a:pPr algn="ctr" eaLnBrk="1" hangingPunct="1"/>
            <a:r>
              <a:rPr lang="it-IT" sz="3000" b="1" dirty="0" smtClean="0">
                <a:solidFill>
                  <a:srgbClr val="000000"/>
                </a:solidFill>
                <a:latin typeface="Times New Roman" pitchFamily="18" charset="0"/>
                <a:cs typeface="Times New Roman" pitchFamily="18" charset="0"/>
              </a:rPr>
              <a:t>(</a:t>
            </a:r>
            <a:r>
              <a:rPr lang="en-US" sz="3200" b="1" kern="0" dirty="0">
                <a:solidFill>
                  <a:srgbClr val="000000"/>
                </a:solidFill>
                <a:latin typeface="Times New Roman" pitchFamily="18" charset="0"/>
                <a:cs typeface="Times New Roman" pitchFamily="18" charset="0"/>
              </a:rPr>
              <a:t>Nobuyuki </a:t>
            </a:r>
            <a:r>
              <a:rPr lang="en-US" sz="3200" b="1" kern="0" dirty="0" err="1" smtClean="0">
                <a:solidFill>
                  <a:srgbClr val="000000"/>
                </a:solidFill>
                <a:latin typeface="Times New Roman" pitchFamily="18" charset="0"/>
                <a:cs typeface="Times New Roman" pitchFamily="18" charset="0"/>
              </a:rPr>
              <a:t>Kayahara’s</a:t>
            </a:r>
            <a:r>
              <a:rPr lang="en-US" sz="3200" b="1" kern="0" dirty="0" smtClean="0">
                <a:solidFill>
                  <a:srgbClr val="000000"/>
                </a:solidFill>
                <a:latin typeface="Times New Roman" pitchFamily="18" charset="0"/>
                <a:cs typeface="Times New Roman" pitchFamily="18" charset="0"/>
              </a:rPr>
              <a:t> Spinning Dancer, 2003</a:t>
            </a:r>
            <a:r>
              <a:rPr lang="it-IT" sz="3000" b="1" dirty="0" smtClean="0">
                <a:solidFill>
                  <a:srgbClr val="000000"/>
                </a:solidFill>
                <a:latin typeface="Times New Roman" pitchFamily="18" charset="0"/>
                <a:cs typeface="Times New Roman" pitchFamily="18" charset="0"/>
              </a:rPr>
              <a:t>)</a:t>
            </a:r>
            <a:endParaRPr lang="it-IT" sz="3000" b="1" dirty="0">
              <a:solidFill>
                <a:srgbClr val="000000"/>
              </a:solidFill>
              <a:latin typeface="Times New Roman" pitchFamily="18" charset="0"/>
              <a:cs typeface="Times New Roman"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(09)</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248303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31</a:t>
            </a:fld>
            <a:endParaRPr lang="it-IT" smtClean="0">
              <a:latin typeface="Arial" pitchFamily="34" charset="0"/>
            </a:endParaRPr>
          </a:p>
        </p:txBody>
      </p:sp>
      <p:sp>
        <p:nvSpPr>
          <p:cNvPr id="11" name="Text Box 3"/>
          <p:cNvSpPr txBox="1">
            <a:spLocks noChangeArrowheads="1"/>
          </p:cNvSpPr>
          <p:nvPr/>
        </p:nvSpPr>
        <p:spPr bwMode="auto">
          <a:xfrm>
            <a:off x="0" y="852483"/>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cs typeface="Times New Roman" pitchFamily="18" charset="0"/>
              </a:rPr>
              <a:t>Uncertainty Second Example</a:t>
            </a:r>
            <a:r>
              <a:rPr lang="it-IT" sz="3000" b="1" dirty="0" smtClean="0">
                <a:solidFill>
                  <a:srgbClr val="003F6E"/>
                </a:solidFill>
                <a:latin typeface="Times New Roman" pitchFamily="18" charset="0"/>
                <a:cs typeface="Times New Roman" pitchFamily="18" charset="0"/>
              </a:rPr>
              <a:t> </a:t>
            </a:r>
          </a:p>
          <a:p>
            <a:pPr algn="ctr" eaLnBrk="1" hangingPunct="1"/>
            <a:r>
              <a:rPr lang="it-IT" sz="2400" b="1" dirty="0">
                <a:solidFill>
                  <a:srgbClr val="000000"/>
                </a:solidFill>
                <a:latin typeface="Times New Roman" pitchFamily="18" charset="0"/>
                <a:cs typeface="Times New Roman" pitchFamily="18" charset="0"/>
              </a:rPr>
              <a:t>(David Pescovitz</a:t>
            </a:r>
            <a:r>
              <a:rPr lang="en-US" sz="2400" b="1" kern="0" dirty="0" smtClean="0">
                <a:solidFill>
                  <a:srgbClr val="000000"/>
                </a:solidFill>
                <a:latin typeface="Times New Roman" pitchFamily="18" charset="0"/>
                <a:cs typeface="Times New Roman" pitchFamily="18" charset="0"/>
              </a:rPr>
              <a:t>, 2013</a:t>
            </a:r>
            <a:r>
              <a:rPr lang="it-IT" sz="2400" b="1" dirty="0" smtClean="0">
                <a:solidFill>
                  <a:srgbClr val="000000"/>
                </a:solidFill>
                <a:latin typeface="Times New Roman" pitchFamily="18" charset="0"/>
                <a:cs typeface="Times New Roman" pitchFamily="18" charset="0"/>
              </a:rPr>
              <a:t>)</a:t>
            </a:r>
            <a:endParaRPr lang="it-IT" sz="2400" b="1" dirty="0">
              <a:solidFill>
                <a:srgbClr val="000000"/>
              </a:solidFill>
              <a:latin typeface="Times New Roman" pitchFamily="18" charset="0"/>
              <a:cs typeface="Times New Roman"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1028" name="Picture 4" descr="train direction brai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63849" y="1845724"/>
            <a:ext cx="5816302" cy="47074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(10)</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770423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32</a:t>
            </a:fld>
            <a:endParaRPr lang="it-IT" smtClean="0">
              <a:latin typeface="Arial" pitchFamily="34" charset="0"/>
            </a:endParaRPr>
          </a:p>
        </p:txBody>
      </p:sp>
      <p:sp>
        <p:nvSpPr>
          <p:cNvPr id="11" name="Text Box 3"/>
          <p:cNvSpPr txBox="1">
            <a:spLocks noChangeArrowheads="1"/>
          </p:cNvSpPr>
          <p:nvPr/>
        </p:nvSpPr>
        <p:spPr bwMode="auto">
          <a:xfrm>
            <a:off x="1" y="852483"/>
            <a:ext cx="9143999"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000" b="1" dirty="0" smtClean="0">
                <a:solidFill>
                  <a:srgbClr val="003F6E"/>
                </a:solidFill>
                <a:latin typeface="Times New Roman" pitchFamily="18" charset="0"/>
                <a:cs typeface="Times New Roman" pitchFamily="18" charset="0"/>
              </a:rPr>
              <a:t>Uncertainty Second Example (Cont’d): </a:t>
            </a:r>
          </a:p>
          <a:p>
            <a:pPr algn="ctr" eaLnBrk="1" hangingPunct="1"/>
            <a:r>
              <a:rPr lang="it-IT" sz="3000" b="1" dirty="0">
                <a:solidFill>
                  <a:srgbClr val="000000"/>
                </a:solidFill>
                <a:latin typeface="Times New Roman" pitchFamily="18" charset="0"/>
                <a:cs typeface="Times New Roman" pitchFamily="18" charset="0"/>
              </a:rPr>
              <a:t>(David Pescovitz</a:t>
            </a:r>
            <a:r>
              <a:rPr lang="en-US" sz="3200" b="1" kern="0" dirty="0" smtClean="0">
                <a:solidFill>
                  <a:srgbClr val="000000"/>
                </a:solidFill>
                <a:latin typeface="Times New Roman" pitchFamily="18" charset="0"/>
                <a:cs typeface="Times New Roman" pitchFamily="18" charset="0"/>
              </a:rPr>
              <a:t>, 2013</a:t>
            </a:r>
            <a:r>
              <a:rPr lang="it-IT" sz="3000" b="1" dirty="0" smtClean="0">
                <a:solidFill>
                  <a:srgbClr val="000000"/>
                </a:solidFill>
                <a:latin typeface="Times New Roman" pitchFamily="18" charset="0"/>
                <a:cs typeface="Times New Roman" pitchFamily="18" charset="0"/>
              </a:rPr>
              <a:t>)</a:t>
            </a:r>
            <a:endParaRPr lang="it-IT" sz="3000" b="1" dirty="0">
              <a:solidFill>
                <a:srgbClr val="000000"/>
              </a:solidFill>
              <a:latin typeface="Times New Roman" pitchFamily="18" charset="0"/>
              <a:cs typeface="Times New Roman"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050" name="Picture 2" descr="D:\0000000000000000000000000000000002016workupdates\02Feb\160224trainvisualillusion\trai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74225" y="2204864"/>
            <a:ext cx="6395549" cy="41187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(11)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403708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33</a:t>
            </a:fld>
            <a:endParaRPr lang="it-IT" smtClean="0">
              <a:latin typeface="Arial" pitchFamily="34" charset="0"/>
            </a:endParaRPr>
          </a:p>
        </p:txBody>
      </p:sp>
      <p:sp>
        <p:nvSpPr>
          <p:cNvPr id="10" name="Rectangle 4"/>
          <p:cNvSpPr>
            <a:spLocks noGrp="1" noChangeArrowheads="1"/>
          </p:cNvSpPr>
          <p:nvPr>
            <p:ph idx="1"/>
          </p:nvPr>
        </p:nvSpPr>
        <p:spPr>
          <a:xfrm>
            <a:off x="462669" y="1700808"/>
            <a:ext cx="8229600" cy="273630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algn="just">
              <a:spcBef>
                <a:spcPts val="0"/>
              </a:spcBef>
            </a:pPr>
            <a:r>
              <a:rPr lang="en-US" sz="2800" b="1" dirty="0" smtClean="0">
                <a:latin typeface="Times New Roman" panose="02020603050405020304" pitchFamily="18" charset="0"/>
                <a:cs typeface="Times New Roman" panose="02020603050405020304" pitchFamily="18" charset="0"/>
              </a:rPr>
              <a:t>Epistemic</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a:t>
            </a:r>
            <a:r>
              <a:rPr lang="en-US" sz="2800" b="1" dirty="0" err="1">
                <a:latin typeface="Times New Roman" panose="02020603050405020304" pitchFamily="18" charset="0"/>
                <a:cs typeface="Times New Roman" panose="02020603050405020304" pitchFamily="18" charset="0"/>
              </a:rPr>
              <a:t>aleatory</a:t>
            </a:r>
            <a:r>
              <a:rPr lang="en-US" sz="2800" b="1" dirty="0">
                <a:latin typeface="Times New Roman" panose="02020603050405020304" pitchFamily="18" charset="0"/>
                <a:cs typeface="Times New Roman" panose="02020603050405020304" pitchFamily="18" charset="0"/>
              </a:rPr>
              <a:t> uncertainties</a:t>
            </a:r>
            <a:r>
              <a:rPr lang="en-US" sz="2800" dirty="0">
                <a:latin typeface="Times New Roman" panose="02020603050405020304" pitchFamily="18" charset="0"/>
                <a:cs typeface="Times New Roman" panose="02020603050405020304" pitchFamily="18" charset="0"/>
              </a:rPr>
              <a:t> are fixed </a:t>
            </a:r>
            <a:r>
              <a:rPr lang="en-US" sz="2800" b="1" dirty="0">
                <a:latin typeface="Times New Roman" panose="02020603050405020304" pitchFamily="18" charset="0"/>
                <a:cs typeface="Times New Roman" panose="02020603050405020304" pitchFamily="18" charset="0"/>
              </a:rPr>
              <a:t>neither in space nor in time</a:t>
            </a:r>
            <a:r>
              <a:rPr lang="en-US" sz="2800" dirty="0">
                <a:latin typeface="Times New Roman" panose="02020603050405020304" pitchFamily="18" charset="0"/>
                <a:cs typeface="Times New Roman" panose="02020603050405020304" pitchFamily="18" charset="0"/>
              </a:rPr>
              <a:t>. What is </a:t>
            </a:r>
            <a:r>
              <a:rPr lang="en-US" sz="2800" dirty="0" err="1">
                <a:latin typeface="Times New Roman" panose="02020603050405020304" pitchFamily="18" charset="0"/>
                <a:cs typeface="Times New Roman" panose="02020603050405020304" pitchFamily="18" charset="0"/>
              </a:rPr>
              <a:t>aleatory</a:t>
            </a:r>
            <a:r>
              <a:rPr lang="en-US" sz="2800" dirty="0">
                <a:latin typeface="Times New Roman" panose="02020603050405020304" pitchFamily="18" charset="0"/>
                <a:cs typeface="Times New Roman" panose="02020603050405020304" pitchFamily="18" charset="0"/>
              </a:rPr>
              <a:t> uncertainty in one model can be epistemic uncertainty in another model, at least in part. And what appears to be </a:t>
            </a:r>
            <a:r>
              <a:rPr lang="en-US" sz="2800" dirty="0" err="1">
                <a:latin typeface="Times New Roman" panose="02020603050405020304" pitchFamily="18" charset="0"/>
                <a:cs typeface="Times New Roman" panose="02020603050405020304" pitchFamily="18" charset="0"/>
              </a:rPr>
              <a:t>aleatory</a:t>
            </a:r>
            <a:r>
              <a:rPr lang="en-US" sz="2800" dirty="0">
                <a:latin typeface="Times New Roman" panose="02020603050405020304" pitchFamily="18" charset="0"/>
                <a:cs typeface="Times New Roman" panose="02020603050405020304" pitchFamily="18" charset="0"/>
              </a:rPr>
              <a:t> uncertainty at the present time may be cast, at least in part, into epistemic uncertainty at a later date. </a:t>
            </a:r>
            <a:endParaRPr lang="it-IT" sz="2800" dirty="0" smtClean="0">
              <a:solidFill>
                <a:srgbClr val="0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67544" y="4869160"/>
            <a:ext cx="820891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They can be thought as </a:t>
            </a:r>
            <a:r>
              <a:rPr lang="en-US" sz="2800" b="1" dirty="0">
                <a:latin typeface="Times New Roman" panose="02020603050405020304" pitchFamily="18" charset="0"/>
                <a:cs typeface="Times New Roman" panose="02020603050405020304" pitchFamily="18" charset="0"/>
              </a:rPr>
              <a:t>an irreducible complementary ideal </a:t>
            </a:r>
            <a:r>
              <a:rPr lang="en-US" sz="2800" b="1" dirty="0" smtClean="0">
                <a:latin typeface="Times New Roman" panose="02020603050405020304" pitchFamily="18" charset="0"/>
                <a:cs typeface="Times New Roman" panose="02020603050405020304" pitchFamily="18" charset="0"/>
              </a:rPr>
              <a:t>asymptotic </a:t>
            </a:r>
            <a:r>
              <a:rPr lang="en-US" sz="2800" b="1" dirty="0">
                <a:latin typeface="Times New Roman" panose="02020603050405020304" pitchFamily="18" charset="0"/>
                <a:cs typeface="Times New Roman" panose="02020603050405020304" pitchFamily="18" charset="0"/>
              </a:rPr>
              <a:t>dichotomy</a:t>
            </a:r>
            <a:r>
              <a:rPr lang="en-US" sz="2800" dirty="0">
                <a:latin typeface="Times New Roman" panose="02020603050405020304" pitchFamily="18" charset="0"/>
                <a:cs typeface="Times New Roman" panose="02020603050405020304" pitchFamily="18" charset="0"/>
              </a:rPr>
              <a:t> only.</a:t>
            </a:r>
          </a:p>
        </p:txBody>
      </p:sp>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8" name="Titolo 2"/>
          <p:cNvSpPr>
            <a:spLocks noGrp="1"/>
          </p:cNvSpPr>
          <p:nvPr>
            <p:ph type="title"/>
          </p:nvPr>
        </p:nvSpPr>
        <p:spPr>
          <a:xfrm>
            <a:off x="1" y="836612"/>
            <a:ext cx="9143999" cy="576163"/>
          </a:xfrm>
        </p:spPr>
        <p:txBody>
          <a:bodyPr/>
          <a:lstStyle/>
          <a:p>
            <a:pPr algn="ctr"/>
            <a:r>
              <a:rPr lang="en-US" sz="3600" dirty="0" smtClean="0">
                <a:latin typeface="Times New Roman" panose="02020603050405020304" pitchFamily="18" charset="0"/>
                <a:cs typeface="Times New Roman" panose="02020603050405020304" pitchFamily="18" charset="0"/>
              </a:rPr>
              <a:t>Ontological Uncertainty Management (OUM)</a:t>
            </a:r>
            <a:endParaRPr lang="it-IT" sz="3600" dirty="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(12)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79013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34</a:t>
            </a:fld>
            <a:endParaRPr lang="it-IT" smtClean="0">
              <a:latin typeface="Arial" pitchFamily="34" charset="0"/>
            </a:endParaRPr>
          </a:p>
        </p:txBody>
      </p:sp>
      <p:sp>
        <p:nvSpPr>
          <p:cNvPr id="2" name="Content Placeholder 1"/>
          <p:cNvSpPr>
            <a:spLocks noGrp="1"/>
          </p:cNvSpPr>
          <p:nvPr>
            <p:ph idx="1"/>
          </p:nvPr>
        </p:nvSpPr>
        <p:spPr>
          <a:xfrm>
            <a:off x="438943" y="1362567"/>
            <a:ext cx="8229600" cy="4953000"/>
          </a:xfrm>
        </p:spPr>
        <p:txBody>
          <a:bodyPr/>
          <a:lstStyle/>
          <a:p>
            <a:pPr lvl="0" algn="just"/>
            <a:r>
              <a:rPr lang="en-US" b="1" dirty="0" smtClean="0">
                <a:solidFill>
                  <a:prstClr val="black"/>
                </a:solidFill>
                <a:latin typeface="Times New Roman" panose="02020603050405020304" pitchFamily="18" charset="0"/>
                <a:cs typeface="Times New Roman" panose="02020603050405020304" pitchFamily="18" charset="0"/>
              </a:rPr>
              <a:t>Learning Operative </a:t>
            </a:r>
            <a:r>
              <a:rPr lang="en-US" b="1" dirty="0">
                <a:solidFill>
                  <a:prstClr val="black"/>
                </a:solidFill>
                <a:latin typeface="Times New Roman" panose="02020603050405020304" pitchFamily="18" charset="0"/>
                <a:cs typeface="Times New Roman" panose="02020603050405020304" pitchFamily="18" charset="0"/>
              </a:rPr>
              <a:t>Point</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can emerge as </a:t>
            </a:r>
            <a:r>
              <a:rPr lang="en-US" dirty="0">
                <a:solidFill>
                  <a:prstClr val="black"/>
                </a:solidFill>
                <a:latin typeface="Times New Roman" panose="02020603050405020304" pitchFamily="18" charset="0"/>
                <a:cs typeface="Times New Roman" panose="02020603050405020304" pitchFamily="18" charset="0"/>
              </a:rPr>
              <a:t>a </a:t>
            </a:r>
            <a:r>
              <a:rPr lang="en-US" b="1" dirty="0">
                <a:solidFill>
                  <a:prstClr val="black"/>
                </a:solidFill>
                <a:latin typeface="Times New Roman" panose="02020603050405020304" pitchFamily="18" charset="0"/>
                <a:cs typeface="Times New Roman" panose="02020603050405020304" pitchFamily="18" charset="0"/>
              </a:rPr>
              <a:t>new Trans-disciplinary Reality Level</a:t>
            </a:r>
            <a:r>
              <a:rPr lang="en-US" dirty="0">
                <a:solidFill>
                  <a:prstClr val="black"/>
                </a:solidFill>
                <a:latin typeface="Times New Roman" panose="02020603050405020304" pitchFamily="18" charset="0"/>
                <a:cs typeface="Times New Roman" panose="02020603050405020304" pitchFamily="18" charset="0"/>
              </a:rPr>
              <a:t>, based </a:t>
            </a:r>
            <a:r>
              <a:rPr lang="en-US" dirty="0" smtClean="0">
                <a:solidFill>
                  <a:prstClr val="black"/>
                </a:solidFill>
                <a:latin typeface="Times New Roman" panose="02020603050405020304" pitchFamily="18" charset="0"/>
                <a:cs typeface="Times New Roman" panose="02020603050405020304" pitchFamily="18" charset="0"/>
              </a:rPr>
              <a:t>on </a:t>
            </a:r>
            <a:r>
              <a:rPr lang="en-US" b="1" dirty="0" smtClean="0">
                <a:latin typeface="Times New Roman" panose="02020603050405020304" pitchFamily="18" charset="0"/>
                <a:cs typeface="Times New Roman" panose="02020603050405020304" pitchFamily="18" charset="0"/>
              </a:rPr>
              <a:t>an </a:t>
            </a:r>
            <a:r>
              <a:rPr lang="en-US" b="1" dirty="0">
                <a:latin typeface="Times New Roman" panose="02020603050405020304" pitchFamily="18" charset="0"/>
                <a:cs typeface="Times New Roman" panose="02020603050405020304" pitchFamily="18" charset="0"/>
              </a:rPr>
              <a:t>irreducible complementary </a:t>
            </a:r>
            <a:r>
              <a:rPr lang="en-US" b="1" dirty="0" smtClean="0">
                <a:latin typeface="Times New Roman" panose="02020603050405020304" pitchFamily="18" charset="0"/>
                <a:cs typeface="Times New Roman" panose="02020603050405020304" pitchFamily="18" charset="0"/>
              </a:rPr>
              <a:t>ideal asymptotic dichotomy: </a:t>
            </a:r>
            <a:r>
              <a:rPr lang="en-US" dirty="0" smtClean="0">
                <a:latin typeface="Times New Roman" panose="02020603050405020304" pitchFamily="18" charset="0"/>
                <a:cs typeface="Times New Roman" panose="02020603050405020304" pitchFamily="18" charset="0"/>
              </a:rPr>
              <a:t>T</a:t>
            </a:r>
            <a:r>
              <a:rPr lang="en-US" dirty="0" smtClean="0">
                <a:solidFill>
                  <a:prstClr val="black"/>
                </a:solidFill>
                <a:latin typeface="Times New Roman" panose="02020603050405020304" pitchFamily="18" charset="0"/>
                <a:cs typeface="Times New Roman" panose="02020603050405020304" pitchFamily="18" charset="0"/>
              </a:rPr>
              <a:t>wo </a:t>
            </a:r>
            <a:r>
              <a:rPr lang="en-US" dirty="0">
                <a:solidFill>
                  <a:prstClr val="black"/>
                </a:solidFill>
                <a:latin typeface="Times New Roman" panose="02020603050405020304" pitchFamily="18" charset="0"/>
                <a:cs typeface="Times New Roman" panose="02020603050405020304" pitchFamily="18" charset="0"/>
              </a:rPr>
              <a:t>Complementary Irreducible </a:t>
            </a:r>
            <a:r>
              <a:rPr lang="en-US" dirty="0" smtClean="0">
                <a:solidFill>
                  <a:prstClr val="black"/>
                </a:solidFill>
                <a:latin typeface="Times New Roman" panose="02020603050405020304" pitchFamily="18" charset="0"/>
                <a:cs typeface="Times New Roman" panose="02020603050405020304" pitchFamily="18" charset="0"/>
              </a:rPr>
              <a:t>Coupled Information Management Subsystems.</a:t>
            </a:r>
          </a:p>
        </p:txBody>
      </p:sp>
      <p:pic>
        <p:nvPicPr>
          <p:cNvPr id="9"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031871" y="2366472"/>
            <a:ext cx="5043744" cy="416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olo 1"/>
          <p:cNvSpPr txBox="1">
            <a:spLocks/>
          </p:cNvSpPr>
          <p:nvPr/>
        </p:nvSpPr>
        <p:spPr bwMode="auto">
          <a:xfrm>
            <a:off x="107504" y="858412"/>
            <a:ext cx="889247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a:latin typeface="Times New Roman" panose="02020603050405020304" pitchFamily="18" charset="0"/>
                <a:cs typeface="Times New Roman" panose="02020603050405020304" pitchFamily="18" charset="0"/>
              </a:rPr>
              <a:t>Two Irreducible Subsystems based on Ideal Asymptotic </a:t>
            </a:r>
            <a:r>
              <a:rPr lang="en-US" sz="2400" dirty="0" smtClean="0">
                <a:latin typeface="Times New Roman" panose="02020603050405020304" pitchFamily="18" charset="0"/>
                <a:cs typeface="Times New Roman" panose="02020603050405020304" pitchFamily="18" charset="0"/>
              </a:rPr>
              <a:t>Dichotomy</a:t>
            </a:r>
            <a:endParaRPr lang="en-US" sz="2400" kern="0" dirty="0" smtClean="0">
              <a:latin typeface="Times New Roman" panose="02020603050405020304" pitchFamily="18" charset="0"/>
              <a:cs typeface="Times New Roman" panose="02020603050405020304" pitchFamily="18"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(13)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560053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35</a:t>
            </a:fld>
            <a:endParaRPr lang="it-IT" smtClean="0">
              <a:latin typeface="Arial" pitchFamily="34" charset="0"/>
            </a:endParaRPr>
          </a:p>
        </p:txBody>
      </p:sp>
      <p:sp>
        <p:nvSpPr>
          <p:cNvPr id="2" name="TextBox 1"/>
          <p:cNvSpPr txBox="1"/>
          <p:nvPr/>
        </p:nvSpPr>
        <p:spPr>
          <a:xfrm>
            <a:off x="390820" y="1052736"/>
            <a:ext cx="8208912" cy="1938992"/>
          </a:xfrm>
          <a:prstGeom prst="rect">
            <a:avLst/>
          </a:prstGeom>
          <a:noFill/>
        </p:spPr>
        <p:txBody>
          <a:bodyPr wrap="square" rtlCol="0">
            <a:spAutoFit/>
          </a:bodyPr>
          <a:lstStyle/>
          <a:p>
            <a:pPr marL="347472" indent="-347472" algn="just"/>
            <a:r>
              <a:rPr lang="en-US" altLang="en-US" sz="2400" kern="0" dirty="0">
                <a:solidFill>
                  <a:prstClr val="black"/>
                </a:solidFill>
                <a:latin typeface="Times New Roman" panose="02020603050405020304" pitchFamily="18" charset="0"/>
                <a:cs typeface="Times New Roman" panose="02020603050405020304" pitchFamily="18" charset="0"/>
              </a:rPr>
              <a:t>To grasp a more reliable representation of reality and to get more resilient and </a:t>
            </a:r>
            <a:r>
              <a:rPr lang="en-US" altLang="en-US" sz="2400" kern="0" dirty="0" err="1">
                <a:solidFill>
                  <a:prstClr val="black"/>
                </a:solidFill>
                <a:latin typeface="Times New Roman" panose="02020603050405020304" pitchFamily="18" charset="0"/>
                <a:cs typeface="Times New Roman" panose="02020603050405020304" pitchFamily="18" charset="0"/>
              </a:rPr>
              <a:t>antifragile</a:t>
            </a:r>
            <a:r>
              <a:rPr lang="en-US" altLang="en-US" sz="2400" kern="0" dirty="0">
                <a:solidFill>
                  <a:prstClr val="black"/>
                </a:solidFill>
                <a:latin typeface="Times New Roman" panose="02020603050405020304" pitchFamily="18" charset="0"/>
                <a:cs typeface="Times New Roman" panose="02020603050405020304" pitchFamily="18" charset="0"/>
              </a:rPr>
              <a:t> techniques, researchers and scientists need "two intelligently articulated hands": </a:t>
            </a:r>
            <a:r>
              <a:rPr lang="en-US" altLang="en-US" sz="2400" b="1" kern="0" dirty="0" smtClean="0">
                <a:solidFill>
                  <a:prstClr val="black"/>
                </a:solidFill>
                <a:latin typeface="Times New Roman" panose="02020603050405020304" pitchFamily="18" charset="0"/>
                <a:cs typeface="Times New Roman" panose="02020603050405020304" pitchFamily="18" charset="0"/>
              </a:rPr>
              <a:t>outer universe and inner universe knowledge </a:t>
            </a:r>
            <a:r>
              <a:rPr lang="en-US" altLang="en-US" sz="2400" b="1" kern="0" dirty="0" err="1" smtClean="0">
                <a:solidFill>
                  <a:prstClr val="black"/>
                </a:solidFill>
                <a:latin typeface="Times New Roman" panose="02020603050405020304" pitchFamily="18" charset="0"/>
                <a:cs typeface="Times New Roman" panose="02020603050405020304" pitchFamily="18" charset="0"/>
              </a:rPr>
              <a:t>synergicastically</a:t>
            </a:r>
            <a:r>
              <a:rPr lang="en-US" altLang="en-US" sz="2400" b="1" kern="0" dirty="0" smtClean="0">
                <a:solidFill>
                  <a:prstClr val="black"/>
                </a:solidFill>
                <a:latin typeface="Times New Roman" panose="02020603050405020304" pitchFamily="18" charset="0"/>
                <a:cs typeface="Times New Roman" panose="02020603050405020304" pitchFamily="18" charset="0"/>
              </a:rPr>
              <a:t> </a:t>
            </a:r>
            <a:r>
              <a:rPr lang="en-US" altLang="en-US" sz="2400" b="1" kern="0" dirty="0">
                <a:solidFill>
                  <a:prstClr val="black"/>
                </a:solidFill>
                <a:latin typeface="Times New Roman" panose="02020603050405020304" pitchFamily="18" charset="0"/>
                <a:cs typeface="Times New Roman" panose="02020603050405020304" pitchFamily="18" charset="0"/>
              </a:rPr>
              <a:t>articulated by natural </a:t>
            </a:r>
            <a:r>
              <a:rPr lang="en-US" altLang="en-US" sz="2400" b="1" kern="0" dirty="0" smtClean="0">
                <a:solidFill>
                  <a:prstClr val="black"/>
                </a:solidFill>
                <a:latin typeface="Times New Roman" panose="02020603050405020304" pitchFamily="18" charset="0"/>
                <a:cs typeface="Times New Roman" panose="02020603050405020304" pitchFamily="18" charset="0"/>
              </a:rPr>
              <a:t>coupling (Science 2.0 Approach).</a:t>
            </a:r>
            <a:r>
              <a:rPr lang="en-US" altLang="en-US" sz="2400" kern="0" dirty="0" smtClean="0">
                <a:solidFill>
                  <a:prstClr val="black"/>
                </a:solidFill>
                <a:latin typeface="Times New Roman" panose="02020603050405020304" pitchFamily="18" charset="0"/>
                <a:cs typeface="Times New Roman" panose="02020603050405020304" pitchFamily="18" charset="0"/>
              </a:rPr>
              <a:t> </a:t>
            </a:r>
            <a:endParaRPr lang="it-IT" sz="2400" dirty="0">
              <a:latin typeface="Times New Roman" pitchFamily="18" charset="0"/>
              <a:cs typeface="Times New Roman" pitchFamily="18" charset="0"/>
            </a:endParaRPr>
          </a:p>
        </p:txBody>
      </p:sp>
      <p:sp>
        <p:nvSpPr>
          <p:cNvPr id="7" name="TextBox 6"/>
          <p:cNvSpPr txBox="1"/>
          <p:nvPr/>
        </p:nvSpPr>
        <p:spPr>
          <a:xfrm>
            <a:off x="353642" y="2996952"/>
            <a:ext cx="8208912" cy="1569660"/>
          </a:xfrm>
          <a:prstGeom prst="rect">
            <a:avLst/>
          </a:prstGeom>
          <a:noFill/>
        </p:spPr>
        <p:txBody>
          <a:bodyPr wrap="square" rtlCol="0">
            <a:spAutoFit/>
          </a:bodyPr>
          <a:lstStyle/>
          <a:p>
            <a:pPr marL="347472" indent="-347472" algn="just"/>
            <a:r>
              <a:rPr lang="en-US" altLang="en-US" sz="2400" kern="0" dirty="0">
                <a:solidFill>
                  <a:prstClr val="black"/>
                </a:solidFill>
                <a:latin typeface="Times New Roman" panose="02020603050405020304" pitchFamily="18" charset="0"/>
                <a:cs typeface="Times New Roman" panose="02020603050405020304" pitchFamily="18" charset="0"/>
              </a:rPr>
              <a:t>In order to take robust and reliable decision in a complex world, we need to educate and train people to use simple, but effective and powerful strategies and strategic tools, in many different critical application areas.</a:t>
            </a:r>
          </a:p>
        </p:txBody>
      </p:sp>
      <p:sp>
        <p:nvSpPr>
          <p:cNvPr id="11" name="Rectangle 4"/>
          <p:cNvSpPr>
            <a:spLocks noGrp="1" noChangeArrowheads="1"/>
          </p:cNvSpPr>
          <p:nvPr>
            <p:ph idx="1"/>
          </p:nvPr>
        </p:nvSpPr>
        <p:spPr>
          <a:xfrm>
            <a:off x="380476" y="4572827"/>
            <a:ext cx="8229600" cy="139437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marL="347472" lvl="0" indent="-347472" algn="just" eaLnBrk="1" hangingPunct="1">
              <a:spcBef>
                <a:spcPct val="0"/>
              </a:spcBef>
            </a:pPr>
            <a:r>
              <a:rPr lang="en-US" altLang="en-US" sz="2400" dirty="0">
                <a:latin typeface="Times New Roman" panose="02020603050405020304" pitchFamily="18" charset="0"/>
                <a:cs typeface="Times New Roman" panose="02020603050405020304" pitchFamily="18" charset="0"/>
              </a:rPr>
              <a:t>To design and develop more robust, resilient and </a:t>
            </a:r>
            <a:r>
              <a:rPr lang="en-US" altLang="en-US" sz="2400" dirty="0" err="1">
                <a:latin typeface="Times New Roman" panose="02020603050405020304" pitchFamily="18" charset="0"/>
                <a:cs typeface="Times New Roman" panose="02020603050405020304" pitchFamily="18" charset="0"/>
              </a:rPr>
              <a:t>antifragile</a:t>
            </a:r>
            <a:r>
              <a:rPr lang="en-US" altLang="en-US" sz="2400" dirty="0">
                <a:latin typeface="Times New Roman" panose="02020603050405020304" pitchFamily="18" charset="0"/>
                <a:cs typeface="Times New Roman" panose="02020603050405020304" pitchFamily="18" charset="0"/>
              </a:rPr>
              <a:t> cyber-physical system, </a:t>
            </a:r>
            <a:r>
              <a:rPr lang="en-US" altLang="en-US" sz="2400" b="1" dirty="0">
                <a:latin typeface="Times New Roman" panose="02020603050405020304" pitchFamily="18" charset="0"/>
                <a:cs typeface="Times New Roman" panose="02020603050405020304" pitchFamily="18" charset="0"/>
              </a:rPr>
              <a:t>we need novel tools to combine effectively and efficiently analytical asymptotic exact global solution panoramas to deep </a:t>
            </a:r>
            <a:r>
              <a:rPr lang="en-US" altLang="en-US" sz="2400" b="1" dirty="0" smtClean="0">
                <a:latin typeface="Times New Roman" panose="02020603050405020304" pitchFamily="18" charset="0"/>
                <a:cs typeface="Times New Roman" panose="02020603050405020304" pitchFamily="18" charset="0"/>
              </a:rPr>
              <a:t>learning local </a:t>
            </a:r>
            <a:r>
              <a:rPr lang="en-US" altLang="en-US" sz="2400" b="1" dirty="0">
                <a:latin typeface="Times New Roman" panose="02020603050405020304" pitchFamily="18" charset="0"/>
                <a:cs typeface="Times New Roman" panose="02020603050405020304" pitchFamily="18" charset="0"/>
              </a:rPr>
              <a:t>computational  precision achievement.</a:t>
            </a:r>
          </a:p>
          <a:p>
            <a:pPr marL="347472" lvl="0" indent="-347472" algn="just" eaLnBrk="1" hangingPunct="1">
              <a:spcBef>
                <a:spcPct val="0"/>
              </a:spcBef>
            </a:pPr>
            <a:endParaRPr lang="it-IT" sz="2400" b="1" dirty="0" smtClean="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2. Nondualistic Knowing (14)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8674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36</a:t>
            </a:fld>
            <a:endParaRPr lang="it-IT" smtClean="0">
              <a:latin typeface="Arial" pitchFamily="34" charset="0"/>
            </a:endParaRPr>
          </a:p>
        </p:txBody>
      </p:sp>
      <p:sp>
        <p:nvSpPr>
          <p:cNvPr id="1126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00)</a:t>
            </a:r>
            <a:endParaRPr lang="it-IT" sz="3200" b="1" dirty="0">
              <a:solidFill>
                <a:srgbClr val="003F6E"/>
              </a:solidFill>
              <a:latin typeface="Times New Roman" pitchFamily="18" charset="0"/>
            </a:endParaRPr>
          </a:p>
        </p:txBody>
      </p:sp>
      <p:sp>
        <p:nvSpPr>
          <p:cNvPr id="19" name="Text Box 3"/>
          <p:cNvSpPr txBox="1">
            <a:spLocks noChangeArrowheads="1"/>
          </p:cNvSpPr>
          <p:nvPr/>
        </p:nvSpPr>
        <p:spPr bwMode="auto">
          <a:xfrm>
            <a:off x="0" y="1127125"/>
            <a:ext cx="91614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4800" dirty="0">
                <a:solidFill>
                  <a:schemeClr val="bg1"/>
                </a:solidFill>
              </a:rPr>
              <a:t>Paradigma Sistemico di Riferimento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375" y="940124"/>
            <a:ext cx="7172325" cy="5619750"/>
          </a:xfrm>
          <a:prstGeom prst="rect">
            <a:avLst/>
          </a:prstGeom>
        </p:spPr>
      </p:pic>
      <p:sp>
        <p:nvSpPr>
          <p:cNvPr id="10" name="TextBox 9"/>
          <p:cNvSpPr txBox="1"/>
          <p:nvPr/>
        </p:nvSpPr>
        <p:spPr>
          <a:xfrm>
            <a:off x="1939159" y="2132856"/>
            <a:ext cx="5841746" cy="1200329"/>
          </a:xfrm>
          <a:prstGeom prst="rect">
            <a:avLst/>
          </a:prstGeom>
          <a:noFill/>
        </p:spPr>
        <p:txBody>
          <a:bodyPr wrap="square" rtlCol="0">
            <a:spAutoFit/>
          </a:bodyPr>
          <a:lstStyle/>
          <a:p>
            <a:pPr marL="265113" lvl="0" indent="-265113" eaLnBrk="0" hangingPunct="0">
              <a:spcBef>
                <a:spcPts val="0"/>
              </a:spcBef>
              <a:tabLst>
                <a:tab pos="357188" algn="l"/>
                <a:tab pos="447675" algn="l"/>
              </a:tabLst>
              <a:defRPr/>
            </a:pPr>
            <a:r>
              <a:rPr lang="it-IT" sz="2400" b="1" kern="0" dirty="0" smtClean="0">
                <a:solidFill>
                  <a:srgbClr val="000000"/>
                </a:solidFill>
                <a:effectLst>
                  <a:outerShdw blurRad="38100" dist="38100" dir="2700000" algn="tl">
                    <a:srgbClr val="C0C0C0"/>
                  </a:outerShdw>
                </a:effectLst>
                <a:latin typeface="Calibri" pitchFamily="34" charset="0"/>
                <a:cs typeface="+mn-cs"/>
              </a:rPr>
              <a:t>3.  </a:t>
            </a:r>
            <a:r>
              <a:rPr lang="it-IT" sz="2400" b="1" u="sng" kern="0" dirty="0" smtClean="0">
                <a:solidFill>
                  <a:srgbClr val="000000"/>
                </a:solidFill>
                <a:effectLst>
                  <a:outerShdw blurRad="38100" dist="38100" dir="2700000" algn="tl">
                    <a:srgbClr val="C0C0C0"/>
                  </a:outerShdw>
                </a:effectLst>
                <a:latin typeface="Calibri" pitchFamily="34" charset="0"/>
                <a:cs typeface="+mn-cs"/>
              </a:rPr>
              <a:t>Symmathesy Example (21) </a:t>
            </a:r>
            <a:endParaRPr lang="it-IT" sz="2400" b="1" u="sng" kern="0" dirty="0">
              <a:solidFill>
                <a:srgbClr val="000000"/>
              </a:solidFill>
              <a:effectLst>
                <a:outerShdw blurRad="38100" dist="38100" dir="2700000" algn="tl">
                  <a:srgbClr val="C0C0C0"/>
                </a:outerShdw>
              </a:effectLst>
              <a:latin typeface="Calibri" pitchFamily="34" charset="0"/>
              <a:cs typeface="+mn-cs"/>
            </a:endParaRPr>
          </a:p>
          <a:p>
            <a:pPr marL="548640" lvl="0" indent="-265113" eaLnBrk="0" hangingPunct="0">
              <a:buFontTx/>
              <a:buChar char="•"/>
              <a:tabLst>
                <a:tab pos="357188" algn="l"/>
                <a:tab pos="447675" algn="l"/>
              </a:tabLst>
              <a:defRPr/>
            </a:pPr>
            <a:r>
              <a:rPr lang="it-IT" sz="2400" b="1" kern="0" dirty="0" smtClean="0">
                <a:solidFill>
                  <a:srgbClr val="000000"/>
                </a:solidFill>
                <a:latin typeface="Calibri" pitchFamily="34" charset="0"/>
              </a:rPr>
              <a:t>Structured Types of Knowing</a:t>
            </a:r>
          </a:p>
          <a:p>
            <a:pPr marL="548640" lvl="0" indent="-265113" eaLnBrk="0" hangingPunct="0">
              <a:buFontTx/>
              <a:buChar char="•"/>
              <a:tabLst>
                <a:tab pos="357188" algn="l"/>
                <a:tab pos="447675" algn="l"/>
              </a:tabLst>
              <a:defRPr/>
            </a:pPr>
            <a:r>
              <a:rPr lang="it-IT" sz="2400" b="1" kern="0" dirty="0" smtClean="0">
                <a:solidFill>
                  <a:srgbClr val="000000"/>
                </a:solidFill>
                <a:latin typeface="Calibri" pitchFamily="34" charset="0"/>
                <a:cs typeface="+mn-cs"/>
              </a:rPr>
              <a:t>Humiverse vs. Universe</a:t>
            </a:r>
            <a:endParaRPr lang="it-IT" sz="2400" b="1" kern="0" dirty="0">
              <a:solidFill>
                <a:srgbClr val="000000"/>
              </a:solidFill>
              <a:latin typeface="Calibri" pitchFamily="34" charset="0"/>
              <a:cs typeface="+mn-cs"/>
            </a:endParaRPr>
          </a:p>
        </p:txBody>
      </p:sp>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Tree>
    <p:extLst>
      <p:ext uri="{BB962C8B-B14F-4D97-AF65-F5344CB8AC3E}">
        <p14:creationId xmlns:p14="http://schemas.microsoft.com/office/powerpoint/2010/main" val="4040985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3120F2A8-8354-43CD-A1C2-C61175CC20CA}" type="slidenum">
              <a:rPr lang="it-IT" smtClean="0">
                <a:latin typeface="Arial" pitchFamily="34" charset="0"/>
              </a:rPr>
              <a:pPr eaLnBrk="1" hangingPunct="1">
                <a:spcBef>
                  <a:spcPct val="0"/>
                </a:spcBef>
                <a:defRPr/>
              </a:pPr>
              <a:t>37</a:t>
            </a:fld>
            <a:endParaRPr lang="it-IT" smtClean="0">
              <a:latin typeface="Arial" pitchFamily="34" charset="0"/>
            </a:endParaRPr>
          </a:p>
        </p:txBody>
      </p:sp>
      <p:sp>
        <p:nvSpPr>
          <p:cNvPr id="46084" name="Text Box 3"/>
          <p:cNvSpPr txBox="1">
            <a:spLocks noChangeArrowheads="1"/>
          </p:cNvSpPr>
          <p:nvPr/>
        </p:nvSpPr>
        <p:spPr bwMode="auto">
          <a:xfrm>
            <a:off x="271462" y="914399"/>
            <a:ext cx="86296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2800" dirty="0" smtClean="0">
                <a:solidFill>
                  <a:srgbClr val="003F6E"/>
                </a:solidFill>
                <a:latin typeface="Times New Roman" pitchFamily="18" charset="0"/>
                <a:cs typeface="Times New Roman" pitchFamily="18" charset="0"/>
              </a:rPr>
              <a:t>From </a:t>
            </a:r>
            <a:r>
              <a:rPr lang="it-IT" sz="2800" b="1" dirty="0">
                <a:solidFill>
                  <a:srgbClr val="003F6E"/>
                </a:solidFill>
                <a:latin typeface="Times New Roman" pitchFamily="18" charset="0"/>
                <a:cs typeface="Times New Roman" pitchFamily="18" charset="0"/>
              </a:rPr>
              <a:t>PURE SPECTATOR</a:t>
            </a:r>
            <a:r>
              <a:rPr lang="it-IT" sz="2800" dirty="0">
                <a:solidFill>
                  <a:srgbClr val="003F6E"/>
                </a:solidFill>
                <a:latin typeface="Times New Roman" pitchFamily="18" charset="0"/>
                <a:cs typeface="Times New Roman" pitchFamily="18" charset="0"/>
              </a:rPr>
              <a:t> </a:t>
            </a:r>
            <a:r>
              <a:rPr lang="it-IT" sz="2800" dirty="0" smtClean="0">
                <a:solidFill>
                  <a:srgbClr val="003F6E"/>
                </a:solidFill>
                <a:latin typeface="Times New Roman" pitchFamily="18" charset="0"/>
                <a:cs typeface="Times New Roman" pitchFamily="18" charset="0"/>
              </a:rPr>
              <a:t>to </a:t>
            </a:r>
            <a:r>
              <a:rPr lang="it-IT" sz="2800" b="1" dirty="0">
                <a:solidFill>
                  <a:srgbClr val="003F6E"/>
                </a:solidFill>
                <a:latin typeface="Times New Roman" pitchFamily="18" charset="0"/>
                <a:cs typeface="Times New Roman" pitchFamily="18" charset="0"/>
              </a:rPr>
              <a:t>ERGODIC OBSERVER</a:t>
            </a: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925" y="1505549"/>
            <a:ext cx="80867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83568" y="4077072"/>
            <a:ext cx="7704856"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031498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062"/>
                                        </p:tgtEl>
                                        <p:attrNameLst>
                                          <p:attrName>style.visibility</p:attrName>
                                        </p:attrNameLst>
                                      </p:cBhvr>
                                      <p:to>
                                        <p:strVal val="visible"/>
                                      </p:to>
                                    </p:set>
                                    <p:anim calcmode="lin" valueType="num">
                                      <p:cBhvr additive="base">
                                        <p:cTn id="13" dur="500" fill="hold"/>
                                        <p:tgtEl>
                                          <p:spTgt spid="45062"/>
                                        </p:tgtEl>
                                        <p:attrNameLst>
                                          <p:attrName>ppt_x</p:attrName>
                                        </p:attrNameLst>
                                      </p:cBhvr>
                                      <p:tavLst>
                                        <p:tav tm="0">
                                          <p:val>
                                            <p:strVal val="#ppt_x"/>
                                          </p:val>
                                        </p:tav>
                                        <p:tav tm="100000">
                                          <p:val>
                                            <p:strVal val="#ppt_x"/>
                                          </p:val>
                                        </p:tav>
                                      </p:tavLst>
                                    </p:anim>
                                    <p:anim calcmode="lin" valueType="num">
                                      <p:cBhvr additive="base">
                                        <p:cTn id="14" dur="500" fill="hold"/>
                                        <p:tgtEl>
                                          <p:spTgt spid="450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4BBF6AE2-B5C9-44EC-A33A-C40C3970E7BC}" type="slidenum">
              <a:rPr lang="it-IT" smtClean="0">
                <a:latin typeface="Arial" pitchFamily="34" charset="0"/>
              </a:rPr>
              <a:pPr eaLnBrk="1" hangingPunct="1">
                <a:spcBef>
                  <a:spcPct val="0"/>
                </a:spcBef>
                <a:defRPr/>
              </a:pPr>
              <a:t>38</a:t>
            </a:fld>
            <a:endParaRPr lang="it-IT" smtClean="0">
              <a:latin typeface="Arial" pitchFamily="34" charset="0"/>
            </a:endParaRPr>
          </a:p>
        </p:txBody>
      </p:sp>
      <p:sp>
        <p:nvSpPr>
          <p:cNvPr id="47108" name="Text Box 3"/>
          <p:cNvSpPr txBox="1">
            <a:spLocks noChangeArrowheads="1"/>
          </p:cNvSpPr>
          <p:nvPr/>
        </p:nvSpPr>
        <p:spPr bwMode="auto">
          <a:xfrm>
            <a:off x="0" y="91707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400" dirty="0" smtClean="0">
                <a:solidFill>
                  <a:srgbClr val="003F6E"/>
                </a:solidFill>
                <a:latin typeface="Times New Roman" pitchFamily="18" charset="0"/>
                <a:cs typeface="Times New Roman" pitchFamily="18" charset="0"/>
              </a:rPr>
              <a:t>From </a:t>
            </a:r>
            <a:r>
              <a:rPr lang="it-IT" sz="2400" b="1" dirty="0" smtClean="0">
                <a:solidFill>
                  <a:srgbClr val="003F6E"/>
                </a:solidFill>
                <a:latin typeface="Times New Roman" pitchFamily="18" charset="0"/>
                <a:cs typeface="Times New Roman" pitchFamily="18" charset="0"/>
              </a:rPr>
              <a:t>ERGODIC OBSERVER </a:t>
            </a:r>
            <a:r>
              <a:rPr lang="it-IT" sz="2400" dirty="0" smtClean="0">
                <a:solidFill>
                  <a:srgbClr val="003F6E"/>
                </a:solidFill>
                <a:latin typeface="Times New Roman" pitchFamily="18" charset="0"/>
                <a:cs typeface="Times New Roman" pitchFamily="18" charset="0"/>
              </a:rPr>
              <a:t>to</a:t>
            </a:r>
            <a:r>
              <a:rPr lang="it-IT" sz="2400" b="1" dirty="0" smtClean="0">
                <a:solidFill>
                  <a:srgbClr val="003F6E"/>
                </a:solidFill>
                <a:latin typeface="Times New Roman" pitchFamily="18" charset="0"/>
                <a:cs typeface="Times New Roman" pitchFamily="18" charset="0"/>
              </a:rPr>
              <a:t> EGOCENTRIC INTERACTOR</a:t>
            </a:r>
            <a:endParaRPr lang="it-IT" sz="2400" b="1" dirty="0">
              <a:solidFill>
                <a:srgbClr val="003F6E"/>
              </a:solidFill>
              <a:latin typeface="Times New Roman" pitchFamily="18" charset="0"/>
              <a:cs typeface="Times New Roman" pitchFamily="18" charset="0"/>
            </a:endParaRPr>
          </a:p>
        </p:txBody>
      </p:sp>
      <p:pic>
        <p:nvPicPr>
          <p:cNvPr id="47109"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442925" y="1378515"/>
            <a:ext cx="6258147" cy="22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654" y="3933550"/>
            <a:ext cx="6192687" cy="2267476"/>
          </a:xfrm>
          <a:prstGeom prst="rect">
            <a:avLst/>
          </a:prstGeom>
        </p:spPr>
      </p:pic>
      <p:sp>
        <p:nvSpPr>
          <p:cNvPr id="11"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8607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500" fill="hold"/>
                                        <p:tgtEl>
                                          <p:spTgt spid="47109"/>
                                        </p:tgtEl>
                                        <p:attrNameLst>
                                          <p:attrName>ppt_x</p:attrName>
                                        </p:attrNameLst>
                                      </p:cBhvr>
                                      <p:tavLst>
                                        <p:tav tm="0">
                                          <p:val>
                                            <p:strVal val="#ppt_x"/>
                                          </p:val>
                                        </p:tav>
                                        <p:tav tm="100000">
                                          <p:val>
                                            <p:strVal val="#ppt_x"/>
                                          </p:val>
                                        </p:tav>
                                      </p:tavLst>
                                    </p:anim>
                                    <p:anim calcmode="lin" valueType="num">
                                      <p:cBhvr additive="base">
                                        <p:cTn id="8" dur="500" fill="hold"/>
                                        <p:tgtEl>
                                          <p:spTgt spid="4710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7050" y="1376363"/>
            <a:ext cx="8005390"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27050" y="3963356"/>
            <a:ext cx="8089900" cy="243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Titolo 1"/>
          <p:cNvSpPr txBox="1">
            <a:spLocks/>
          </p:cNvSpPr>
          <p:nvPr/>
        </p:nvSpPr>
        <p:spPr bwMode="auto">
          <a:xfrm>
            <a:off x="1" y="828097"/>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2800" dirty="0">
                <a:latin typeface="Times New Roman" panose="02020603050405020304" pitchFamily="18" charset="0"/>
                <a:cs typeface="Times New Roman" panose="02020603050405020304" pitchFamily="18" charset="0"/>
              </a:rPr>
              <a:t>From </a:t>
            </a:r>
            <a:r>
              <a:rPr lang="en-US" sz="2800" dirty="0" smtClean="0">
                <a:latin typeface="Times New Roman" panose="02020603050405020304" pitchFamily="18" charset="0"/>
                <a:cs typeface="Times New Roman" panose="02020603050405020304" pitchFamily="18" charset="0"/>
              </a:rPr>
              <a:t>EGOCENTRIC </a:t>
            </a:r>
            <a:r>
              <a:rPr lang="en-US" sz="2800" dirty="0">
                <a:latin typeface="Times New Roman" panose="02020603050405020304" pitchFamily="18" charset="0"/>
                <a:cs typeface="Times New Roman" panose="02020603050405020304" pitchFamily="18" charset="0"/>
              </a:rPr>
              <a:t>to RECURSIVE </a:t>
            </a:r>
            <a:r>
              <a:rPr lang="en-US" sz="2800" dirty="0" smtClean="0">
                <a:latin typeface="Times New Roman" panose="02020603050405020304" pitchFamily="18" charset="0"/>
                <a:cs typeface="Times New Roman" panose="02020603050405020304" pitchFamily="18" charset="0"/>
              </a:rPr>
              <a:t>INTERACTOR</a:t>
            </a:r>
            <a:endParaRPr lang="en-US" sz="2800" kern="0" dirty="0" smtClean="0">
              <a:latin typeface="Times New Roman" panose="02020603050405020304" pitchFamily="18" charset="0"/>
              <a:cs typeface="Times New Roman" panose="02020603050405020304" pitchFamily="18" charset="0"/>
            </a:endParaRP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1948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70"/>
                                        </p:tgtEl>
                                        <p:attrNameLst>
                                          <p:attrName>style.visibility</p:attrName>
                                        </p:attrNameLst>
                                      </p:cBhvr>
                                      <p:to>
                                        <p:strVal val="visible"/>
                                      </p:to>
                                    </p:set>
                                    <p:anim calcmode="lin" valueType="num">
                                      <p:cBhvr additive="base">
                                        <p:cTn id="13" dur="500" fill="hold"/>
                                        <p:tgtEl>
                                          <p:spTgt spid="36870"/>
                                        </p:tgtEl>
                                        <p:attrNameLst>
                                          <p:attrName>ppt_x</p:attrName>
                                        </p:attrNameLst>
                                      </p:cBhvr>
                                      <p:tavLst>
                                        <p:tav tm="0">
                                          <p:val>
                                            <p:strVal val="#ppt_x"/>
                                          </p:val>
                                        </p:tav>
                                        <p:tav tm="100000">
                                          <p:val>
                                            <p:strVal val="#ppt_x"/>
                                          </p:val>
                                        </p:tav>
                                      </p:tavLst>
                                    </p:anim>
                                    <p:anim calcmode="lin" valueType="num">
                                      <p:cBhvr additive="base">
                                        <p:cTn id="14"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44901DF1-3264-4E2E-8708-9407B7B2B2FE}" type="slidenum">
              <a:rPr lang="it-IT" smtClean="0">
                <a:latin typeface="Arial" pitchFamily="34" charset="0"/>
              </a:rPr>
              <a:pPr eaLnBrk="1" hangingPunct="1">
                <a:spcBef>
                  <a:spcPct val="0"/>
                </a:spcBef>
                <a:defRPr/>
              </a:pPr>
              <a:t>4</a:t>
            </a:fld>
            <a:endParaRPr lang="it-IT" smtClean="0">
              <a:latin typeface="Arial" pitchFamily="34" charset="0"/>
            </a:endParaRPr>
          </a:p>
        </p:txBody>
      </p:sp>
      <p:sp>
        <p:nvSpPr>
          <p:cNvPr id="6149" name="Rectangle 2"/>
          <p:cNvSpPr txBox="1">
            <a:spLocks noChangeArrowheads="1"/>
          </p:cNvSpPr>
          <p:nvPr/>
        </p:nvSpPr>
        <p:spPr bwMode="auto">
          <a:xfrm>
            <a:off x="685800" y="152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 sz="3200" b="1" dirty="0" err="1" smtClean="0">
                <a:solidFill>
                  <a:srgbClr val="003F6E"/>
                </a:solidFill>
                <a:latin typeface="Times New Roman" pitchFamily="18" charset="0"/>
              </a:rPr>
              <a:t>Presentation</a:t>
            </a:r>
            <a:r>
              <a:rPr lang="es-ES" sz="3200" b="1" dirty="0" smtClean="0">
                <a:solidFill>
                  <a:srgbClr val="003F6E"/>
                </a:solidFill>
                <a:latin typeface="Times New Roman" pitchFamily="18" charset="0"/>
              </a:rPr>
              <a:t> </a:t>
            </a:r>
            <a:r>
              <a:rPr lang="es-ES" sz="3200" b="1" dirty="0" err="1" smtClean="0">
                <a:solidFill>
                  <a:srgbClr val="003F6E"/>
                </a:solidFill>
                <a:latin typeface="Times New Roman" pitchFamily="18" charset="0"/>
              </a:rPr>
              <a:t>Outline</a:t>
            </a:r>
            <a:endParaRPr lang="es-ES" sz="3200" b="1" dirty="0">
              <a:solidFill>
                <a:srgbClr val="003F6E"/>
              </a:solidFill>
              <a:latin typeface="Times New Roman" pitchFamily="18" charset="0"/>
            </a:endParaRPr>
          </a:p>
        </p:txBody>
      </p:sp>
      <p:pic>
        <p:nvPicPr>
          <p:cNvPr id="6150" name="Immagine 8" descr="http://www.ilcapoluogo.com/var/ezflow_site/storage/images/news/sanita/d-amico-pd-sulla-sanita-occorre-correttezza-istituzionale-37031/370087-1-ita-IT/D-Amico-Pd-sulla-sanita-occorre-correttezza-istituzion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75" y="5357813"/>
            <a:ext cx="20161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TextBox 8"/>
          <p:cNvSpPr txBox="1"/>
          <p:nvPr/>
        </p:nvSpPr>
        <p:spPr>
          <a:xfrm>
            <a:off x="784083" y="1693554"/>
            <a:ext cx="3301866" cy="1077218"/>
          </a:xfrm>
          <a:prstGeom prst="rect">
            <a:avLst/>
          </a:prstGeom>
          <a:noFill/>
        </p:spPr>
        <p:txBody>
          <a:bodyPr wrap="none" rtlCol="0">
            <a:spAutoFit/>
          </a:bodyPr>
          <a:lstStyle/>
          <a:p>
            <a:pPr marL="265113" lvl="0" indent="-265113" eaLnBrk="0" hangingPunct="0">
              <a:spcBef>
                <a:spcPts val="0"/>
              </a:spcBef>
              <a:tabLst>
                <a:tab pos="357188" algn="l"/>
                <a:tab pos="447675" algn="l"/>
              </a:tabLst>
              <a:defRPr/>
            </a:pPr>
            <a:r>
              <a:rPr lang="it-IT" sz="2400" kern="0" dirty="0">
                <a:solidFill>
                  <a:srgbClr val="000000"/>
                </a:solidFill>
                <a:effectLst>
                  <a:outerShdw blurRad="38100" dist="38100" dir="2700000" algn="tl">
                    <a:srgbClr val="C0C0C0"/>
                  </a:outerShdw>
                </a:effectLst>
                <a:latin typeface="Calibri" pitchFamily="34" charset="0"/>
                <a:cs typeface="+mn-cs"/>
              </a:rPr>
              <a:t>1.  </a:t>
            </a:r>
            <a:r>
              <a:rPr lang="it-IT" sz="2400" u="sng" kern="0" dirty="0" smtClean="0">
                <a:solidFill>
                  <a:srgbClr val="000000"/>
                </a:solidFill>
                <a:effectLst>
                  <a:outerShdw blurRad="38100" dist="38100" dir="2700000" algn="tl">
                    <a:srgbClr val="C0C0C0"/>
                  </a:outerShdw>
                </a:effectLst>
                <a:latin typeface="Calibri" pitchFamily="34" charset="0"/>
                <a:cs typeface="+mn-cs"/>
              </a:rPr>
              <a:t>Introduction (15) </a:t>
            </a:r>
            <a:endParaRPr lang="it-IT" sz="2400" u="sng" kern="0" dirty="0">
              <a:solidFill>
                <a:srgbClr val="000000"/>
              </a:solidFill>
              <a:effectLst>
                <a:outerShdw blurRad="38100" dist="38100" dir="2700000" algn="tl">
                  <a:srgbClr val="C0C0C0"/>
                </a:outerShdw>
              </a:effectLst>
              <a:latin typeface="Calibri" pitchFamily="34" charset="0"/>
              <a:cs typeface="+mn-cs"/>
            </a:endParaRPr>
          </a:p>
          <a:p>
            <a:pPr marL="548640" indent="-265113" eaLnBrk="0" hangingPunct="0">
              <a:buFontTx/>
              <a:buChar char="•"/>
              <a:tabLst>
                <a:tab pos="357188" algn="l"/>
                <a:tab pos="447675" algn="l"/>
              </a:tabLst>
              <a:defRPr/>
            </a:pPr>
            <a:r>
              <a:rPr lang="it-IT" sz="2000" kern="0" dirty="0" smtClean="0">
                <a:solidFill>
                  <a:srgbClr val="000000"/>
                </a:solidFill>
                <a:latin typeface="Calibri" pitchFamily="34" charset="0"/>
              </a:rPr>
              <a:t>Types of Knowledge</a:t>
            </a:r>
          </a:p>
          <a:p>
            <a:pPr marL="548640" indent="-265113" eaLnBrk="0" hangingPunct="0">
              <a:buFontTx/>
              <a:buChar char="•"/>
              <a:tabLst>
                <a:tab pos="357188" algn="l"/>
                <a:tab pos="447675" algn="l"/>
              </a:tabLst>
              <a:defRPr/>
            </a:pPr>
            <a:r>
              <a:rPr lang="it-IT" sz="2000" kern="0" dirty="0" smtClean="0">
                <a:solidFill>
                  <a:srgbClr val="000000"/>
                </a:solidFill>
                <a:latin typeface="Calibri" pitchFamily="34" charset="0"/>
                <a:cs typeface="+mn-cs"/>
              </a:rPr>
              <a:t>Knowledge and Knowing</a:t>
            </a:r>
            <a:endParaRPr lang="it-IT" sz="2000" kern="0" dirty="0">
              <a:solidFill>
                <a:srgbClr val="000000"/>
              </a:solidFill>
              <a:latin typeface="Calibri" pitchFamily="34" charset="0"/>
              <a:cs typeface="+mn-cs"/>
            </a:endParaRPr>
          </a:p>
        </p:txBody>
      </p:sp>
      <p:sp>
        <p:nvSpPr>
          <p:cNvPr id="10" name="TextBox 9"/>
          <p:cNvSpPr txBox="1"/>
          <p:nvPr/>
        </p:nvSpPr>
        <p:spPr>
          <a:xfrm>
            <a:off x="784083" y="2770746"/>
            <a:ext cx="5268750" cy="1077218"/>
          </a:xfrm>
          <a:prstGeom prst="rect">
            <a:avLst/>
          </a:prstGeom>
          <a:noFill/>
        </p:spPr>
        <p:txBody>
          <a:bodyPr wrap="none" rtlCol="0">
            <a:spAutoFit/>
          </a:bodyPr>
          <a:lstStyle/>
          <a:p>
            <a:pPr lvl="0" eaLnBrk="0" hangingPunct="0">
              <a:spcBef>
                <a:spcPts val="0"/>
              </a:spcBef>
              <a:tabLst>
                <a:tab pos="357188" algn="l"/>
                <a:tab pos="447675" algn="l"/>
              </a:tabLst>
              <a:defRPr/>
            </a:pPr>
            <a:r>
              <a:rPr lang="it-IT" sz="2400" kern="0" dirty="0">
                <a:effectLst>
                  <a:outerShdw blurRad="38100" dist="38100" dir="2700000" algn="tl">
                    <a:srgbClr val="C0C0C0"/>
                  </a:outerShdw>
                </a:effectLst>
                <a:latin typeface="Calibri" pitchFamily="34" charset="0"/>
                <a:cs typeface="+mn-cs"/>
              </a:rPr>
              <a:t>2. </a:t>
            </a:r>
            <a:r>
              <a:rPr lang="it-IT" sz="2400" u="sng" kern="0" dirty="0" smtClean="0">
                <a:effectLst>
                  <a:outerShdw blurRad="38100" dist="38100" dir="2700000" algn="tl">
                    <a:srgbClr val="C0C0C0"/>
                  </a:outerShdw>
                </a:effectLst>
                <a:latin typeface="Calibri" pitchFamily="34" charset="0"/>
                <a:cs typeface="+mn-cs"/>
              </a:rPr>
              <a:t>Nondualistic Knowing (14)</a:t>
            </a:r>
            <a:endParaRPr lang="it-IT" sz="2400" u="sng" kern="0" dirty="0">
              <a:effectLst>
                <a:outerShdw blurRad="38100" dist="38100" dir="2700000" algn="tl">
                  <a:srgbClr val="C0C0C0"/>
                </a:outerShdw>
              </a:effectLst>
              <a:latin typeface="Calibri" pitchFamily="34" charset="0"/>
              <a:cs typeface="+mn-cs"/>
            </a:endParaRPr>
          </a:p>
          <a:p>
            <a:pPr marL="548640" lvl="0" indent="-265113" eaLnBrk="0" hangingPunct="0">
              <a:spcBef>
                <a:spcPts val="0"/>
              </a:spcBef>
              <a:buFontTx/>
              <a:buChar char="•"/>
              <a:tabLst>
                <a:tab pos="357188" algn="l"/>
                <a:tab pos="447675" algn="l"/>
              </a:tabLst>
              <a:defRPr/>
            </a:pPr>
            <a:r>
              <a:rPr lang="it-IT" sz="2000" kern="0" dirty="0" smtClean="0">
                <a:latin typeface="Calibri" pitchFamily="34" charset="0"/>
                <a:cs typeface="+mn-cs"/>
              </a:rPr>
              <a:t>Knowing and Ignorance</a:t>
            </a:r>
          </a:p>
          <a:p>
            <a:pPr marL="548640" lvl="0" indent="-265113" eaLnBrk="0" hangingPunct="0">
              <a:spcBef>
                <a:spcPts val="0"/>
              </a:spcBef>
              <a:buFontTx/>
              <a:buChar char="•"/>
              <a:tabLst>
                <a:tab pos="357188" algn="l"/>
                <a:tab pos="447675" algn="l"/>
              </a:tabLst>
              <a:defRPr/>
            </a:pPr>
            <a:r>
              <a:rPr lang="it-IT" sz="2000" kern="0" dirty="0" smtClean="0">
                <a:latin typeface="Calibri" pitchFamily="34" charset="0"/>
                <a:cs typeface="+mn-cs"/>
              </a:rPr>
              <a:t>Ontologic Uncertainty Management (OUM)</a:t>
            </a:r>
            <a:endParaRPr lang="it-IT" sz="2000" kern="0" dirty="0">
              <a:latin typeface="Calibri" pitchFamily="34" charset="0"/>
              <a:cs typeface="+mn-cs"/>
            </a:endParaRPr>
          </a:p>
        </p:txBody>
      </p:sp>
      <p:sp>
        <p:nvSpPr>
          <p:cNvPr id="11" name="TextBox 10"/>
          <p:cNvSpPr txBox="1"/>
          <p:nvPr/>
        </p:nvSpPr>
        <p:spPr>
          <a:xfrm>
            <a:off x="784083" y="3847964"/>
            <a:ext cx="3921266" cy="1077218"/>
          </a:xfrm>
          <a:prstGeom prst="rect">
            <a:avLst/>
          </a:prstGeom>
          <a:noFill/>
        </p:spPr>
        <p:txBody>
          <a:bodyPr wrap="none" rtlCol="0">
            <a:spAutoFit/>
          </a:bodyPr>
          <a:lstStyle/>
          <a:p>
            <a:pPr lvl="0" eaLnBrk="0" hangingPunct="0">
              <a:spcBef>
                <a:spcPts val="0"/>
              </a:spcBef>
              <a:tabLst>
                <a:tab pos="357188" algn="l"/>
                <a:tab pos="447675" algn="l"/>
              </a:tabLst>
              <a:defRPr/>
            </a:pPr>
            <a:r>
              <a:rPr lang="it-IT" sz="2400" kern="0" dirty="0">
                <a:effectLst>
                  <a:outerShdw blurRad="38100" dist="38100" dir="2700000" algn="tl">
                    <a:srgbClr val="C0C0C0"/>
                  </a:outerShdw>
                </a:effectLst>
                <a:latin typeface="Calibri" pitchFamily="34" charset="0"/>
                <a:cs typeface="+mn-cs"/>
              </a:rPr>
              <a:t>3. </a:t>
            </a:r>
            <a:r>
              <a:rPr lang="en-US" sz="2400" u="sng" kern="0" dirty="0" err="1" smtClean="0">
                <a:effectLst>
                  <a:outerShdw blurRad="38100" dist="38100" dir="2700000" algn="tl">
                    <a:srgbClr val="C0C0C0"/>
                  </a:outerShdw>
                </a:effectLst>
                <a:latin typeface="Calibri" pitchFamily="34" charset="0"/>
                <a:cs typeface="+mn-cs"/>
              </a:rPr>
              <a:t>Symmathesy</a:t>
            </a:r>
            <a:r>
              <a:rPr lang="en-US" sz="2400" u="sng" kern="0" dirty="0" smtClean="0">
                <a:effectLst>
                  <a:outerShdw blurRad="38100" dist="38100" dir="2700000" algn="tl">
                    <a:srgbClr val="C0C0C0"/>
                  </a:outerShdw>
                </a:effectLst>
                <a:latin typeface="Calibri" pitchFamily="34" charset="0"/>
                <a:cs typeface="+mn-cs"/>
              </a:rPr>
              <a:t> Example (21)</a:t>
            </a:r>
            <a:endParaRPr lang="it-IT" sz="2400" u="sng" kern="0" dirty="0">
              <a:effectLst>
                <a:outerShdw blurRad="38100" dist="38100" dir="2700000" algn="tl">
                  <a:srgbClr val="C0C0C0"/>
                </a:outerShdw>
              </a:effectLst>
              <a:latin typeface="Calibri" pitchFamily="34" charset="0"/>
              <a:cs typeface="+mn-cs"/>
            </a:endParaRPr>
          </a:p>
          <a:p>
            <a:pPr marL="548640" lvl="0" indent="-265113" eaLnBrk="0" hangingPunct="0">
              <a:spcBef>
                <a:spcPts val="0"/>
              </a:spcBef>
              <a:buFontTx/>
              <a:buChar char="•"/>
              <a:tabLst>
                <a:tab pos="357188" algn="l"/>
                <a:tab pos="447675" algn="l"/>
              </a:tabLst>
              <a:defRPr/>
            </a:pPr>
            <a:r>
              <a:rPr lang="en-US" sz="2000" kern="0" dirty="0" smtClean="0">
                <a:latin typeface="Calibri" pitchFamily="34" charset="0"/>
                <a:cs typeface="+mn-cs"/>
              </a:rPr>
              <a:t>Structured Types of Knowing</a:t>
            </a:r>
          </a:p>
          <a:p>
            <a:pPr marL="548640" lvl="0" indent="-265113" eaLnBrk="0" hangingPunct="0">
              <a:spcBef>
                <a:spcPts val="0"/>
              </a:spcBef>
              <a:buFontTx/>
              <a:buChar char="•"/>
              <a:tabLst>
                <a:tab pos="357188" algn="l"/>
                <a:tab pos="447675" algn="l"/>
              </a:tabLst>
              <a:defRPr/>
            </a:pPr>
            <a:r>
              <a:rPr lang="en-US" sz="2000" kern="0" dirty="0" err="1" smtClean="0">
                <a:latin typeface="Calibri" pitchFamily="34" charset="0"/>
                <a:cs typeface="+mn-cs"/>
              </a:rPr>
              <a:t>Humiverse</a:t>
            </a:r>
            <a:r>
              <a:rPr lang="en-US" sz="2000" kern="0" dirty="0" smtClean="0">
                <a:latin typeface="Calibri" pitchFamily="34" charset="0"/>
                <a:cs typeface="+mn-cs"/>
              </a:rPr>
              <a:t> vs. Universe</a:t>
            </a:r>
            <a:endParaRPr lang="en-US" sz="2000" kern="0" dirty="0">
              <a:latin typeface="Calibri" pitchFamily="34" charset="0"/>
              <a:cs typeface="+mn-cs"/>
            </a:endParaRPr>
          </a:p>
        </p:txBody>
      </p:sp>
    </p:spTree>
    <p:extLst>
      <p:ext uri="{BB962C8B-B14F-4D97-AF65-F5344CB8AC3E}">
        <p14:creationId xmlns:p14="http://schemas.microsoft.com/office/powerpoint/2010/main" val="4868320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40</a:t>
            </a:fld>
            <a:endParaRPr lang="it-IT" smtClean="0">
              <a:latin typeface="Arial" pitchFamily="34" charset="0"/>
            </a:endParaRPr>
          </a:p>
        </p:txBody>
      </p:sp>
      <p:sp>
        <p:nvSpPr>
          <p:cNvPr id="15" name="Text Box 3"/>
          <p:cNvSpPr txBox="1">
            <a:spLocks noChangeArrowheads="1"/>
          </p:cNvSpPr>
          <p:nvPr/>
        </p:nvSpPr>
        <p:spPr bwMode="auto">
          <a:xfrm>
            <a:off x="1" y="1072151"/>
            <a:ext cx="91439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2800" b="1" dirty="0" smtClean="0">
                <a:solidFill>
                  <a:srgbClr val="003F6E"/>
                </a:solidFill>
                <a:latin typeface="Times New Roman" pitchFamily="18" charset="0"/>
                <a:cs typeface="Times New Roman" pitchFamily="18" charset="0"/>
              </a:rPr>
              <a:t>Robert Rosen’s Systemic Incompleteness Awareness</a:t>
            </a:r>
            <a:endParaRPr lang="it-IT" sz="2800" b="1" dirty="0">
              <a:solidFill>
                <a:srgbClr val="003F6E"/>
              </a:solidFill>
              <a:latin typeface="Times New Roman" pitchFamily="18" charset="0"/>
              <a:cs typeface="Times New Roman" pitchFamily="18" charset="0"/>
            </a:endParaRP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4077072"/>
            <a:ext cx="9180511" cy="2471403"/>
          </a:xfrm>
          <a:prstGeom prst="rect">
            <a:avLst/>
          </a:prstGeom>
        </p:spPr>
      </p:pic>
      <p:sp>
        <p:nvSpPr>
          <p:cNvPr id="11" name="Rectangle 4"/>
          <p:cNvSpPr txBox="1">
            <a:spLocks noChangeArrowheads="1"/>
          </p:cNvSpPr>
          <p:nvPr/>
        </p:nvSpPr>
        <p:spPr bwMode="auto">
          <a:xfrm>
            <a:off x="4975029" y="2860802"/>
            <a:ext cx="3312368"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200" b="1" kern="0" dirty="0" smtClean="0">
                <a:solidFill>
                  <a:srgbClr val="000000"/>
                </a:solidFill>
                <a:latin typeface="Times New Roman" pitchFamily="18" charset="0"/>
                <a:cs typeface="Times New Roman" pitchFamily="18" charset="0"/>
              </a:rPr>
              <a:t>Robert Rosen (1934 - 1998)</a:t>
            </a:r>
            <a:endParaRPr lang="it-IT" sz="2800" kern="0" dirty="0" smtClean="0">
              <a:solidFill>
                <a:srgbClr val="000000"/>
              </a:solidFill>
            </a:endParaRPr>
          </a:p>
        </p:txBody>
      </p:sp>
      <p:sp>
        <p:nvSpPr>
          <p:cNvPr id="12" name="Rectangle 4"/>
          <p:cNvSpPr txBox="1">
            <a:spLocks noChangeArrowheads="1"/>
          </p:cNvSpPr>
          <p:nvPr/>
        </p:nvSpPr>
        <p:spPr bwMode="auto">
          <a:xfrm>
            <a:off x="3707904" y="1780682"/>
            <a:ext cx="4248472"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2400" kern="0" dirty="0" smtClean="0">
                <a:solidFill>
                  <a:srgbClr val="000000"/>
                </a:solidFill>
                <a:latin typeface="Times New Roman" pitchFamily="18" charset="0"/>
                <a:cs typeface="Times New Roman" pitchFamily="18" charset="0"/>
              </a:rPr>
              <a:t>    « …any </a:t>
            </a:r>
            <a:r>
              <a:rPr lang="en-US" sz="2400" kern="0" dirty="0">
                <a:solidFill>
                  <a:srgbClr val="000000"/>
                </a:solidFill>
                <a:latin typeface="Times New Roman" pitchFamily="18" charset="0"/>
                <a:cs typeface="Times New Roman" pitchFamily="18" charset="0"/>
              </a:rPr>
              <a:t>material realization of the (M,R</a:t>
            </a:r>
            <a:r>
              <a:rPr lang="en-US" sz="2400" kern="0" dirty="0" smtClean="0">
                <a:solidFill>
                  <a:srgbClr val="000000"/>
                </a:solidFill>
                <a:latin typeface="Times New Roman" pitchFamily="18" charset="0"/>
                <a:cs typeface="Times New Roman" pitchFamily="18" charset="0"/>
              </a:rPr>
              <a:t>)-system </a:t>
            </a:r>
            <a:r>
              <a:rPr lang="en-US" sz="2400" kern="0" dirty="0">
                <a:solidFill>
                  <a:srgbClr val="000000"/>
                </a:solidFill>
                <a:latin typeface="Times New Roman" pitchFamily="18" charset="0"/>
                <a:cs typeface="Times New Roman" pitchFamily="18" charset="0"/>
              </a:rPr>
              <a:t>must have </a:t>
            </a:r>
            <a:r>
              <a:rPr lang="en-US" sz="2400" kern="0" dirty="0" smtClean="0">
                <a:solidFill>
                  <a:srgbClr val="000000"/>
                </a:solidFill>
                <a:latin typeface="Times New Roman" pitchFamily="18" charset="0"/>
                <a:cs typeface="Times New Roman" pitchFamily="18" charset="0"/>
              </a:rPr>
              <a:t>non-computable models</a:t>
            </a:r>
            <a:r>
              <a:rPr lang="en-US" sz="2400" kern="0" dirty="0">
                <a:solidFill>
                  <a:srgbClr val="000000"/>
                </a:solidFill>
                <a:latin typeface="Times New Roman" pitchFamily="18" charset="0"/>
                <a:cs typeface="Times New Roman" pitchFamily="18" charset="0"/>
              </a:rPr>
              <a:t>. </a:t>
            </a:r>
            <a:r>
              <a:rPr lang="en-US" sz="2400" kern="0" dirty="0" smtClean="0">
                <a:solidFill>
                  <a:srgbClr val="000000"/>
                </a:solidFill>
                <a:latin typeface="Times New Roman" pitchFamily="18" charset="0"/>
                <a:cs typeface="Times New Roman" pitchFamily="18" charset="0"/>
              </a:rPr>
              <a:t>»</a:t>
            </a:r>
            <a:endParaRPr lang="it-IT" sz="3200" b="1" kern="0" dirty="0" smtClean="0">
              <a:solidFill>
                <a:srgbClr val="00000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42" y="1572525"/>
            <a:ext cx="2455439" cy="2504547"/>
          </a:xfrm>
          <a:prstGeom prst="rect">
            <a:avLst/>
          </a:prstGeom>
        </p:spPr>
      </p:pic>
      <p:sp>
        <p:nvSpPr>
          <p:cNvPr id="3" name="TextBox 2"/>
          <p:cNvSpPr txBox="1"/>
          <p:nvPr/>
        </p:nvSpPr>
        <p:spPr>
          <a:xfrm>
            <a:off x="3981665" y="3892406"/>
            <a:ext cx="1157689"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(prediction)</a:t>
            </a:r>
            <a:endParaRPr lang="en-US"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275521" y="5517232"/>
            <a:ext cx="262947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(observation &amp; measurement)</a:t>
            </a:r>
            <a:endParaRPr lang="en-US" sz="1600" dirty="0">
              <a:latin typeface="Times New Roman" panose="02020603050405020304" pitchFamily="18" charset="0"/>
              <a:cs typeface="Times New Roman" panose="02020603050405020304" pitchFamily="18" charset="0"/>
            </a:endParaRPr>
          </a:p>
        </p:txBody>
      </p:sp>
      <p:sp>
        <p:nvSpPr>
          <p:cNvPr id="16"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666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1" presetClass="entr" presetSubtype="1" fill="hold" nodeType="afterEffect">
                                  <p:stCondLst>
                                    <p:cond delay="200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par>
                                <p:cTn id="21" presetID="21" presetClass="entr" presetSubtype="1" fill="hold" grpId="0" nodeType="withEffect">
                                  <p:stCondLst>
                                    <p:cond delay="200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par>
                                <p:cTn id="24" presetID="21" presetClass="entr" presetSubtype="1" fill="hold" grpId="0" nodeType="withEffect">
                                  <p:stCondLst>
                                    <p:cond delay="200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2B31E3FD-F1DB-48E4-8E55-F99E250B64AC}" type="slidenum">
              <a:rPr lang="it-IT" smtClean="0">
                <a:latin typeface="Arial" pitchFamily="34" charset="0"/>
              </a:rPr>
              <a:pPr eaLnBrk="1" hangingPunct="1">
                <a:spcBef>
                  <a:spcPct val="0"/>
                </a:spcBef>
                <a:defRPr/>
              </a:pPr>
              <a:t>41</a:t>
            </a:fld>
            <a:endParaRPr lang="it-IT" smtClean="0">
              <a:latin typeface="Arial" pitchFamily="34" charset="0"/>
            </a:endParaRPr>
          </a:p>
        </p:txBody>
      </p:sp>
      <p:pic>
        <p:nvPicPr>
          <p:cNvPr id="5735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13" y="2035175"/>
            <a:ext cx="404971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4183063" y="1463675"/>
            <a:ext cx="4960937" cy="4960938"/>
            <a:chOff x="4183063" y="1463675"/>
            <a:chExt cx="4960937" cy="4960938"/>
          </a:xfrm>
        </p:grpSpPr>
        <p:pic>
          <p:nvPicPr>
            <p:cNvPr id="5735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83063" y="1463675"/>
              <a:ext cx="4960937"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6153943" y="5218113"/>
              <a:ext cx="1019175" cy="901700"/>
              <a:chOff x="3806825" y="5646738"/>
              <a:chExt cx="1019175" cy="901700"/>
            </a:xfrm>
          </p:grpSpPr>
          <p:pic>
            <p:nvPicPr>
              <p:cNvPr id="5735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6825" y="6119813"/>
                <a:ext cx="1019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9213" y="5646738"/>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4" name="Titolo 1"/>
          <p:cNvSpPr txBox="1">
            <a:spLocks/>
          </p:cNvSpPr>
          <p:nvPr/>
        </p:nvSpPr>
        <p:spPr bwMode="auto">
          <a:xfrm>
            <a:off x="359532" y="873872"/>
            <a:ext cx="8424935"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smtClean="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Rosen Fundamental Modeling Relation (</a:t>
            </a:r>
            <a:r>
              <a:rPr lang="en-US" sz="2400" dirty="0" smtClean="0">
                <a:latin typeface="Times New Roman" panose="02020603050405020304" pitchFamily="18" charset="0"/>
                <a:cs typeface="Times New Roman" panose="02020603050405020304" pitchFamily="18" charset="0"/>
              </a:rPr>
              <a:t>Reflexive/Reflective)</a:t>
            </a:r>
            <a:endParaRPr lang="en-US" sz="2400" kern="0" dirty="0" smtClean="0">
              <a:latin typeface="Times New Roman" panose="02020603050405020304" pitchFamily="18" charset="0"/>
              <a:cs typeface="Times New Roman" panose="02020603050405020304" pitchFamily="18" charset="0"/>
            </a:endParaRPr>
          </a:p>
        </p:txBody>
      </p:sp>
      <p:sp>
        <p:nvSpPr>
          <p:cNvPr id="15"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02030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CE2A884D-4538-493A-9F01-DFE3C523A47F}" type="slidenum">
              <a:rPr lang="it-IT" smtClean="0">
                <a:latin typeface="Arial" pitchFamily="34" charset="0"/>
              </a:rPr>
              <a:pPr eaLnBrk="1" hangingPunct="1">
                <a:spcBef>
                  <a:spcPct val="0"/>
                </a:spcBef>
                <a:defRPr/>
              </a:pPr>
              <a:t>42</a:t>
            </a:fld>
            <a:endParaRPr lang="it-IT" smtClean="0">
              <a:latin typeface="Arial" pitchFamily="34" charset="0"/>
            </a:endParaRPr>
          </a:p>
        </p:txBody>
      </p:sp>
      <p:pic>
        <p:nvPicPr>
          <p:cNvPr id="5837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83063" y="1463675"/>
            <a:ext cx="4960937"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5305425"/>
            <a:ext cx="1019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213" y="47974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egnaposto contenuto 6"/>
          <p:cNvSpPr txBox="1">
            <a:spLocks/>
          </p:cNvSpPr>
          <p:nvPr/>
        </p:nvSpPr>
        <p:spPr bwMode="auto">
          <a:xfrm>
            <a:off x="107504" y="1604963"/>
            <a:ext cx="4090312" cy="434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61950" indent="-3619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algn="just">
              <a:lnSpc>
                <a:spcPct val="80000"/>
              </a:lnSpc>
              <a:spcBef>
                <a:spcPct val="20000"/>
              </a:spcBef>
              <a:defRPr/>
            </a:pPr>
            <a:r>
              <a:rPr lang="it-IT" sz="2000" dirty="0" smtClean="0">
                <a:solidFill>
                  <a:srgbClr val="000000"/>
                </a:solidFill>
              </a:rPr>
              <a:t>R. Rosen Fundamental Modeling Relation with </a:t>
            </a:r>
            <a:r>
              <a:rPr lang="it-IT" sz="2000" b="1" dirty="0" smtClean="0">
                <a:solidFill>
                  <a:srgbClr val="000000"/>
                </a:solidFill>
              </a:rPr>
              <a:t>explicit Reflexive and Reflective Representations</a:t>
            </a:r>
            <a:r>
              <a:rPr lang="it-IT" sz="2000" dirty="0" smtClean="0">
                <a:solidFill>
                  <a:srgbClr val="000000"/>
                </a:solidFill>
              </a:rPr>
              <a:t>.</a:t>
            </a:r>
          </a:p>
          <a:p>
            <a:pPr marL="0" algn="just">
              <a:lnSpc>
                <a:spcPct val="80000"/>
              </a:lnSpc>
              <a:spcBef>
                <a:spcPct val="20000"/>
              </a:spcBef>
              <a:defRPr/>
            </a:pPr>
            <a:r>
              <a:rPr lang="it-IT" sz="2000" dirty="0" smtClean="0">
                <a:solidFill>
                  <a:srgbClr val="000000"/>
                </a:solidFill>
              </a:rPr>
              <a:t>Immediately, Reflexive and Reflective Representations create </a:t>
            </a:r>
            <a:r>
              <a:rPr lang="it-IT" sz="2000" b="1" dirty="0" smtClean="0">
                <a:solidFill>
                  <a:srgbClr val="000000"/>
                </a:solidFill>
              </a:rPr>
              <a:t>two base system scaling symmetries into ODR Model</a:t>
            </a:r>
            <a:r>
              <a:rPr lang="it-IT" sz="2000" dirty="0" smtClean="0">
                <a:solidFill>
                  <a:srgbClr val="000000"/>
                </a:solidFill>
              </a:rPr>
              <a:t>: convergent and divergent scaling symmetries.</a:t>
            </a:r>
          </a:p>
          <a:p>
            <a:pPr marL="0" algn="just">
              <a:lnSpc>
                <a:spcPct val="80000"/>
              </a:lnSpc>
              <a:spcBef>
                <a:spcPct val="20000"/>
              </a:spcBef>
              <a:defRPr/>
            </a:pPr>
            <a:r>
              <a:rPr lang="it-IT" sz="2000" dirty="0" smtClean="0">
                <a:solidFill>
                  <a:srgbClr val="000000"/>
                </a:solidFill>
              </a:rPr>
              <a:t>They allow for the correspondence of a </a:t>
            </a:r>
            <a:r>
              <a:rPr lang="it-IT" sz="2000" b="1" dirty="0" smtClean="0">
                <a:solidFill>
                  <a:srgbClr val="FF0000"/>
                </a:solidFill>
                <a:cs typeface="Times New Roman" panose="02020603050405020304" pitchFamily="18" charset="0"/>
              </a:rPr>
              <a:t>Inner Universe - SELF</a:t>
            </a:r>
            <a:r>
              <a:rPr lang="it-IT" sz="2000" dirty="0" smtClean="0">
                <a:solidFill>
                  <a:srgbClr val="000000"/>
                </a:solidFill>
              </a:rPr>
              <a:t> representation to an </a:t>
            </a:r>
            <a:r>
              <a:rPr lang="it-IT" sz="2000" b="1" dirty="0" smtClean="0">
                <a:solidFill>
                  <a:srgbClr val="00B050"/>
                </a:solidFill>
                <a:cs typeface="Times New Roman" panose="02020603050405020304" pitchFamily="18" charset="0"/>
              </a:rPr>
              <a:t>Outer Universe </a:t>
            </a:r>
            <a:r>
              <a:rPr lang="it-IT" sz="2000" dirty="0" smtClean="0">
                <a:solidFill>
                  <a:srgbClr val="000000"/>
                </a:solidFill>
              </a:rPr>
              <a:t>representation, both linked by the </a:t>
            </a:r>
            <a:r>
              <a:rPr lang="it-IT" sz="2000" b="1" dirty="0" smtClean="0">
                <a:solidFill>
                  <a:srgbClr val="000000"/>
                </a:solidFill>
              </a:rPr>
              <a:t>Kelvin Transform</a:t>
            </a:r>
            <a:r>
              <a:rPr lang="it-IT" sz="2000" dirty="0" smtClean="0">
                <a:solidFill>
                  <a:srgbClr val="000000"/>
                </a:solidFill>
              </a:rPr>
              <a:t>.</a:t>
            </a:r>
          </a:p>
          <a:p>
            <a:pPr marL="0" algn="just">
              <a:lnSpc>
                <a:spcPct val="80000"/>
              </a:lnSpc>
              <a:spcBef>
                <a:spcPct val="20000"/>
              </a:spcBef>
              <a:defRPr/>
            </a:pPr>
            <a:endParaRPr lang="it-IT" sz="1600" dirty="0" smtClean="0">
              <a:solidFill>
                <a:srgbClr val="000000"/>
              </a:solidFill>
            </a:endParaRPr>
          </a:p>
          <a:p>
            <a:pPr algn="just">
              <a:lnSpc>
                <a:spcPct val="80000"/>
              </a:lnSpc>
              <a:spcBef>
                <a:spcPct val="20000"/>
              </a:spcBef>
              <a:defRPr/>
            </a:pPr>
            <a:r>
              <a:rPr lang="it-IT" sz="1000" dirty="0" smtClean="0">
                <a:solidFill>
                  <a:srgbClr val="000000"/>
                </a:solidFill>
                <a:latin typeface="Calibri" pitchFamily="34" charset="0"/>
              </a:rPr>
              <a:t> </a:t>
            </a:r>
            <a:r>
              <a:rPr lang="it-IT" sz="2000" dirty="0" smtClean="0">
                <a:solidFill>
                  <a:srgbClr val="000000"/>
                </a:solidFill>
                <a:latin typeface="Calibri" pitchFamily="34" charset="0"/>
              </a:rPr>
              <a:t>Convergent Scaling:  </a:t>
            </a:r>
          </a:p>
          <a:p>
            <a:pPr marL="0" indent="0" algn="just">
              <a:lnSpc>
                <a:spcPct val="80000"/>
              </a:lnSpc>
              <a:spcBef>
                <a:spcPct val="20000"/>
              </a:spcBef>
              <a:defRPr/>
            </a:pPr>
            <a:endParaRPr lang="it-IT" sz="800" dirty="0" smtClean="0">
              <a:solidFill>
                <a:srgbClr val="000000"/>
              </a:solidFill>
              <a:latin typeface="Calibri" pitchFamily="34" charset="0"/>
            </a:endParaRPr>
          </a:p>
          <a:p>
            <a:pPr marL="0" indent="0" algn="just">
              <a:lnSpc>
                <a:spcPct val="80000"/>
              </a:lnSpc>
              <a:spcBef>
                <a:spcPct val="20000"/>
              </a:spcBef>
              <a:defRPr/>
            </a:pPr>
            <a:r>
              <a:rPr lang="it-IT" sz="2000" dirty="0" smtClean="0">
                <a:solidFill>
                  <a:srgbClr val="000000"/>
                </a:solidFill>
                <a:latin typeface="Calibri" pitchFamily="34" charset="0"/>
              </a:rPr>
              <a:t>Divergent Scaling: </a:t>
            </a:r>
          </a:p>
          <a:p>
            <a:pPr algn="just">
              <a:lnSpc>
                <a:spcPct val="150000"/>
              </a:lnSpc>
              <a:spcBef>
                <a:spcPct val="20000"/>
              </a:spcBef>
              <a:buFont typeface="Wingdings" pitchFamily="2" charset="2"/>
              <a:buNone/>
              <a:defRPr/>
            </a:pPr>
            <a:endParaRPr lang="it-IT" sz="2000" dirty="0" smtClean="0">
              <a:solidFill>
                <a:srgbClr val="000000"/>
              </a:solidFill>
              <a:latin typeface="Calibri" pitchFamily="34" charset="0"/>
            </a:endParaRPr>
          </a:p>
          <a:p>
            <a:pPr algn="just">
              <a:lnSpc>
                <a:spcPct val="150000"/>
              </a:lnSpc>
              <a:spcBef>
                <a:spcPct val="20000"/>
              </a:spcBef>
              <a:buFont typeface="Wingdings" pitchFamily="2" charset="2"/>
              <a:buChar char="q"/>
              <a:defRPr/>
            </a:pPr>
            <a:endParaRPr lang="it-IT" sz="2000" dirty="0" smtClean="0">
              <a:solidFill>
                <a:srgbClr val="000000"/>
              </a:solidFill>
              <a:latin typeface="Calibri" pitchFamily="34" charset="0"/>
            </a:endParaRPr>
          </a:p>
        </p:txBody>
      </p:sp>
      <p:sp>
        <p:nvSpPr>
          <p:cNvPr id="13"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grpSp>
        <p:nvGrpSpPr>
          <p:cNvPr id="14" name="Group 13"/>
          <p:cNvGrpSpPr/>
          <p:nvPr/>
        </p:nvGrpSpPr>
        <p:grpSpPr>
          <a:xfrm>
            <a:off x="6153943" y="5218113"/>
            <a:ext cx="1019175" cy="901700"/>
            <a:chOff x="3806825" y="5646738"/>
            <a:chExt cx="1019175" cy="901700"/>
          </a:xfrm>
        </p:grpSpPr>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6825" y="6119813"/>
              <a:ext cx="1019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9213" y="5646738"/>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itolo 1"/>
          <p:cNvSpPr txBox="1">
            <a:spLocks/>
          </p:cNvSpPr>
          <p:nvPr/>
        </p:nvSpPr>
        <p:spPr bwMode="auto">
          <a:xfrm>
            <a:off x="359532" y="873872"/>
            <a:ext cx="8424935"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smtClean="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Rosen Fundamental Modeling Relation (</a:t>
            </a:r>
            <a:r>
              <a:rPr lang="en-US" sz="2400" dirty="0" smtClean="0">
                <a:latin typeface="Times New Roman" panose="02020603050405020304" pitchFamily="18" charset="0"/>
                <a:cs typeface="Times New Roman" panose="02020603050405020304" pitchFamily="18" charset="0"/>
              </a:rPr>
              <a:t>Reflexive/Reflective)</a:t>
            </a:r>
            <a:endParaRPr lang="en-US" sz="2400" kern="0" dirty="0" smtClean="0">
              <a:latin typeface="Times New Roman" panose="02020603050405020304" pitchFamily="18" charset="0"/>
              <a:cs typeface="Times New Roman" panose="02020603050405020304" pitchFamily="18" charset="0"/>
            </a:endParaRPr>
          </a:p>
        </p:txBody>
      </p:sp>
      <p:sp>
        <p:nvSpPr>
          <p:cNvPr id="1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734591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43</a:t>
            </a:fld>
            <a:endParaRPr lang="it-IT" smtClean="0">
              <a:latin typeface="Arial" pitchFamily="34" charset="0"/>
            </a:endParaRPr>
          </a:p>
        </p:txBody>
      </p:sp>
      <p:sp>
        <p:nvSpPr>
          <p:cNvPr id="4" name="TextBox 3"/>
          <p:cNvSpPr txBox="1"/>
          <p:nvPr/>
        </p:nvSpPr>
        <p:spPr>
          <a:xfrm>
            <a:off x="1043608" y="2492896"/>
            <a:ext cx="3288464" cy="3447098"/>
          </a:xfrm>
          <a:prstGeom prst="rect">
            <a:avLst/>
          </a:prstGeom>
          <a:noFill/>
        </p:spPr>
        <p:txBody>
          <a:bodyPr wrap="none" rtlCol="0">
            <a:spAutoFit/>
          </a:bodyPr>
          <a:lstStyle/>
          <a:p>
            <a:r>
              <a:rPr lang="en-US" sz="2000" b="1" dirty="0" smtClean="0">
                <a:solidFill>
                  <a:srgbClr val="000000"/>
                </a:solidFill>
                <a:latin typeface="Times New Roman" panose="02020603050405020304" pitchFamily="18" charset="0"/>
                <a:cs typeface="Times New Roman" panose="02020603050405020304" pitchFamily="18" charset="0"/>
              </a:rPr>
              <a:t>PALEOLOGIC THOUGHT</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Intelligent</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Coupled</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Relational</a:t>
            </a:r>
          </a:p>
          <a:p>
            <a:pPr marL="285750" indent="-285750">
              <a:buFont typeface="Wingdings" panose="05000000000000000000" pitchFamily="2" charset="2"/>
              <a:buChar char="q"/>
            </a:pPr>
            <a:r>
              <a:rPr lang="en-US" dirty="0" err="1" smtClean="0">
                <a:solidFill>
                  <a:srgbClr val="000000"/>
                </a:solidFill>
                <a:latin typeface="Times New Roman" panose="02020603050405020304" pitchFamily="18" charset="0"/>
                <a:cs typeface="Times New Roman" panose="02020603050405020304" pitchFamily="18" charset="0"/>
              </a:rPr>
              <a:t>Teleologic</a:t>
            </a:r>
            <a:endParaRPr lang="en-US" dirty="0" smtClean="0">
              <a:solidFill>
                <a:srgbClr val="000000"/>
              </a:solidFill>
              <a:latin typeface="Times New Roman" panose="02020603050405020304" pitchFamily="18" charset="0"/>
              <a:cs typeface="Times New Roman" panose="02020603050405020304" pitchFamily="18" charset="0"/>
            </a:endParaRPr>
          </a:p>
          <a:p>
            <a:pPr marL="548640" indent="-285750">
              <a:buFont typeface="Wingdings" panose="05000000000000000000" pitchFamily="2" charset="2"/>
              <a:buChar char="Ø"/>
            </a:pPr>
            <a:r>
              <a:rPr lang="en-US" dirty="0" smtClean="0">
                <a:solidFill>
                  <a:srgbClr val="000000"/>
                </a:solidFill>
                <a:latin typeface="Times New Roman" panose="02020603050405020304" pitchFamily="18" charset="0"/>
                <a:cs typeface="Times New Roman" panose="02020603050405020304" pitchFamily="18" charset="0"/>
              </a:rPr>
              <a:t>Harmonization</a:t>
            </a:r>
          </a:p>
          <a:p>
            <a:pPr marL="548640" indent="-285750">
              <a:buFont typeface="Wingdings" panose="05000000000000000000" pitchFamily="2" charset="2"/>
              <a:buChar char="Ø"/>
            </a:pPr>
            <a:r>
              <a:rPr lang="en-US" dirty="0" smtClean="0">
                <a:solidFill>
                  <a:srgbClr val="000000"/>
                </a:solidFill>
                <a:latin typeface="Times New Roman" panose="02020603050405020304" pitchFamily="18" charset="0"/>
                <a:cs typeface="Times New Roman" panose="02020603050405020304" pitchFamily="18" charset="0"/>
              </a:rPr>
              <a:t>Surviving</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Deterministic</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Open Logic</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Learning from Experience</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Subjective</a:t>
            </a: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069579" y="2492896"/>
            <a:ext cx="2978892" cy="3447098"/>
          </a:xfrm>
          <a:prstGeom prst="rect">
            <a:avLst/>
          </a:prstGeom>
          <a:noFill/>
        </p:spPr>
        <p:txBody>
          <a:bodyPr wrap="none" rtlCol="0">
            <a:spAutoFit/>
          </a:bodyPr>
          <a:lstStyle/>
          <a:p>
            <a:r>
              <a:rPr lang="en-US" sz="2000" b="1" dirty="0" smtClean="0">
                <a:solidFill>
                  <a:srgbClr val="000000"/>
                </a:solidFill>
                <a:latin typeface="Times New Roman" panose="02020603050405020304" pitchFamily="18" charset="0"/>
                <a:cs typeface="Times New Roman" panose="02020603050405020304" pitchFamily="18" charset="0"/>
              </a:rPr>
              <a:t>NEOLOGIC THOUGHT</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Rational Thinking</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Analytical</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Metacognitive Abstraction</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Free Will</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Symbolic Reasoning</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Learning To Learn</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Focused Attention</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Closed Logic</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Body Independent</a:t>
            </a:r>
          </a:p>
          <a:p>
            <a:pPr marL="285750" indent="-285750">
              <a:buFont typeface="Wingdings" panose="05000000000000000000" pitchFamily="2" charset="2"/>
              <a:buChar char="q"/>
            </a:pPr>
            <a:r>
              <a:rPr lang="en-US" dirty="0" smtClean="0">
                <a:solidFill>
                  <a:srgbClr val="000000"/>
                </a:solidFill>
                <a:latin typeface="Times New Roman" panose="02020603050405020304" pitchFamily="18" charset="0"/>
                <a:cs typeface="Times New Roman" panose="02020603050405020304" pitchFamily="18" charset="0"/>
              </a:rPr>
              <a:t>Shared (Objective)</a:t>
            </a:r>
          </a:p>
          <a:p>
            <a:endParaRPr lang="en-US" dirty="0">
              <a:solidFill>
                <a:srgbClr val="0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403940" y="1628800"/>
            <a:ext cx="4340227" cy="584775"/>
          </a:xfrm>
          <a:prstGeom prst="rect">
            <a:avLst/>
          </a:prstGeom>
          <a:noFill/>
        </p:spPr>
        <p:txBody>
          <a:bodyPr wrap="none" rtlCol="0">
            <a:spAutoFit/>
          </a:bodyPr>
          <a:lstStyle/>
          <a:p>
            <a:r>
              <a:rPr lang="en-US" sz="3200" b="1" dirty="0" smtClean="0">
                <a:solidFill>
                  <a:srgbClr val="000000"/>
                </a:solidFill>
                <a:latin typeface="Times New Roman" panose="02020603050405020304" pitchFamily="18" charset="0"/>
                <a:cs typeface="Times New Roman" panose="02020603050405020304" pitchFamily="18" charset="0"/>
              </a:rPr>
              <a:t>EULOGIC THOUGHT</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7" name="Titolo 1"/>
          <p:cNvSpPr txBox="1">
            <a:spLocks/>
          </p:cNvSpPr>
          <p:nvPr/>
        </p:nvSpPr>
        <p:spPr bwMode="auto">
          <a:xfrm>
            <a:off x="1619671" y="842327"/>
            <a:ext cx="5904656"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eaLnBrk="1" hangingPunct="1"/>
            <a:r>
              <a:rPr lang="en-US" sz="2400" dirty="0">
                <a:latin typeface="Times New Roman" panose="02020603050405020304" pitchFamily="18" charset="0"/>
                <a:cs typeface="Times New Roman" panose="02020603050405020304" pitchFamily="18" charset="0"/>
              </a:rPr>
              <a:t>Human brain </a:t>
            </a: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an </a:t>
            </a:r>
            <a:r>
              <a:rPr lang="en-US" sz="2400" dirty="0" smtClean="0">
                <a:latin typeface="Times New Roman" panose="02020603050405020304" pitchFamily="18" charset="0"/>
                <a:cs typeface="Times New Roman" panose="02020603050405020304" pitchFamily="18" charset="0"/>
              </a:rPr>
              <a:t>Harmonization Machine</a:t>
            </a:r>
            <a:endParaRPr lang="en-US" sz="2400" kern="0" dirty="0" smtClean="0">
              <a:latin typeface="Times New Roman" panose="02020603050405020304" pitchFamily="18" charset="0"/>
              <a:cs typeface="Times New Roman" panose="02020603050405020304" pitchFamily="18" charset="0"/>
            </a:endParaRPr>
          </a:p>
        </p:txBody>
      </p:sp>
      <p:sp>
        <p:nvSpPr>
          <p:cNvPr id="18" name="Rettangolo 14"/>
          <p:cNvSpPr/>
          <p:nvPr/>
        </p:nvSpPr>
        <p:spPr>
          <a:xfrm>
            <a:off x="3229141" y="5939994"/>
            <a:ext cx="2205861" cy="3693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it-IT" sz="1400" dirty="0" smtClean="0">
                <a:solidFill>
                  <a:srgbClr val="FFFFFF"/>
                </a:solidFill>
                <a:cs typeface="Arial" panose="020B0604020202020204" pitchFamily="34" charset="0"/>
              </a:rPr>
              <a:t>HUMAN CREATIVITY</a:t>
            </a:r>
            <a:endParaRPr lang="it-IT" sz="1400" dirty="0">
              <a:solidFill>
                <a:srgbClr val="FFFFFF"/>
              </a:solidFill>
              <a:cs typeface="Arial" panose="020B0604020202020204" pitchFamily="34" charset="0"/>
            </a:endParaRPr>
          </a:p>
        </p:txBody>
      </p:sp>
      <p:cxnSp>
        <p:nvCxnSpPr>
          <p:cNvPr id="19" name="Connettore 1 15"/>
          <p:cNvCxnSpPr/>
          <p:nvPr/>
        </p:nvCxnSpPr>
        <p:spPr>
          <a:xfrm>
            <a:off x="1691750" y="5733256"/>
            <a:ext cx="0" cy="391404"/>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Connettore 1 27"/>
          <p:cNvCxnSpPr/>
          <p:nvPr/>
        </p:nvCxnSpPr>
        <p:spPr>
          <a:xfrm>
            <a:off x="7002417" y="5733256"/>
            <a:ext cx="0" cy="38653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Connettore 2 20"/>
          <p:cNvCxnSpPr>
            <a:endCxn id="18" idx="1"/>
          </p:cNvCxnSpPr>
          <p:nvPr/>
        </p:nvCxnSpPr>
        <p:spPr>
          <a:xfrm>
            <a:off x="1691750" y="6124660"/>
            <a:ext cx="1537391"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Connettore 2 22"/>
          <p:cNvCxnSpPr>
            <a:endCxn id="18" idx="3"/>
          </p:cNvCxnSpPr>
          <p:nvPr/>
        </p:nvCxnSpPr>
        <p:spPr>
          <a:xfrm flipH="1">
            <a:off x="5435002" y="6124660"/>
            <a:ext cx="156741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Connettore 1 3"/>
          <p:cNvCxnSpPr/>
          <p:nvPr/>
        </p:nvCxnSpPr>
        <p:spPr>
          <a:xfrm flipH="1">
            <a:off x="1682040" y="1924090"/>
            <a:ext cx="65771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Connettore 1 18"/>
          <p:cNvCxnSpPr>
            <a:endCxn id="5" idx="3"/>
          </p:cNvCxnSpPr>
          <p:nvPr/>
        </p:nvCxnSpPr>
        <p:spPr>
          <a:xfrm flipH="1">
            <a:off x="6744167" y="1921187"/>
            <a:ext cx="218516" cy="1"/>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Connettore 2 7"/>
          <p:cNvCxnSpPr/>
          <p:nvPr/>
        </p:nvCxnSpPr>
        <p:spPr>
          <a:xfrm>
            <a:off x="1682039" y="1924090"/>
            <a:ext cx="0" cy="56880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Connettore 2 23"/>
          <p:cNvCxnSpPr/>
          <p:nvPr/>
        </p:nvCxnSpPr>
        <p:spPr>
          <a:xfrm>
            <a:off x="6962683" y="1921187"/>
            <a:ext cx="0" cy="5717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6"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59125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1+#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wheel(1)">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AC038D4-2408-4158-87DB-52AB76B87E12}" type="slidenum">
              <a:rPr lang="it-IT" smtClean="0">
                <a:latin typeface="Arial" pitchFamily="34" charset="0"/>
              </a:rPr>
              <a:pPr eaLnBrk="1" hangingPunct="1">
                <a:spcBef>
                  <a:spcPct val="0"/>
                </a:spcBef>
                <a:defRPr/>
              </a:pPr>
              <a:t>44</a:t>
            </a:fld>
            <a:endParaRPr lang="it-IT" smtClean="0">
              <a:latin typeface="Arial" pitchFamily="34" charset="0"/>
            </a:endParaRPr>
          </a:p>
        </p:txBody>
      </p:sp>
      <p:sp>
        <p:nvSpPr>
          <p:cNvPr id="14" name="TextBox 13"/>
          <p:cNvSpPr txBox="1"/>
          <p:nvPr/>
        </p:nvSpPr>
        <p:spPr>
          <a:xfrm>
            <a:off x="66731" y="2780928"/>
            <a:ext cx="8969764" cy="1569660"/>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System #1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fed by </a:t>
            </a:r>
            <a:r>
              <a:rPr lang="en-US" sz="2400" b="1" dirty="0">
                <a:latin typeface="Times New Roman" pitchFamily="18" charset="0"/>
                <a:cs typeface="Times New Roman" pitchFamily="18" charset="0"/>
              </a:rPr>
              <a:t>definition doubting</a:t>
            </a:r>
            <a:r>
              <a:rPr lang="en-US" sz="2400" dirty="0">
                <a:latin typeface="Times New Roman" pitchFamily="18" charset="0"/>
                <a:cs typeface="Times New Roman" pitchFamily="18" charset="0"/>
              </a:rPr>
              <a:t> and </a:t>
            </a:r>
            <a:r>
              <a:rPr lang="en-US" sz="2400" b="1" dirty="0">
                <a:latin typeface="Times New Roman" pitchFamily="18" charset="0"/>
                <a:cs typeface="Times New Roman" pitchFamily="18" charset="0"/>
              </a:rPr>
              <a:t>compromising</a:t>
            </a:r>
            <a:r>
              <a:rPr lang="en-US" sz="2400" dirty="0">
                <a:latin typeface="Times New Roman" pitchFamily="18" charset="0"/>
                <a:cs typeface="Times New Roman" pitchFamily="18" charset="0"/>
              </a:rPr>
              <a:t> mainly; the availability of </a:t>
            </a:r>
            <a:r>
              <a:rPr lang="en-US" sz="2400" dirty="0" smtClean="0">
                <a:latin typeface="Times New Roman" pitchFamily="18" charset="0"/>
                <a:cs typeface="Times New Roman" pitchFamily="18" charset="0"/>
              </a:rPr>
              <a:t>an </a:t>
            </a:r>
            <a:r>
              <a:rPr lang="en-US" sz="2400" b="1" dirty="0" smtClean="0">
                <a:latin typeface="Times New Roman" pitchFamily="18" charset="0"/>
                <a:cs typeface="Times New Roman" pitchFamily="18" charset="0"/>
              </a:rPr>
              <a:t>environmental </a:t>
            </a:r>
            <a:r>
              <a:rPr lang="en-US" sz="2400" b="1" dirty="0">
                <a:latin typeface="Times New Roman" pitchFamily="18" charset="0"/>
                <a:cs typeface="Times New Roman" pitchFamily="18" charset="0"/>
              </a:rPr>
              <a:t>chaotic </a:t>
            </a:r>
            <a:r>
              <a:rPr lang="en-US" sz="2400" b="1" dirty="0" smtClean="0">
                <a:latin typeface="Times New Roman" pitchFamily="18" charset="0"/>
                <a:cs typeface="Times New Roman" pitchFamily="18" charset="0"/>
              </a:rPr>
              <a:t>information redundant </a:t>
            </a:r>
            <a:r>
              <a:rPr lang="en-US" sz="2400" b="1" dirty="0">
                <a:latin typeface="Times New Roman" pitchFamily="18" charset="0"/>
                <a:cs typeface="Times New Roman" pitchFamily="18" charset="0"/>
              </a:rPr>
              <a:t>support</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is </a:t>
            </a:r>
            <a:r>
              <a:rPr lang="en-US" sz="2400" b="1" dirty="0" smtClean="0">
                <a:latin typeface="Times New Roman" pitchFamily="18" charset="0"/>
                <a:cs typeface="Times New Roman" pitchFamily="18" charset="0"/>
              </a:rPr>
              <a:t>required </a:t>
            </a:r>
            <a:r>
              <a:rPr lang="en-US" sz="2400" dirty="0" smtClean="0">
                <a:latin typeface="Times New Roman" pitchFamily="18" charset="0"/>
                <a:cs typeface="Times New Roman" pitchFamily="18" charset="0"/>
              </a:rPr>
              <a:t>(RATL, Right Anterior Temporal Lobe)</a:t>
            </a:r>
            <a:r>
              <a:rPr lang="en-US" sz="2400" b="1"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emotion</a:t>
            </a:r>
            <a:r>
              <a:rPr lang="en-US" sz="2200" b="1" dirty="0" err="1" smtClean="0">
                <a:latin typeface="Times New Roman" pitchFamily="18" charset="0"/>
                <a:cs typeface="Times New Roman" pitchFamily="18" charset="0"/>
                <a:sym typeface="Wingdings" pitchFamily="2" charset="2"/>
              </a:rPr>
              <a:t>FOP</a:t>
            </a:r>
            <a:r>
              <a:rPr lang="en-US" sz="2200" b="1" dirty="0" smtClean="0">
                <a:latin typeface="Times New Roman" pitchFamily="18" charset="0"/>
                <a:cs typeface="Times New Roman" pitchFamily="18" charset="0"/>
                <a:sym typeface="Wingdings" pitchFamily="2" charset="2"/>
              </a:rPr>
              <a:t> </a:t>
            </a:r>
            <a:r>
              <a:rPr lang="en-US" sz="2200" b="1" dirty="0">
                <a:latin typeface="Times New Roman" pitchFamily="18" charset="0"/>
                <a:cs typeface="Times New Roman" pitchFamily="18" charset="0"/>
                <a:sym typeface="Wingdings" pitchFamily="2" charset="2"/>
              </a:rPr>
              <a:t>(re-)</a:t>
            </a:r>
            <a:r>
              <a:rPr lang="en-US" sz="2200" b="1" dirty="0" err="1">
                <a:latin typeface="Times New Roman" pitchFamily="18" charset="0"/>
                <a:cs typeface="Times New Roman" pitchFamily="18" charset="0"/>
                <a:sym typeface="Wingdings" pitchFamily="2" charset="2"/>
              </a:rPr>
              <a:t>wiringsensation</a:t>
            </a:r>
            <a:r>
              <a:rPr lang="en-US" sz="2200" b="1" dirty="0" err="1" smtClean="0">
                <a:latin typeface="Times New Roman" pitchFamily="18" charset="0"/>
                <a:cs typeface="Times New Roman" pitchFamily="18" charset="0"/>
                <a:sym typeface="Wingdings" pitchFamily="2" charset="2"/>
              </a:rPr>
              <a:t>action</a:t>
            </a:r>
            <a:r>
              <a:rPr lang="en-US" sz="2200" b="1" dirty="0" smtClean="0">
                <a:latin typeface="Times New Roman" pitchFamily="18" charset="0"/>
                <a:cs typeface="Times New Roman" pitchFamily="18" charset="0"/>
                <a:sym typeface="Wingdings" pitchFamily="2" charset="2"/>
              </a:rPr>
              <a:t> (survival oriented)</a:t>
            </a:r>
            <a:r>
              <a:rPr lang="en-US" sz="2400" dirty="0" smtClean="0">
                <a:latin typeface="Times New Roman" pitchFamily="18" charset="0"/>
                <a:cs typeface="Times New Roman" pitchFamily="18" charset="0"/>
              </a:rPr>
              <a:t>.</a:t>
            </a:r>
          </a:p>
        </p:txBody>
      </p:sp>
      <p:sp>
        <p:nvSpPr>
          <p:cNvPr id="15" name="TextBox 14"/>
          <p:cNvSpPr txBox="1"/>
          <p:nvPr/>
        </p:nvSpPr>
        <p:spPr>
          <a:xfrm>
            <a:off x="75657" y="4509120"/>
            <a:ext cx="8969764" cy="1661993"/>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System #2</a:t>
            </a:r>
            <a:r>
              <a:rPr lang="en-US" sz="2400" dirty="0" smtClean="0">
                <a:latin typeface="Times New Roman" pitchFamily="18" charset="0"/>
                <a:cs typeface="Times New Roman" pitchFamily="18" charset="0"/>
              </a:rPr>
              <a:t> is </a:t>
            </a:r>
            <a:r>
              <a:rPr lang="en-US" sz="2400" dirty="0">
                <a:latin typeface="Times New Roman" pitchFamily="18" charset="0"/>
                <a:cs typeface="Times New Roman" pitchFamily="18" charset="0"/>
              </a:rPr>
              <a:t>based on </a:t>
            </a:r>
            <a:r>
              <a:rPr lang="en-US" sz="2400" b="1" dirty="0">
                <a:latin typeface="Times New Roman" pitchFamily="18" charset="0"/>
                <a:cs typeface="Times New Roman" pitchFamily="18" charset="0"/>
              </a:rPr>
              <a:t>opposing, complementing and commanding</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clearly defined formal rules</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are required</a:t>
            </a:r>
            <a:r>
              <a:rPr lang="en-US" sz="2400" dirty="0">
                <a:latin typeface="Times New Roman" pitchFamily="18" charset="0"/>
                <a:cs typeface="Times New Roman" pitchFamily="18" charset="0"/>
              </a:rPr>
              <a:t> to actively operate</a:t>
            </a:r>
            <a:r>
              <a:rPr lang="en-US" sz="2400" dirty="0" smtClean="0">
                <a:latin typeface="Times New Roman" pitchFamily="18" charset="0"/>
                <a:cs typeface="Times New Roman" pitchFamily="18" charset="0"/>
              </a:rPr>
              <a:t>:</a:t>
            </a:r>
          </a:p>
          <a:p>
            <a:pPr algn="just"/>
            <a:r>
              <a:rPr lang="en-US" sz="1000" dirty="0" smtClean="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pPr algn="just"/>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emotion</a:t>
            </a:r>
            <a:r>
              <a:rPr lang="en-US" sz="2200" dirty="0" err="1">
                <a:latin typeface="Times New Roman" pitchFamily="18" charset="0"/>
                <a:cs typeface="Times New Roman" pitchFamily="18" charset="0"/>
                <a:sym typeface="Wingdings" pitchFamily="2" charset="2"/>
              </a:rPr>
              <a:t></a:t>
            </a:r>
            <a:r>
              <a:rPr lang="en-US" sz="2200" b="1" dirty="0" err="1">
                <a:latin typeface="Times New Roman" pitchFamily="18" charset="0"/>
                <a:cs typeface="Times New Roman" pitchFamily="18" charset="0"/>
              </a:rPr>
              <a:t>sensation</a:t>
            </a:r>
            <a:r>
              <a:rPr lang="en-US" sz="2200" dirty="0" err="1" smtClean="0">
                <a:latin typeface="Times New Roman" pitchFamily="18" charset="0"/>
                <a:cs typeface="Times New Roman" pitchFamily="18" charset="0"/>
                <a:sym typeface="Wingdings" pitchFamily="2" charset="2"/>
              </a:rPr>
              <a:t></a:t>
            </a:r>
            <a:r>
              <a:rPr lang="en-US" sz="2200" b="1" dirty="0" err="1" smtClean="0">
                <a:latin typeface="Times New Roman" pitchFamily="18" charset="0"/>
                <a:cs typeface="Times New Roman" pitchFamily="18" charset="0"/>
              </a:rPr>
              <a:t>perception</a:t>
            </a:r>
            <a:r>
              <a:rPr lang="en-US" sz="2200" b="1" dirty="0" err="1" smtClean="0">
                <a:latin typeface="Times New Roman" pitchFamily="18" charset="0"/>
                <a:cs typeface="Times New Roman" pitchFamily="18" charset="0"/>
                <a:sym typeface="Wingdings" pitchFamily="2" charset="2"/>
              </a:rPr>
              <a:t>action</a:t>
            </a:r>
            <a:r>
              <a:rPr lang="en-US" sz="2200" b="1" dirty="0" smtClean="0">
                <a:latin typeface="Times New Roman" pitchFamily="18" charset="0"/>
                <a:cs typeface="Times New Roman" pitchFamily="18" charset="0"/>
                <a:sym typeface="Wingdings" pitchFamily="2" charset="2"/>
              </a:rPr>
              <a:t> (learning oriented) </a:t>
            </a:r>
          </a:p>
          <a:p>
            <a:pPr algn="just"/>
            <a:r>
              <a:rPr lang="en-US" sz="2200" b="1" dirty="0">
                <a:latin typeface="Times New Roman" pitchFamily="18" charset="0"/>
                <a:cs typeface="Times New Roman" pitchFamily="18" charset="0"/>
                <a:sym typeface="Wingdings" pitchFamily="2" charset="2"/>
              </a:rPr>
              <a:t> </a:t>
            </a:r>
            <a:r>
              <a:rPr lang="en-US" sz="2200" b="1" dirty="0" smtClean="0">
                <a:latin typeface="Times New Roman" pitchFamily="18" charset="0"/>
                <a:cs typeface="Times New Roman" pitchFamily="18" charset="0"/>
                <a:sym typeface="Wingdings" pitchFamily="2" charset="2"/>
              </a:rPr>
              <a:t>(i.e. solution </a:t>
            </a:r>
            <a:r>
              <a:rPr lang="en-US" sz="2200" b="1" dirty="0">
                <a:latin typeface="Times New Roman" pitchFamily="18" charset="0"/>
                <a:cs typeface="Times New Roman" pitchFamily="18" charset="0"/>
                <a:sym typeface="Wingdings" pitchFamily="2" charset="2"/>
              </a:rPr>
              <a:t>path </a:t>
            </a:r>
            <a:r>
              <a:rPr lang="en-US" sz="2200" b="1" dirty="0" smtClean="0">
                <a:latin typeface="Times New Roman" pitchFamily="18" charset="0"/>
                <a:cs typeface="Times New Roman" pitchFamily="18" charset="0"/>
                <a:sym typeface="Wingdings" pitchFamily="2" charset="2"/>
              </a:rPr>
              <a:t>logical </a:t>
            </a:r>
            <a:r>
              <a:rPr lang="en-US" sz="2200" b="1" dirty="0" err="1" smtClean="0">
                <a:latin typeface="Times New Roman" pitchFamily="18" charset="0"/>
                <a:cs typeface="Times New Roman" pitchFamily="18" charset="0"/>
                <a:sym typeface="Wingdings" pitchFamily="2" charset="2"/>
              </a:rPr>
              <a:t>articulationcheckingdifference</a:t>
            </a:r>
            <a:r>
              <a:rPr lang="en-US" sz="2200" b="1" dirty="0" smtClean="0">
                <a:latin typeface="Times New Roman" pitchFamily="18" charset="0"/>
                <a:cs typeface="Times New Roman" pitchFamily="18" charset="0"/>
                <a:sym typeface="Wingdings" pitchFamily="2" charset="2"/>
              </a:rPr>
              <a:t> learning)</a:t>
            </a:r>
            <a:r>
              <a:rPr lang="en-US" sz="2200" dirty="0" smtClean="0">
                <a:latin typeface="Times New Roman" pitchFamily="18" charset="0"/>
                <a:cs typeface="Times New Roman" pitchFamily="18" charset="0"/>
              </a:rPr>
              <a:t>.</a:t>
            </a:r>
          </a:p>
        </p:txBody>
      </p:sp>
      <p:sp>
        <p:nvSpPr>
          <p:cNvPr id="13" name="Rectangle 4"/>
          <p:cNvSpPr txBox="1">
            <a:spLocks noChangeArrowheads="1"/>
          </p:cNvSpPr>
          <p:nvPr/>
        </p:nvSpPr>
        <p:spPr bwMode="auto">
          <a:xfrm>
            <a:off x="5796136" y="6093296"/>
            <a:ext cx="3096344"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r">
              <a:spcBef>
                <a:spcPts val="0"/>
              </a:spcBef>
            </a:pPr>
            <a:r>
              <a:rPr lang="en-US" sz="1800" b="1" kern="0" dirty="0" smtClean="0">
                <a:solidFill>
                  <a:srgbClr val="000000"/>
                </a:solidFill>
                <a:latin typeface="Times New Roman" pitchFamily="18" charset="0"/>
                <a:cs typeface="Times New Roman" pitchFamily="18" charset="0"/>
              </a:rPr>
              <a:t>(</a:t>
            </a:r>
            <a:r>
              <a:rPr lang="en-US" sz="1800" b="1" kern="0" dirty="0" err="1" smtClean="0">
                <a:solidFill>
                  <a:srgbClr val="000000"/>
                </a:solidFill>
                <a:latin typeface="Times New Roman" pitchFamily="18" charset="0"/>
                <a:cs typeface="Times New Roman" pitchFamily="18" charset="0"/>
              </a:rPr>
              <a:t>Piero</a:t>
            </a:r>
            <a:r>
              <a:rPr lang="en-US" sz="1800" b="1" kern="0" dirty="0" smtClean="0">
                <a:solidFill>
                  <a:srgbClr val="000000"/>
                </a:solidFill>
                <a:latin typeface="Times New Roman" pitchFamily="18" charset="0"/>
                <a:cs typeface="Times New Roman" pitchFamily="18" charset="0"/>
              </a:rPr>
              <a:t> De Giacomo, 1982)</a:t>
            </a:r>
            <a:endParaRPr lang="it-IT" sz="1800" kern="0" dirty="0" smtClean="0">
              <a:solidFill>
                <a:srgbClr val="000000"/>
              </a:solidFill>
            </a:endParaRPr>
          </a:p>
        </p:txBody>
      </p:sp>
      <p:sp>
        <p:nvSpPr>
          <p:cNvPr id="17"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9" name="Titolo 1"/>
          <p:cNvSpPr txBox="1">
            <a:spLocks/>
          </p:cNvSpPr>
          <p:nvPr/>
        </p:nvSpPr>
        <p:spPr bwMode="auto">
          <a:xfrm>
            <a:off x="1671293" y="867924"/>
            <a:ext cx="5760641" cy="47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altLang="en-US" sz="3200" dirty="0" smtClean="0">
                <a:latin typeface="Times New Roman" panose="02020603050405020304" pitchFamily="18" charset="0"/>
                <a:cs typeface="Times New Roman" panose="02020603050405020304" pitchFamily="18" charset="0"/>
              </a:rPr>
              <a:t>Awareness and Creativity (EPM)</a:t>
            </a:r>
            <a:endParaRPr lang="en-US" sz="3200" kern="0" dirty="0" smtClean="0">
              <a:latin typeface="Times New Roman" panose="02020603050405020304" pitchFamily="18" charset="0"/>
              <a:cs typeface="Times New Roman" panose="02020603050405020304" pitchFamily="18" charset="0"/>
            </a:endParaRPr>
          </a:p>
        </p:txBody>
      </p:sp>
      <p:sp>
        <p:nvSpPr>
          <p:cNvPr id="20" name="TextBox 19"/>
          <p:cNvSpPr txBox="1"/>
          <p:nvPr/>
        </p:nvSpPr>
        <p:spPr>
          <a:xfrm>
            <a:off x="66732" y="1659401"/>
            <a:ext cx="8969764" cy="830997"/>
          </a:xfrm>
          <a:prstGeom prst="rect">
            <a:avLst/>
          </a:prstGeom>
          <a:noFill/>
        </p:spPr>
        <p:txBody>
          <a:bodyPr wrap="square" rtlCol="0">
            <a:spAutoFit/>
          </a:bodyPr>
          <a:lstStyle/>
          <a:p>
            <a:pPr marL="347472" indent="-347472" algn="just"/>
            <a:r>
              <a:rPr lang="en-US" sz="2400" dirty="0" smtClean="0">
                <a:latin typeface="Times New Roman" pitchFamily="18" charset="0"/>
                <a:cs typeface="Times New Roman" pitchFamily="18" charset="0"/>
              </a:rPr>
              <a:t>According to </a:t>
            </a:r>
            <a:r>
              <a:rPr lang="en-US" sz="2400" b="1" dirty="0" smtClean="0">
                <a:latin typeface="Times New Roman" pitchFamily="18" charset="0"/>
                <a:cs typeface="Times New Roman" pitchFamily="18" charset="0"/>
              </a:rPr>
              <a:t>Elementary Pragmatic Model</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EPM</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two coupled fundamental systems</a:t>
            </a:r>
            <a:r>
              <a:rPr lang="en-US" sz="2400" dirty="0" smtClean="0">
                <a:latin typeface="Times New Roman" pitchFamily="18" charset="0"/>
                <a:cs typeface="Times New Roman" pitchFamily="18" charset="0"/>
              </a:rPr>
              <a:t> are at the </a:t>
            </a:r>
            <a:r>
              <a:rPr lang="en-US" sz="2400" b="1" dirty="0" smtClean="0">
                <a:latin typeface="Times New Roman" pitchFamily="18" charset="0"/>
                <a:cs typeface="Times New Roman" pitchFamily="18" charset="0"/>
              </a:rPr>
              <a:t>core</a:t>
            </a:r>
            <a:r>
              <a:rPr lang="en-US" sz="2400" dirty="0" smtClean="0">
                <a:latin typeface="Times New Roman" pitchFamily="18" charset="0"/>
                <a:cs typeface="Times New Roman" pitchFamily="18" charset="0"/>
              </a:rPr>
              <a:t> of human </a:t>
            </a:r>
            <a:r>
              <a:rPr lang="en-US" sz="2400" b="1" dirty="0" smtClean="0">
                <a:latin typeface="Times New Roman" pitchFamily="18" charset="0"/>
                <a:cs typeface="Times New Roman" pitchFamily="18" charset="0"/>
              </a:rPr>
              <a:t>mind</a:t>
            </a:r>
            <a:r>
              <a:rPr lang="en-US" sz="2400" dirty="0" smtClean="0">
                <a:latin typeface="Times New Roman" pitchFamily="18" charset="0"/>
                <a:cs typeface="Times New Roman" pitchFamily="18" charset="0"/>
              </a:rPr>
              <a:t>:</a:t>
            </a:r>
          </a:p>
        </p:txBody>
      </p:sp>
      <p:sp>
        <p:nvSpPr>
          <p:cNvPr id="16"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08)</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16112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45</a:t>
            </a:fld>
            <a:endParaRPr lang="it-IT" smtClean="0">
              <a:latin typeface="Arial" pitchFamily="34" charset="0"/>
            </a:endParaRPr>
          </a:p>
        </p:txBody>
      </p:sp>
      <p:sp>
        <p:nvSpPr>
          <p:cNvPr id="14" name="Segnaposto contenuto 2"/>
          <p:cNvSpPr>
            <a:spLocks noGrp="1"/>
          </p:cNvSpPr>
          <p:nvPr>
            <p:ph idx="1"/>
          </p:nvPr>
        </p:nvSpPr>
        <p:spPr>
          <a:xfrm>
            <a:off x="457200" y="1773238"/>
            <a:ext cx="8218488" cy="4352925"/>
          </a:xfrm>
        </p:spPr>
        <p:txBody>
          <a:bodyPr/>
          <a:lstStyle/>
          <a:p>
            <a:pPr eaLnBrk="1" hangingPunct="1">
              <a:defRPr/>
            </a:pPr>
            <a:endParaRPr lang="en-US" sz="2400" dirty="0" smtClean="0"/>
          </a:p>
          <a:p>
            <a:pPr marL="0" indent="0" algn="just" eaLnBrk="1" hangingPunct="1">
              <a:buFontTx/>
              <a:buNone/>
              <a:defRPr/>
            </a:pPr>
            <a:endParaRPr lang="en-US" sz="2400" dirty="0" smtClean="0"/>
          </a:p>
          <a:p>
            <a:pPr algn="just" eaLnBrk="1" hangingPunct="1">
              <a:defRPr/>
            </a:pPr>
            <a:endParaRPr lang="en-US" sz="2400" dirty="0" smtClean="0"/>
          </a:p>
          <a:p>
            <a:pPr algn="just" eaLnBrk="1" hangingPunct="1">
              <a:defRPr/>
            </a:pPr>
            <a:endParaRPr lang="en-US" sz="2400" dirty="0" smtClean="0"/>
          </a:p>
          <a:p>
            <a:pPr algn="just" eaLnBrk="1" hangingPunct="1">
              <a:defRPr/>
            </a:pPr>
            <a:endParaRPr lang="en-US" sz="1500" dirty="0" smtClean="0"/>
          </a:p>
          <a:p>
            <a:pPr algn="just" eaLnBrk="1" hangingPunct="1">
              <a:defRPr/>
            </a:pPr>
            <a:r>
              <a:rPr lang="en-US" dirty="0" smtClean="0"/>
              <a:t> </a:t>
            </a:r>
          </a:p>
        </p:txBody>
      </p:sp>
      <p:sp>
        <p:nvSpPr>
          <p:cNvPr id="7" name="CasellaDiTesto 16"/>
          <p:cNvSpPr txBox="1"/>
          <p:nvPr/>
        </p:nvSpPr>
        <p:spPr>
          <a:xfrm>
            <a:off x="4571999" y="1404833"/>
            <a:ext cx="4258857" cy="4965462"/>
          </a:xfrm>
          <a:prstGeom prst="rect">
            <a:avLst/>
          </a:prstGeom>
          <a:noFill/>
        </p:spPr>
        <p:txBody>
          <a:bodyPr wrap="square" rtlCol="0">
            <a:spAutoFit/>
          </a:bodyPr>
          <a:lstStyle/>
          <a:p>
            <a:pPr marL="285750" indent="-285750" algn="just">
              <a:spcBef>
                <a:spcPts val="500"/>
              </a:spcBef>
              <a:buFont typeface="Wingdings"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b="1" dirty="0" smtClean="0">
                <a:solidFill>
                  <a:srgbClr val="000000"/>
                </a:solidFill>
                <a:latin typeface="Times New Roman" panose="02020603050405020304" pitchFamily="18" charset="0"/>
                <a:cs typeface="Times New Roman" panose="02020603050405020304" pitchFamily="18" charset="0"/>
              </a:rPr>
              <a:t>Emotional Intelligence (EI) and Emotional Creativity (EC)</a:t>
            </a:r>
            <a:r>
              <a:rPr lang="en-US" dirty="0" smtClean="0">
                <a:solidFill>
                  <a:srgbClr val="000000"/>
                </a:solidFill>
                <a:latin typeface="Times New Roman" panose="02020603050405020304" pitchFamily="18" charset="0"/>
                <a:cs typeface="Times New Roman" panose="02020603050405020304" pitchFamily="18" charset="0"/>
              </a:rPr>
              <a:t> coexist at the same time with </a:t>
            </a:r>
            <a:r>
              <a:rPr lang="en-US" b="1" dirty="0" smtClean="0">
                <a:solidFill>
                  <a:srgbClr val="000000"/>
                </a:solidFill>
                <a:latin typeface="Times New Roman" panose="02020603050405020304" pitchFamily="18" charset="0"/>
                <a:cs typeface="Times New Roman" panose="02020603050405020304" pitchFamily="18" charset="0"/>
              </a:rPr>
              <a:t>Rational Thinking</a:t>
            </a:r>
            <a:r>
              <a:rPr lang="en-US" dirty="0" smtClean="0">
                <a:solidFill>
                  <a:srgbClr val="000000"/>
                </a:solidFill>
                <a:latin typeface="Times New Roman" panose="02020603050405020304" pitchFamily="18" charset="0"/>
                <a:cs typeface="Times New Roman" panose="02020603050405020304" pitchFamily="18" charset="0"/>
              </a:rPr>
              <a:t>, sharing the same input environment information.</a:t>
            </a:r>
            <a:endParaRPr lang="en-US" dirty="0">
              <a:solidFill>
                <a:srgbClr val="000000"/>
              </a:solidFill>
              <a:latin typeface="Times New Roman" panose="02020603050405020304" pitchFamily="18" charset="0"/>
              <a:cs typeface="Times New Roman" panose="02020603050405020304" pitchFamily="18" charset="0"/>
            </a:endParaRPr>
          </a:p>
          <a:p>
            <a:pPr algn="just">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600" dirty="0" smtClean="0">
              <a:solidFill>
                <a:srgbClr val="000000"/>
              </a:solidFill>
              <a:latin typeface="Times New Roman" panose="02020603050405020304" pitchFamily="18" charset="0"/>
              <a:cs typeface="Times New Roman" panose="02020603050405020304" pitchFamily="18" charset="0"/>
            </a:endParaRPr>
          </a:p>
          <a:p>
            <a:pPr marL="285750" indent="-285750" algn="just">
              <a:spcBef>
                <a:spcPts val="500"/>
              </a:spcBef>
              <a:buFont typeface="Wingdings"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Operating point as a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trans-disciplinary reality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level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 emerge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two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complementary irreducible,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asymptotic ideal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coupled concepts.</a:t>
            </a:r>
          </a:p>
          <a:p>
            <a:pPr algn="just">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600"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85750" indent="-285750" algn="just">
              <a:spcBef>
                <a:spcPts val="500"/>
              </a:spcBef>
              <a:buFont typeface="Wingdings"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dirty="0" smtClean="0">
                <a:solidFill>
                  <a:srgbClr val="000000"/>
                </a:solidFill>
                <a:latin typeface="Times New Roman" panose="02020603050405020304" pitchFamily="18" charset="0"/>
                <a:cs typeface="Times New Roman" panose="02020603050405020304" pitchFamily="18" charset="0"/>
              </a:rPr>
              <a:t>To behave realistically, system must guarantee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both</a:t>
            </a:r>
            <a:r>
              <a:rPr lang="en-US"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Logical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Aperture</a:t>
            </a:r>
            <a:r>
              <a:rPr lang="en-US" dirty="0" smtClean="0">
                <a:solidFill>
                  <a:srgbClr val="000000"/>
                </a:solidFill>
                <a:latin typeface="Times New Roman" panose="02020603050405020304" pitchFamily="18" charset="0"/>
                <a:cs typeface="Times New Roman" panose="02020603050405020304" pitchFamily="18" charset="0"/>
              </a:rPr>
              <a:t> (to </a:t>
            </a:r>
            <a:r>
              <a:rPr lang="en-US" dirty="0">
                <a:solidFill>
                  <a:srgbClr val="000000"/>
                </a:solidFill>
                <a:latin typeface="Times New Roman" panose="02020603050405020304" pitchFamily="18" charset="0"/>
                <a:cs typeface="Times New Roman" panose="02020603050405020304" pitchFamily="18" charset="0"/>
              </a:rPr>
              <a:t>get </a:t>
            </a:r>
            <a:r>
              <a:rPr lang="en-US" dirty="0" smtClean="0">
                <a:solidFill>
                  <a:srgbClr val="000000"/>
                </a:solidFill>
                <a:latin typeface="Times New Roman" panose="02020603050405020304" pitchFamily="18" charset="0"/>
                <a:cs typeface="Times New Roman" panose="02020603050405020304" pitchFamily="18" charset="0"/>
              </a:rPr>
              <a:t>EI and EC, to survive and grow) </a:t>
            </a:r>
            <a:r>
              <a:rPr lang="en-US"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Logical </a:t>
            </a:r>
            <a:r>
              <a:rPr lang="en-US"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Closure </a:t>
            </a:r>
            <a:r>
              <a:rPr lang="en-US" dirty="0" smtClean="0">
                <a:solidFill>
                  <a:srgbClr val="000000"/>
                </a:solidFill>
                <a:latin typeface="Times New Roman" panose="02020603050405020304" pitchFamily="18" charset="0"/>
                <a:cs typeface="Times New Roman" panose="02020603050405020304" pitchFamily="18" charset="0"/>
              </a:rPr>
              <a:t>(to </a:t>
            </a:r>
            <a:r>
              <a:rPr lang="en-US" dirty="0">
                <a:solidFill>
                  <a:srgbClr val="000000"/>
                </a:solidFill>
                <a:latin typeface="Times New Roman" panose="02020603050405020304" pitchFamily="18" charset="0"/>
                <a:cs typeface="Times New Roman" panose="02020603050405020304" pitchFamily="18" charset="0"/>
              </a:rPr>
              <a:t>get </a:t>
            </a:r>
            <a:r>
              <a:rPr lang="en-US" dirty="0" smtClean="0">
                <a:solidFill>
                  <a:srgbClr val="000000"/>
                </a:solidFill>
                <a:latin typeface="Times New Roman" panose="02020603050405020304" pitchFamily="18" charset="0"/>
                <a:cs typeface="Times New Roman" panose="02020603050405020304" pitchFamily="18" charset="0"/>
              </a:rPr>
              <a:t>Rational Thinking, to learn and prosper), </a:t>
            </a:r>
            <a:r>
              <a:rPr lang="en-US" b="1" dirty="0">
                <a:solidFill>
                  <a:srgbClr val="000000"/>
                </a:solidFill>
                <a:latin typeface="Times New Roman" panose="02020603050405020304" pitchFamily="18" charset="0"/>
                <a:cs typeface="Times New Roman" panose="02020603050405020304" pitchFamily="18" charset="0"/>
              </a:rPr>
              <a:t>both fed by </a:t>
            </a:r>
            <a:r>
              <a:rPr lang="en-US" b="1" dirty="0" smtClean="0">
                <a:solidFill>
                  <a:srgbClr val="000000"/>
                </a:solidFill>
                <a:latin typeface="Times New Roman" panose="02020603050405020304" pitchFamily="18" charset="0"/>
                <a:cs typeface="Times New Roman" panose="02020603050405020304" pitchFamily="18" charset="0"/>
              </a:rPr>
              <a:t>environmental </a:t>
            </a:r>
            <a:r>
              <a:rPr lang="en-US" b="1" dirty="0">
                <a:solidFill>
                  <a:srgbClr val="000000"/>
                </a:solidFill>
                <a:latin typeface="Times New Roman" panose="02020603050405020304" pitchFamily="18" charset="0"/>
                <a:cs typeface="Times New Roman" panose="02020603050405020304" pitchFamily="18" charset="0"/>
              </a:rPr>
              <a:t>"noise"</a:t>
            </a:r>
            <a:r>
              <a:rPr lang="en-US" dirty="0">
                <a:solidFill>
                  <a:srgbClr val="000000"/>
                </a:solidFill>
                <a:latin typeface="Times New Roman" panose="02020603050405020304" pitchFamily="18" charset="0"/>
                <a:cs typeface="Times New Roman" panose="02020603050405020304" pitchFamily="18" charset="0"/>
              </a:rPr>
              <a:t> </a:t>
            </a:r>
            <a:r>
              <a:rPr lang="en-US" sz="1200" dirty="0">
                <a:solidFill>
                  <a:srgbClr val="000000"/>
                </a:solidFill>
                <a:latin typeface="Times New Roman" panose="02020603050405020304" pitchFamily="18" charset="0"/>
                <a:cs typeface="Times New Roman" panose="02020603050405020304" pitchFamily="18" charset="0"/>
              </a:rPr>
              <a:t>(better… from what </a:t>
            </a:r>
            <a:r>
              <a:rPr lang="en-US" sz="1200" dirty="0" smtClean="0">
                <a:solidFill>
                  <a:srgbClr val="000000"/>
                </a:solidFill>
                <a:latin typeface="Times New Roman" panose="02020603050405020304" pitchFamily="18" charset="0"/>
                <a:cs typeface="Times New Roman" panose="02020603050405020304" pitchFamily="18" charset="0"/>
              </a:rPr>
              <a:t>human beings </a:t>
            </a:r>
            <a:r>
              <a:rPr lang="en-US" sz="1200" dirty="0">
                <a:solidFill>
                  <a:srgbClr val="000000"/>
                </a:solidFill>
                <a:latin typeface="Times New Roman" panose="02020603050405020304" pitchFamily="18" charset="0"/>
                <a:cs typeface="Times New Roman" panose="02020603050405020304" pitchFamily="18" charset="0"/>
              </a:rPr>
              <a:t>call "noise")</a:t>
            </a:r>
            <a:r>
              <a:rPr lang="en-US" dirty="0">
                <a:solidFill>
                  <a:srgbClr val="000000"/>
                </a:solidFill>
                <a:latin typeface="Times New Roman" panose="02020603050405020304" pitchFamily="18" charset="0"/>
                <a:cs typeface="Times New Roman" panose="02020603050405020304" pitchFamily="18" charset="0"/>
              </a:rPr>
              <a:t>. </a:t>
            </a:r>
            <a:endParaRPr lang="it-IT" dirty="0">
              <a:solidFill>
                <a:srgbClr val="000000"/>
              </a:solidFill>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3" y="1772816"/>
            <a:ext cx="3888432" cy="441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olo 1"/>
          <p:cNvSpPr txBox="1">
            <a:spLocks/>
          </p:cNvSpPr>
          <p:nvPr/>
        </p:nvSpPr>
        <p:spPr bwMode="auto">
          <a:xfrm>
            <a:off x="1" y="842327"/>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3600" dirty="0" smtClean="0">
                <a:latin typeface="Times New Roman" panose="02020603050405020304" pitchFamily="18" charset="0"/>
                <a:cs typeface="Times New Roman" panose="02020603050405020304" pitchFamily="18" charset="0"/>
              </a:rPr>
              <a:t>Emergent </a:t>
            </a:r>
            <a:r>
              <a:rPr lang="en-US" sz="3600" dirty="0" err="1" smtClean="0">
                <a:latin typeface="Times New Roman" panose="02020603050405020304" pitchFamily="18" charset="0"/>
                <a:cs typeface="Times New Roman" panose="02020603050405020304" pitchFamily="18" charset="0"/>
              </a:rPr>
              <a:t>Transdisciplinary</a:t>
            </a:r>
            <a:r>
              <a:rPr lang="en-US" sz="3600" dirty="0" smtClean="0">
                <a:latin typeface="Times New Roman" panose="02020603050405020304" pitchFamily="18" charset="0"/>
                <a:cs typeface="Times New Roman" panose="02020603050405020304" pitchFamily="18" charset="0"/>
              </a:rPr>
              <a:t> Reality Level</a:t>
            </a:r>
            <a:endParaRPr lang="en-US" sz="3600" kern="0" dirty="0" smtClean="0">
              <a:latin typeface="Times New Roman" panose="02020603050405020304" pitchFamily="18" charset="0"/>
              <a:cs typeface="Times New Roman" panose="02020603050405020304" pitchFamily="18" charset="0"/>
            </a:endParaRPr>
          </a:p>
        </p:txBody>
      </p:sp>
      <p:sp>
        <p:nvSpPr>
          <p:cNvPr id="16" name="Rectangle 4"/>
          <p:cNvSpPr txBox="1">
            <a:spLocks noChangeArrowheads="1"/>
          </p:cNvSpPr>
          <p:nvPr/>
        </p:nvSpPr>
        <p:spPr bwMode="auto">
          <a:xfrm>
            <a:off x="6768244" y="6236016"/>
            <a:ext cx="1944216" cy="35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400" b="1" kern="0" dirty="0" smtClean="0">
                <a:solidFill>
                  <a:srgbClr val="000000"/>
                </a:solidFill>
                <a:latin typeface="Times New Roman" pitchFamily="18" charset="0"/>
                <a:cs typeface="Times New Roman" pitchFamily="18" charset="0"/>
              </a:rPr>
              <a:t>(R.A. </a:t>
            </a:r>
            <a:r>
              <a:rPr lang="en-US" sz="1400" b="1" kern="0" dirty="0" err="1" smtClean="0">
                <a:solidFill>
                  <a:srgbClr val="000000"/>
                </a:solidFill>
                <a:latin typeface="Times New Roman" pitchFamily="18" charset="0"/>
                <a:cs typeface="Times New Roman" pitchFamily="18" charset="0"/>
              </a:rPr>
              <a:t>Fiorini</a:t>
            </a:r>
            <a:r>
              <a:rPr lang="en-US" sz="1400" b="1" kern="0" dirty="0" smtClean="0">
                <a:solidFill>
                  <a:srgbClr val="000000"/>
                </a:solidFill>
                <a:latin typeface="Times New Roman" pitchFamily="18" charset="0"/>
                <a:cs typeface="Times New Roman" pitchFamily="18" charset="0"/>
              </a:rPr>
              <a:t>, 2013)</a:t>
            </a:r>
            <a:endParaRPr lang="it-IT" sz="1400" kern="0" dirty="0" smtClean="0">
              <a:solidFill>
                <a:srgbClr val="000000"/>
              </a:solidFill>
            </a:endParaRPr>
          </a:p>
        </p:txBody>
      </p:sp>
      <p:sp>
        <p:nvSpPr>
          <p:cNvPr id="15"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09)</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32576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3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 calcmode="lin" valueType="num">
                                      <p:cBhvr>
                                        <p:cTn id="21" dur="2000" fill="hold"/>
                                        <p:tgtEl>
                                          <p:spTgt spid="8"/>
                                        </p:tgtEl>
                                        <p:attrNameLst>
                                          <p:attrName>style.rotation</p:attrName>
                                        </p:attrNameLst>
                                      </p:cBhvr>
                                      <p:tavLst>
                                        <p:tav tm="0">
                                          <p:val>
                                            <p:fltVal val="90"/>
                                          </p:val>
                                        </p:tav>
                                        <p:tav tm="100000">
                                          <p:val>
                                            <p:fltVal val="0"/>
                                          </p:val>
                                        </p:tav>
                                      </p:tavLst>
                                    </p:anim>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46</a:t>
            </a:fld>
            <a:endParaRPr lang="it-IT" smtClean="0">
              <a:latin typeface="Arial" pitchFamily="34" charset="0"/>
            </a:endParaRPr>
          </a:p>
        </p:txBody>
      </p:sp>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14072" y="1538661"/>
            <a:ext cx="5915853" cy="504819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1" y="836612"/>
            <a:ext cx="91439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600" b="1" dirty="0" smtClean="0">
                <a:solidFill>
                  <a:srgbClr val="003F6E"/>
                </a:solidFill>
                <a:latin typeface="Times New Roman" pitchFamily="18" charset="0"/>
              </a:rPr>
              <a:t>Structured Types of Knowing</a:t>
            </a:r>
            <a:endParaRPr lang="it-IT" sz="3600" b="1" dirty="0">
              <a:solidFill>
                <a:srgbClr val="000000"/>
              </a:solidFill>
              <a:latin typeface="Times New Roman" pitchFamily="18" charset="0"/>
            </a:endParaRPr>
          </a:p>
        </p:txBody>
      </p:sp>
      <p:sp>
        <p:nvSpPr>
          <p:cNvPr id="8" name="Rectangle 4"/>
          <p:cNvSpPr txBox="1">
            <a:spLocks noChangeArrowheads="1"/>
          </p:cNvSpPr>
          <p:nvPr/>
        </p:nvSpPr>
        <p:spPr bwMode="auto">
          <a:xfrm>
            <a:off x="7145476" y="6237363"/>
            <a:ext cx="1998524" cy="23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just">
              <a:spcBef>
                <a:spcPts val="0"/>
              </a:spcBef>
            </a:pPr>
            <a:r>
              <a:rPr lang="en-US" sz="1800" b="1" kern="0" dirty="0" smtClean="0">
                <a:solidFill>
                  <a:srgbClr val="000000"/>
                </a:solidFill>
                <a:latin typeface="Times New Roman" pitchFamily="18" charset="0"/>
                <a:cs typeface="Times New Roman" pitchFamily="18" charset="0"/>
              </a:rPr>
              <a:t>(R.A. </a:t>
            </a:r>
            <a:r>
              <a:rPr lang="en-US" sz="1800" b="1" kern="0" dirty="0" err="1" smtClean="0">
                <a:solidFill>
                  <a:srgbClr val="000000"/>
                </a:solidFill>
                <a:latin typeface="Times New Roman" pitchFamily="18" charset="0"/>
                <a:cs typeface="Times New Roman" pitchFamily="18" charset="0"/>
              </a:rPr>
              <a:t>Fiorini</a:t>
            </a:r>
            <a:r>
              <a:rPr lang="en-US" sz="1800" b="1" kern="0" dirty="0" smtClean="0">
                <a:solidFill>
                  <a:srgbClr val="000000"/>
                </a:solidFill>
                <a:latin typeface="Times New Roman" pitchFamily="18" charset="0"/>
                <a:cs typeface="Times New Roman" pitchFamily="18" charset="0"/>
              </a:rPr>
              <a:t>, 2016)</a:t>
            </a:r>
            <a:endParaRPr lang="it-IT" sz="1800" kern="0" dirty="0" smtClean="0">
              <a:solidFill>
                <a:srgbClr val="000000"/>
              </a:solidFill>
            </a:endParaRPr>
          </a:p>
        </p:txBody>
      </p:sp>
      <p:sp>
        <p:nvSpPr>
          <p:cNvPr id="12"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(10)</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97234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94BBC1B9-729A-45DF-BF47-0B3122EB36F5}" type="slidenum">
              <a:rPr lang="it-IT" smtClean="0">
                <a:latin typeface="Arial" pitchFamily="34" charset="0"/>
              </a:rPr>
              <a:pPr eaLnBrk="1" hangingPunct="1">
                <a:spcBef>
                  <a:spcPct val="0"/>
                </a:spcBef>
                <a:defRPr/>
              </a:pPr>
              <a:t>47</a:t>
            </a:fld>
            <a:endParaRPr lang="it-IT" smtClean="0">
              <a:latin typeface="Arial" pitchFamily="34"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6" name="TextBox 15"/>
          <p:cNvSpPr txBox="1"/>
          <p:nvPr/>
        </p:nvSpPr>
        <p:spPr>
          <a:xfrm>
            <a:off x="302249" y="1556791"/>
            <a:ext cx="8466894" cy="954107"/>
          </a:xfrm>
          <a:prstGeom prst="rect">
            <a:avLst/>
          </a:prstGeom>
          <a:noFill/>
        </p:spPr>
        <p:txBody>
          <a:bodyPr wrap="square" rtlCol="0">
            <a:spAutoFit/>
          </a:bodyPr>
          <a:lstStyle/>
          <a:p>
            <a:pPr algn="just">
              <a:spcBef>
                <a:spcPts val="0"/>
              </a:spcBef>
              <a:spcAft>
                <a:spcPts val="0"/>
              </a:spcAft>
            </a:pPr>
            <a:r>
              <a:rPr lang="en-US" sz="3600" dirty="0" smtClean="0">
                <a:solidFill>
                  <a:srgbClr val="000000"/>
                </a:solidFill>
                <a:latin typeface="Times New Roman"/>
                <a:ea typeface="Times New Roman"/>
              </a:rPr>
              <a:t>We can have thought without thinking.</a:t>
            </a:r>
            <a:r>
              <a:rPr lang="en-US" sz="3200" dirty="0" smtClean="0">
                <a:solidFill>
                  <a:srgbClr val="000000"/>
                </a:solidFill>
                <a:latin typeface="Times New Roman"/>
                <a:ea typeface="Times New Roman"/>
              </a:rPr>
              <a:t> </a:t>
            </a:r>
          </a:p>
          <a:p>
            <a:pPr algn="just">
              <a:spcBef>
                <a:spcPts val="0"/>
              </a:spcBef>
              <a:spcAft>
                <a:spcPts val="0"/>
              </a:spcAft>
            </a:pPr>
            <a:r>
              <a:rPr lang="en-US" sz="2000" dirty="0" smtClean="0">
                <a:solidFill>
                  <a:srgbClr val="000000"/>
                </a:solidFill>
                <a:latin typeface="Times New Roman"/>
                <a:ea typeface="Times New Roman"/>
              </a:rPr>
              <a:t>(Jesse J. </a:t>
            </a:r>
            <a:r>
              <a:rPr lang="en-US" sz="2000" dirty="0" err="1" smtClean="0">
                <a:solidFill>
                  <a:srgbClr val="000000"/>
                </a:solidFill>
                <a:latin typeface="Times New Roman"/>
                <a:ea typeface="Times New Roman"/>
              </a:rPr>
              <a:t>Prinz</a:t>
            </a:r>
            <a:r>
              <a:rPr lang="en-US" sz="2000" dirty="0" smtClean="0">
                <a:solidFill>
                  <a:srgbClr val="000000"/>
                </a:solidFill>
                <a:latin typeface="Times New Roman"/>
                <a:ea typeface="Times New Roman"/>
              </a:rPr>
              <a:t>, Gut Reactions: A Perceptual Theory of Emotions, 2004).</a:t>
            </a:r>
            <a:endParaRPr lang="it-IT" sz="1900" dirty="0">
              <a:solidFill>
                <a:srgbClr val="000000"/>
              </a:solidFill>
              <a:latin typeface="Times New Roman" pitchFamily="18" charset="0"/>
              <a:cs typeface="Times New Roman" pitchFamily="18" charset="0"/>
            </a:endParaRPr>
          </a:p>
        </p:txBody>
      </p:sp>
      <p:sp>
        <p:nvSpPr>
          <p:cNvPr id="18" name="TextBox 17"/>
          <p:cNvSpPr txBox="1"/>
          <p:nvPr/>
        </p:nvSpPr>
        <p:spPr>
          <a:xfrm>
            <a:off x="302249" y="2348880"/>
            <a:ext cx="8466894" cy="954107"/>
          </a:xfrm>
          <a:prstGeom prst="rect">
            <a:avLst/>
          </a:prstGeom>
          <a:noFill/>
        </p:spPr>
        <p:txBody>
          <a:bodyPr wrap="square" rtlCol="0">
            <a:spAutoFit/>
          </a:bodyPr>
          <a:lstStyle/>
          <a:p>
            <a:pPr algn="just">
              <a:spcBef>
                <a:spcPts val="0"/>
              </a:spcBef>
              <a:spcAft>
                <a:spcPts val="0"/>
              </a:spcAft>
            </a:pPr>
            <a:r>
              <a:rPr lang="en-US" sz="3600" dirty="0">
                <a:solidFill>
                  <a:srgbClr val="000000"/>
                </a:solidFill>
                <a:latin typeface="Times New Roman"/>
                <a:ea typeface="Times New Roman"/>
              </a:rPr>
              <a:t>We can have </a:t>
            </a:r>
            <a:r>
              <a:rPr lang="en-US" sz="3600" dirty="0" smtClean="0">
                <a:solidFill>
                  <a:srgbClr val="000000"/>
                </a:solidFill>
                <a:latin typeface="Times New Roman"/>
                <a:ea typeface="Times New Roman"/>
              </a:rPr>
              <a:t>knowing </a:t>
            </a:r>
            <a:r>
              <a:rPr lang="en-US" sz="3600" dirty="0">
                <a:solidFill>
                  <a:srgbClr val="000000"/>
                </a:solidFill>
                <a:latin typeface="Times New Roman"/>
                <a:ea typeface="Times New Roman"/>
              </a:rPr>
              <a:t>without </a:t>
            </a:r>
            <a:r>
              <a:rPr lang="en-US" sz="3600" dirty="0" smtClean="0">
                <a:solidFill>
                  <a:srgbClr val="000000"/>
                </a:solidFill>
                <a:latin typeface="Times New Roman"/>
                <a:ea typeface="Times New Roman"/>
              </a:rPr>
              <a:t>thinking.</a:t>
            </a:r>
            <a:r>
              <a:rPr lang="en-US" sz="2000" dirty="0" smtClean="0">
                <a:solidFill>
                  <a:srgbClr val="000000"/>
                </a:solidFill>
                <a:latin typeface="Times New Roman"/>
                <a:ea typeface="Times New Roman"/>
              </a:rPr>
              <a:t> (</a:t>
            </a:r>
            <a:r>
              <a:rPr lang="en-US" sz="2000" dirty="0" err="1" smtClean="0">
                <a:solidFill>
                  <a:srgbClr val="000000"/>
                </a:solidFill>
                <a:latin typeface="Times New Roman"/>
                <a:ea typeface="Times New Roman"/>
              </a:rPr>
              <a:t>Zdravko</a:t>
            </a:r>
            <a:r>
              <a:rPr lang="en-US" sz="2000" dirty="0" smtClean="0">
                <a:solidFill>
                  <a:srgbClr val="000000"/>
                </a:solidFill>
                <a:latin typeface="Times New Roman"/>
                <a:ea typeface="Times New Roman"/>
              </a:rPr>
              <a:t> </a:t>
            </a:r>
            <a:r>
              <a:rPr lang="en-US" sz="2000" dirty="0" err="1" smtClean="0">
                <a:solidFill>
                  <a:srgbClr val="000000"/>
                </a:solidFill>
                <a:latin typeface="Times New Roman"/>
                <a:ea typeface="Times New Roman"/>
              </a:rPr>
              <a:t>Radman</a:t>
            </a:r>
            <a:r>
              <a:rPr lang="en-US" sz="2000" dirty="0" smtClean="0">
                <a:solidFill>
                  <a:srgbClr val="000000"/>
                </a:solidFill>
                <a:latin typeface="Times New Roman"/>
                <a:ea typeface="Times New Roman"/>
              </a:rPr>
              <a:t>, The hand, an organ of the mind,2013).  </a:t>
            </a:r>
            <a:endParaRPr lang="it-IT" sz="1900" dirty="0">
              <a:solidFill>
                <a:srgbClr val="000000"/>
              </a:solidFill>
              <a:latin typeface="Times New Roman" pitchFamily="18" charset="0"/>
              <a:cs typeface="Times New Roman" pitchFamily="18" charset="0"/>
            </a:endParaRPr>
          </a:p>
        </p:txBody>
      </p:sp>
      <p:sp>
        <p:nvSpPr>
          <p:cNvPr id="20" name="TextBox 19"/>
          <p:cNvSpPr txBox="1"/>
          <p:nvPr/>
        </p:nvSpPr>
        <p:spPr>
          <a:xfrm>
            <a:off x="298445" y="3164663"/>
            <a:ext cx="8466894" cy="1569660"/>
          </a:xfrm>
          <a:prstGeom prst="rect">
            <a:avLst/>
          </a:prstGeom>
          <a:noFill/>
        </p:spPr>
        <p:txBody>
          <a:bodyPr wrap="square" rtlCol="0">
            <a:spAutoFit/>
          </a:bodyPr>
          <a:lstStyle/>
          <a:p>
            <a:pPr algn="just">
              <a:spcBef>
                <a:spcPts val="0"/>
              </a:spcBef>
              <a:spcAft>
                <a:spcPts val="0"/>
              </a:spcAft>
            </a:pPr>
            <a:r>
              <a:rPr lang="en-US" sz="3600" dirty="0" smtClean="0">
                <a:solidFill>
                  <a:srgbClr val="000000"/>
                </a:solidFill>
                <a:latin typeface="Times New Roman"/>
                <a:ea typeface="Times New Roman"/>
              </a:rPr>
              <a:t>Every conversation changes our brain.</a:t>
            </a:r>
            <a:r>
              <a:rPr lang="en-US" sz="2000" dirty="0" smtClean="0">
                <a:solidFill>
                  <a:srgbClr val="000000"/>
                </a:solidFill>
                <a:latin typeface="Times New Roman"/>
                <a:ea typeface="Times New Roman"/>
              </a:rPr>
              <a:t> </a:t>
            </a:r>
          </a:p>
          <a:p>
            <a:pPr algn="just">
              <a:spcBef>
                <a:spcPts val="0"/>
              </a:spcBef>
              <a:spcAft>
                <a:spcPts val="0"/>
              </a:spcAft>
            </a:pPr>
            <a:r>
              <a:rPr lang="en-US" sz="2000" dirty="0" smtClean="0">
                <a:solidFill>
                  <a:srgbClr val="000000"/>
                </a:solidFill>
                <a:latin typeface="Times New Roman"/>
                <a:ea typeface="Times New Roman"/>
              </a:rPr>
              <a:t>(Eric </a:t>
            </a:r>
            <a:r>
              <a:rPr lang="en-US" sz="2000" dirty="0" err="1" smtClean="0">
                <a:solidFill>
                  <a:srgbClr val="000000"/>
                </a:solidFill>
                <a:latin typeface="Times New Roman"/>
                <a:ea typeface="Times New Roman"/>
              </a:rPr>
              <a:t>Kandel</a:t>
            </a:r>
            <a:r>
              <a:rPr lang="en-US" sz="2000" dirty="0">
                <a:solidFill>
                  <a:srgbClr val="000000"/>
                </a:solidFill>
                <a:latin typeface="Times New Roman"/>
                <a:ea typeface="Times New Roman"/>
              </a:rPr>
              <a:t>, </a:t>
            </a:r>
            <a:r>
              <a:rPr lang="en-US" sz="2000" dirty="0" smtClean="0">
                <a:solidFill>
                  <a:srgbClr val="000000"/>
                </a:solidFill>
                <a:latin typeface="Times New Roman"/>
                <a:ea typeface="Times New Roman"/>
              </a:rPr>
              <a:t>In search of memory, 2006. The </a:t>
            </a:r>
            <a:r>
              <a:rPr lang="en-US" sz="2000" dirty="0">
                <a:solidFill>
                  <a:srgbClr val="000000"/>
                </a:solidFill>
                <a:latin typeface="Times New Roman"/>
                <a:ea typeface="Times New Roman"/>
              </a:rPr>
              <a:t>Age of Insight: The Quest to Understand the Unconscious in Art, Mind, and Brain, from Vienna 1900 to the </a:t>
            </a:r>
            <a:r>
              <a:rPr lang="en-US" sz="2000" dirty="0" smtClean="0">
                <a:solidFill>
                  <a:srgbClr val="000000"/>
                </a:solidFill>
                <a:latin typeface="Times New Roman"/>
                <a:ea typeface="Times New Roman"/>
              </a:rPr>
              <a:t>Present, 2012).</a:t>
            </a:r>
          </a:p>
        </p:txBody>
      </p:sp>
      <p:sp>
        <p:nvSpPr>
          <p:cNvPr id="15" name="TextBox 14"/>
          <p:cNvSpPr txBox="1"/>
          <p:nvPr/>
        </p:nvSpPr>
        <p:spPr>
          <a:xfrm>
            <a:off x="301358" y="4734323"/>
            <a:ext cx="8466894" cy="1790234"/>
          </a:xfrm>
          <a:prstGeom prst="rect">
            <a:avLst/>
          </a:prstGeom>
          <a:noFill/>
        </p:spPr>
        <p:txBody>
          <a:bodyPr wrap="square" rtlCol="0">
            <a:spAutoFit/>
          </a:bodyPr>
          <a:lstStyle/>
          <a:p>
            <a:pPr algn="just">
              <a:lnSpc>
                <a:spcPts val="3200"/>
              </a:lnSpc>
              <a:spcBef>
                <a:spcPts val="0"/>
              </a:spcBef>
              <a:spcAft>
                <a:spcPts val="0"/>
              </a:spcAft>
            </a:pPr>
            <a:r>
              <a:rPr lang="it-IT" sz="3600" dirty="0" smtClean="0">
                <a:solidFill>
                  <a:srgbClr val="000000"/>
                </a:solidFill>
                <a:latin typeface="Times New Roman" pitchFamily="18" charset="0"/>
                <a:cs typeface="Times New Roman" pitchFamily="18" charset="0"/>
              </a:rPr>
              <a:t>Mind feels as well as thinks, and feelings involve more than thinking.</a:t>
            </a:r>
          </a:p>
          <a:p>
            <a:pPr algn="just">
              <a:spcBef>
                <a:spcPts val="0"/>
              </a:spcBef>
              <a:spcAft>
                <a:spcPts val="0"/>
              </a:spcAft>
            </a:pPr>
            <a:r>
              <a:rPr lang="it-IT" sz="1900" dirty="0" smtClean="0">
                <a:solidFill>
                  <a:srgbClr val="000000"/>
                </a:solidFill>
                <a:latin typeface="Times New Roman" pitchFamily="18" charset="0"/>
                <a:cs typeface="Times New Roman" pitchFamily="18" charset="0"/>
              </a:rPr>
              <a:t>(Joseph LeDoux, </a:t>
            </a:r>
            <a:r>
              <a:rPr lang="en-US" sz="1900" dirty="0">
                <a:solidFill>
                  <a:srgbClr val="000000"/>
                </a:solidFill>
                <a:latin typeface="Times New Roman" pitchFamily="18" charset="0"/>
                <a:cs typeface="Times New Roman" pitchFamily="18" charset="0"/>
              </a:rPr>
              <a:t>Emotions and the Limbic System Concept, Concepts in</a:t>
            </a:r>
          </a:p>
          <a:p>
            <a:pPr algn="just">
              <a:spcBef>
                <a:spcPts val="0"/>
              </a:spcBef>
              <a:spcAft>
                <a:spcPts val="0"/>
              </a:spcAft>
            </a:pPr>
            <a:r>
              <a:rPr lang="en-US" sz="1900" dirty="0">
                <a:solidFill>
                  <a:srgbClr val="000000"/>
                </a:solidFill>
                <a:latin typeface="Times New Roman" pitchFamily="18" charset="0"/>
                <a:cs typeface="Times New Roman" pitchFamily="18" charset="0"/>
              </a:rPr>
              <a:t>Neuroscience, Vol. </a:t>
            </a:r>
            <a:r>
              <a:rPr lang="en-US" sz="1900" dirty="0" smtClean="0">
                <a:solidFill>
                  <a:srgbClr val="000000"/>
                </a:solidFill>
                <a:latin typeface="Times New Roman" pitchFamily="18" charset="0"/>
                <a:cs typeface="Times New Roman" pitchFamily="18" charset="0"/>
              </a:rPr>
              <a:t>2, </a:t>
            </a:r>
            <a:r>
              <a:rPr lang="it-IT" sz="1900" dirty="0" smtClean="0">
                <a:solidFill>
                  <a:srgbClr val="000000"/>
                </a:solidFill>
                <a:latin typeface="Times New Roman" pitchFamily="18" charset="0"/>
                <a:cs typeface="Times New Roman" pitchFamily="18" charset="0"/>
              </a:rPr>
              <a:t>1992. </a:t>
            </a:r>
            <a:r>
              <a:rPr lang="en-US" sz="1900" dirty="0">
                <a:solidFill>
                  <a:srgbClr val="000000"/>
                </a:solidFill>
                <a:latin typeface="Times New Roman" pitchFamily="18" charset="0"/>
                <a:cs typeface="Times New Roman" pitchFamily="18" charset="0"/>
              </a:rPr>
              <a:t>Sensory Systems and Emotions, Integrative Psychiatry, Vol. 4</a:t>
            </a:r>
            <a:r>
              <a:rPr lang="en-US" sz="1900" dirty="0" smtClean="0">
                <a:solidFill>
                  <a:srgbClr val="000000"/>
                </a:solidFill>
                <a:latin typeface="Times New Roman" pitchFamily="18" charset="0"/>
                <a:cs typeface="Times New Roman" pitchFamily="18" charset="0"/>
              </a:rPr>
              <a:t>., 1986</a:t>
            </a:r>
            <a:r>
              <a:rPr lang="it-IT" sz="1900" dirty="0" smtClean="0">
                <a:solidFill>
                  <a:srgbClr val="000000"/>
                </a:solidFill>
                <a:latin typeface="Times New Roman" pitchFamily="18" charset="0"/>
                <a:cs typeface="Times New Roman" pitchFamily="18" charset="0"/>
              </a:rPr>
              <a:t>) .</a:t>
            </a:r>
            <a:endParaRPr lang="it-IT" sz="1900" dirty="0">
              <a:solidFill>
                <a:srgbClr val="000000"/>
              </a:solidFill>
              <a:latin typeface="Times New Roman" pitchFamily="18" charset="0"/>
              <a:cs typeface="Times New Roman" pitchFamily="18" charset="0"/>
            </a:endParaRPr>
          </a:p>
        </p:txBody>
      </p:sp>
      <p:sp>
        <p:nvSpPr>
          <p:cNvPr id="21" name="Titolo 1"/>
          <p:cNvSpPr txBox="1">
            <a:spLocks/>
          </p:cNvSpPr>
          <p:nvPr/>
        </p:nvSpPr>
        <p:spPr bwMode="auto">
          <a:xfrm>
            <a:off x="1" y="836612"/>
            <a:ext cx="9143999" cy="50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rgbClr val="003F6E"/>
                </a:solidFill>
                <a:latin typeface="+mj-lt"/>
                <a:ea typeface="+mj-ea"/>
                <a:cs typeface="+mj-cs"/>
              </a:defRPr>
            </a:lvl1pPr>
            <a:lvl2pPr algn="l" rtl="0" eaLnBrk="0" fontAlgn="base" hangingPunct="0">
              <a:spcBef>
                <a:spcPct val="0"/>
              </a:spcBef>
              <a:spcAft>
                <a:spcPct val="0"/>
              </a:spcAft>
              <a:defRPr sz="2200" b="1">
                <a:solidFill>
                  <a:srgbClr val="003F6E"/>
                </a:solidFill>
                <a:latin typeface="Arial" charset="0"/>
              </a:defRPr>
            </a:lvl2pPr>
            <a:lvl3pPr algn="l" rtl="0" eaLnBrk="0" fontAlgn="base" hangingPunct="0">
              <a:spcBef>
                <a:spcPct val="0"/>
              </a:spcBef>
              <a:spcAft>
                <a:spcPct val="0"/>
              </a:spcAft>
              <a:defRPr sz="2200" b="1">
                <a:solidFill>
                  <a:srgbClr val="003F6E"/>
                </a:solidFill>
                <a:latin typeface="Arial" charset="0"/>
              </a:defRPr>
            </a:lvl3pPr>
            <a:lvl4pPr algn="l" rtl="0" eaLnBrk="0" fontAlgn="base" hangingPunct="0">
              <a:spcBef>
                <a:spcPct val="0"/>
              </a:spcBef>
              <a:spcAft>
                <a:spcPct val="0"/>
              </a:spcAft>
              <a:defRPr sz="2200" b="1">
                <a:solidFill>
                  <a:srgbClr val="003F6E"/>
                </a:solidFill>
                <a:latin typeface="Arial" charset="0"/>
              </a:defRPr>
            </a:lvl4pPr>
            <a:lvl5pPr algn="l" rtl="0" eaLnBrk="0" fontAlgn="base" hangingPunct="0">
              <a:spcBef>
                <a:spcPct val="0"/>
              </a:spcBef>
              <a:spcAft>
                <a:spcPct val="0"/>
              </a:spcAft>
              <a:defRPr sz="2200" b="1">
                <a:solidFill>
                  <a:srgbClr val="003F6E"/>
                </a:solidFill>
                <a:latin typeface="Arial" charset="0"/>
              </a:defRPr>
            </a:lvl5pPr>
            <a:lvl6pPr marL="457200" algn="l" rtl="0" eaLnBrk="0" fontAlgn="base" hangingPunct="0">
              <a:spcBef>
                <a:spcPct val="0"/>
              </a:spcBef>
              <a:spcAft>
                <a:spcPct val="0"/>
              </a:spcAft>
              <a:defRPr sz="2200" b="1">
                <a:solidFill>
                  <a:srgbClr val="003F6E"/>
                </a:solidFill>
                <a:latin typeface="Arial" charset="0"/>
              </a:defRPr>
            </a:lvl6pPr>
            <a:lvl7pPr marL="914400" algn="l" rtl="0" eaLnBrk="0" fontAlgn="base" hangingPunct="0">
              <a:spcBef>
                <a:spcPct val="0"/>
              </a:spcBef>
              <a:spcAft>
                <a:spcPct val="0"/>
              </a:spcAft>
              <a:defRPr sz="2200" b="1">
                <a:solidFill>
                  <a:srgbClr val="003F6E"/>
                </a:solidFill>
                <a:latin typeface="Arial" charset="0"/>
              </a:defRPr>
            </a:lvl7pPr>
            <a:lvl8pPr marL="1371600" algn="l" rtl="0" eaLnBrk="0" fontAlgn="base" hangingPunct="0">
              <a:spcBef>
                <a:spcPct val="0"/>
              </a:spcBef>
              <a:spcAft>
                <a:spcPct val="0"/>
              </a:spcAft>
              <a:defRPr sz="2200" b="1">
                <a:solidFill>
                  <a:srgbClr val="003F6E"/>
                </a:solidFill>
                <a:latin typeface="Arial" charset="0"/>
              </a:defRPr>
            </a:lvl8pPr>
            <a:lvl9pPr marL="1828800" algn="l" rtl="0" eaLnBrk="0" fontAlgn="base" hangingPunct="0">
              <a:spcBef>
                <a:spcPct val="0"/>
              </a:spcBef>
              <a:spcAft>
                <a:spcPct val="0"/>
              </a:spcAft>
              <a:defRPr sz="2200" b="1">
                <a:solidFill>
                  <a:srgbClr val="003F6E"/>
                </a:solidFill>
                <a:latin typeface="Arial" charset="0"/>
              </a:defRPr>
            </a:lvl9pPr>
          </a:lstStyle>
          <a:p>
            <a:pPr algn="ctr" eaLnBrk="1" hangingPunct="1"/>
            <a:r>
              <a:rPr lang="en-US" sz="4400" dirty="0" smtClean="0">
                <a:latin typeface="Times New Roman" panose="02020603050405020304" pitchFamily="18" charset="0"/>
                <a:cs typeface="Times New Roman" panose="02020603050405020304" pitchFamily="18" charset="0"/>
              </a:rPr>
              <a:t>Rethinking Knowing and Thought</a:t>
            </a:r>
            <a:endParaRPr lang="en-US" sz="4400" kern="0" dirty="0" smtClean="0">
              <a:latin typeface="Times New Roman" panose="02020603050405020304" pitchFamily="18" charset="0"/>
              <a:cs typeface="Times New Roman" panose="02020603050405020304" pitchFamily="18" charset="0"/>
            </a:endParaRPr>
          </a:p>
        </p:txBody>
      </p:sp>
      <p:sp>
        <p:nvSpPr>
          <p:cNvPr id="17"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(11)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83475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0-#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48</a:t>
            </a:fld>
            <a:endParaRPr lang="it-IT" smtClean="0">
              <a:latin typeface="Arial" pitchFamily="34" charset="0"/>
            </a:endParaRPr>
          </a:p>
        </p:txBody>
      </p:sp>
      <p:sp>
        <p:nvSpPr>
          <p:cNvPr id="1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0" name="Text Box 3"/>
          <p:cNvSpPr txBox="1">
            <a:spLocks noChangeArrowheads="1"/>
          </p:cNvSpPr>
          <p:nvPr/>
        </p:nvSpPr>
        <p:spPr bwMode="auto">
          <a:xfrm>
            <a:off x="-8798" y="863324"/>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003F6E"/>
                </a:solidFill>
                <a:latin typeface="Times New Roman" pitchFamily="18" charset="0"/>
                <a:cs typeface="Times New Roman" pitchFamily="18" charset="0"/>
              </a:rPr>
              <a:t>Creativity scheme according to Hungarian </a:t>
            </a:r>
            <a:r>
              <a:rPr lang="en-US" sz="3200" b="1" dirty="0" smtClean="0">
                <a:solidFill>
                  <a:srgbClr val="003F6E"/>
                </a:solidFill>
                <a:latin typeface="Times New Roman" pitchFamily="18" charset="0"/>
                <a:cs typeface="Times New Roman" pitchFamily="18" charset="0"/>
              </a:rPr>
              <a:t>psychologist </a:t>
            </a:r>
            <a:r>
              <a:rPr lang="en-US" sz="3200" b="1" dirty="0" err="1" smtClean="0">
                <a:solidFill>
                  <a:srgbClr val="003F6E"/>
                </a:solidFill>
                <a:latin typeface="Times New Roman" pitchFamily="18" charset="0"/>
                <a:cs typeface="Times New Roman" pitchFamily="18" charset="0"/>
              </a:rPr>
              <a:t>Mihaly</a:t>
            </a:r>
            <a:r>
              <a:rPr lang="en-US" sz="3200" b="1" dirty="0" smtClean="0">
                <a:solidFill>
                  <a:srgbClr val="003F6E"/>
                </a:solidFill>
                <a:latin typeface="Times New Roman" pitchFamily="18" charset="0"/>
                <a:cs typeface="Times New Roman" pitchFamily="18" charset="0"/>
              </a:rPr>
              <a:t> </a:t>
            </a:r>
            <a:r>
              <a:rPr lang="en-US" sz="3200" b="1" dirty="0" err="1" smtClean="0">
                <a:solidFill>
                  <a:srgbClr val="003F6E"/>
                </a:solidFill>
                <a:latin typeface="Times New Roman" pitchFamily="18" charset="0"/>
                <a:cs typeface="Times New Roman" pitchFamily="18" charset="0"/>
              </a:rPr>
              <a:t>Csikszentmihalyi</a:t>
            </a:r>
            <a:r>
              <a:rPr lang="it-IT" sz="3200" b="1" dirty="0" smtClean="0">
                <a:solidFill>
                  <a:srgbClr val="003F6E"/>
                </a:solidFill>
                <a:latin typeface="Times New Roman" pitchFamily="18" charset="0"/>
                <a:cs typeface="Times New Roman" pitchFamily="18" charset="0"/>
              </a:rPr>
              <a:t> (1975)</a:t>
            </a:r>
            <a:r>
              <a:rPr lang="it-IT" sz="3200" b="1" dirty="0" smtClean="0">
                <a:solidFill>
                  <a:srgbClr val="000000"/>
                </a:solidFill>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57" y="2132856"/>
            <a:ext cx="8166290" cy="41101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(12)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7382350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49</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3" name="Text Box 3"/>
          <p:cNvSpPr txBox="1">
            <a:spLocks noChangeArrowheads="1"/>
          </p:cNvSpPr>
          <p:nvPr/>
        </p:nvSpPr>
        <p:spPr bwMode="auto">
          <a:xfrm>
            <a:off x="750037" y="980728"/>
            <a:ext cx="74888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rgbClr val="003F6E"/>
                </a:solidFill>
                <a:latin typeface="Times New Roman" pitchFamily="18" charset="0"/>
                <a:cs typeface="Times New Roman" pitchFamily="18" charset="0"/>
              </a:rPr>
              <a:t>Kolb’s Experimental Learning Theory</a:t>
            </a:r>
            <a:endParaRPr lang="it-IT" sz="2800" b="1" dirty="0">
              <a:solidFill>
                <a:srgbClr val="003F6E"/>
              </a:solidFill>
              <a:latin typeface="Times New Roman" pitchFamily="18" charset="0"/>
              <a:cs typeface="Times New Roman" pitchFamily="18" charset="0"/>
            </a:endParaRPr>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4569" y="1556792"/>
            <a:ext cx="5539765" cy="5048111"/>
          </a:xfrm>
          <a:prstGeom prst="rect">
            <a:avLst/>
          </a:prstGeom>
        </p:spPr>
      </p:pic>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(13)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643017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a:t>
            </a:fld>
            <a:endParaRPr lang="it-IT" smtClean="0">
              <a:latin typeface="Arial" pitchFamily="34" charset="0"/>
            </a:endParaRPr>
          </a:p>
        </p:txBody>
      </p:sp>
      <p:sp>
        <p:nvSpPr>
          <p:cNvPr id="1126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00)</a:t>
            </a:r>
            <a:endParaRPr lang="it-IT" sz="3200" b="1" dirty="0">
              <a:solidFill>
                <a:srgbClr val="003F6E"/>
              </a:solidFill>
              <a:latin typeface="Times New Roman" pitchFamily="18" charset="0"/>
            </a:endParaRPr>
          </a:p>
        </p:txBody>
      </p:sp>
      <p:sp>
        <p:nvSpPr>
          <p:cNvPr id="19" name="Text Box 3"/>
          <p:cNvSpPr txBox="1">
            <a:spLocks noChangeArrowheads="1"/>
          </p:cNvSpPr>
          <p:nvPr/>
        </p:nvSpPr>
        <p:spPr bwMode="auto">
          <a:xfrm>
            <a:off x="0" y="1127125"/>
            <a:ext cx="91614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4800" dirty="0">
                <a:solidFill>
                  <a:schemeClr val="bg1"/>
                </a:solidFill>
              </a:rPr>
              <a:t>Paradigma Sistemico di Riferimento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375" y="940124"/>
            <a:ext cx="7172325" cy="5619750"/>
          </a:xfrm>
          <a:prstGeom prst="rect">
            <a:avLst/>
          </a:prstGeom>
        </p:spPr>
      </p:pic>
      <p:sp>
        <p:nvSpPr>
          <p:cNvPr id="10" name="TextBox 9"/>
          <p:cNvSpPr txBox="1"/>
          <p:nvPr/>
        </p:nvSpPr>
        <p:spPr>
          <a:xfrm>
            <a:off x="2584139" y="2145967"/>
            <a:ext cx="4545602" cy="1200329"/>
          </a:xfrm>
          <a:prstGeom prst="rect">
            <a:avLst/>
          </a:prstGeom>
          <a:noFill/>
        </p:spPr>
        <p:txBody>
          <a:bodyPr wrap="square" rtlCol="0">
            <a:spAutoFit/>
          </a:bodyPr>
          <a:lstStyle/>
          <a:p>
            <a:pPr marL="265113" lvl="0" indent="-265113" eaLnBrk="0" hangingPunct="0">
              <a:spcBef>
                <a:spcPts val="0"/>
              </a:spcBef>
              <a:tabLst>
                <a:tab pos="357188" algn="l"/>
                <a:tab pos="447675" algn="l"/>
              </a:tabLst>
              <a:defRPr/>
            </a:pPr>
            <a:r>
              <a:rPr lang="it-IT" sz="2400" b="1" kern="0" dirty="0">
                <a:solidFill>
                  <a:srgbClr val="000000"/>
                </a:solidFill>
                <a:effectLst>
                  <a:outerShdw blurRad="38100" dist="38100" dir="2700000" algn="tl">
                    <a:srgbClr val="C0C0C0"/>
                  </a:outerShdw>
                </a:effectLst>
                <a:latin typeface="Calibri" pitchFamily="34" charset="0"/>
                <a:cs typeface="+mn-cs"/>
              </a:rPr>
              <a:t>1.  </a:t>
            </a:r>
            <a:r>
              <a:rPr lang="it-IT" sz="2400" b="1" u="sng" kern="0" dirty="0">
                <a:solidFill>
                  <a:srgbClr val="000000"/>
                </a:solidFill>
                <a:effectLst>
                  <a:outerShdw blurRad="38100" dist="38100" dir="2700000" algn="tl">
                    <a:srgbClr val="C0C0C0"/>
                  </a:outerShdw>
                </a:effectLst>
                <a:latin typeface="Calibri" pitchFamily="34" charset="0"/>
                <a:cs typeface="+mn-cs"/>
              </a:rPr>
              <a:t>Introduction </a:t>
            </a:r>
            <a:r>
              <a:rPr lang="it-IT" sz="2400" b="1" u="sng" kern="0" dirty="0" smtClean="0">
                <a:solidFill>
                  <a:srgbClr val="000000"/>
                </a:solidFill>
                <a:effectLst>
                  <a:outerShdw blurRad="38100" dist="38100" dir="2700000" algn="tl">
                    <a:srgbClr val="C0C0C0"/>
                  </a:outerShdw>
                </a:effectLst>
                <a:latin typeface="Calibri" pitchFamily="34" charset="0"/>
                <a:cs typeface="+mn-cs"/>
              </a:rPr>
              <a:t>(15) </a:t>
            </a:r>
            <a:endParaRPr lang="it-IT" sz="2400" b="1" u="sng" kern="0" dirty="0">
              <a:solidFill>
                <a:srgbClr val="000000"/>
              </a:solidFill>
              <a:effectLst>
                <a:outerShdw blurRad="38100" dist="38100" dir="2700000" algn="tl">
                  <a:srgbClr val="C0C0C0"/>
                </a:outerShdw>
              </a:effectLst>
              <a:latin typeface="Calibri" pitchFamily="34" charset="0"/>
              <a:cs typeface="+mn-cs"/>
            </a:endParaRPr>
          </a:p>
          <a:p>
            <a:pPr marL="548640" lvl="0" indent="-265113" eaLnBrk="0" hangingPunct="0">
              <a:buFontTx/>
              <a:buChar char="•"/>
              <a:tabLst>
                <a:tab pos="357188" algn="l"/>
                <a:tab pos="447675" algn="l"/>
              </a:tabLst>
              <a:defRPr/>
            </a:pPr>
            <a:r>
              <a:rPr lang="it-IT" sz="2400" b="1" kern="0" dirty="0" smtClean="0">
                <a:solidFill>
                  <a:srgbClr val="000000"/>
                </a:solidFill>
                <a:latin typeface="Calibri" pitchFamily="34" charset="0"/>
              </a:rPr>
              <a:t>Types of Knowledge</a:t>
            </a:r>
          </a:p>
          <a:p>
            <a:pPr marL="548640" lvl="0" indent="-265113" eaLnBrk="0" hangingPunct="0">
              <a:buFontTx/>
              <a:buChar char="•"/>
              <a:tabLst>
                <a:tab pos="357188" algn="l"/>
                <a:tab pos="447675" algn="l"/>
              </a:tabLst>
              <a:defRPr/>
            </a:pPr>
            <a:r>
              <a:rPr lang="it-IT" sz="2400" b="1" kern="0" dirty="0" smtClean="0">
                <a:solidFill>
                  <a:srgbClr val="000000"/>
                </a:solidFill>
                <a:latin typeface="Calibri" pitchFamily="34" charset="0"/>
                <a:cs typeface="+mn-cs"/>
              </a:rPr>
              <a:t>Knowledge and Knowing</a:t>
            </a:r>
            <a:endParaRPr lang="it-IT" sz="2400" b="1" kern="0" dirty="0">
              <a:solidFill>
                <a:srgbClr val="000000"/>
              </a:solidFill>
              <a:latin typeface="Calibri" pitchFamily="34" charset="0"/>
              <a:cs typeface="+mn-cs"/>
            </a:endParaRPr>
          </a:p>
        </p:txBody>
      </p:sp>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Tree>
    <p:extLst>
      <p:ext uri="{BB962C8B-B14F-4D97-AF65-F5344CB8AC3E}">
        <p14:creationId xmlns:p14="http://schemas.microsoft.com/office/powerpoint/2010/main" val="2973495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50</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3" name="Text Box 3"/>
          <p:cNvSpPr txBox="1">
            <a:spLocks noChangeArrowheads="1"/>
          </p:cNvSpPr>
          <p:nvPr/>
        </p:nvSpPr>
        <p:spPr bwMode="auto">
          <a:xfrm>
            <a:off x="750037" y="980728"/>
            <a:ext cx="74888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rgbClr val="003F6E"/>
                </a:solidFill>
                <a:latin typeface="Times New Roman" pitchFamily="18" charset="0"/>
                <a:cs typeface="Times New Roman" pitchFamily="18" charset="0"/>
              </a:rPr>
              <a:t>Interior – Individual VS. Exterior - Collective</a:t>
            </a:r>
            <a:endParaRPr lang="it-IT" sz="2800" b="1" dirty="0">
              <a:solidFill>
                <a:srgbClr val="003F6E"/>
              </a:solidFill>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256" y="1474515"/>
            <a:ext cx="4832391" cy="5130388"/>
          </a:xfrm>
          <a:prstGeom prst="rect">
            <a:avLst/>
          </a:prstGeom>
        </p:spPr>
      </p:pic>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(14)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40617181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51</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115" y="1425725"/>
            <a:ext cx="5198673" cy="5179178"/>
          </a:xfrm>
          <a:prstGeom prst="rect">
            <a:avLst/>
          </a:prstGeom>
        </p:spPr>
      </p:pic>
      <p:sp>
        <p:nvSpPr>
          <p:cNvPr id="9" name="Text Box 3"/>
          <p:cNvSpPr txBox="1">
            <a:spLocks noChangeArrowheads="1"/>
          </p:cNvSpPr>
          <p:nvPr/>
        </p:nvSpPr>
        <p:spPr bwMode="auto">
          <a:xfrm>
            <a:off x="750037" y="980728"/>
            <a:ext cx="74888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rgbClr val="003F6E"/>
                </a:solidFill>
                <a:latin typeface="Times New Roman" pitchFamily="18" charset="0"/>
                <a:cs typeface="Times New Roman" pitchFamily="18" charset="0"/>
              </a:rPr>
              <a:t>Interior – Individual VS. Exterior - Collective</a:t>
            </a:r>
            <a:endParaRPr lang="it-IT" sz="2800" b="1" dirty="0">
              <a:solidFill>
                <a:srgbClr val="003F6E"/>
              </a:solidFill>
              <a:latin typeface="Times New Roman" pitchFamily="18" charset="0"/>
              <a:cs typeface="Times New Roman" pitchFamily="18" charset="0"/>
            </a:endParaRPr>
          </a:p>
        </p:txBody>
      </p:sp>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(15)</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3859792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52</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clrChange>
              <a:clrFrom>
                <a:srgbClr val="F7F7EF"/>
              </a:clrFrom>
              <a:clrTo>
                <a:srgbClr val="F7F7EF">
                  <a:alpha val="0"/>
                </a:srgbClr>
              </a:clrTo>
            </a:clrChange>
            <a:extLst>
              <a:ext uri="{28A0092B-C50C-407E-A947-70E740481C1C}">
                <a14:useLocalDpi xmlns:a14="http://schemas.microsoft.com/office/drawing/2010/main" val="0"/>
              </a:ext>
            </a:extLst>
          </a:blip>
          <a:stretch>
            <a:fillRect/>
          </a:stretch>
        </p:blipFill>
        <p:spPr>
          <a:xfrm>
            <a:off x="1973415" y="1394843"/>
            <a:ext cx="5197169" cy="5211646"/>
          </a:xfrm>
          <a:prstGeom prst="rect">
            <a:avLst/>
          </a:prstGeom>
        </p:spPr>
      </p:pic>
      <p:sp>
        <p:nvSpPr>
          <p:cNvPr id="9" name="Text Box 3"/>
          <p:cNvSpPr txBox="1">
            <a:spLocks noChangeArrowheads="1"/>
          </p:cNvSpPr>
          <p:nvPr/>
        </p:nvSpPr>
        <p:spPr bwMode="auto">
          <a:xfrm>
            <a:off x="750037" y="980728"/>
            <a:ext cx="74888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smtClean="0">
                <a:solidFill>
                  <a:srgbClr val="003F6E"/>
                </a:solidFill>
                <a:latin typeface="Times New Roman" pitchFamily="18" charset="0"/>
                <a:cs typeface="Times New Roman" pitchFamily="18" charset="0"/>
              </a:rPr>
              <a:t>Interior – Individual VS. Exterior - Collective</a:t>
            </a:r>
            <a:endParaRPr lang="it-IT" sz="2800" b="1" dirty="0">
              <a:solidFill>
                <a:srgbClr val="003F6E"/>
              </a:solidFill>
              <a:latin typeface="Times New Roman" pitchFamily="18" charset="0"/>
              <a:cs typeface="Times New Roman" pitchFamily="18" charset="0"/>
            </a:endParaRPr>
          </a:p>
        </p:txBody>
      </p:sp>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(16)</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3113754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53</a:t>
            </a:fld>
            <a:endParaRPr lang="it-IT" smtClean="0">
              <a:latin typeface="Arial" pitchFamily="34" charset="0"/>
            </a:endParaRPr>
          </a:p>
        </p:txBody>
      </p:sp>
      <p:sp>
        <p:nvSpPr>
          <p:cNvPr id="8" name="Text Box 5"/>
          <p:cNvSpPr txBox="1">
            <a:spLocks noChangeArrowheads="1"/>
          </p:cNvSpPr>
          <p:nvPr/>
        </p:nvSpPr>
        <p:spPr bwMode="auto">
          <a:xfrm>
            <a:off x="0" y="1772816"/>
            <a:ext cx="91440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6600" b="1" dirty="0" smtClean="0">
                <a:solidFill>
                  <a:srgbClr val="000000"/>
                </a:solidFill>
                <a:latin typeface="Times New Roman" pitchFamily="18" charset="0"/>
              </a:rPr>
              <a:t>Symmathesy Theory</a:t>
            </a:r>
            <a:endParaRPr lang="it-IT" sz="6600" dirty="0" smtClean="0">
              <a:solidFill>
                <a:srgbClr val="000000"/>
              </a:solidFill>
              <a:latin typeface="Times New Roman" pitchFamily="18" charset="0"/>
            </a:endParaRPr>
          </a:p>
          <a:p>
            <a:pPr algn="ctr" eaLnBrk="1" hangingPunct="1"/>
            <a:r>
              <a:rPr lang="it-IT" sz="2800" dirty="0" smtClean="0">
                <a:solidFill>
                  <a:srgbClr val="000000"/>
                </a:solidFill>
                <a:latin typeface="Times New Roman" pitchFamily="18" charset="0"/>
              </a:rPr>
              <a:t>(</a:t>
            </a:r>
            <a:r>
              <a:rPr lang="en-US" sz="2800" dirty="0">
                <a:solidFill>
                  <a:srgbClr val="000000"/>
                </a:solidFill>
                <a:latin typeface="Times New Roman" pitchFamily="18" charset="0"/>
              </a:rPr>
              <a:t>Mutual Learning in Living </a:t>
            </a:r>
            <a:r>
              <a:rPr lang="en-US" sz="2800" dirty="0" smtClean="0">
                <a:solidFill>
                  <a:srgbClr val="000000"/>
                </a:solidFill>
                <a:latin typeface="Times New Roman" pitchFamily="18" charset="0"/>
              </a:rPr>
              <a:t>Systems, </a:t>
            </a:r>
            <a:r>
              <a:rPr lang="it-IT" sz="2800" dirty="0" smtClean="0">
                <a:solidFill>
                  <a:srgbClr val="000000"/>
                </a:solidFill>
                <a:latin typeface="Times New Roman" pitchFamily="18" charset="0"/>
              </a:rPr>
              <a:t>Nora Bateson, 2015)</a:t>
            </a:r>
          </a:p>
          <a:p>
            <a:pPr algn="ctr" eaLnBrk="1" hangingPunct="1"/>
            <a:r>
              <a:rPr lang="it-IT" sz="7200" b="1" dirty="0" smtClean="0">
                <a:solidFill>
                  <a:srgbClr val="000000"/>
                </a:solidFill>
                <a:latin typeface="Times New Roman" pitchFamily="18" charset="0"/>
              </a:rPr>
              <a:t> </a:t>
            </a:r>
            <a:r>
              <a:rPr lang="it-IT" sz="7200" dirty="0" smtClean="0">
                <a:solidFill>
                  <a:srgbClr val="000000"/>
                </a:solidFill>
                <a:latin typeface="Times New Roman" pitchFamily="18" charset="0"/>
              </a:rPr>
              <a:t>vs. </a:t>
            </a:r>
          </a:p>
          <a:p>
            <a:pPr algn="ctr" eaLnBrk="1" hangingPunct="1"/>
            <a:r>
              <a:rPr lang="it-IT" sz="6600" b="1" dirty="0" smtClean="0">
                <a:solidFill>
                  <a:srgbClr val="000000"/>
                </a:solidFill>
                <a:latin typeface="Times New Roman" pitchFamily="18" charset="0"/>
              </a:rPr>
              <a:t>General Systems Theory</a:t>
            </a:r>
            <a:endParaRPr lang="it-IT" sz="6600" dirty="0" smtClean="0">
              <a:solidFill>
                <a:srgbClr val="000000"/>
              </a:solidFill>
              <a:latin typeface="Times New Roman" pitchFamily="18" charset="0"/>
            </a:endParaRPr>
          </a:p>
          <a:p>
            <a:pPr algn="ctr" eaLnBrk="1" hangingPunct="1"/>
            <a:r>
              <a:rPr lang="it-IT" sz="2800" dirty="0">
                <a:solidFill>
                  <a:srgbClr val="000000"/>
                </a:solidFill>
                <a:latin typeface="Times New Roman" pitchFamily="18" charset="0"/>
              </a:rPr>
              <a:t>(Karl Ludwig von </a:t>
            </a:r>
            <a:r>
              <a:rPr lang="it-IT" sz="2800" dirty="0" smtClean="0">
                <a:solidFill>
                  <a:srgbClr val="000000"/>
                </a:solidFill>
                <a:latin typeface="Times New Roman" pitchFamily="18" charset="0"/>
              </a:rPr>
              <a:t>Bertalanffy, 1934)</a:t>
            </a:r>
            <a:endParaRPr lang="it-IT" sz="28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Text Box 5"/>
          <p:cNvSpPr txBox="1">
            <a:spLocks noChangeArrowheads="1"/>
          </p:cNvSpPr>
          <p:nvPr/>
        </p:nvSpPr>
        <p:spPr bwMode="auto">
          <a:xfrm>
            <a:off x="539552" y="858256"/>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Nondualistic Knowing</a:t>
            </a:r>
            <a:endParaRPr lang="it-IT" sz="4800" dirty="0">
              <a:solidFill>
                <a:srgbClr val="003F6E"/>
              </a:solidFill>
              <a:latin typeface="Times New Roman" pitchFamily="18" charset="0"/>
            </a:endParaRPr>
          </a:p>
        </p:txBody>
      </p:sp>
      <p:sp>
        <p:nvSpPr>
          <p:cNvPr id="11"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(17)</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2052125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54</a:t>
            </a:fld>
            <a:endParaRPr lang="it-IT" smtClean="0">
              <a:latin typeface="Arial" pitchFamily="34" charset="0"/>
            </a:endParaRPr>
          </a:p>
        </p:txBody>
      </p:sp>
      <p:sp>
        <p:nvSpPr>
          <p:cNvPr id="8" name="Text Box 5"/>
          <p:cNvSpPr txBox="1">
            <a:spLocks noChangeArrowheads="1"/>
          </p:cNvSpPr>
          <p:nvPr/>
        </p:nvSpPr>
        <p:spPr bwMode="auto">
          <a:xfrm>
            <a:off x="0" y="1772816"/>
            <a:ext cx="91440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6600" b="1" dirty="0">
                <a:solidFill>
                  <a:srgbClr val="000000"/>
                </a:solidFill>
                <a:latin typeface="Times New Roman" pitchFamily="18" charset="0"/>
              </a:rPr>
              <a:t>"</a:t>
            </a:r>
            <a:r>
              <a:rPr lang="it-IT" sz="6600" b="1" dirty="0" smtClean="0">
                <a:solidFill>
                  <a:srgbClr val="000000"/>
                </a:solidFill>
                <a:latin typeface="Times New Roman" pitchFamily="18" charset="0"/>
              </a:rPr>
              <a:t>Humiverse</a:t>
            </a:r>
            <a:r>
              <a:rPr lang="it-IT" sz="6600" b="1" dirty="0">
                <a:solidFill>
                  <a:srgbClr val="000000"/>
                </a:solidFill>
                <a:latin typeface="Times New Roman" pitchFamily="18" charset="0"/>
              </a:rPr>
              <a:t>" </a:t>
            </a:r>
            <a:r>
              <a:rPr lang="it-IT" sz="2800" dirty="0" smtClean="0">
                <a:solidFill>
                  <a:srgbClr val="000000"/>
                </a:solidFill>
                <a:latin typeface="Times New Roman" pitchFamily="18" charset="0"/>
              </a:rPr>
              <a:t>(Radman, 2004/5)</a:t>
            </a:r>
          </a:p>
          <a:p>
            <a:pPr algn="ctr" eaLnBrk="1" hangingPunct="1"/>
            <a:r>
              <a:rPr lang="it-IT" sz="4400" dirty="0" smtClean="0">
                <a:solidFill>
                  <a:srgbClr val="000000"/>
                </a:solidFill>
                <a:latin typeface="Times New Roman" pitchFamily="18" charset="0"/>
              </a:rPr>
              <a:t>(Embodied, Valued, Subjective)</a:t>
            </a:r>
          </a:p>
          <a:p>
            <a:pPr algn="ctr" eaLnBrk="1" hangingPunct="1"/>
            <a:r>
              <a:rPr lang="it-IT" sz="7200" b="1" dirty="0" smtClean="0">
                <a:solidFill>
                  <a:srgbClr val="000000"/>
                </a:solidFill>
                <a:latin typeface="Times New Roman" pitchFamily="18" charset="0"/>
              </a:rPr>
              <a:t> </a:t>
            </a:r>
            <a:r>
              <a:rPr lang="it-IT" sz="7200" dirty="0" smtClean="0">
                <a:solidFill>
                  <a:srgbClr val="000000"/>
                </a:solidFill>
                <a:latin typeface="Times New Roman" pitchFamily="18" charset="0"/>
              </a:rPr>
              <a:t>vs. </a:t>
            </a:r>
          </a:p>
          <a:p>
            <a:pPr algn="ctr" eaLnBrk="1" hangingPunct="1"/>
            <a:r>
              <a:rPr lang="it-IT" sz="6600" b="1" dirty="0">
                <a:solidFill>
                  <a:srgbClr val="000000"/>
                </a:solidFill>
                <a:latin typeface="Times New Roman" pitchFamily="18" charset="0"/>
              </a:rPr>
              <a:t>"</a:t>
            </a:r>
            <a:r>
              <a:rPr lang="it-IT" sz="6600" b="1" dirty="0" smtClean="0">
                <a:solidFill>
                  <a:srgbClr val="000000"/>
                </a:solidFill>
                <a:latin typeface="Times New Roman" pitchFamily="18" charset="0"/>
              </a:rPr>
              <a:t>Universe</a:t>
            </a:r>
            <a:r>
              <a:rPr lang="it-IT" sz="6600" b="1" dirty="0">
                <a:solidFill>
                  <a:srgbClr val="000000"/>
                </a:solidFill>
                <a:latin typeface="Times New Roman" pitchFamily="18" charset="0"/>
              </a:rPr>
              <a:t>"</a:t>
            </a:r>
            <a:endParaRPr lang="it-IT" sz="6600" b="1" dirty="0" smtClean="0">
              <a:solidFill>
                <a:srgbClr val="000000"/>
              </a:solidFill>
              <a:latin typeface="Times New Roman" pitchFamily="18" charset="0"/>
            </a:endParaRPr>
          </a:p>
          <a:p>
            <a:pPr algn="ctr" eaLnBrk="1" hangingPunct="1"/>
            <a:r>
              <a:rPr lang="it-IT" sz="4400" dirty="0" smtClean="0">
                <a:solidFill>
                  <a:srgbClr val="000000"/>
                </a:solidFill>
                <a:latin typeface="Times New Roman" pitchFamily="18" charset="0"/>
              </a:rPr>
              <a:t>(Shared, Formal, Objective)</a:t>
            </a:r>
            <a:endParaRPr lang="it-IT" sz="44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Text Box 5"/>
          <p:cNvSpPr txBox="1">
            <a:spLocks noChangeArrowheads="1"/>
          </p:cNvSpPr>
          <p:nvPr/>
        </p:nvSpPr>
        <p:spPr bwMode="auto">
          <a:xfrm>
            <a:off x="539552" y="858256"/>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Novel Knowing Approach</a:t>
            </a:r>
            <a:endParaRPr lang="it-IT" sz="4800" dirty="0">
              <a:solidFill>
                <a:srgbClr val="003F6E"/>
              </a:solidFill>
              <a:latin typeface="Times New Roman" pitchFamily="18" charset="0"/>
            </a:endParaRP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(18)</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7417413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8A5EA64-D3B6-4982-A214-98F01C88E16F}" type="slidenum">
              <a:rPr lang="it-IT" smtClean="0">
                <a:latin typeface="Arial" pitchFamily="34" charset="0"/>
              </a:rPr>
              <a:pPr eaLnBrk="1" hangingPunct="1">
                <a:spcBef>
                  <a:spcPct val="0"/>
                </a:spcBef>
                <a:defRPr/>
              </a:pPr>
              <a:t>55</a:t>
            </a:fld>
            <a:endParaRPr lang="it-IT" smtClean="0">
              <a:latin typeface="Arial" pitchFamily="34" charset="0"/>
            </a:endParaRPr>
          </a:p>
        </p:txBody>
      </p:sp>
      <p:sp>
        <p:nvSpPr>
          <p:cNvPr id="8" name="Text Box 5"/>
          <p:cNvSpPr txBox="1">
            <a:spLocks noChangeArrowheads="1"/>
          </p:cNvSpPr>
          <p:nvPr/>
        </p:nvSpPr>
        <p:spPr bwMode="auto">
          <a:xfrm>
            <a:off x="0" y="1772816"/>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6600" dirty="0" smtClean="0">
                <a:solidFill>
                  <a:srgbClr val="000000"/>
                </a:solidFill>
                <a:latin typeface="Times New Roman" pitchFamily="18" charset="0"/>
              </a:rPr>
              <a:t>Does this make</a:t>
            </a:r>
            <a:r>
              <a:rPr lang="it-IT" sz="6600" b="1" dirty="0" smtClean="0">
                <a:solidFill>
                  <a:srgbClr val="000000"/>
                </a:solidFill>
                <a:latin typeface="Times New Roman" pitchFamily="18" charset="0"/>
              </a:rPr>
              <a:t> </a:t>
            </a:r>
          </a:p>
          <a:p>
            <a:pPr algn="ctr" eaLnBrk="1" hangingPunct="1"/>
            <a:r>
              <a:rPr lang="it-IT" sz="6600" b="1" dirty="0" smtClean="0">
                <a:solidFill>
                  <a:srgbClr val="000000"/>
                </a:solidFill>
                <a:latin typeface="Times New Roman" pitchFamily="18" charset="0"/>
              </a:rPr>
              <a:t>Science less Objective?</a:t>
            </a:r>
          </a:p>
          <a:p>
            <a:pPr algn="ctr" eaLnBrk="1" hangingPunct="1"/>
            <a:r>
              <a:rPr lang="it-IT" sz="2400" b="1" dirty="0" smtClean="0">
                <a:solidFill>
                  <a:srgbClr val="000000"/>
                </a:solidFill>
                <a:latin typeface="Times New Roman" pitchFamily="18" charset="0"/>
              </a:rPr>
              <a:t> </a:t>
            </a:r>
          </a:p>
          <a:p>
            <a:pPr algn="ctr" eaLnBrk="1" hangingPunct="1"/>
            <a:r>
              <a:rPr lang="it-IT" sz="6600" b="1" dirty="0" smtClean="0">
                <a:solidFill>
                  <a:srgbClr val="000000"/>
                </a:solidFill>
                <a:latin typeface="Times New Roman" pitchFamily="18" charset="0"/>
              </a:rPr>
              <a:t>No, </a:t>
            </a:r>
            <a:r>
              <a:rPr lang="it-IT" sz="6600" dirty="0" smtClean="0">
                <a:solidFill>
                  <a:srgbClr val="000000"/>
                </a:solidFill>
                <a:latin typeface="Times New Roman" pitchFamily="18" charset="0"/>
              </a:rPr>
              <a:t>It only makes it</a:t>
            </a:r>
            <a:r>
              <a:rPr lang="it-IT" sz="6600" b="1" dirty="0" smtClean="0">
                <a:solidFill>
                  <a:srgbClr val="000000"/>
                </a:solidFill>
                <a:latin typeface="Times New Roman" pitchFamily="18" charset="0"/>
              </a:rPr>
              <a:t> </a:t>
            </a:r>
          </a:p>
          <a:p>
            <a:pPr algn="ctr" eaLnBrk="1" hangingPunct="1"/>
            <a:r>
              <a:rPr lang="it-IT" sz="6600" b="1" dirty="0" smtClean="0">
                <a:solidFill>
                  <a:srgbClr val="000000"/>
                </a:solidFill>
                <a:latin typeface="Times New Roman" pitchFamily="18" charset="0"/>
              </a:rPr>
              <a:t>more Human-like.</a:t>
            </a:r>
            <a:endParaRPr lang="it-IT" sz="4400" dirty="0">
              <a:solidFill>
                <a:srgbClr val="000000"/>
              </a:solidFill>
              <a:latin typeface="Times New Roman" pitchFamily="18" charset="0"/>
            </a:endParaRPr>
          </a:p>
        </p:txBody>
      </p:sp>
      <p:sp>
        <p:nvSpPr>
          <p:cNvPr id="9"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2" name="Text Box 5"/>
          <p:cNvSpPr txBox="1">
            <a:spLocks noChangeArrowheads="1"/>
          </p:cNvSpPr>
          <p:nvPr/>
        </p:nvSpPr>
        <p:spPr bwMode="auto">
          <a:xfrm>
            <a:off x="539552" y="858256"/>
            <a:ext cx="80648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800" b="1" dirty="0" smtClean="0">
                <a:solidFill>
                  <a:srgbClr val="003F6E"/>
                </a:solidFill>
                <a:latin typeface="Times New Roman" pitchFamily="18" charset="0"/>
              </a:rPr>
              <a:t>Novel Knowing Approach</a:t>
            </a:r>
            <a:endParaRPr lang="it-IT" sz="4800" dirty="0">
              <a:solidFill>
                <a:srgbClr val="003F6E"/>
              </a:solidFill>
              <a:latin typeface="Times New Roman" pitchFamily="18" charset="0"/>
            </a:endParaRPr>
          </a:p>
        </p:txBody>
      </p:sp>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(19)</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8997984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9964" y="845574"/>
            <a:ext cx="4084072" cy="5768190"/>
          </a:xfrm>
          <a:prstGeom prst="rect">
            <a:avLst/>
          </a:prstGeom>
        </p:spPr>
      </p:pic>
      <p:sp>
        <p:nvSpPr>
          <p:cNvPr id="8"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9"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(20)</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7528250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57</a:t>
            </a:fld>
            <a:endParaRPr lang="it-IT" smtClean="0">
              <a:latin typeface="Arial" pitchFamily="34" charset="0"/>
            </a:endParaRPr>
          </a:p>
        </p:txBody>
      </p:sp>
      <p:sp>
        <p:nvSpPr>
          <p:cNvPr id="15" name="Text Box 3"/>
          <p:cNvSpPr txBox="1">
            <a:spLocks noChangeArrowheads="1"/>
          </p:cNvSpPr>
          <p:nvPr/>
        </p:nvSpPr>
        <p:spPr bwMode="auto">
          <a:xfrm>
            <a:off x="0" y="836612"/>
            <a:ext cx="91439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4000" b="1" dirty="0" smtClean="0">
                <a:solidFill>
                  <a:srgbClr val="003F6E"/>
                </a:solidFill>
                <a:latin typeface="Times New Roman" pitchFamily="18" charset="0"/>
                <a:cs typeface="Times New Roman" pitchFamily="18" charset="0"/>
              </a:rPr>
              <a:t>Neuralizer Work In Progress</a:t>
            </a:r>
            <a:r>
              <a:rPr lang="it-IT" sz="2800" b="1" dirty="0" smtClean="0">
                <a:solidFill>
                  <a:srgbClr val="000000"/>
                </a:solidFill>
                <a:latin typeface="Times New Roman" pitchFamily="18" charset="0"/>
                <a:cs typeface="Times New Roman" pitchFamily="18" charset="0"/>
              </a:rPr>
              <a:t>  </a:t>
            </a:r>
            <a:endParaRPr lang="it-IT" sz="2800" b="1" dirty="0">
              <a:solidFill>
                <a:srgbClr val="000000"/>
              </a:solidFill>
              <a:latin typeface="Times New Roman" pitchFamily="18" charset="0"/>
              <a:cs typeface="Times New Roman" pitchFamily="18" charset="0"/>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63625"/>
            <a:ext cx="9144000" cy="5133473"/>
          </a:xfrm>
          <a:prstGeom prst="rect">
            <a:avLst/>
          </a:prstGeom>
        </p:spPr>
      </p:pic>
      <p:sp>
        <p:nvSpPr>
          <p:cNvPr id="10"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3. </a:t>
            </a:r>
            <a:r>
              <a:rPr lang="it-IT" sz="3200" b="1" dirty="0">
                <a:solidFill>
                  <a:srgbClr val="003F6E"/>
                </a:solidFill>
                <a:latin typeface="Times New Roman" pitchFamily="18" charset="0"/>
              </a:rPr>
              <a:t>Symmathesy </a:t>
            </a:r>
            <a:r>
              <a:rPr lang="it-IT" sz="3200" b="1" dirty="0" smtClean="0">
                <a:solidFill>
                  <a:srgbClr val="003F6E"/>
                </a:solidFill>
                <a:latin typeface="Times New Roman" pitchFamily="18" charset="0"/>
              </a:rPr>
              <a:t>Example (21)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35251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36711"/>
            <a:ext cx="9143999" cy="5768192"/>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1321096C-42E0-4FD3-80F9-E743BF744095}" type="slidenum">
              <a:rPr lang="it-IT" smtClean="0">
                <a:latin typeface="Arial" pitchFamily="34" charset="0"/>
              </a:rPr>
              <a:pPr eaLnBrk="1" hangingPunct="1">
                <a:spcBef>
                  <a:spcPct val="0"/>
                </a:spcBef>
                <a:defRPr/>
              </a:pPr>
              <a:t>58</a:t>
            </a:fld>
            <a:endParaRPr lang="it-IT" smtClean="0">
              <a:latin typeface="Arial" pitchFamily="34" charset="0"/>
            </a:endParaRPr>
          </a:p>
        </p:txBody>
      </p:sp>
      <p:sp>
        <p:nvSpPr>
          <p:cNvPr id="17" name="Segnaposto contenuto 2"/>
          <p:cNvSpPr>
            <a:spLocks noGrp="1"/>
          </p:cNvSpPr>
          <p:nvPr>
            <p:ph idx="1"/>
          </p:nvPr>
        </p:nvSpPr>
        <p:spPr>
          <a:xfrm>
            <a:off x="0" y="3140968"/>
            <a:ext cx="9144000" cy="1368425"/>
          </a:xfrm>
        </p:spPr>
        <p:txBody>
          <a:bodyPr/>
          <a:lstStyle/>
          <a:p>
            <a:pPr algn="ctr">
              <a:defRPr/>
            </a:pPr>
            <a:r>
              <a:rPr lang="it-IT" sz="8800" b="1" dirty="0" smtClean="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rPr>
              <a:t>Your A t t e n t i o n</a:t>
            </a:r>
            <a:endParaRPr lang="it-IT" sz="8800" b="1" dirty="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endParaRPr>
          </a:p>
        </p:txBody>
      </p:sp>
      <p:pic>
        <p:nvPicPr>
          <p:cNvPr id="70662" name="Picture 6" descr="C:\Marco\Presentazione Tesi\LineeI.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2823236"/>
            <a:ext cx="85566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egnaposto contenuto 2"/>
          <p:cNvSpPr txBox="1">
            <a:spLocks/>
          </p:cNvSpPr>
          <p:nvPr/>
        </p:nvSpPr>
        <p:spPr bwMode="auto">
          <a:xfrm>
            <a:off x="1259632" y="1556792"/>
            <a:ext cx="701804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defRPr/>
            </a:pPr>
            <a:r>
              <a:rPr lang="it-IT" sz="8800" b="1" dirty="0" smtClean="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rPr>
              <a:t>Thank You for</a:t>
            </a:r>
            <a:endParaRPr lang="it-IT" sz="8800" b="1" dirty="0">
              <a:solidFill>
                <a:srgbClr val="002060"/>
              </a:solidFill>
              <a:effectLst>
                <a:outerShdw blurRad="38100" dist="38100" dir="2700000" algn="tl">
                  <a:srgbClr val="000000">
                    <a:alpha val="43137"/>
                  </a:srgbClr>
                </a:outerShdw>
              </a:effectLst>
              <a:latin typeface="Calibri" pitchFamily="34" charset="0"/>
              <a:ea typeface="Verdana" pitchFamily="34" charset="0"/>
              <a:cs typeface="Verdana" pitchFamily="34" charset="0"/>
            </a:endParaRPr>
          </a:p>
        </p:txBody>
      </p:sp>
      <p:pic>
        <p:nvPicPr>
          <p:cNvPr id="3" name="Picture 2"/>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730652" y="2823236"/>
            <a:ext cx="857250" cy="838200"/>
          </a:xfrm>
          <a:prstGeom prst="rect">
            <a:avLst/>
          </a:prstGeom>
        </p:spPr>
      </p:pic>
      <p:sp>
        <p:nvSpPr>
          <p:cNvPr id="10"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1" name="Rectangle 2"/>
          <p:cNvSpPr txBox="1">
            <a:spLocks noChangeArrowheads="1"/>
          </p:cNvSpPr>
          <p:nvPr/>
        </p:nvSpPr>
        <p:spPr bwMode="auto">
          <a:xfrm>
            <a:off x="611560" y="44624"/>
            <a:ext cx="727280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0" algn="ctr">
              <a:spcBef>
                <a:spcPts val="300"/>
              </a:spcBef>
              <a:defRPr/>
            </a:pPr>
            <a:r>
              <a:rPr lang="en-US" sz="4800" b="1" dirty="0">
                <a:solidFill>
                  <a:srgbClr val="003F6E"/>
                </a:solidFill>
                <a:effectLst>
                  <a:outerShdw blurRad="38100" dist="38100" dir="2700000" algn="tl">
                    <a:srgbClr val="C0C0C0"/>
                  </a:outerShdw>
                </a:effectLst>
                <a:latin typeface="Calibri" pitchFamily="34" charset="0"/>
                <a:cs typeface="Arial" charset="0"/>
              </a:rPr>
              <a:t>Ways of Knowing</a:t>
            </a:r>
          </a:p>
        </p:txBody>
      </p:sp>
    </p:spTree>
    <p:extLst>
      <p:ext uri="{BB962C8B-B14F-4D97-AF65-F5344CB8AC3E}">
        <p14:creationId xmlns:p14="http://schemas.microsoft.com/office/powerpoint/2010/main" val="2187449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6</a:t>
            </a:fld>
            <a:endParaRPr lang="it-IT" smtClean="0">
              <a:latin typeface="Arial" pitchFamily="34" charset="0"/>
            </a:endParaRPr>
          </a:p>
        </p:txBody>
      </p:sp>
      <p:sp>
        <p:nvSpPr>
          <p:cNvPr id="2" name="TextBox 1"/>
          <p:cNvSpPr txBox="1"/>
          <p:nvPr/>
        </p:nvSpPr>
        <p:spPr>
          <a:xfrm>
            <a:off x="390820" y="1052736"/>
            <a:ext cx="8208912" cy="1446550"/>
          </a:xfrm>
          <a:prstGeom prst="rect">
            <a:avLst/>
          </a:prstGeom>
          <a:noFill/>
        </p:spPr>
        <p:txBody>
          <a:bodyPr wrap="square" rtlCol="0">
            <a:spAutoFit/>
          </a:bodyPr>
          <a:lstStyle/>
          <a:p>
            <a:pPr marL="347472" indent="-347472" algn="just"/>
            <a:r>
              <a:rPr lang="en-US" altLang="en-US" sz="2200" kern="0" dirty="0">
                <a:solidFill>
                  <a:prstClr val="black"/>
                </a:solidFill>
                <a:latin typeface="Times New Roman" panose="02020603050405020304" pitchFamily="18" charset="0"/>
                <a:cs typeface="Times New Roman" panose="02020603050405020304" pitchFamily="18" charset="0"/>
              </a:rPr>
              <a:t>"</a:t>
            </a:r>
            <a:r>
              <a:rPr lang="en-US" altLang="en-US" sz="2200" b="1" kern="0" dirty="0">
                <a:solidFill>
                  <a:prstClr val="black"/>
                </a:solidFill>
                <a:latin typeface="Times New Roman" panose="02020603050405020304" pitchFamily="18" charset="0"/>
                <a:cs typeface="Times New Roman" panose="02020603050405020304" pitchFamily="18" charset="0"/>
              </a:rPr>
              <a:t>Horror </a:t>
            </a:r>
            <a:r>
              <a:rPr lang="en-US" altLang="en-US" sz="2200" b="1" kern="0" dirty="0" err="1" smtClean="0">
                <a:solidFill>
                  <a:prstClr val="black"/>
                </a:solidFill>
                <a:latin typeface="Times New Roman" panose="02020603050405020304" pitchFamily="18" charset="0"/>
                <a:cs typeface="Times New Roman" panose="02020603050405020304" pitchFamily="18" charset="0"/>
              </a:rPr>
              <a:t>Vacui</a:t>
            </a:r>
            <a:r>
              <a:rPr lang="en-US" altLang="en-US" sz="2200" kern="0" dirty="0" smtClean="0">
                <a:solidFill>
                  <a:prstClr val="black"/>
                </a:solidFill>
                <a:latin typeface="Times New Roman" panose="02020603050405020304" pitchFamily="18" charset="0"/>
                <a:cs typeface="Times New Roman" panose="02020603050405020304" pitchFamily="18" charset="0"/>
              </a:rPr>
              <a:t>" may </a:t>
            </a:r>
            <a:r>
              <a:rPr lang="en-US" altLang="en-US" sz="2200" kern="0" dirty="0">
                <a:solidFill>
                  <a:prstClr val="black"/>
                </a:solidFill>
                <a:latin typeface="Times New Roman" panose="02020603050405020304" pitchFamily="18" charset="0"/>
                <a:cs typeface="Times New Roman" panose="02020603050405020304" pitchFamily="18" charset="0"/>
              </a:rPr>
              <a:t>have had an impact, consciously or unconsciously, as </a:t>
            </a:r>
            <a:r>
              <a:rPr lang="en-US" altLang="en-US" sz="2200" kern="0" dirty="0" smtClean="0">
                <a:solidFill>
                  <a:prstClr val="black"/>
                </a:solidFill>
                <a:latin typeface="Times New Roman" panose="02020603050405020304" pitchFamily="18" charset="0"/>
                <a:cs typeface="Times New Roman" panose="02020603050405020304" pitchFamily="18" charset="0"/>
              </a:rPr>
              <a:t>"</a:t>
            </a:r>
            <a:r>
              <a:rPr lang="en-US" altLang="en-US" sz="2200" b="1" kern="0" dirty="0">
                <a:solidFill>
                  <a:prstClr val="black"/>
                </a:solidFill>
                <a:latin typeface="Times New Roman" panose="02020603050405020304" pitchFamily="18" charset="0"/>
                <a:cs typeface="Times New Roman" panose="02020603050405020304" pitchFamily="18" charset="0"/>
              </a:rPr>
              <a:t>dread for emptiness</a:t>
            </a:r>
            <a:r>
              <a:rPr lang="en-US" altLang="en-US" sz="2200" kern="0" dirty="0">
                <a:solidFill>
                  <a:prstClr val="black"/>
                </a:solidFill>
                <a:latin typeface="Times New Roman" panose="02020603050405020304" pitchFamily="18" charset="0"/>
                <a:cs typeface="Times New Roman" panose="02020603050405020304" pitchFamily="18" charset="0"/>
              </a:rPr>
              <a:t>" from Nature to primeval man, </a:t>
            </a:r>
            <a:r>
              <a:rPr lang="en-US" altLang="en-US" sz="2200" b="1" kern="0" dirty="0" smtClean="0">
                <a:solidFill>
                  <a:prstClr val="black"/>
                </a:solidFill>
                <a:latin typeface="Times New Roman" panose="02020603050405020304" pitchFamily="18" charset="0"/>
                <a:cs typeface="Times New Roman" panose="02020603050405020304" pitchFamily="18" charset="0"/>
              </a:rPr>
              <a:t>overwhelmed by an excess of emptiness</a:t>
            </a:r>
            <a:r>
              <a:rPr lang="en-US" altLang="en-US" sz="2200" kern="0" dirty="0" smtClean="0">
                <a:solidFill>
                  <a:prstClr val="black"/>
                </a:solidFill>
                <a:latin typeface="Times New Roman" panose="02020603050405020304" pitchFamily="18" charset="0"/>
                <a:cs typeface="Times New Roman" panose="02020603050405020304" pitchFamily="18" charset="0"/>
              </a:rPr>
              <a:t>, forced </a:t>
            </a:r>
            <a:r>
              <a:rPr lang="en-US" altLang="en-US" sz="2200" kern="0" dirty="0">
                <a:solidFill>
                  <a:prstClr val="black"/>
                </a:solidFill>
                <a:latin typeface="Times New Roman" panose="02020603050405020304" pitchFamily="18" charset="0"/>
                <a:cs typeface="Times New Roman" panose="02020603050405020304" pitchFamily="18" charset="0"/>
              </a:rPr>
              <a:t>to live  in </a:t>
            </a:r>
            <a:r>
              <a:rPr lang="en-US" altLang="en-US" sz="2200" b="1" kern="0" dirty="0">
                <a:solidFill>
                  <a:prstClr val="black"/>
                </a:solidFill>
                <a:latin typeface="Times New Roman" panose="02020603050405020304" pitchFamily="18" charset="0"/>
                <a:cs typeface="Times New Roman" panose="02020603050405020304" pitchFamily="18" charset="0"/>
              </a:rPr>
              <a:t>a world not yet filled up with  signs, symbols, and meaning.</a:t>
            </a:r>
            <a:r>
              <a:rPr lang="en-US" altLang="en-US" sz="2200" kern="0" dirty="0">
                <a:solidFill>
                  <a:prstClr val="black"/>
                </a:solidFill>
                <a:latin typeface="Times New Roman" panose="02020603050405020304" pitchFamily="18" charset="0"/>
                <a:cs typeface="Times New Roman" panose="02020603050405020304" pitchFamily="18" charset="0"/>
              </a:rPr>
              <a:t> </a:t>
            </a:r>
            <a:endParaRPr lang="it-IT" sz="2200" dirty="0">
              <a:latin typeface="Times New Roman" pitchFamily="18" charset="0"/>
              <a:cs typeface="Times New Roman" pitchFamily="18" charset="0"/>
            </a:endParaRPr>
          </a:p>
        </p:txBody>
      </p:sp>
      <p:sp>
        <p:nvSpPr>
          <p:cNvPr id="7" name="TextBox 6"/>
          <p:cNvSpPr txBox="1"/>
          <p:nvPr/>
        </p:nvSpPr>
        <p:spPr>
          <a:xfrm>
            <a:off x="373361" y="2494064"/>
            <a:ext cx="8208912" cy="769441"/>
          </a:xfrm>
          <a:prstGeom prst="rect">
            <a:avLst/>
          </a:prstGeom>
          <a:noFill/>
        </p:spPr>
        <p:txBody>
          <a:bodyPr wrap="square" rtlCol="0">
            <a:spAutoFit/>
          </a:bodyPr>
          <a:lstStyle/>
          <a:p>
            <a:pPr marL="347472" indent="-347472" algn="just"/>
            <a:r>
              <a:rPr lang="en-US" altLang="en-US" sz="2200" kern="0" dirty="0">
                <a:solidFill>
                  <a:prstClr val="black"/>
                </a:solidFill>
                <a:latin typeface="Times New Roman" panose="02020603050405020304" pitchFamily="18" charset="0"/>
                <a:cs typeface="Times New Roman" panose="02020603050405020304" pitchFamily="18" charset="0"/>
              </a:rPr>
              <a:t>In visual art </a:t>
            </a:r>
            <a:r>
              <a:rPr lang="en-US" altLang="en-US" sz="2200" b="1" kern="0" dirty="0">
                <a:solidFill>
                  <a:prstClr val="black"/>
                </a:solidFill>
                <a:latin typeface="Times New Roman" panose="02020603050405020304" pitchFamily="18" charset="0"/>
                <a:cs typeface="Times New Roman" panose="02020603050405020304" pitchFamily="18" charset="0"/>
              </a:rPr>
              <a:t>Horror </a:t>
            </a:r>
            <a:r>
              <a:rPr lang="en-US" altLang="en-US" sz="2200" b="1" kern="0" dirty="0" err="1">
                <a:solidFill>
                  <a:prstClr val="black"/>
                </a:solidFill>
                <a:latin typeface="Times New Roman" panose="02020603050405020304" pitchFamily="18" charset="0"/>
                <a:cs typeface="Times New Roman" panose="02020603050405020304" pitchFamily="18" charset="0"/>
              </a:rPr>
              <a:t>Vacui</a:t>
            </a:r>
            <a:r>
              <a:rPr lang="en-US" altLang="en-US" sz="2200" kern="0" dirty="0">
                <a:solidFill>
                  <a:prstClr val="black"/>
                </a:solidFill>
                <a:latin typeface="Times New Roman" panose="02020603050405020304" pitchFamily="18" charset="0"/>
                <a:cs typeface="Times New Roman" panose="02020603050405020304" pitchFamily="18" charset="0"/>
              </a:rPr>
              <a:t> is horror of empty spaces; especially an aversion to empty spaces in artistic designs.</a:t>
            </a:r>
            <a:endParaRPr lang="it-IT" sz="2200" dirty="0">
              <a:latin typeface="Times New Roman" pitchFamily="18" charset="0"/>
              <a:cs typeface="Times New Roman" pitchFamily="18" charset="0"/>
            </a:endParaRPr>
          </a:p>
        </p:txBody>
      </p:sp>
      <p:sp>
        <p:nvSpPr>
          <p:cNvPr id="11" name="Rectangle 4"/>
          <p:cNvSpPr>
            <a:spLocks noGrp="1" noChangeArrowheads="1"/>
          </p:cNvSpPr>
          <p:nvPr>
            <p:ph idx="1"/>
          </p:nvPr>
        </p:nvSpPr>
        <p:spPr>
          <a:xfrm>
            <a:off x="373361" y="3284984"/>
            <a:ext cx="8229600" cy="115212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marL="347472" lvl="0" indent="-347472" algn="just" eaLnBrk="1" hangingPunct="1">
              <a:spcBef>
                <a:spcPct val="0"/>
              </a:spcBef>
            </a:pPr>
            <a:r>
              <a:rPr lang="en-US" sz="2200" dirty="0">
                <a:latin typeface="Times New Roman" pitchFamily="18" charset="0"/>
                <a:cs typeface="Times New Roman" pitchFamily="18" charset="0"/>
              </a:rPr>
              <a:t>In ancient Greece during the Geometric Age (1100 - 900 BCE),  </a:t>
            </a:r>
            <a:r>
              <a:rPr lang="en-US" sz="2200" b="1" dirty="0" smtClean="0">
                <a:latin typeface="Times New Roman" pitchFamily="18" charset="0"/>
                <a:cs typeface="Times New Roman" pitchFamily="18" charset="0"/>
              </a:rPr>
              <a:t>Horror </a:t>
            </a:r>
            <a:r>
              <a:rPr lang="en-US" sz="2200" b="1" dirty="0" err="1" smtClean="0">
                <a:latin typeface="Times New Roman" pitchFamily="18" charset="0"/>
                <a:cs typeface="Times New Roman" pitchFamily="18" charset="0"/>
              </a:rPr>
              <a:t>Vacui</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was considered a stylistic element of all </a:t>
            </a:r>
            <a:r>
              <a:rPr lang="en-US" sz="2200" dirty="0" smtClean="0">
                <a:latin typeface="Times New Roman" pitchFamily="18" charset="0"/>
                <a:cs typeface="Times New Roman" pitchFamily="18" charset="0"/>
              </a:rPr>
              <a:t>art. The </a:t>
            </a:r>
            <a:r>
              <a:rPr lang="en-US" sz="2200" dirty="0">
                <a:latin typeface="Times New Roman" pitchFamily="18" charset="0"/>
                <a:cs typeface="Times New Roman" pitchFamily="18" charset="0"/>
              </a:rPr>
              <a:t>same for Arabesque Islamic art, from ancient times to the present.</a:t>
            </a:r>
            <a:endParaRPr lang="it-IT" sz="2200" b="1" dirty="0" smtClean="0">
              <a:solidFill>
                <a:srgbClr val="000000"/>
              </a:solidFill>
            </a:endParaRPr>
          </a:p>
        </p:txBody>
      </p:sp>
      <p:sp>
        <p:nvSpPr>
          <p:cNvPr id="10" name="Rectangle 4"/>
          <p:cNvSpPr txBox="1">
            <a:spLocks noChangeArrowheads="1"/>
          </p:cNvSpPr>
          <p:nvPr/>
        </p:nvSpPr>
        <p:spPr bwMode="auto">
          <a:xfrm>
            <a:off x="370551" y="4437112"/>
            <a:ext cx="822960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347472" indent="-347472" algn="just" eaLnBrk="1" hangingPunct="1">
              <a:spcBef>
                <a:spcPct val="0"/>
              </a:spcBef>
            </a:pPr>
            <a:r>
              <a:rPr lang="en-US" sz="2200" dirty="0" smtClean="0">
                <a:latin typeface="Times New Roman" pitchFamily="18" charset="0"/>
                <a:cs typeface="Times New Roman" pitchFamily="18" charset="0"/>
              </a:rPr>
              <a:t>More recently, the </a:t>
            </a:r>
            <a:r>
              <a:rPr lang="en-US" sz="2200" dirty="0">
                <a:latin typeface="Times New Roman" pitchFamily="18" charset="0"/>
                <a:cs typeface="Times New Roman" pitchFamily="18" charset="0"/>
              </a:rPr>
              <a:t>concept of </a:t>
            </a:r>
            <a:r>
              <a:rPr lang="en-US" sz="2200" b="1" dirty="0">
                <a:latin typeface="Times New Roman" pitchFamily="18" charset="0"/>
                <a:cs typeface="Times New Roman" pitchFamily="18" charset="0"/>
              </a:rPr>
              <a:t>Horror </a:t>
            </a:r>
            <a:r>
              <a:rPr lang="en-US" sz="2200" b="1" dirty="0" err="1">
                <a:latin typeface="Times New Roman" pitchFamily="18" charset="0"/>
                <a:cs typeface="Times New Roman" pitchFamily="18" charset="0"/>
              </a:rPr>
              <a:t>Vacui</a:t>
            </a:r>
            <a:r>
              <a:rPr lang="en-US" sz="2200" dirty="0">
                <a:latin typeface="Times New Roman" pitchFamily="18" charset="0"/>
                <a:cs typeface="Times New Roman" pitchFamily="18" charset="0"/>
              </a:rPr>
              <a:t> in art </a:t>
            </a:r>
            <a:r>
              <a:rPr lang="en-US" sz="2200" dirty="0" smtClean="0">
                <a:latin typeface="Times New Roman" pitchFamily="18" charset="0"/>
                <a:cs typeface="Times New Roman" pitchFamily="18" charset="0"/>
              </a:rPr>
              <a:t>was </a:t>
            </a:r>
            <a:r>
              <a:rPr lang="en-US" sz="2200" dirty="0">
                <a:latin typeface="Times New Roman" pitchFamily="18" charset="0"/>
                <a:cs typeface="Times New Roman" pitchFamily="18" charset="0"/>
              </a:rPr>
              <a:t>associated with Italian-born critic of art and literature </a:t>
            </a:r>
            <a:r>
              <a:rPr lang="en-US" sz="2200" b="1" dirty="0">
                <a:latin typeface="Times New Roman" pitchFamily="18" charset="0"/>
                <a:cs typeface="Times New Roman" pitchFamily="18" charset="0"/>
              </a:rPr>
              <a:t>Mario </a:t>
            </a:r>
            <a:r>
              <a:rPr lang="en-US" sz="2200" b="1" dirty="0" err="1">
                <a:latin typeface="Times New Roman" pitchFamily="18" charset="0"/>
                <a:cs typeface="Times New Roman" pitchFamily="18" charset="0"/>
              </a:rPr>
              <a:t>Praz</a:t>
            </a:r>
            <a:r>
              <a:rPr lang="en-US" sz="2200" dirty="0">
                <a:latin typeface="Times New Roman" pitchFamily="18" charset="0"/>
                <a:cs typeface="Times New Roman" pitchFamily="18" charset="0"/>
              </a:rPr>
              <a:t> (1896–1982) who used the term to describe the suffocating atmosphere and clutter of interior design in the Victorian age.</a:t>
            </a:r>
            <a:endParaRPr lang="it-IT" sz="2200" kern="1200" dirty="0" smtClean="0">
              <a:solidFill>
                <a:srgbClr val="000000"/>
              </a:solidFill>
              <a:latin typeface="Times New Roman" pitchFamily="18" charset="0"/>
              <a:cs typeface="Times New Roman" pitchFamily="18" charset="0"/>
            </a:endParaRPr>
          </a:p>
          <a:p>
            <a:pPr marL="347472" indent="-347472" algn="just" eaLnBrk="1" hangingPunct="1">
              <a:spcBef>
                <a:spcPct val="0"/>
              </a:spcBef>
            </a:pPr>
            <a:endParaRPr lang="it-IT" kern="1200" dirty="0" smtClean="0">
              <a:solidFill>
                <a:srgbClr val="000000"/>
              </a:solidFill>
              <a:latin typeface="Times New Roman" pitchFamily="18" charset="0"/>
              <a:cs typeface="Times New Roman" pitchFamily="18" charset="0"/>
            </a:endParaRPr>
          </a:p>
          <a:p>
            <a:pPr algn="just">
              <a:spcBef>
                <a:spcPts val="0"/>
              </a:spcBef>
            </a:pPr>
            <a:endParaRPr lang="it-IT" sz="2400" kern="0" dirty="0" smtClean="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01)</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16681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7</a:t>
            </a:fld>
            <a:endParaRPr lang="it-IT" smtClean="0">
              <a:latin typeface="Arial" pitchFamily="34" charset="0"/>
            </a:endParaRPr>
          </a:p>
        </p:txBody>
      </p:sp>
      <p:sp>
        <p:nvSpPr>
          <p:cNvPr id="2" name="TextBox 1"/>
          <p:cNvSpPr txBox="1"/>
          <p:nvPr/>
        </p:nvSpPr>
        <p:spPr>
          <a:xfrm>
            <a:off x="390820" y="1052736"/>
            <a:ext cx="8208912" cy="1107996"/>
          </a:xfrm>
          <a:prstGeom prst="rect">
            <a:avLst/>
          </a:prstGeom>
          <a:noFill/>
        </p:spPr>
        <p:txBody>
          <a:bodyPr wrap="square" rtlCol="0">
            <a:spAutoFit/>
          </a:bodyPr>
          <a:lstStyle/>
          <a:p>
            <a:pPr marL="347472" indent="-347472" algn="just"/>
            <a:r>
              <a:rPr lang="en-US" altLang="en-US" sz="2200" kern="0" dirty="0" smtClean="0">
                <a:solidFill>
                  <a:prstClr val="black"/>
                </a:solidFill>
                <a:latin typeface="Times New Roman" panose="02020603050405020304" pitchFamily="18" charset="0"/>
                <a:cs typeface="Times New Roman" panose="02020603050405020304" pitchFamily="18" charset="0"/>
              </a:rPr>
              <a:t>On the other hand, the current proliferation </a:t>
            </a:r>
            <a:r>
              <a:rPr lang="en-US" altLang="en-US" sz="2200" kern="0" dirty="0">
                <a:solidFill>
                  <a:prstClr val="black"/>
                </a:solidFill>
                <a:latin typeface="Times New Roman" panose="02020603050405020304" pitchFamily="18" charset="0"/>
                <a:cs typeface="Times New Roman" panose="02020603050405020304" pitchFamily="18" charset="0"/>
              </a:rPr>
              <a:t>of new sciences extends our powers of sense and thought, but </a:t>
            </a:r>
            <a:r>
              <a:rPr lang="en-US" altLang="en-US" sz="2200" b="1" kern="0" dirty="0">
                <a:solidFill>
                  <a:prstClr val="black"/>
                </a:solidFill>
                <a:latin typeface="Times New Roman" panose="02020603050405020304" pitchFamily="18" charset="0"/>
                <a:cs typeface="Times New Roman" panose="02020603050405020304" pitchFamily="18" charset="0"/>
              </a:rPr>
              <a:t>their rigorous techniques and technical language hamper </a:t>
            </a:r>
            <a:r>
              <a:rPr lang="en-US" altLang="en-US" sz="2200" b="1" kern="0" dirty="0" smtClean="0">
                <a:solidFill>
                  <a:prstClr val="black"/>
                </a:solidFill>
                <a:latin typeface="Times New Roman" panose="02020603050405020304" pitchFamily="18" charset="0"/>
                <a:cs typeface="Times New Roman" panose="02020603050405020304" pitchFamily="18" charset="0"/>
              </a:rPr>
              <a:t>direct communication.</a:t>
            </a:r>
            <a:endParaRPr lang="it-IT" sz="2200" b="1" dirty="0">
              <a:latin typeface="Times New Roman" pitchFamily="18" charset="0"/>
              <a:cs typeface="Times New Roman" pitchFamily="18" charset="0"/>
            </a:endParaRPr>
          </a:p>
        </p:txBody>
      </p:sp>
      <p:sp>
        <p:nvSpPr>
          <p:cNvPr id="7" name="TextBox 6"/>
          <p:cNvSpPr txBox="1"/>
          <p:nvPr/>
        </p:nvSpPr>
        <p:spPr>
          <a:xfrm>
            <a:off x="393431" y="2160732"/>
            <a:ext cx="8208912" cy="1446550"/>
          </a:xfrm>
          <a:prstGeom prst="rect">
            <a:avLst/>
          </a:prstGeom>
          <a:noFill/>
        </p:spPr>
        <p:txBody>
          <a:bodyPr wrap="square" rtlCol="0">
            <a:spAutoFit/>
          </a:bodyPr>
          <a:lstStyle/>
          <a:p>
            <a:pPr marL="347472" indent="-347472" algn="just"/>
            <a:r>
              <a:rPr lang="en-US" altLang="en-US" sz="2200" kern="0" dirty="0">
                <a:solidFill>
                  <a:prstClr val="black"/>
                </a:solidFill>
                <a:latin typeface="Times New Roman" panose="02020603050405020304" pitchFamily="18" charset="0"/>
                <a:cs typeface="Times New Roman" panose="02020603050405020304" pitchFamily="18" charset="0"/>
              </a:rPr>
              <a:t>The common field of knowledge becomes a diminishing fraction of the total store, stuffed by </a:t>
            </a:r>
            <a:r>
              <a:rPr lang="en-US" altLang="en-US" sz="2200" b="1" kern="0" dirty="0">
                <a:solidFill>
                  <a:prstClr val="black"/>
                </a:solidFill>
                <a:latin typeface="Times New Roman" panose="02020603050405020304" pitchFamily="18" charset="0"/>
                <a:cs typeface="Times New Roman" panose="02020603050405020304" pitchFamily="18" charset="0"/>
              </a:rPr>
              <a:t>an overwhelming excess of irrelevant signs and </a:t>
            </a:r>
            <a:r>
              <a:rPr lang="en-US" altLang="en-US" sz="2200" b="1" kern="0" dirty="0" smtClean="0">
                <a:solidFill>
                  <a:prstClr val="black"/>
                </a:solidFill>
                <a:latin typeface="Times New Roman" panose="02020603050405020304" pitchFamily="18" charset="0"/>
                <a:cs typeface="Times New Roman" panose="02020603050405020304" pitchFamily="18" charset="0"/>
              </a:rPr>
              <a:t>symbols</a:t>
            </a:r>
            <a:r>
              <a:rPr lang="en-US" altLang="en-US" sz="2200" kern="0" dirty="0" smtClean="0">
                <a:solidFill>
                  <a:prstClr val="black"/>
                </a:solidFill>
                <a:latin typeface="Times New Roman" panose="02020603050405020304" pitchFamily="18" charset="0"/>
                <a:cs typeface="Times New Roman" panose="02020603050405020304" pitchFamily="18" charset="0"/>
              </a:rPr>
              <a:t> and </a:t>
            </a:r>
            <a:r>
              <a:rPr lang="en-US" altLang="en-US" sz="2200" kern="0" dirty="0">
                <a:solidFill>
                  <a:prstClr val="black"/>
                </a:solidFill>
                <a:latin typeface="Times New Roman" panose="02020603050405020304" pitchFamily="18" charset="0"/>
                <a:cs typeface="Times New Roman" panose="02020603050405020304" pitchFamily="18" charset="0"/>
              </a:rPr>
              <a:t>the horizons of accumulating ignorance are expanding faster than any person can keep up with.</a:t>
            </a:r>
            <a:endParaRPr lang="it-IT" sz="2200" dirty="0">
              <a:latin typeface="Times New Roman" pitchFamily="18" charset="0"/>
              <a:cs typeface="Times New Roman" pitchFamily="18" charset="0"/>
            </a:endParaRPr>
          </a:p>
        </p:txBody>
      </p:sp>
      <p:sp>
        <p:nvSpPr>
          <p:cNvPr id="11" name="Rectangle 4"/>
          <p:cNvSpPr>
            <a:spLocks noGrp="1" noChangeArrowheads="1"/>
          </p:cNvSpPr>
          <p:nvPr>
            <p:ph idx="1"/>
          </p:nvPr>
        </p:nvSpPr>
        <p:spPr>
          <a:xfrm>
            <a:off x="383087" y="3608583"/>
            <a:ext cx="8229600" cy="136815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marL="347472" lvl="0" indent="-347472" algn="just" eaLnBrk="1" hangingPunct="1">
              <a:spcBef>
                <a:spcPct val="0"/>
              </a:spcBef>
            </a:pPr>
            <a:r>
              <a:rPr lang="en-US" altLang="en-US" sz="2200" dirty="0">
                <a:latin typeface="Times New Roman" panose="02020603050405020304" pitchFamily="18" charset="0"/>
                <a:cs typeface="Times New Roman" panose="02020603050405020304" pitchFamily="18" charset="0"/>
              </a:rPr>
              <a:t>It’s happening something like </a:t>
            </a:r>
            <a:r>
              <a:rPr lang="en-US" altLang="en-US" sz="2200" dirty="0" smtClean="0">
                <a:latin typeface="Times New Roman" panose="02020603050405020304" pitchFamily="18" charset="0"/>
                <a:cs typeface="Times New Roman" panose="02020603050405020304" pitchFamily="18" charset="0"/>
              </a:rPr>
              <a:t>it already </a:t>
            </a:r>
            <a:r>
              <a:rPr lang="en-US" altLang="en-US" sz="2200" dirty="0">
                <a:latin typeface="Times New Roman" panose="02020603050405020304" pitchFamily="18" charset="0"/>
                <a:cs typeface="Times New Roman" panose="02020603050405020304" pitchFamily="18" charset="0"/>
              </a:rPr>
              <a:t>happened in the mass-media arena, where the "</a:t>
            </a:r>
            <a:r>
              <a:rPr lang="en-US" altLang="en-US" sz="2200" b="1" dirty="0">
                <a:latin typeface="Times New Roman" panose="02020603050405020304" pitchFamily="18" charset="0"/>
                <a:cs typeface="Times New Roman" panose="02020603050405020304" pitchFamily="18" charset="0"/>
              </a:rPr>
              <a:t>mass-</a:t>
            </a:r>
            <a:r>
              <a:rPr lang="en-US" altLang="en-US" sz="2200" b="1" dirty="0" err="1">
                <a:latin typeface="Times New Roman" panose="02020603050405020304" pitchFamily="18" charset="0"/>
                <a:cs typeface="Times New Roman" panose="02020603050405020304" pitchFamily="18" charset="0"/>
              </a:rPr>
              <a:t>mediatic</a:t>
            </a:r>
            <a:r>
              <a:rPr lang="en-US" altLang="en-US" sz="2200" b="1" dirty="0">
                <a:latin typeface="Times New Roman" panose="02020603050405020304" pitchFamily="18" charset="0"/>
                <a:cs typeface="Times New Roman" panose="02020603050405020304" pitchFamily="18" charset="0"/>
              </a:rPr>
              <a:t> scum</a:t>
            </a:r>
            <a:r>
              <a:rPr lang="en-US" altLang="en-US" sz="2200" dirty="0">
                <a:latin typeface="Times New Roman" panose="02020603050405020304" pitchFamily="18" charset="0"/>
                <a:cs typeface="Times New Roman" panose="02020603050405020304" pitchFamily="18" charset="0"/>
              </a:rPr>
              <a:t>" has totally overwhelmed our way to communicate, by </a:t>
            </a:r>
            <a:r>
              <a:rPr lang="en-US" altLang="en-US" sz="2200" b="1" dirty="0">
                <a:latin typeface="Times New Roman" panose="02020603050405020304" pitchFamily="18" charset="0"/>
                <a:cs typeface="Times New Roman" panose="02020603050405020304" pitchFamily="18" charset="0"/>
              </a:rPr>
              <a:t>the incessant growth of irrelevant information, visual and </a:t>
            </a:r>
            <a:r>
              <a:rPr lang="en-US" altLang="en-US" sz="2200" b="1" dirty="0" err="1">
                <a:latin typeface="Times New Roman" panose="02020603050405020304" pitchFamily="18" charset="0"/>
                <a:cs typeface="Times New Roman" panose="02020603050405020304" pitchFamily="18" charset="0"/>
              </a:rPr>
              <a:t>auditive</a:t>
            </a:r>
            <a:r>
              <a:rPr lang="en-US" altLang="en-US" sz="2200" b="1" dirty="0">
                <a:latin typeface="Times New Roman" panose="02020603050405020304" pitchFamily="18" charset="0"/>
                <a:cs typeface="Times New Roman" panose="02020603050405020304" pitchFamily="18" charset="0"/>
              </a:rPr>
              <a:t> requests.</a:t>
            </a:r>
            <a:endParaRPr lang="it-IT" sz="2200" b="1" dirty="0" smtClean="0">
              <a:solidFill>
                <a:srgbClr val="000000"/>
              </a:solidFill>
            </a:endParaRPr>
          </a:p>
        </p:txBody>
      </p:sp>
      <p:sp>
        <p:nvSpPr>
          <p:cNvPr id="10" name="Rectangle 4"/>
          <p:cNvSpPr txBox="1">
            <a:spLocks noChangeArrowheads="1"/>
          </p:cNvSpPr>
          <p:nvPr/>
        </p:nvSpPr>
        <p:spPr bwMode="auto">
          <a:xfrm>
            <a:off x="363017" y="5085184"/>
            <a:ext cx="822960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347472" indent="-347472" algn="just" eaLnBrk="1" hangingPunct="1">
              <a:spcBef>
                <a:spcPct val="0"/>
              </a:spcBef>
            </a:pPr>
            <a:r>
              <a:rPr lang="en-US" sz="2200" dirty="0">
                <a:latin typeface="Times New Roman" pitchFamily="18" charset="0"/>
                <a:cs typeface="Times New Roman" pitchFamily="18" charset="0"/>
              </a:rPr>
              <a:t>Laymen can find </a:t>
            </a:r>
            <a:r>
              <a:rPr lang="en-US" sz="2200" dirty="0" smtClean="0">
                <a:latin typeface="Times New Roman" pitchFamily="18" charset="0"/>
                <a:cs typeface="Times New Roman" pitchFamily="18" charset="0"/>
              </a:rPr>
              <a:t>themselves </a:t>
            </a:r>
            <a:r>
              <a:rPr lang="en-US" sz="2200" dirty="0">
                <a:latin typeface="Times New Roman" pitchFamily="18" charset="0"/>
                <a:cs typeface="Times New Roman" pitchFamily="18" charset="0"/>
              </a:rPr>
              <a:t>in a "</a:t>
            </a:r>
            <a:r>
              <a:rPr lang="en-US" sz="2200" b="1" dirty="0">
                <a:latin typeface="Times New Roman" pitchFamily="18" charset="0"/>
                <a:cs typeface="Times New Roman" pitchFamily="18" charset="0"/>
              </a:rPr>
              <a:t>Horror </a:t>
            </a:r>
            <a:r>
              <a:rPr lang="en-US" sz="2200" b="1" dirty="0" err="1">
                <a:latin typeface="Times New Roman" pitchFamily="18" charset="0"/>
                <a:cs typeface="Times New Roman" pitchFamily="18" charset="0"/>
              </a:rPr>
              <a:t>Pleni</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situation, </a:t>
            </a:r>
            <a:r>
              <a:rPr lang="en-US" sz="2200" b="1" dirty="0">
                <a:latin typeface="Times New Roman" pitchFamily="18" charset="0"/>
                <a:cs typeface="Times New Roman" pitchFamily="18" charset="0"/>
              </a:rPr>
              <a:t>totally unable to discriminate the difference between an optimized encoding information-rich message and a random jumble of signs.</a:t>
            </a:r>
            <a:r>
              <a:rPr lang="en-US" sz="2200" dirty="0">
                <a:latin typeface="Times New Roman" pitchFamily="18" charset="0"/>
                <a:cs typeface="Times New Roman" pitchFamily="18" charset="0"/>
              </a:rPr>
              <a:t> </a:t>
            </a:r>
            <a:endParaRPr lang="it-IT" sz="2200" kern="1200" dirty="0" smtClean="0">
              <a:solidFill>
                <a:srgbClr val="000000"/>
              </a:solidFill>
              <a:latin typeface="Times New Roman" pitchFamily="18" charset="0"/>
              <a:cs typeface="Times New Roman" pitchFamily="18" charset="0"/>
            </a:endParaRPr>
          </a:p>
          <a:p>
            <a:pPr marL="347472" indent="-347472" algn="just" eaLnBrk="1" hangingPunct="1">
              <a:spcBef>
                <a:spcPct val="0"/>
              </a:spcBef>
            </a:pPr>
            <a:endParaRPr lang="it-IT" kern="1200" dirty="0" smtClean="0">
              <a:solidFill>
                <a:srgbClr val="000000"/>
              </a:solidFill>
              <a:latin typeface="Times New Roman" pitchFamily="18" charset="0"/>
              <a:cs typeface="Times New Roman" pitchFamily="18" charset="0"/>
            </a:endParaRPr>
          </a:p>
          <a:p>
            <a:pPr algn="just">
              <a:spcBef>
                <a:spcPts val="0"/>
              </a:spcBef>
            </a:pPr>
            <a:endParaRPr lang="it-IT" sz="2400" kern="0" dirty="0" smtClean="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02)</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58465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6612"/>
            <a:ext cx="9144000" cy="5753100"/>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8</a:t>
            </a:fld>
            <a:endParaRPr lang="it-IT" smtClean="0">
              <a:latin typeface="Arial" pitchFamily="34" charset="0"/>
            </a:endParaRPr>
          </a:p>
        </p:txBody>
      </p:sp>
      <p:sp>
        <p:nvSpPr>
          <p:cNvPr id="2" name="TextBox 1"/>
          <p:cNvSpPr txBox="1"/>
          <p:nvPr/>
        </p:nvSpPr>
        <p:spPr>
          <a:xfrm>
            <a:off x="390820" y="1052736"/>
            <a:ext cx="8208912" cy="430887"/>
          </a:xfrm>
          <a:prstGeom prst="rect">
            <a:avLst/>
          </a:prstGeom>
          <a:noFill/>
        </p:spPr>
        <p:txBody>
          <a:bodyPr wrap="square" rtlCol="0">
            <a:spAutoFit/>
          </a:bodyPr>
          <a:lstStyle/>
          <a:p>
            <a:pPr marL="347472" indent="-347472" algn="just"/>
            <a:r>
              <a:rPr lang="it-IT" sz="2200" dirty="0">
                <a:solidFill>
                  <a:srgbClr val="000000"/>
                </a:solidFill>
                <a:latin typeface="Times New Roman" pitchFamily="18" charset="0"/>
              </a:rPr>
              <a:t>So</a:t>
            </a:r>
            <a:r>
              <a:rPr lang="it-IT" sz="2200" b="1" dirty="0">
                <a:solidFill>
                  <a:srgbClr val="000000"/>
                </a:solidFill>
                <a:latin typeface="Times New Roman" pitchFamily="18" charset="0"/>
              </a:rPr>
              <a:t> Horror Vacui </a:t>
            </a:r>
            <a:r>
              <a:rPr lang="it-IT" sz="2200" dirty="0">
                <a:solidFill>
                  <a:srgbClr val="000000"/>
                </a:solidFill>
                <a:latin typeface="Times New Roman" pitchFamily="18" charset="0"/>
              </a:rPr>
              <a:t>or </a:t>
            </a:r>
            <a:r>
              <a:rPr lang="it-IT" sz="2200" b="1" dirty="0">
                <a:solidFill>
                  <a:srgbClr val="000000"/>
                </a:solidFill>
                <a:latin typeface="Times New Roman" pitchFamily="18" charset="0"/>
              </a:rPr>
              <a:t>Horror Pleni</a:t>
            </a:r>
            <a:r>
              <a:rPr lang="it-IT" sz="2200" dirty="0">
                <a:solidFill>
                  <a:srgbClr val="000000"/>
                </a:solidFill>
                <a:latin typeface="Times New Roman" pitchFamily="18" charset="0"/>
              </a:rPr>
              <a:t>?</a:t>
            </a:r>
            <a:endParaRPr lang="it-IT" sz="2200" b="1" dirty="0">
              <a:latin typeface="Times New Roman" pitchFamily="18" charset="0"/>
              <a:cs typeface="Times New Roman" pitchFamily="18" charset="0"/>
            </a:endParaRPr>
          </a:p>
        </p:txBody>
      </p:sp>
      <p:sp>
        <p:nvSpPr>
          <p:cNvPr id="7" name="TextBox 6"/>
          <p:cNvSpPr txBox="1"/>
          <p:nvPr/>
        </p:nvSpPr>
        <p:spPr>
          <a:xfrm>
            <a:off x="383705" y="1412776"/>
            <a:ext cx="8208912" cy="1446550"/>
          </a:xfrm>
          <a:prstGeom prst="rect">
            <a:avLst/>
          </a:prstGeom>
          <a:noFill/>
        </p:spPr>
        <p:txBody>
          <a:bodyPr wrap="square" rtlCol="0">
            <a:spAutoFit/>
          </a:bodyPr>
          <a:lstStyle/>
          <a:p>
            <a:pPr marL="347472" indent="-347472" algn="just"/>
            <a:r>
              <a:rPr lang="en-US" altLang="en-US" sz="2200" kern="0" dirty="0">
                <a:solidFill>
                  <a:prstClr val="black"/>
                </a:solidFill>
                <a:latin typeface="Times New Roman" panose="02020603050405020304" pitchFamily="18" charset="0"/>
                <a:cs typeface="Times New Roman" panose="02020603050405020304" pitchFamily="18" charset="0"/>
              </a:rPr>
              <a:t>As a matter of fact, our </a:t>
            </a:r>
            <a:r>
              <a:rPr lang="en-US" altLang="en-US" sz="2200" b="1" kern="0" dirty="0">
                <a:solidFill>
                  <a:prstClr val="black"/>
                </a:solidFill>
                <a:latin typeface="Times New Roman" panose="02020603050405020304" pitchFamily="18" charset="0"/>
                <a:cs typeface="Times New Roman" panose="02020603050405020304" pitchFamily="18" charset="0"/>
              </a:rPr>
              <a:t>unconscious background</a:t>
            </a:r>
            <a:r>
              <a:rPr lang="en-US" altLang="en-US" sz="2200" kern="0" dirty="0">
                <a:solidFill>
                  <a:prstClr val="black"/>
                </a:solidFill>
                <a:latin typeface="Times New Roman" panose="02020603050405020304" pitchFamily="18" charset="0"/>
                <a:cs typeface="Times New Roman" panose="02020603050405020304" pitchFamily="18" charset="0"/>
              </a:rPr>
              <a:t> is pervaded with an ancestral, primeval, cosmic and abysmal dread for both situations. A dread that our current existential level is amplifying to upper levels of global confusion.</a:t>
            </a:r>
            <a:endParaRPr lang="it-IT" sz="2200" dirty="0">
              <a:latin typeface="Times New Roman" pitchFamily="18" charset="0"/>
              <a:cs typeface="Times New Roman" pitchFamily="18" charset="0"/>
            </a:endParaRPr>
          </a:p>
        </p:txBody>
      </p:sp>
      <p:sp>
        <p:nvSpPr>
          <p:cNvPr id="11" name="Rectangle 4"/>
          <p:cNvSpPr>
            <a:spLocks noGrp="1" noChangeArrowheads="1"/>
          </p:cNvSpPr>
          <p:nvPr>
            <p:ph idx="1"/>
          </p:nvPr>
        </p:nvSpPr>
        <p:spPr>
          <a:xfrm>
            <a:off x="383705" y="2859326"/>
            <a:ext cx="8229600" cy="157778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pPr marL="347472" lvl="0" indent="-347472" algn="just" eaLnBrk="1" hangingPunct="1">
              <a:spcBef>
                <a:spcPct val="0"/>
              </a:spcBef>
            </a:pPr>
            <a:r>
              <a:rPr lang="it-IT" sz="2200" b="1" dirty="0">
                <a:solidFill>
                  <a:srgbClr val="000000"/>
                </a:solidFill>
                <a:latin typeface="Times New Roman" pitchFamily="18" charset="0"/>
              </a:rPr>
              <a:t>Horror Vacui </a:t>
            </a:r>
            <a:r>
              <a:rPr lang="it-IT" sz="2200" dirty="0">
                <a:solidFill>
                  <a:srgbClr val="000000"/>
                </a:solidFill>
                <a:latin typeface="Times New Roman" pitchFamily="18" charset="0"/>
              </a:rPr>
              <a:t>and </a:t>
            </a:r>
            <a:r>
              <a:rPr lang="it-IT" sz="2200" b="1" dirty="0">
                <a:solidFill>
                  <a:srgbClr val="000000"/>
                </a:solidFill>
                <a:latin typeface="Times New Roman" pitchFamily="18" charset="0"/>
              </a:rPr>
              <a:t>Horror Pleni </a:t>
            </a:r>
            <a:r>
              <a:rPr lang="it-IT" sz="2200" dirty="0">
                <a:solidFill>
                  <a:srgbClr val="000000"/>
                </a:solidFill>
                <a:latin typeface="Times New Roman" pitchFamily="18" charset="0"/>
              </a:rPr>
              <a:t>are two fundamental concepts to human beings an their deep meaning can be extended to many different disciplined areas like art, literature, sociology, science, etc...</a:t>
            </a:r>
            <a:endParaRPr lang="it-IT" sz="2200" b="1" dirty="0" smtClean="0">
              <a:solidFill>
                <a:srgbClr val="000000"/>
              </a:solidFill>
            </a:endParaRPr>
          </a:p>
        </p:txBody>
      </p:sp>
      <p:sp>
        <p:nvSpPr>
          <p:cNvPr id="10" name="Rectangle 4"/>
          <p:cNvSpPr txBox="1">
            <a:spLocks noChangeArrowheads="1"/>
          </p:cNvSpPr>
          <p:nvPr/>
        </p:nvSpPr>
        <p:spPr bwMode="auto">
          <a:xfrm>
            <a:off x="370132" y="4365104"/>
            <a:ext cx="822960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marL="347472" indent="-347472" algn="just" eaLnBrk="1" hangingPunct="1">
              <a:spcBef>
                <a:spcPct val="0"/>
              </a:spcBef>
            </a:pPr>
            <a:r>
              <a:rPr lang="it-IT" sz="2200" dirty="0">
                <a:solidFill>
                  <a:srgbClr val="000000"/>
                </a:solidFill>
                <a:latin typeface="Times New Roman" pitchFamily="18" charset="0"/>
              </a:rPr>
              <a:t>As an example, in the scientific and bioengineering areas, </a:t>
            </a:r>
            <a:r>
              <a:rPr lang="it-IT" sz="2200" b="1" dirty="0">
                <a:solidFill>
                  <a:srgbClr val="000000"/>
                </a:solidFill>
                <a:latin typeface="Times New Roman" pitchFamily="18" charset="0"/>
              </a:rPr>
              <a:t>they can create operative reflections from experimental verification</a:t>
            </a:r>
            <a:r>
              <a:rPr lang="it-IT" sz="2200" dirty="0">
                <a:solidFill>
                  <a:srgbClr val="000000"/>
                </a:solidFill>
                <a:latin typeface="Times New Roman" pitchFamily="18" charset="0"/>
              </a:rPr>
              <a:t>, for the </a:t>
            </a:r>
            <a:r>
              <a:rPr lang="it-IT" sz="2200" b="1" dirty="0">
                <a:solidFill>
                  <a:srgbClr val="000000"/>
                </a:solidFill>
                <a:latin typeface="Times New Roman" pitchFamily="18" charset="0"/>
              </a:rPr>
              <a:t>never ending human knowledge advancement</a:t>
            </a:r>
            <a:r>
              <a:rPr lang="it-IT" sz="2200" dirty="0">
                <a:solidFill>
                  <a:srgbClr val="000000"/>
                </a:solidFill>
                <a:latin typeface="Times New Roman" pitchFamily="18" charset="0"/>
              </a:rPr>
              <a:t>, without forgetting </a:t>
            </a:r>
            <a:r>
              <a:rPr lang="it-IT" sz="2200" dirty="0" smtClean="0">
                <a:solidFill>
                  <a:srgbClr val="000000"/>
                </a:solidFill>
                <a:latin typeface="Times New Roman" pitchFamily="18" charset="0"/>
              </a:rPr>
              <a:t>to remember </a:t>
            </a:r>
            <a:r>
              <a:rPr lang="it-IT" sz="2200" b="1" dirty="0" smtClean="0">
                <a:solidFill>
                  <a:srgbClr val="000000"/>
                </a:solidFill>
                <a:latin typeface="Times New Roman" pitchFamily="18" charset="0"/>
              </a:rPr>
              <a:t>our fundamental component</a:t>
            </a:r>
            <a:r>
              <a:rPr lang="it-IT" sz="2200" dirty="0" smtClean="0">
                <a:solidFill>
                  <a:srgbClr val="000000"/>
                </a:solidFill>
                <a:latin typeface="Times New Roman" pitchFamily="18" charset="0"/>
              </a:rPr>
              <a:t>:</a:t>
            </a:r>
            <a:endParaRPr lang="it-IT" sz="2200" kern="0" dirty="0" smtClean="0">
              <a:solidFill>
                <a:srgbClr val="000000"/>
              </a:solidFill>
            </a:endParaRPr>
          </a:p>
        </p:txBody>
      </p:sp>
      <p:sp>
        <p:nvSpPr>
          <p:cNvPr id="1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15" name="Rectangle 4"/>
          <p:cNvSpPr txBox="1">
            <a:spLocks noChangeArrowheads="1"/>
          </p:cNvSpPr>
          <p:nvPr/>
        </p:nvSpPr>
        <p:spPr bwMode="auto">
          <a:xfrm>
            <a:off x="467544" y="5733256"/>
            <a:ext cx="8229600" cy="72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4D82"/>
              </a:buClr>
              <a:buChar char="•"/>
              <a:defRPr>
                <a:solidFill>
                  <a:schemeClr val="tx1"/>
                </a:solidFill>
                <a:latin typeface="+mn-lt"/>
              </a:defRPr>
            </a:lvl3pPr>
            <a:lvl4pPr marL="1600200" indent="-228600" algn="l" rtl="0" eaLnBrk="0" fontAlgn="base" hangingPunct="0">
              <a:spcBef>
                <a:spcPct val="20000"/>
              </a:spcBef>
              <a:spcAft>
                <a:spcPct val="0"/>
              </a:spcAft>
              <a:buClr>
                <a:srgbClr val="004C80"/>
              </a:buClr>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inion Web" pitchFamily="18" charset="0"/>
              </a:defRPr>
            </a:lvl5pPr>
            <a:lvl6pPr marL="2514600" indent="-228600" algn="l" rtl="0" eaLnBrk="0" fontAlgn="base" hangingPunct="0">
              <a:spcBef>
                <a:spcPct val="20000"/>
              </a:spcBef>
              <a:spcAft>
                <a:spcPct val="0"/>
              </a:spcAft>
              <a:buChar char="»"/>
              <a:defRPr>
                <a:solidFill>
                  <a:schemeClr val="tx1"/>
                </a:solidFill>
                <a:latin typeface="Minion Web" pitchFamily="18" charset="0"/>
              </a:defRPr>
            </a:lvl6pPr>
            <a:lvl7pPr marL="2971800" indent="-228600" algn="l" rtl="0" eaLnBrk="0" fontAlgn="base" hangingPunct="0">
              <a:spcBef>
                <a:spcPct val="20000"/>
              </a:spcBef>
              <a:spcAft>
                <a:spcPct val="0"/>
              </a:spcAft>
              <a:buChar char="»"/>
              <a:defRPr>
                <a:solidFill>
                  <a:schemeClr val="tx1"/>
                </a:solidFill>
                <a:latin typeface="Minion Web" pitchFamily="18" charset="0"/>
              </a:defRPr>
            </a:lvl7pPr>
            <a:lvl8pPr marL="3429000" indent="-228600" algn="l" rtl="0" eaLnBrk="0" fontAlgn="base" hangingPunct="0">
              <a:spcBef>
                <a:spcPct val="20000"/>
              </a:spcBef>
              <a:spcAft>
                <a:spcPct val="0"/>
              </a:spcAft>
              <a:buChar char="»"/>
              <a:defRPr>
                <a:solidFill>
                  <a:schemeClr val="tx1"/>
                </a:solidFill>
                <a:latin typeface="Minion Web" pitchFamily="18" charset="0"/>
              </a:defRPr>
            </a:lvl8pPr>
            <a:lvl9pPr marL="3886200" indent="-228600" algn="l" rtl="0" eaLnBrk="0" fontAlgn="base" hangingPunct="0">
              <a:spcBef>
                <a:spcPct val="20000"/>
              </a:spcBef>
              <a:spcAft>
                <a:spcPct val="0"/>
              </a:spcAft>
              <a:buChar char="»"/>
              <a:defRPr>
                <a:solidFill>
                  <a:schemeClr val="tx1"/>
                </a:solidFill>
                <a:latin typeface="Minion Web" pitchFamily="18" charset="0"/>
              </a:defRPr>
            </a:lvl9pPr>
          </a:lstStyle>
          <a:p>
            <a:pPr algn="ctr">
              <a:spcBef>
                <a:spcPts val="0"/>
              </a:spcBef>
            </a:pPr>
            <a:endParaRPr lang="en-US" sz="800" b="1" kern="0" dirty="0" smtClean="0">
              <a:solidFill>
                <a:srgbClr val="000000"/>
              </a:solidFill>
              <a:latin typeface="Times New Roman" pitchFamily="18" charset="0"/>
              <a:cs typeface="Times New Roman" pitchFamily="18" charset="0"/>
            </a:endParaRPr>
          </a:p>
          <a:p>
            <a:pPr algn="ctr">
              <a:spcBef>
                <a:spcPts val="0"/>
              </a:spcBef>
            </a:pPr>
            <a:r>
              <a:rPr lang="en-US" sz="2400" b="1" kern="0" dirty="0" smtClean="0">
                <a:solidFill>
                  <a:srgbClr val="000000"/>
                </a:solidFill>
                <a:latin typeface="Times New Roman" pitchFamily="18" charset="0"/>
                <a:cs typeface="Times New Roman" pitchFamily="18" charset="0"/>
              </a:rPr>
              <a:t>LIFE</a:t>
            </a:r>
            <a:endParaRPr lang="it-IT" sz="2400" kern="0" dirty="0" smtClean="0">
              <a:solidFill>
                <a:srgbClr val="000000"/>
              </a:solidFill>
            </a:endParaRPr>
          </a:p>
        </p:txBody>
      </p:sp>
      <p:sp>
        <p:nvSpPr>
          <p:cNvPr id="13"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03)</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3302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uild="p"/>
      <p:bldP spid="10" grpId="0" build="p"/>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6712"/>
            <a:ext cx="9144000" cy="5768191"/>
          </a:xfrm>
          <a:prstGeom prst="rect">
            <a:avLst/>
          </a:prstGeom>
        </p:spPr>
      </p:pic>
      <p:sp>
        <p:nvSpPr>
          <p:cNvPr id="7172" name="Segnaposto numero diapositiva 3"/>
          <p:cNvSpPr>
            <a:spLocks noGrp="1"/>
          </p:cNvSpPr>
          <p:nvPr>
            <p:ph type="sldNum" sz="quarter" idx="10"/>
          </p:nvPr>
        </p:nvSpPr>
        <p:spPr>
          <a:xfrm>
            <a:off x="8932863" y="6613525"/>
            <a:ext cx="1192212" cy="244475"/>
          </a:xfrm>
        </p:spPr>
        <p:txBody>
          <a:bodyPr/>
          <a:lstStyle/>
          <a:p>
            <a:pPr eaLnBrk="1" hangingPunct="1">
              <a:spcBef>
                <a:spcPct val="0"/>
              </a:spcBef>
              <a:defRPr/>
            </a:pPr>
            <a:fld id="{5807A277-AB66-48AD-A9ED-825DDFBD1B35}" type="slidenum">
              <a:rPr lang="it-IT" smtClean="0">
                <a:latin typeface="Arial" pitchFamily="34" charset="0"/>
              </a:rPr>
              <a:pPr eaLnBrk="1" hangingPunct="1">
                <a:spcBef>
                  <a:spcPct val="0"/>
                </a:spcBef>
                <a:defRPr/>
              </a:pPr>
              <a:t>9</a:t>
            </a:fld>
            <a:endParaRPr lang="it-IT" smtClean="0">
              <a:latin typeface="Arial" pitchFamily="34" charset="0"/>
            </a:endParaRPr>
          </a:p>
        </p:txBody>
      </p:sp>
      <p:sp>
        <p:nvSpPr>
          <p:cNvPr id="22" name="CasellaDiTesto 4"/>
          <p:cNvSpPr txBox="1">
            <a:spLocks noChangeArrowheads="1"/>
          </p:cNvSpPr>
          <p:nvPr/>
        </p:nvSpPr>
        <p:spPr bwMode="auto">
          <a:xfrm>
            <a:off x="1" y="6604903"/>
            <a:ext cx="4860031"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it-IT" sz="1100" b="1" dirty="0">
                <a:solidFill>
                  <a:srgbClr val="003F6E"/>
                </a:solidFill>
              </a:rPr>
              <a:t>Rodolfo A. Fiorini, </a:t>
            </a:r>
            <a:r>
              <a:rPr lang="it-IT" sz="800" b="1" dirty="0">
                <a:solidFill>
                  <a:srgbClr val="003F6E"/>
                </a:solidFill>
              </a:rPr>
              <a:t>http://www.linkedin.com/pub/rodolfo-a-fiorini-ph-d/45/277/498</a:t>
            </a:r>
          </a:p>
        </p:txBody>
      </p:sp>
      <p:sp>
        <p:nvSpPr>
          <p:cNvPr id="23" name="Text Box 3"/>
          <p:cNvSpPr txBox="1">
            <a:spLocks noChangeArrowheads="1"/>
          </p:cNvSpPr>
          <p:nvPr/>
        </p:nvSpPr>
        <p:spPr bwMode="auto">
          <a:xfrm>
            <a:off x="1" y="836712"/>
            <a:ext cx="91439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b="1" dirty="0" smtClean="0">
                <a:solidFill>
                  <a:srgbClr val="003F6E"/>
                </a:solidFill>
                <a:latin typeface="Times New Roman" pitchFamily="18" charset="0"/>
                <a:cs typeface="Times New Roman" pitchFamily="18" charset="0"/>
              </a:rPr>
              <a:t>Fundamentalist vs. </a:t>
            </a:r>
            <a:r>
              <a:rPr lang="en-US" sz="4000" b="1" dirty="0" err="1" smtClean="0">
                <a:solidFill>
                  <a:srgbClr val="003F6E"/>
                </a:solidFill>
                <a:latin typeface="Times New Roman" pitchFamily="18" charset="0"/>
                <a:cs typeface="Times New Roman" pitchFamily="18" charset="0"/>
              </a:rPr>
              <a:t>Evolutive</a:t>
            </a:r>
            <a:r>
              <a:rPr lang="en-US" sz="4000" b="1" dirty="0" smtClean="0">
                <a:solidFill>
                  <a:srgbClr val="003F6E"/>
                </a:solidFill>
                <a:latin typeface="Times New Roman" pitchFamily="18" charset="0"/>
                <a:cs typeface="Times New Roman" pitchFamily="18" charset="0"/>
              </a:rPr>
              <a:t> Mindset</a:t>
            </a:r>
            <a:endParaRPr lang="it-IT" sz="4000" b="1" dirty="0">
              <a:solidFill>
                <a:srgbClr val="003F6E"/>
              </a:solidFill>
              <a:latin typeface="Times New Roman" pitchFamily="18" charset="0"/>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287" y="1469186"/>
            <a:ext cx="3964329" cy="5128797"/>
          </a:xfrm>
          <a:prstGeom prst="rect">
            <a:avLst/>
          </a:prstGeom>
        </p:spPr>
      </p:pic>
      <p:sp>
        <p:nvSpPr>
          <p:cNvPr id="8" name="Rectangle 2"/>
          <p:cNvSpPr txBox="1">
            <a:spLocks noChangeArrowheads="1"/>
          </p:cNvSpPr>
          <p:nvPr/>
        </p:nvSpPr>
        <p:spPr bwMode="auto">
          <a:xfrm>
            <a:off x="683568" y="152400"/>
            <a:ext cx="72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it-IT" sz="3200" b="1" dirty="0" smtClean="0">
                <a:solidFill>
                  <a:srgbClr val="003F6E"/>
                </a:solidFill>
                <a:latin typeface="Times New Roman" pitchFamily="18" charset="0"/>
              </a:rPr>
              <a:t>1. Introduction </a:t>
            </a:r>
            <a:r>
              <a:rPr lang="it-IT" sz="3200" b="1" dirty="0">
                <a:solidFill>
                  <a:srgbClr val="003F6E"/>
                </a:solidFill>
                <a:latin typeface="Times New Roman" pitchFamily="18" charset="0"/>
              </a:rPr>
              <a:t>(</a:t>
            </a:r>
            <a:r>
              <a:rPr lang="it-IT" sz="3200" b="1" dirty="0" smtClean="0">
                <a:solidFill>
                  <a:srgbClr val="003F6E"/>
                </a:solidFill>
                <a:latin typeface="Times New Roman" pitchFamily="18" charset="0"/>
              </a:rPr>
              <a:t>04)</a:t>
            </a:r>
            <a:endParaRPr lang="it-IT" sz="3200" b="1" dirty="0">
              <a:solidFill>
                <a:srgbClr val="003F6E"/>
              </a:solidFill>
              <a:latin typeface="Times New Roman" pitchFamily="18" charset="0"/>
            </a:endParaRPr>
          </a:p>
        </p:txBody>
      </p:sp>
    </p:spTree>
    <p:extLst>
      <p:ext uri="{BB962C8B-B14F-4D97-AF65-F5344CB8AC3E}">
        <p14:creationId xmlns:p14="http://schemas.microsoft.com/office/powerpoint/2010/main" val="2782698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19145</TotalTime>
  <Words>4283</Words>
  <Application>Microsoft Office PowerPoint</Application>
  <PresentationFormat>On-screen Show (4:3)</PresentationFormat>
  <Paragraphs>546</Paragraphs>
  <Slides>58</Slides>
  <Notes>57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Struttura predefinita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Ontological Uncertainty Management (OUM)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Giulia</dc:creator>
  <cp:lastModifiedBy>user1</cp:lastModifiedBy>
  <cp:revision>5102</cp:revision>
  <cp:lastPrinted>2014-05-21T17:09:52Z</cp:lastPrinted>
  <dcterms:created xsi:type="dcterms:W3CDTF">2009-02-20T09:52:32Z</dcterms:created>
  <dcterms:modified xsi:type="dcterms:W3CDTF">2016-05-01T16:38:52Z</dcterms:modified>
</cp:coreProperties>
</file>