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1" r:id="rId3"/>
    <p:sldId id="325" r:id="rId4"/>
    <p:sldId id="357" r:id="rId5"/>
    <p:sldId id="343" r:id="rId6"/>
    <p:sldId id="352" r:id="rId7"/>
    <p:sldId id="340" r:id="rId8"/>
    <p:sldId id="353" r:id="rId9"/>
    <p:sldId id="354" r:id="rId10"/>
    <p:sldId id="341" r:id="rId11"/>
    <p:sldId id="324" r:id="rId12"/>
    <p:sldId id="358" r:id="rId13"/>
    <p:sldId id="276" r:id="rId14"/>
    <p:sldId id="351" r:id="rId15"/>
    <p:sldId id="350" r:id="rId16"/>
    <p:sldId id="355" r:id="rId17"/>
    <p:sldId id="348" r:id="rId18"/>
    <p:sldId id="356" r:id="rId19"/>
  </p:sldIdLst>
  <p:sldSz cx="9144000" cy="6858000" type="screen4x3"/>
  <p:notesSz cx="6858000" cy="9144000"/>
  <p:embeddedFontLst>
    <p:embeddedFont>
      <p:font typeface="Open Sans Light" pitchFamily="34" charset="0"/>
      <p:regular r:id="rId22"/>
      <p:italic r:id="rId23"/>
    </p:embeddedFont>
    <p:embeddedFont>
      <p:font typeface="Open Sans" pitchFamily="34" charset="0"/>
      <p:regular r:id="rId24"/>
      <p:bold r:id="rId25"/>
      <p:italic r:id="rId26"/>
      <p:boldItalic r:id="rId27"/>
    </p:embeddedFont>
    <p:embeddedFont>
      <p:font typeface="Open Sans Extrabold" pitchFamily="34" charset="0"/>
      <p:bold r:id="rId28"/>
      <p:boldItalic r:id="rId29"/>
    </p:embeddedFont>
    <p:embeddedFont>
      <p:font typeface="Open Sans Semibold" pitchFamily="34" charset="0"/>
      <p:bold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387B"/>
    <a:srgbClr val="600037"/>
    <a:srgbClr val="E10084"/>
    <a:srgbClr val="CA70AE"/>
    <a:srgbClr val="FFE7F5"/>
    <a:srgbClr val="FFB7E2"/>
    <a:srgbClr val="FDBB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65" autoAdjust="0"/>
    <p:restoredTop sz="93763" autoAdjust="0"/>
  </p:normalViewPr>
  <p:slideViewPr>
    <p:cSldViewPr>
      <p:cViewPr varScale="1">
        <p:scale>
          <a:sx n="101" d="100"/>
          <a:sy n="101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002" y="17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10A66-5226-438B-A9D5-79E111F8CB23}" type="datetimeFigureOut">
              <a:rPr lang="fr-FR" smtClean="0"/>
              <a:pPr/>
              <a:t>28/03/2015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17135-D36B-467C-8BA8-33D1ECC3F2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9575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4006E-D3B4-4725-8C8E-35F2368A790F}" type="datetimeFigureOut">
              <a:rPr lang="fr-FR" smtClean="0"/>
              <a:pPr/>
              <a:t>28/03/2015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E24FD-985A-488B-888B-D1EE8BFDD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2104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19860.James_Camero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goodreads.com/author/show/20105.Joseph_Campbell" TargetMode="External"/><Relationship Id="rId4" Type="http://schemas.openxmlformats.org/officeDocument/2006/relationships/hyperlink" Target="http://www.goodreads.com/author/show/12080.Ralph_Waldo_Emerson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1805081.LeeAnn_Taylo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24FD-985A-488B-888B-D1EE8BFDD16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39651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http://</a:t>
            </a:r>
            <a:r>
              <a:rPr lang="fr-FR" dirty="0" err="1" smtClean="0"/>
              <a:t>www.strategy-business.com</a:t>
            </a:r>
            <a:r>
              <a:rPr lang="fr-FR" dirty="0" smtClean="0"/>
              <a:t>/article/00310?gko=73023&amp;cid=TL20150219&amp;utm_campaign=TL20150219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24FD-985A-488B-888B-D1EE8BFDD16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804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percentage</a:t>
            </a:r>
            <a:r>
              <a:rPr lang="fr-FR" dirty="0" smtClean="0"/>
              <a:t> of </a:t>
            </a:r>
            <a:r>
              <a:rPr lang="fr-FR" dirty="0" err="1" smtClean="0"/>
              <a:t>children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an ADHD </a:t>
            </a:r>
            <a:r>
              <a:rPr lang="fr-FR" dirty="0" err="1" smtClean="0"/>
              <a:t>diagnosis</a:t>
            </a:r>
            <a:r>
              <a:rPr lang="fr-FR" dirty="0" smtClean="0"/>
              <a:t> continues to </a:t>
            </a:r>
            <a:r>
              <a:rPr lang="fr-FR" dirty="0" err="1" smtClean="0"/>
              <a:t>increase</a:t>
            </a:r>
            <a:r>
              <a:rPr lang="fr-FR" dirty="0" smtClean="0"/>
              <a:t>, </a:t>
            </a:r>
            <a:r>
              <a:rPr lang="fr-FR" dirty="0" err="1" smtClean="0"/>
              <a:t>from</a:t>
            </a:r>
            <a:r>
              <a:rPr lang="fr-FR" dirty="0" smtClean="0"/>
              <a:t> 7.8% in 2003 to 9.5% in 2007 and to 11.0% in 2011.</a:t>
            </a:r>
          </a:p>
          <a:p>
            <a:r>
              <a:rPr lang="fr-FR" dirty="0" smtClean="0"/>
              <a:t>Source : </a:t>
            </a:r>
          </a:p>
          <a:p>
            <a:r>
              <a:rPr lang="fr-FR" dirty="0" smtClean="0"/>
              <a:t>http://</a:t>
            </a:r>
            <a:r>
              <a:rPr lang="fr-FR" dirty="0" err="1" smtClean="0"/>
              <a:t>www.cdc.gov</a:t>
            </a:r>
            <a:r>
              <a:rPr lang="fr-FR" dirty="0" smtClean="0"/>
              <a:t>/</a:t>
            </a:r>
            <a:r>
              <a:rPr lang="fr-FR" dirty="0" err="1" smtClean="0"/>
              <a:t>ncbddd</a:t>
            </a:r>
            <a:r>
              <a:rPr lang="fr-FR" dirty="0" smtClean="0"/>
              <a:t>/</a:t>
            </a:r>
            <a:r>
              <a:rPr lang="fr-FR" dirty="0" err="1" smtClean="0"/>
              <a:t>adhd</a:t>
            </a:r>
            <a:r>
              <a:rPr lang="fr-FR" dirty="0" smtClean="0"/>
              <a:t>/</a:t>
            </a:r>
            <a:r>
              <a:rPr lang="fr-FR" dirty="0" err="1" smtClean="0"/>
              <a:t>data.html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Ritalin</a:t>
            </a:r>
            <a:r>
              <a:rPr lang="fr-FR" dirty="0" smtClean="0"/>
              <a:t> in</a:t>
            </a:r>
            <a:r>
              <a:rPr lang="fr-FR" baseline="0" dirty="0" smtClean="0"/>
              <a:t> the US</a:t>
            </a:r>
          </a:p>
          <a:p>
            <a:r>
              <a:rPr lang="fr-FR" baseline="0" dirty="0" smtClean="0"/>
              <a:t>http://</a:t>
            </a:r>
            <a:r>
              <a:rPr lang="fr-FR" baseline="0" dirty="0" err="1" smtClean="0"/>
              <a:t>www.rch.org.au</a:t>
            </a:r>
            <a:r>
              <a:rPr lang="fr-FR" baseline="0" dirty="0" smtClean="0"/>
              <a:t>/</a:t>
            </a:r>
            <a:r>
              <a:rPr lang="fr-FR" baseline="0" dirty="0" err="1" smtClean="0"/>
              <a:t>kidsinfo</a:t>
            </a:r>
            <a:r>
              <a:rPr lang="fr-FR" baseline="0" dirty="0" smtClean="0"/>
              <a:t>/</a:t>
            </a:r>
            <a:r>
              <a:rPr lang="fr-FR" baseline="0" dirty="0" err="1" smtClean="0"/>
              <a:t>fact_sheets</a:t>
            </a:r>
            <a:r>
              <a:rPr lang="fr-FR" baseline="0" dirty="0" smtClean="0"/>
              <a:t>/</a:t>
            </a:r>
            <a:r>
              <a:rPr lang="fr-FR" baseline="0" dirty="0" err="1" smtClean="0"/>
              <a:t>ADHD_Stimulant_medication</a:t>
            </a:r>
            <a:r>
              <a:rPr lang="fr-FR" baseline="0" smtClean="0"/>
              <a:t>/</a:t>
            </a:r>
            <a:endParaRPr lang="fr-FR" baseline="0" dirty="0" smtClean="0"/>
          </a:p>
          <a:p>
            <a:r>
              <a:rPr lang="fr-FR" dirty="0" smtClean="0"/>
              <a:t>http://</a:t>
            </a:r>
            <a:r>
              <a:rPr lang="fr-FR" dirty="0" err="1" smtClean="0"/>
              <a:t>www.drugs.com</a:t>
            </a:r>
            <a:r>
              <a:rPr lang="fr-FR" dirty="0" smtClean="0"/>
              <a:t>/</a:t>
            </a:r>
            <a:r>
              <a:rPr lang="fr-FR" dirty="0" err="1" smtClean="0"/>
              <a:t>stats</a:t>
            </a:r>
            <a:r>
              <a:rPr lang="fr-FR" dirty="0" smtClean="0"/>
              <a:t>/</a:t>
            </a:r>
            <a:r>
              <a:rPr lang="fr-FR" dirty="0" err="1" smtClean="0"/>
              <a:t>methylphenidate</a:t>
            </a:r>
            <a:endParaRPr lang="fr-FR" dirty="0" smtClean="0"/>
          </a:p>
          <a:p>
            <a:r>
              <a:rPr lang="fr-FR" dirty="0" err="1" smtClean="0"/>
              <a:t>Ritalin</a:t>
            </a:r>
            <a:r>
              <a:rPr lang="fr-FR" dirty="0" smtClean="0"/>
              <a:t> in the UK</a:t>
            </a:r>
          </a:p>
          <a:p>
            <a:r>
              <a:rPr lang="fr-FR" dirty="0" smtClean="0"/>
              <a:t>http://</a:t>
            </a:r>
            <a:r>
              <a:rPr lang="fr-FR" dirty="0" err="1" smtClean="0"/>
              <a:t>www.theguardian.com</a:t>
            </a:r>
            <a:r>
              <a:rPr lang="fr-FR" dirty="0" smtClean="0"/>
              <a:t>/society/2012/</a:t>
            </a:r>
            <a:r>
              <a:rPr lang="fr-FR" dirty="0" err="1" smtClean="0"/>
              <a:t>may</a:t>
            </a:r>
            <a:r>
              <a:rPr lang="fr-FR" dirty="0" smtClean="0"/>
              <a:t>/06/</a:t>
            </a:r>
            <a:r>
              <a:rPr lang="fr-FR" dirty="0" err="1" smtClean="0"/>
              <a:t>ritalin-adhd-shocks-child-psychologists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24FD-985A-488B-888B-D1EE8BFDD16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5844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The 21st century leader is not full of every skills : he recognizes the situation is far too complex for a single mind to handle everything. </a:t>
            </a:r>
          </a:p>
          <a:p>
            <a:r>
              <a:rPr lang="fr-CH" dirty="0" smtClean="0"/>
              <a:t>He «just» enables the space for a collective intelligence to emerge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24FD-985A-488B-888B-D1EE8BFDD16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24403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06-82 80 95 53 M. Lebrun Pascal Jean de Montois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“Our </a:t>
            </a:r>
            <a:r>
              <a:rPr lang="fr-FR" dirty="0" err="1" smtClean="0"/>
              <a:t>greatest</a:t>
            </a:r>
            <a:r>
              <a:rPr lang="fr-FR" dirty="0" smtClean="0"/>
              <a:t> </a:t>
            </a:r>
            <a:r>
              <a:rPr lang="fr-FR" dirty="0" err="1" smtClean="0"/>
              <a:t>glory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in </a:t>
            </a:r>
            <a:r>
              <a:rPr lang="fr-FR" dirty="0" err="1" smtClean="0"/>
              <a:t>never</a:t>
            </a:r>
            <a:r>
              <a:rPr lang="fr-FR" dirty="0" smtClean="0"/>
              <a:t> </a:t>
            </a:r>
            <a:r>
              <a:rPr lang="fr-FR" dirty="0" err="1" smtClean="0"/>
              <a:t>failing</a:t>
            </a:r>
            <a:r>
              <a:rPr lang="fr-FR" dirty="0" smtClean="0"/>
              <a:t>, but in </a:t>
            </a:r>
            <a:r>
              <a:rPr lang="fr-FR" dirty="0" err="1" smtClean="0"/>
              <a:t>rising</a:t>
            </a:r>
            <a:r>
              <a:rPr lang="fr-FR" dirty="0" smtClean="0"/>
              <a:t> up </a:t>
            </a:r>
            <a:r>
              <a:rPr lang="fr-FR" dirty="0" err="1" smtClean="0"/>
              <a:t>every</a:t>
            </a:r>
            <a:r>
              <a:rPr lang="fr-FR" dirty="0" smtClean="0"/>
              <a:t> time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fail</a:t>
            </a:r>
            <a:r>
              <a:rPr lang="fr-FR" dirty="0" smtClean="0"/>
              <a:t>.” </a:t>
            </a:r>
            <a:br>
              <a:rPr lang="fr-FR" dirty="0" smtClean="0"/>
            </a:br>
            <a:r>
              <a:rPr lang="fr-FR" i="1" dirty="0" smtClean="0"/>
              <a:t>Ralph </a:t>
            </a:r>
            <a:r>
              <a:rPr lang="fr-FR" i="1" dirty="0" err="1" smtClean="0"/>
              <a:t>Waldo</a:t>
            </a:r>
            <a:r>
              <a:rPr lang="fr-FR" i="1" dirty="0" smtClean="0"/>
              <a:t> Emerson</a:t>
            </a:r>
          </a:p>
          <a:p>
            <a:endParaRPr lang="fr-FR" dirty="0" smtClean="0"/>
          </a:p>
          <a:p>
            <a:r>
              <a:rPr lang="fr-FR" dirty="0" smtClean="0"/>
              <a:t>“if </a:t>
            </a:r>
            <a:r>
              <a:rPr lang="fr-FR" dirty="0" err="1" smtClean="0"/>
              <a:t>you</a:t>
            </a:r>
            <a:r>
              <a:rPr lang="fr-FR" dirty="0" smtClean="0"/>
              <a:t> set </a:t>
            </a:r>
            <a:r>
              <a:rPr lang="fr-FR" dirty="0" err="1" smtClean="0"/>
              <a:t>your</a:t>
            </a:r>
            <a:r>
              <a:rPr lang="fr-FR" dirty="0" smtClean="0"/>
              <a:t> goals </a:t>
            </a:r>
            <a:r>
              <a:rPr lang="fr-FR" dirty="0" err="1" smtClean="0"/>
              <a:t>ridiculously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and </a:t>
            </a:r>
            <a:r>
              <a:rPr lang="fr-FR" dirty="0" err="1" smtClean="0"/>
              <a:t>its</a:t>
            </a:r>
            <a:r>
              <a:rPr lang="fr-FR" dirty="0" smtClean="0"/>
              <a:t> a </a:t>
            </a:r>
            <a:r>
              <a:rPr lang="fr-FR" dirty="0" err="1" smtClean="0"/>
              <a:t>failure</a:t>
            </a:r>
            <a:r>
              <a:rPr lang="fr-FR" dirty="0" smtClean="0"/>
              <a:t>,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fail</a:t>
            </a:r>
            <a:r>
              <a:rPr lang="fr-FR" dirty="0" smtClean="0"/>
              <a:t> </a:t>
            </a:r>
            <a:r>
              <a:rPr lang="fr-FR" dirty="0" err="1" smtClean="0"/>
              <a:t>above</a:t>
            </a:r>
            <a:r>
              <a:rPr lang="fr-FR" dirty="0" smtClean="0"/>
              <a:t> </a:t>
            </a:r>
            <a:r>
              <a:rPr lang="fr-FR" dirty="0" err="1" smtClean="0"/>
              <a:t>everyone</a:t>
            </a:r>
            <a:r>
              <a:rPr lang="fr-FR" dirty="0" smtClean="0"/>
              <a:t> </a:t>
            </a:r>
            <a:r>
              <a:rPr lang="fr-FR" dirty="0" err="1" smtClean="0"/>
              <a:t>elses</a:t>
            </a:r>
            <a:r>
              <a:rPr lang="fr-FR" dirty="0" smtClean="0"/>
              <a:t> </a:t>
            </a:r>
            <a:r>
              <a:rPr lang="fr-FR" dirty="0" err="1" smtClean="0"/>
              <a:t>success</a:t>
            </a:r>
            <a:r>
              <a:rPr lang="fr-FR" dirty="0" smtClean="0"/>
              <a:t>” </a:t>
            </a:r>
            <a:br>
              <a:rPr lang="fr-FR" dirty="0" smtClean="0"/>
            </a:br>
            <a:r>
              <a:rPr lang="fr-FR" dirty="0" smtClean="0"/>
              <a:t>― </a:t>
            </a:r>
            <a:r>
              <a:rPr lang="fr-FR" dirty="0" smtClean="0">
                <a:hlinkClick r:id="rId3"/>
              </a:rPr>
              <a:t>James Cameron</a:t>
            </a:r>
            <a:endParaRPr lang="fr-FR" dirty="0" smtClean="0"/>
          </a:p>
          <a:p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“Our </a:t>
            </a:r>
            <a:r>
              <a:rPr lang="fr-FR" dirty="0" err="1" smtClean="0"/>
              <a:t>greatest</a:t>
            </a:r>
            <a:r>
              <a:rPr lang="fr-FR" dirty="0" smtClean="0"/>
              <a:t> </a:t>
            </a:r>
            <a:r>
              <a:rPr lang="fr-FR" dirty="0" err="1" smtClean="0"/>
              <a:t>glory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in </a:t>
            </a:r>
            <a:r>
              <a:rPr lang="fr-FR" dirty="0" err="1" smtClean="0"/>
              <a:t>never</a:t>
            </a:r>
            <a:r>
              <a:rPr lang="fr-FR" dirty="0" smtClean="0"/>
              <a:t> </a:t>
            </a:r>
            <a:r>
              <a:rPr lang="fr-FR" dirty="0" err="1" smtClean="0"/>
              <a:t>failing</a:t>
            </a:r>
            <a:r>
              <a:rPr lang="fr-FR" dirty="0" smtClean="0"/>
              <a:t>, but in </a:t>
            </a:r>
            <a:r>
              <a:rPr lang="fr-FR" dirty="0" err="1" smtClean="0"/>
              <a:t>rising</a:t>
            </a:r>
            <a:r>
              <a:rPr lang="fr-FR" dirty="0" smtClean="0"/>
              <a:t> up </a:t>
            </a:r>
            <a:r>
              <a:rPr lang="fr-FR" dirty="0" err="1" smtClean="0"/>
              <a:t>every</a:t>
            </a:r>
            <a:r>
              <a:rPr lang="fr-FR" dirty="0" smtClean="0"/>
              <a:t> time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fail</a:t>
            </a:r>
            <a:r>
              <a:rPr lang="fr-FR" dirty="0" smtClean="0"/>
              <a:t>.” </a:t>
            </a:r>
            <a:br>
              <a:rPr lang="fr-FR" dirty="0" smtClean="0"/>
            </a:br>
            <a:r>
              <a:rPr lang="fr-FR" dirty="0" smtClean="0"/>
              <a:t>― </a:t>
            </a:r>
            <a:r>
              <a:rPr lang="fr-FR" dirty="0" smtClean="0">
                <a:hlinkClick r:id="rId4"/>
              </a:rPr>
              <a:t>Ralph Waldo Emerson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“As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proceed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life, </a:t>
            </a:r>
            <a:r>
              <a:rPr lang="fr-FR" dirty="0" err="1" smtClean="0"/>
              <a:t>following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path</a:t>
            </a:r>
            <a:r>
              <a:rPr lang="fr-FR" dirty="0" smtClean="0"/>
              <a:t>, </a:t>
            </a:r>
            <a:r>
              <a:rPr lang="fr-FR" dirty="0" err="1" smtClean="0"/>
              <a:t>birds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shit on </a:t>
            </a:r>
            <a:r>
              <a:rPr lang="fr-FR" dirty="0" err="1" smtClean="0"/>
              <a:t>you</a:t>
            </a:r>
            <a:r>
              <a:rPr lang="fr-FR" dirty="0" smtClean="0"/>
              <a:t>. </a:t>
            </a:r>
            <a:r>
              <a:rPr lang="fr-FR" dirty="0" err="1" smtClean="0"/>
              <a:t>Don't</a:t>
            </a:r>
            <a:r>
              <a:rPr lang="fr-FR" dirty="0" smtClean="0"/>
              <a:t> </a:t>
            </a:r>
            <a:r>
              <a:rPr lang="fr-FR" dirty="0" err="1" smtClean="0"/>
              <a:t>bother</a:t>
            </a:r>
            <a:r>
              <a:rPr lang="fr-FR" dirty="0" smtClean="0"/>
              <a:t> to </a:t>
            </a:r>
            <a:r>
              <a:rPr lang="fr-FR" dirty="0" err="1" smtClean="0"/>
              <a:t>brush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off. </a:t>
            </a:r>
            <a:br>
              <a:rPr lang="fr-FR" dirty="0" smtClean="0"/>
            </a:br>
            <a:r>
              <a:rPr lang="fr-FR" dirty="0" err="1" smtClean="0"/>
              <a:t>Getting</a:t>
            </a:r>
            <a:r>
              <a:rPr lang="fr-FR" dirty="0" smtClean="0"/>
              <a:t> a </a:t>
            </a:r>
            <a:r>
              <a:rPr lang="fr-FR" dirty="0" err="1" smtClean="0"/>
              <a:t>comedic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dirty="0" smtClean="0"/>
              <a:t> of </a:t>
            </a:r>
            <a:r>
              <a:rPr lang="fr-FR" dirty="0" err="1" smtClean="0"/>
              <a:t>your</a:t>
            </a:r>
            <a:r>
              <a:rPr lang="fr-FR" dirty="0" smtClean="0"/>
              <a:t> situation </a:t>
            </a:r>
            <a:r>
              <a:rPr lang="fr-FR" dirty="0" err="1" smtClean="0"/>
              <a:t>gives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spiritual distance. </a:t>
            </a:r>
            <a:br>
              <a:rPr lang="fr-FR" dirty="0" smtClean="0"/>
            </a:br>
            <a:r>
              <a:rPr lang="fr-FR" dirty="0" err="1" smtClean="0"/>
              <a:t>Having</a:t>
            </a:r>
            <a:r>
              <a:rPr lang="fr-FR" dirty="0" smtClean="0"/>
              <a:t> a </a:t>
            </a:r>
            <a:r>
              <a:rPr lang="fr-FR" dirty="0" err="1" smtClean="0"/>
              <a:t>sense</a:t>
            </a:r>
            <a:r>
              <a:rPr lang="fr-FR" dirty="0" smtClean="0"/>
              <a:t> of </a:t>
            </a:r>
            <a:r>
              <a:rPr lang="fr-FR" dirty="0" err="1" smtClean="0"/>
              <a:t>humor</a:t>
            </a:r>
            <a:r>
              <a:rPr lang="fr-FR" dirty="0" smtClean="0"/>
              <a:t> </a:t>
            </a:r>
            <a:r>
              <a:rPr lang="fr-FR" dirty="0" err="1" smtClean="0"/>
              <a:t>saves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.” </a:t>
            </a:r>
            <a:br>
              <a:rPr lang="fr-FR" dirty="0" smtClean="0"/>
            </a:br>
            <a:r>
              <a:rPr lang="fr-FR" dirty="0" smtClean="0"/>
              <a:t>― </a:t>
            </a:r>
            <a:r>
              <a:rPr lang="fr-FR" dirty="0" smtClean="0">
                <a:hlinkClick r:id="rId5"/>
              </a:rPr>
              <a:t>Joseph Campbell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24FD-985A-488B-888B-D1EE8BFDD16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24403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“</a:t>
            </a:r>
            <a:r>
              <a:rPr lang="fr-FR" dirty="0" err="1" smtClean="0"/>
              <a:t>We</a:t>
            </a:r>
            <a:r>
              <a:rPr lang="fr-FR" dirty="0" smtClean="0"/>
              <a:t> are all </a:t>
            </a:r>
            <a:r>
              <a:rPr lang="fr-FR" dirty="0" err="1" smtClean="0"/>
              <a:t>butterflies</a:t>
            </a:r>
            <a:r>
              <a:rPr lang="fr-FR" dirty="0" smtClean="0"/>
              <a:t>. </a:t>
            </a:r>
            <a:r>
              <a:rPr lang="fr-FR" dirty="0" err="1" smtClean="0"/>
              <a:t>Earth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chrysalis</a:t>
            </a:r>
            <a:r>
              <a:rPr lang="fr-FR" dirty="0" smtClean="0"/>
              <a:t>.” </a:t>
            </a:r>
            <a:br>
              <a:rPr lang="fr-FR" dirty="0" smtClean="0"/>
            </a:br>
            <a:r>
              <a:rPr lang="fr-FR" dirty="0" smtClean="0"/>
              <a:t>― </a:t>
            </a:r>
            <a:r>
              <a:rPr lang="fr-FR" dirty="0" smtClean="0">
                <a:hlinkClick r:id="rId3"/>
              </a:rPr>
              <a:t>LeeAnn</a:t>
            </a:r>
            <a:r>
              <a:rPr lang="fr-FR" smtClean="0">
                <a:hlinkClick r:id="rId3"/>
              </a:rPr>
              <a:t> Taylor</a:t>
            </a:r>
            <a:r>
              <a:rPr lang="fr-FR" smtClean="0"/>
              <a:t> 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24FD-985A-488B-888B-D1EE8BFDD16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7233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24FD-985A-488B-888B-D1EE8BFDD16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51127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24FD-985A-488B-888B-D1EE8BFDD16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8049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24FD-985A-488B-888B-D1EE8BFDD16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8049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24FD-985A-488B-888B-D1EE8BFDD16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804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praneo_def_rvb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>
            <a:off x="8257736" y="6324600"/>
            <a:ext cx="0" cy="381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263596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‹N°›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2" name="Sous-titre 2"/>
          <p:cNvSpPr txBox="1">
            <a:spLocks/>
          </p:cNvSpPr>
          <p:nvPr userDrawn="1"/>
        </p:nvSpPr>
        <p:spPr>
          <a:xfrm>
            <a:off x="1587306" y="6385757"/>
            <a:ext cx="3962400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PELLENTESQUE ULTRICES NUNC AT LIBERO CONVALLIS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66178C-6372-460D-A488-DF6E6FF21F60}" type="datetime1">
              <a:rPr lang="fr-FR" smtClean="0"/>
              <a:pPr/>
              <a:t>28/03/2015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8229600" y="6324600"/>
            <a:ext cx="0" cy="304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D4E2F03-E68E-4D0A-928E-EF87EF6D564A}" type="datetime1">
              <a:rPr lang="fr-FR" smtClean="0"/>
              <a:pPr/>
              <a:t>28/03/2015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04D44F7-EF0E-4347-B576-FAA8D4BFE9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66AB001-9DF9-476C-BEF2-1D1EEFD210CE}" type="datetime1">
              <a:rPr lang="fr-FR" smtClean="0"/>
              <a:pPr/>
              <a:t>28/03/2015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04D44F7-EF0E-4347-B576-FAA8D4BFE9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B20445E-EA60-4A48-9EAE-FA49BD7EA74B}" type="datetime1">
              <a:rPr lang="fr-FR" smtClean="0"/>
              <a:pPr/>
              <a:t>28/03/2015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04D44F7-EF0E-4347-B576-FAA8D4BFE9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praneo_def_rvb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257736" y="6324600"/>
            <a:ext cx="0" cy="381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263596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‹N°›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4" name="Sous-titre 2"/>
          <p:cNvSpPr txBox="1">
            <a:spLocks/>
          </p:cNvSpPr>
          <p:nvPr userDrawn="1"/>
        </p:nvSpPr>
        <p:spPr>
          <a:xfrm>
            <a:off x="1587306" y="6385757"/>
            <a:ext cx="3962400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PELLENTESQUE ULTRICES NUNC AT LIBERO CONVALLIS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DA36706-05BB-4E4B-B09C-B03C7EADAB13}" type="datetime1">
              <a:rPr lang="fr-FR" smtClean="0"/>
              <a:pPr/>
              <a:t>28/03/2015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praneo_def_rvb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257736" y="6324600"/>
            <a:ext cx="0" cy="381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263596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‹N°›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4" name="Sous-titre 2"/>
          <p:cNvSpPr txBox="1">
            <a:spLocks/>
          </p:cNvSpPr>
          <p:nvPr userDrawn="1"/>
        </p:nvSpPr>
        <p:spPr>
          <a:xfrm>
            <a:off x="1587306" y="6385757"/>
            <a:ext cx="3962400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PELLENTESQUE ULTRICES NUNC AT LIBERO CONVALLIS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DA36706-05BB-4E4B-B09C-B03C7EADAB13}" type="datetime1">
              <a:rPr lang="fr-FR" smtClean="0"/>
              <a:pPr/>
              <a:t>28/03/2015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praneo_def_rvb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>
            <a:off x="8257736" y="6324600"/>
            <a:ext cx="0" cy="381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263596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‹N°›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2" name="Sous-titre 2"/>
          <p:cNvSpPr txBox="1">
            <a:spLocks/>
          </p:cNvSpPr>
          <p:nvPr userDrawn="1"/>
        </p:nvSpPr>
        <p:spPr>
          <a:xfrm>
            <a:off x="1587306" y="6385757"/>
            <a:ext cx="3962400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PELLENTESQUE ULTRICES NUNC AT LIBERO CONVALLIS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66178C-6372-460D-A488-DF6E6FF21F60}" type="datetime1">
              <a:rPr lang="fr-FR" smtClean="0"/>
              <a:pPr/>
              <a:t>28/03/2015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praneo_def_rvb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257736" y="6324600"/>
            <a:ext cx="0" cy="381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263596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‹N°›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4" name="Sous-titre 2"/>
          <p:cNvSpPr txBox="1">
            <a:spLocks/>
          </p:cNvSpPr>
          <p:nvPr userDrawn="1"/>
        </p:nvSpPr>
        <p:spPr>
          <a:xfrm>
            <a:off x="1587306" y="6385757"/>
            <a:ext cx="3962400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PELLENTESQUE ULTRICES NUNC AT LIBERO CONVALLIS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DA36706-05BB-4E4B-B09C-B03C7EADAB13}" type="datetime1">
              <a:rPr lang="fr-FR" smtClean="0"/>
              <a:pPr/>
              <a:t>28/03/2015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praneo_def_rvb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8257736" y="6324600"/>
            <a:ext cx="0" cy="381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263596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‹N°›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3" name="Sous-titre 2"/>
          <p:cNvSpPr txBox="1">
            <a:spLocks/>
          </p:cNvSpPr>
          <p:nvPr userDrawn="1"/>
        </p:nvSpPr>
        <p:spPr>
          <a:xfrm>
            <a:off x="1587306" y="6385757"/>
            <a:ext cx="3962400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PELLENTESQUE ULTRICES NUNC AT LIBERO CONVALLIS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7FB459B-3133-4CF9-A3A2-153B176E7603}" type="datetime1">
              <a:rPr lang="fr-FR" smtClean="0"/>
              <a:pPr/>
              <a:t>28/03/2015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praneo_def_rvb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8257736" y="6324600"/>
            <a:ext cx="0" cy="381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263596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‹N°›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3" name="Sous-titre 2"/>
          <p:cNvSpPr txBox="1">
            <a:spLocks/>
          </p:cNvSpPr>
          <p:nvPr userDrawn="1"/>
        </p:nvSpPr>
        <p:spPr>
          <a:xfrm>
            <a:off x="1587306" y="6385757"/>
            <a:ext cx="3962400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PELLENTESQUE ULTRICES NUNC AT LIBERO CONVALLIS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0B18C22-FD9E-4E16-8674-1EDC7AAEE169}" type="datetime1">
              <a:rPr lang="fr-FR" smtClean="0"/>
              <a:pPr/>
              <a:t>28/03/2015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praneo_def_rvb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257736" y="6324600"/>
            <a:ext cx="0" cy="381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263596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‹N°›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4" name="Sous-titre 2"/>
          <p:cNvSpPr txBox="1">
            <a:spLocks/>
          </p:cNvSpPr>
          <p:nvPr userDrawn="1"/>
        </p:nvSpPr>
        <p:spPr>
          <a:xfrm>
            <a:off x="1587306" y="6385757"/>
            <a:ext cx="3962400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PELLENTESQUE ULTRICES NUNC AT LIBERO CONVALLIS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37D0F3-08CC-43AF-8028-D60A51A6911F}" type="datetime1">
              <a:rPr lang="fr-FR" smtClean="0"/>
              <a:pPr/>
              <a:t>28/03/2015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29600" y="6019800"/>
            <a:ext cx="0" cy="6096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praneo_def_rvb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>
            <a:off x="8257736" y="6324600"/>
            <a:ext cx="0" cy="381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263596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‹N°›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8" name="Sous-titre 2"/>
          <p:cNvSpPr txBox="1">
            <a:spLocks/>
          </p:cNvSpPr>
          <p:nvPr userDrawn="1"/>
        </p:nvSpPr>
        <p:spPr>
          <a:xfrm>
            <a:off x="1587306" y="6385757"/>
            <a:ext cx="3962400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PELLENTESQUE ULTRICES NUNC AT LIBERO CONVALLIS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819AA4A-40D9-499D-ABCC-9917596A891F}" type="datetime1">
              <a:rPr lang="fr-FR" smtClean="0"/>
              <a:pPr/>
              <a:t>28/03/2015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praneo_def_rvb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8257736" y="6324600"/>
            <a:ext cx="0" cy="381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263596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‹N°›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5" name="Sous-titre 2"/>
          <p:cNvSpPr txBox="1">
            <a:spLocks/>
          </p:cNvSpPr>
          <p:nvPr userDrawn="1"/>
        </p:nvSpPr>
        <p:spPr>
          <a:xfrm>
            <a:off x="1587306" y="6385757"/>
            <a:ext cx="3962400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PELLENTESQUE ULTRICES NUNC AT LIBERO CONVALLIS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14D97B0-5A4C-4C43-A655-7915AD622A85}" type="datetime1">
              <a:rPr lang="fr-FR" smtClean="0"/>
              <a:pPr/>
              <a:t>28/03/2015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praneo_def_rvb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257736" y="6324600"/>
            <a:ext cx="0" cy="381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263596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‹N°›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4" name="Sous-titre 2"/>
          <p:cNvSpPr txBox="1">
            <a:spLocks/>
          </p:cNvSpPr>
          <p:nvPr userDrawn="1"/>
        </p:nvSpPr>
        <p:spPr>
          <a:xfrm>
            <a:off x="1587306" y="6385757"/>
            <a:ext cx="3962400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PELLENTESQUE ULTRICES NUNC AT LIBERO CONVALLIS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DA36706-05BB-4E4B-B09C-B03C7EADAB13}" type="datetime1">
              <a:rPr lang="fr-FR" smtClean="0"/>
              <a:pPr/>
              <a:t>28/03/2015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775618C-C605-4356-8C50-07923E8F2F34}" type="datetime1">
              <a:rPr lang="fr-FR" smtClean="0"/>
              <a:pPr/>
              <a:t>28/03/2015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04D44F7-EF0E-4347-B576-FAA8D4BFE9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68C6BAF-87D3-4159-BEB0-C60EDD2DC954}" type="datetime1">
              <a:rPr lang="fr-FR" smtClean="0"/>
              <a:pPr/>
              <a:t>28/03/2015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04D44F7-EF0E-4347-B576-FAA8D4BFE9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5" r:id="rId13"/>
    <p:sldLayoutId id="2147483673" r:id="rId14"/>
    <p:sldLayoutId id="2147483688" r:id="rId15"/>
    <p:sldLayoutId id="2147483689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98387B"/>
          </a:solidFill>
          <a:latin typeface="Open Sans Extra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10084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85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Open Sans Light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Open Sans Light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hyperlink" Target="http://youtu.be/zDZFcDGpL4U" TargetMode="Externa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hyperlink" Target="https://youtu.be/zMxj0E4yKJY" TargetMode="Externa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hyperlink" Target="http://www.strategy-business.com/article/00306?pg=0" TargetMode="Externa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hyperlink" Target="http://www.truthdig.com/report/item/higher_education_and_the_politics_of_disruption_2015032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5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_praneo_home_1280.fw.png"/>
          <p:cNvPicPr>
            <a:picLocks noChangeAspect="1"/>
          </p:cNvPicPr>
          <p:nvPr/>
        </p:nvPicPr>
        <p:blipFill>
          <a:blip r:embed="rId2" cstate="print"/>
          <a:srcRect t="9065"/>
          <a:stretch>
            <a:fillRect/>
          </a:stretch>
        </p:blipFill>
        <p:spPr>
          <a:xfrm>
            <a:off x="0" y="0"/>
            <a:ext cx="9144000" cy="4586288"/>
          </a:xfrm>
          <a:prstGeom prst="rect">
            <a:avLst/>
          </a:prstGeom>
        </p:spPr>
      </p:pic>
      <p:pic>
        <p:nvPicPr>
          <p:cNvPr id="5" name="Image 4" descr="praneo_def_rvb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232400"/>
            <a:ext cx="3543296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9684" y="5010658"/>
            <a:ext cx="1586484" cy="1586484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867450" y="66999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rgbClr val="98387B"/>
                </a:solidFill>
                <a:latin typeface="Open Sans Extrabold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8000" b="1" cap="none" dirty="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Education for Leadership</a:t>
            </a:r>
            <a:endParaRPr lang="fr-FR" sz="8000" b="1" cap="none" dirty="0">
              <a:solidFill>
                <a:schemeClr val="bg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29227" y="769392"/>
            <a:ext cx="9144000" cy="5332048"/>
          </a:xfrm>
          <a:prstGeom prst="rect">
            <a:avLst/>
          </a:prstGeom>
          <a:gradFill flip="none" rotWithShape="1">
            <a:gsLst>
              <a:gs pos="0">
                <a:srgbClr val="FFB7E2"/>
              </a:gs>
              <a:gs pos="97000">
                <a:schemeClr val="bg1">
                  <a:alpha val="26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praneo_def_rvb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10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587306" y="6385757"/>
            <a:ext cx="3822894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Effective Leadership - World </a:t>
            </a:r>
            <a:r>
              <a:rPr lang="fr-FR" sz="1100" baseline="0" dirty="0" err="1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Academy</a:t>
            </a: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of Art &amp; Science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66178C-6372-460D-A488-DF6E6FF21F60}" type="datetime1">
              <a:rPr lang="fr-FR" smtClean="0"/>
              <a:pPr/>
              <a:t>28/03/2015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8229600" y="6324600"/>
            <a:ext cx="0" cy="304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168339" y="52754"/>
            <a:ext cx="8952215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fr-CH" sz="2200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Belief n#3 : </a:t>
            </a:r>
            <a:r>
              <a:rPr lang="fr-CH" sz="2200" u="sng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Spiritual journey</a:t>
            </a:r>
            <a:r>
              <a:rPr lang="fr-CH" sz="2200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is key to unlock full potential</a:t>
            </a:r>
            <a:endParaRPr lang="en-US" sz="2200" dirty="0">
              <a:solidFill>
                <a:srgbClr val="98387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0698" y="6293358"/>
            <a:ext cx="367284" cy="3672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600200"/>
            <a:ext cx="4519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8387B"/>
                </a:solidFill>
                <a:latin typeface="+mj-lt"/>
              </a:rPr>
              <a:t>Einstein </a:t>
            </a:r>
            <a:r>
              <a:rPr lang="en-US" sz="2000" dirty="0" smtClean="0">
                <a:solidFill>
                  <a:srgbClr val="98387B"/>
                </a:solidFill>
                <a:latin typeface="+mj-lt"/>
              </a:rPr>
              <a:t>:</a:t>
            </a:r>
          </a:p>
          <a:p>
            <a:r>
              <a:rPr lang="en-US" dirty="0" smtClean="0">
                <a:latin typeface="Open Sans"/>
                <a:cs typeface="Open Sans"/>
              </a:rPr>
              <a:t>“Education </a:t>
            </a:r>
            <a:r>
              <a:rPr lang="en-US" dirty="0">
                <a:latin typeface="Open Sans"/>
                <a:cs typeface="Open Sans"/>
              </a:rPr>
              <a:t>is not the learning of facts, </a:t>
            </a:r>
            <a:endParaRPr lang="en-US" dirty="0" smtClean="0">
              <a:latin typeface="Open Sans"/>
              <a:cs typeface="Open Sans"/>
            </a:endParaRPr>
          </a:p>
          <a:p>
            <a:r>
              <a:rPr lang="en-US" dirty="0" smtClean="0">
                <a:latin typeface="Open Sans"/>
                <a:cs typeface="Open Sans"/>
              </a:rPr>
              <a:t>but </a:t>
            </a:r>
            <a:r>
              <a:rPr lang="en-US" dirty="0">
                <a:latin typeface="Open Sans"/>
                <a:cs typeface="Open Sans"/>
              </a:rPr>
              <a:t>the training of the mind to think.”</a:t>
            </a:r>
            <a:r>
              <a:rPr lang="en-US" sz="2000" dirty="0">
                <a:solidFill>
                  <a:srgbClr val="98387B"/>
                </a:solidFill>
                <a:latin typeface="+mj-lt"/>
              </a:rPr>
              <a:t> </a:t>
            </a:r>
          </a:p>
        </p:txBody>
      </p:sp>
      <p:sp>
        <p:nvSpPr>
          <p:cNvPr id="17" name="Sous-titre 2"/>
          <p:cNvSpPr txBox="1">
            <a:spLocks/>
          </p:cNvSpPr>
          <p:nvPr/>
        </p:nvSpPr>
        <p:spPr>
          <a:xfrm>
            <a:off x="0" y="52578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 smtClean="0">
                <a:solidFill>
                  <a:srgbClr val="9838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Belief n#3 Management-less organizations need egoless leaders with stable and sharp mind fueled by compassion</a:t>
            </a:r>
            <a:endParaRPr lang="en-US" sz="2400" b="1" dirty="0">
              <a:solidFill>
                <a:srgbClr val="98387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2400" b="1" dirty="0">
              <a:solidFill>
                <a:srgbClr val="98387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304800" y="2743200"/>
            <a:ext cx="3352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8387B"/>
                </a:solidFill>
                <a:latin typeface="+mj-lt"/>
              </a:rPr>
              <a:t>SN </a:t>
            </a:r>
            <a:r>
              <a:rPr lang="en-US" sz="2000" dirty="0" err="1" smtClean="0">
                <a:solidFill>
                  <a:srgbClr val="98387B"/>
                </a:solidFill>
                <a:latin typeface="+mj-lt"/>
              </a:rPr>
              <a:t>Goenka</a:t>
            </a:r>
            <a:r>
              <a:rPr lang="en-US" sz="2000" dirty="0" smtClean="0">
                <a:solidFill>
                  <a:srgbClr val="98387B"/>
                </a:solidFill>
                <a:latin typeface="+mj-lt"/>
              </a:rPr>
              <a:t>: </a:t>
            </a:r>
          </a:p>
          <a:p>
            <a:r>
              <a:rPr lang="en-US" dirty="0">
                <a:latin typeface="Open Sans"/>
                <a:cs typeface="Open Sans"/>
              </a:rPr>
              <a:t>I am only teaching you:</a:t>
            </a:r>
          </a:p>
          <a:p>
            <a:pPr indent="-342900">
              <a:buFontTx/>
              <a:buChar char="-"/>
            </a:pPr>
            <a:r>
              <a:rPr lang="en-US" dirty="0">
                <a:latin typeface="Open Sans"/>
                <a:cs typeface="Open Sans"/>
              </a:rPr>
              <a:t>Morality</a:t>
            </a:r>
          </a:p>
          <a:p>
            <a:pPr indent="-342900">
              <a:buFontTx/>
              <a:buChar char="-"/>
            </a:pPr>
            <a:r>
              <a:rPr lang="en-US" dirty="0">
                <a:latin typeface="Open Sans"/>
                <a:cs typeface="Open Sans"/>
              </a:rPr>
              <a:t>Mastery over the mind</a:t>
            </a:r>
          </a:p>
          <a:p>
            <a:pPr indent="-342900">
              <a:buFontTx/>
              <a:buChar char="-"/>
            </a:pPr>
            <a:r>
              <a:rPr lang="en-US" dirty="0">
                <a:latin typeface="Open Sans"/>
                <a:cs typeface="Open Sans"/>
              </a:rPr>
              <a:t>Purification of the mind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76200" y="762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 u="sng">
                <a:solidFill>
                  <a:srgbClr val="98387B"/>
                </a:solidFill>
              </a:defRPr>
            </a:lvl1pPr>
          </a:lstStyle>
          <a:p>
            <a:pPr algn="l"/>
            <a:r>
              <a:rPr lang="fr-FR" dirty="0" smtClean="0"/>
              <a:t>Education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develop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inner</a:t>
            </a:r>
            <a:r>
              <a:rPr lang="fr-FR" dirty="0" smtClean="0"/>
              <a:t> self. </a:t>
            </a:r>
            <a:endParaRPr lang="fr-CH" dirty="0"/>
          </a:p>
        </p:txBody>
      </p:sp>
      <p:pic>
        <p:nvPicPr>
          <p:cNvPr id="21" name="Image 20" descr="10-benefits-of-meditati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371600"/>
            <a:ext cx="4123209" cy="37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486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29227" y="840152"/>
            <a:ext cx="9144000" cy="5332048"/>
          </a:xfrm>
          <a:prstGeom prst="rect">
            <a:avLst/>
          </a:prstGeom>
          <a:gradFill flip="none" rotWithShape="1">
            <a:gsLst>
              <a:gs pos="0">
                <a:srgbClr val="FFB7E2"/>
              </a:gs>
              <a:gs pos="97000">
                <a:schemeClr val="bg1">
                  <a:alpha val="26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praneo_def_rvb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11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587306" y="6385757"/>
            <a:ext cx="3822894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Effective Leadership - World </a:t>
            </a:r>
            <a:r>
              <a:rPr lang="fr-FR" sz="1100" baseline="0" dirty="0" err="1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Academy</a:t>
            </a: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of Art &amp; Science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66178C-6372-460D-A488-DF6E6FF21F60}" type="datetime1">
              <a:rPr lang="fr-FR" smtClean="0"/>
              <a:pPr/>
              <a:t>28/03/2015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8229600" y="6324600"/>
            <a:ext cx="0" cy="304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168339" y="52754"/>
            <a:ext cx="8952215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fr-CH" sz="2200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Belief n#4 : Growth fueld by care rather than fear</a:t>
            </a:r>
            <a:endParaRPr lang="en-US" sz="2200" dirty="0">
              <a:solidFill>
                <a:srgbClr val="98387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0698" y="6293358"/>
            <a:ext cx="367284" cy="367284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0" y="53340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dirty="0" smtClean="0">
                <a:solidFill>
                  <a:srgbClr val="9838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Belief n#4 : cultivate love in leaders’ education so that they could also use this force in their organization</a:t>
            </a:r>
          </a:p>
          <a:p>
            <a:pPr lvl="0" algn="ctr">
              <a:spcBef>
                <a:spcPct val="20000"/>
              </a:spcBef>
            </a:pPr>
            <a:endParaRPr lang="en-US" sz="2400" b="1" dirty="0">
              <a:solidFill>
                <a:srgbClr val="98387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9958" y="1447800"/>
            <a:ext cx="37692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u="sng" dirty="0" smtClean="0"/>
              <a:t>When fear needs always more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C</a:t>
            </a:r>
            <a:r>
              <a:rPr lang="fr-CH" dirty="0" smtClean="0"/>
              <a:t>ontrol,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P</a:t>
            </a:r>
            <a:r>
              <a:rPr lang="fr-CH" dirty="0" smtClean="0"/>
              <a:t>lanification,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C</a:t>
            </a:r>
            <a:r>
              <a:rPr lang="fr-CH" dirty="0" smtClean="0"/>
              <a:t>onformity,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P</a:t>
            </a:r>
            <a:r>
              <a:rPr lang="fr-CH" dirty="0" smtClean="0"/>
              <a:t>rocesses,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S</a:t>
            </a:r>
            <a:r>
              <a:rPr lang="fr-CH" dirty="0" smtClean="0"/>
              <a:t>ilos</a:t>
            </a:r>
          </a:p>
          <a:p>
            <a:endParaRPr lang="fr-CH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3352800"/>
            <a:ext cx="376924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u="sng" dirty="0" smtClean="0"/>
              <a:t>Love allows allways more</a:t>
            </a:r>
          </a:p>
          <a:p>
            <a:pPr marL="285750" indent="-285750">
              <a:buFont typeface="Arial"/>
              <a:buChar char="•"/>
            </a:pPr>
            <a:r>
              <a:rPr lang="fr-CH" dirty="0"/>
              <a:t>S</a:t>
            </a:r>
            <a:r>
              <a:rPr lang="fr-CH" dirty="0" smtClean="0"/>
              <a:t>pace to try, 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Self confidance, 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Empowerment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Quality relationship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Complex mindset</a:t>
            </a:r>
            <a:endParaRPr lang="fr-CH" dirty="0"/>
          </a:p>
        </p:txBody>
      </p:sp>
      <p:pic>
        <p:nvPicPr>
          <p:cNvPr id="14" name="Image 13" descr="Bridg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0"/>
            <a:ext cx="4572000" cy="3429000"/>
          </a:xfrm>
          <a:prstGeom prst="rect">
            <a:avLst/>
          </a:prstGeom>
        </p:spPr>
      </p:pic>
      <p:sp>
        <p:nvSpPr>
          <p:cNvPr id="16" name="TextBox 10"/>
          <p:cNvSpPr txBox="1"/>
          <p:nvPr/>
        </p:nvSpPr>
        <p:spPr>
          <a:xfrm>
            <a:off x="76200" y="762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 u="sng">
                <a:solidFill>
                  <a:srgbClr val="98387B"/>
                </a:solidFill>
              </a:defRPr>
            </a:lvl1pPr>
          </a:lstStyle>
          <a:p>
            <a:pPr algn="l"/>
            <a:r>
              <a:rPr lang="fr-FR" dirty="0" smtClean="0"/>
              <a:t>Education </a:t>
            </a:r>
            <a:r>
              <a:rPr lang="fr-FR" dirty="0" err="1"/>
              <a:t>c</a:t>
            </a:r>
            <a:r>
              <a:rPr lang="fr-FR" dirty="0" err="1" smtClean="0"/>
              <a:t>ould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develop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capacity</a:t>
            </a:r>
            <a:r>
              <a:rPr lang="fr-FR" dirty="0" smtClean="0"/>
              <a:t> to love.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261995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29227" y="769392"/>
            <a:ext cx="9144000" cy="5332048"/>
          </a:xfrm>
          <a:prstGeom prst="rect">
            <a:avLst/>
          </a:prstGeom>
          <a:gradFill flip="none" rotWithShape="1">
            <a:gsLst>
              <a:gs pos="0">
                <a:srgbClr val="FFB7E2"/>
              </a:gs>
              <a:gs pos="97000">
                <a:schemeClr val="bg1">
                  <a:alpha val="26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praneo_def_rvb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12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587306" y="6385757"/>
            <a:ext cx="3822894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Effective Leadership - World </a:t>
            </a:r>
            <a:r>
              <a:rPr lang="fr-FR" sz="1100" baseline="0" dirty="0" err="1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Academy</a:t>
            </a: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of Art &amp; Science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66178C-6372-460D-A488-DF6E6FF21F60}" type="datetime1">
              <a:rPr lang="fr-FR" smtClean="0"/>
              <a:pPr/>
              <a:t>28/03/2015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8229600" y="6324600"/>
            <a:ext cx="0" cy="304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168339" y="52754"/>
            <a:ext cx="8952215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fr-CH" sz="2200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Our Conclusion</a:t>
            </a:r>
            <a:endParaRPr lang="en-US" sz="2200" dirty="0">
              <a:solidFill>
                <a:srgbClr val="98387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0698" y="6293358"/>
            <a:ext cx="367284" cy="367284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152400" y="9906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We think </a:t>
            </a:r>
          </a:p>
          <a:p>
            <a:pPr marL="342900" indent="-342900">
              <a:buFont typeface="Arial"/>
              <a:buChar char="•"/>
            </a:pPr>
            <a:r>
              <a:rPr lang="fr-CH" sz="2400" dirty="0" smtClean="0"/>
              <a:t>Complex systemic environment need different leaders</a:t>
            </a:r>
          </a:p>
          <a:p>
            <a:pPr marL="342900" indent="-342900">
              <a:buFont typeface="Arial"/>
              <a:buChar char="•"/>
            </a:pPr>
            <a:r>
              <a:rPr lang="fr-CH" sz="2400" dirty="0" smtClean="0"/>
              <a:t>Current education system is unbalanced.</a:t>
            </a:r>
          </a:p>
          <a:p>
            <a:pPr marL="342900" indent="-342900">
              <a:buFont typeface="Arial"/>
              <a:buChar char="•"/>
            </a:pPr>
            <a:r>
              <a:rPr lang="fr-CH" sz="2400" dirty="0" smtClean="0"/>
              <a:t>Some kids/student are naturally connected - egoless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152400" y="2631013"/>
            <a:ext cx="88392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We believe in 4 improvements for teaching methods</a:t>
            </a:r>
          </a:p>
          <a:p>
            <a:endParaRPr lang="fr-CH" sz="700" dirty="0" smtClean="0"/>
          </a:p>
        </p:txBody>
      </p:sp>
      <p:pic>
        <p:nvPicPr>
          <p:cNvPr id="11" name="Image 10" descr="Reca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52" y="3273552"/>
            <a:ext cx="8308848" cy="25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232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nd.png"/>
          <p:cNvPicPr>
            <a:picLocks noChangeAspect="1"/>
          </p:cNvPicPr>
          <p:nvPr/>
        </p:nvPicPr>
        <p:blipFill>
          <a:blip r:embed="rId2" cstate="print"/>
          <a:srcRect b="118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ctrTitle" idx="4294967295"/>
          </p:nvPr>
        </p:nvSpPr>
        <p:spPr>
          <a:xfrm>
            <a:off x="685800" y="2819400"/>
            <a:ext cx="7772400" cy="2057400"/>
          </a:xfrm>
        </p:spPr>
        <p:txBody>
          <a:bodyPr>
            <a:normAutofit/>
          </a:bodyPr>
          <a:lstStyle/>
          <a:p>
            <a:pPr algn="ctr"/>
            <a:r>
              <a:rPr lang="fr-FR" sz="8000" dirty="0" err="1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Thanks</a:t>
            </a:r>
            <a:r>
              <a:rPr lang="fr-FR" sz="8000" dirty="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!</a:t>
            </a:r>
            <a:endParaRPr lang="fr-FR" sz="3600" cap="none" dirty="0">
              <a:solidFill>
                <a:schemeClr val="bg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0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29227" y="840152"/>
            <a:ext cx="9144000" cy="5332048"/>
          </a:xfrm>
          <a:prstGeom prst="rect">
            <a:avLst/>
          </a:prstGeom>
          <a:gradFill flip="none" rotWithShape="1">
            <a:gsLst>
              <a:gs pos="0">
                <a:srgbClr val="FFB7E2"/>
              </a:gs>
              <a:gs pos="97000">
                <a:schemeClr val="bg1">
                  <a:alpha val="26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praneo_def_rvb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14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587306" y="6385757"/>
            <a:ext cx="3822894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Effective Leadership - World </a:t>
            </a:r>
            <a:r>
              <a:rPr lang="fr-FR" sz="1100" baseline="0" dirty="0" err="1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Academy</a:t>
            </a: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of Art &amp; Science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66178C-6372-460D-A488-DF6E6FF21F60}" type="datetime1">
              <a:rPr lang="fr-FR" smtClean="0"/>
              <a:pPr/>
              <a:t>28/03/2015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8229600" y="6324600"/>
            <a:ext cx="0" cy="304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168339" y="52754"/>
            <a:ext cx="8952215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fr-CH" sz="2200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Annex 1 </a:t>
            </a:r>
            <a:r>
              <a:rPr lang="fr-CH" sz="2200" dirty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 Ken </a:t>
            </a:r>
            <a:r>
              <a:rPr lang="fr-CH" sz="2200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Robinson : changing paradigm of education</a:t>
            </a:r>
            <a:endParaRPr lang="en-US" sz="2200" dirty="0">
              <a:solidFill>
                <a:srgbClr val="98387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0698" y="6293358"/>
            <a:ext cx="367284" cy="367284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228600" y="1363682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/>
          </a:p>
        </p:txBody>
      </p:sp>
      <p:sp>
        <p:nvSpPr>
          <p:cNvPr id="13" name="TextBox 10"/>
          <p:cNvSpPr txBox="1"/>
          <p:nvPr/>
        </p:nvSpPr>
        <p:spPr>
          <a:xfrm>
            <a:off x="3581400" y="5638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Click on the image to </a:t>
            </a:r>
            <a:r>
              <a:rPr lang="fr-FR" dirty="0" err="1" smtClean="0"/>
              <a:t>view</a:t>
            </a:r>
            <a:r>
              <a:rPr lang="fr-FR" dirty="0" smtClean="0"/>
              <a:t> the </a:t>
            </a:r>
            <a:r>
              <a:rPr lang="fr-FR" dirty="0" err="1" smtClean="0"/>
              <a:t>conference</a:t>
            </a:r>
            <a:endParaRPr lang="fr-CH" b="1" dirty="0"/>
          </a:p>
        </p:txBody>
      </p:sp>
      <p:pic>
        <p:nvPicPr>
          <p:cNvPr id="2" name="Image 1" descr="Capture d’écran 2015-03-25 à 10.33.34.png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8085" y="1295400"/>
            <a:ext cx="5264915" cy="421467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28600" y="1371600"/>
            <a:ext cx="304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Sir </a:t>
            </a:r>
            <a:r>
              <a:rPr lang="fr-FR" dirty="0"/>
              <a:t>Ken Robinson </a:t>
            </a:r>
            <a:r>
              <a:rPr lang="fr-FR" dirty="0" smtClean="0"/>
              <a:t>has been </a:t>
            </a:r>
            <a:r>
              <a:rPr lang="fr-FR" dirty="0" err="1" smtClean="0"/>
              <a:t>writer</a:t>
            </a:r>
            <a:r>
              <a:rPr lang="fr-FR" dirty="0"/>
              <a:t>, </a:t>
            </a:r>
            <a:r>
              <a:rPr lang="fr-FR" dirty="0" err="1"/>
              <a:t>researcher</a:t>
            </a:r>
            <a:r>
              <a:rPr lang="fr-FR" dirty="0"/>
              <a:t>, </a:t>
            </a:r>
            <a:r>
              <a:rPr lang="fr-FR" dirty="0" err="1"/>
              <a:t>adviser</a:t>
            </a:r>
            <a:r>
              <a:rPr lang="fr-FR" dirty="0"/>
              <a:t>, </a:t>
            </a:r>
            <a:r>
              <a:rPr lang="fr-FR" dirty="0" err="1"/>
              <a:t>teacher</a:t>
            </a:r>
            <a:r>
              <a:rPr lang="fr-FR" dirty="0"/>
              <a:t> and </a:t>
            </a:r>
            <a:r>
              <a:rPr lang="fr-FR" dirty="0" smtClean="0"/>
              <a:t>speaker</a:t>
            </a:r>
          </a:p>
          <a:p>
            <a:endParaRPr lang="fr-FR" dirty="0"/>
          </a:p>
          <a:p>
            <a:r>
              <a:rPr lang="fr-FR" dirty="0" err="1" smtClean="0"/>
              <a:t>His</a:t>
            </a:r>
            <a:r>
              <a:rPr lang="fr-FR" dirty="0" smtClean="0"/>
              <a:t> mission </a:t>
            </a:r>
            <a:r>
              <a:rPr lang="fr-FR" dirty="0" err="1" smtClean="0"/>
              <a:t>statement</a:t>
            </a:r>
            <a:r>
              <a:rPr lang="fr-FR" dirty="0" smtClean="0"/>
              <a:t> :</a:t>
            </a:r>
          </a:p>
          <a:p>
            <a:endParaRPr lang="fr-FR" dirty="0"/>
          </a:p>
          <a:p>
            <a:r>
              <a:rPr lang="fr-FR" dirty="0" smtClean="0"/>
              <a:t>« to </a:t>
            </a:r>
            <a:r>
              <a:rPr lang="fr-FR" dirty="0" err="1"/>
              <a:t>transform</a:t>
            </a:r>
            <a:r>
              <a:rPr lang="fr-FR" dirty="0"/>
              <a:t> the culture of </a:t>
            </a:r>
            <a:r>
              <a:rPr lang="fr-FR" dirty="0" err="1"/>
              <a:t>education</a:t>
            </a:r>
            <a:r>
              <a:rPr lang="fr-FR" dirty="0"/>
              <a:t> and </a:t>
            </a:r>
            <a:r>
              <a:rPr lang="fr-FR" dirty="0" err="1"/>
              <a:t>organizations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richer</a:t>
            </a:r>
            <a:r>
              <a:rPr lang="fr-FR" dirty="0"/>
              <a:t> conception of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creativity</a:t>
            </a:r>
            <a:r>
              <a:rPr lang="fr-FR" dirty="0"/>
              <a:t> and intelligence.”</a:t>
            </a:r>
          </a:p>
        </p:txBody>
      </p:sp>
    </p:spTree>
    <p:extLst>
      <p:ext uri="{BB962C8B-B14F-4D97-AF65-F5344CB8AC3E}">
        <p14:creationId xmlns:p14="http://schemas.microsoft.com/office/powerpoint/2010/main" xmlns="" val="3055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29227" y="840152"/>
            <a:ext cx="9144000" cy="5332048"/>
          </a:xfrm>
          <a:prstGeom prst="rect">
            <a:avLst/>
          </a:prstGeom>
          <a:gradFill flip="none" rotWithShape="1">
            <a:gsLst>
              <a:gs pos="0">
                <a:srgbClr val="FFB7E2"/>
              </a:gs>
              <a:gs pos="97000">
                <a:schemeClr val="bg1">
                  <a:alpha val="26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praneo_def_rvb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15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587306" y="6385757"/>
            <a:ext cx="3822894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Effective Leadership - World </a:t>
            </a:r>
            <a:r>
              <a:rPr lang="fr-FR" sz="1100" baseline="0" dirty="0" err="1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Academy</a:t>
            </a: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of Art &amp; Science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66178C-6372-460D-A488-DF6E6FF21F60}" type="datetime1">
              <a:rPr lang="fr-FR" smtClean="0"/>
              <a:pPr/>
              <a:t>28/03/2015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8229600" y="6324600"/>
            <a:ext cx="0" cy="304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168339" y="52754"/>
            <a:ext cx="8952215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fr-CH" sz="2200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Annex 2 : </a:t>
            </a:r>
            <a:r>
              <a:rPr lang="fr-CH" sz="2200" dirty="0" err="1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Leaving</a:t>
            </a:r>
            <a:r>
              <a:rPr lang="fr-CH" sz="2200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CH" sz="2200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school at 13 and learning differently </a:t>
            </a:r>
            <a:endParaRPr lang="en-US" sz="2200" dirty="0">
              <a:solidFill>
                <a:srgbClr val="98387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0698" y="6293358"/>
            <a:ext cx="367284" cy="367284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228600" y="1363682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do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are an </a:t>
            </a:r>
            <a:r>
              <a:rPr lang="fr-FR" dirty="0" err="1" smtClean="0"/>
              <a:t>adult</a:t>
            </a:r>
            <a:r>
              <a:rPr lang="fr-FR" dirty="0" smtClean="0"/>
              <a:t> kid ? </a:t>
            </a:r>
            <a:r>
              <a:rPr lang="fr-FR" dirty="0" err="1" smtClean="0"/>
              <a:t>When</a:t>
            </a:r>
            <a:r>
              <a:rPr lang="fr-FR" dirty="0" smtClean="0"/>
              <a:t> I </a:t>
            </a:r>
            <a:r>
              <a:rPr lang="fr-FR" dirty="0" err="1" smtClean="0"/>
              <a:t>grow</a:t>
            </a:r>
            <a:r>
              <a:rPr lang="fr-FR" dirty="0" smtClean="0"/>
              <a:t> up… I </a:t>
            </a:r>
            <a:r>
              <a:rPr lang="fr-FR" dirty="0" err="1" smtClean="0"/>
              <a:t>want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happy, </a:t>
            </a:r>
            <a:r>
              <a:rPr lang="fr-FR" dirty="0" err="1" smtClean="0"/>
              <a:t>healthy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:</a:t>
            </a:r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Exercise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Diet</a:t>
            </a:r>
            <a:r>
              <a:rPr lang="fr-FR" dirty="0" smtClean="0"/>
              <a:t> &amp;nutrition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Time in nature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Contribution and service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Relationship</a:t>
            </a:r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Recreation</a:t>
            </a: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Relaxation and stress management</a:t>
            </a:r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Religious</a:t>
            </a:r>
            <a:r>
              <a:rPr lang="fr-FR" dirty="0" smtClean="0"/>
              <a:t> &amp; spiritual…. »</a:t>
            </a:r>
          </a:p>
          <a:p>
            <a:endParaRPr lang="fr-FR" dirty="0"/>
          </a:p>
        </p:txBody>
      </p:sp>
      <p:pic>
        <p:nvPicPr>
          <p:cNvPr id="2" name="Image 1" descr="Capture d’écran 2015-03-24 à 09.05.25.png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295400"/>
            <a:ext cx="3813052" cy="3890573"/>
          </a:xfrm>
          <a:prstGeom prst="rect">
            <a:avLst/>
          </a:prstGeom>
        </p:spPr>
      </p:pic>
      <p:sp>
        <p:nvSpPr>
          <p:cNvPr id="13" name="TextBox 10"/>
          <p:cNvSpPr txBox="1"/>
          <p:nvPr/>
        </p:nvSpPr>
        <p:spPr>
          <a:xfrm>
            <a:off x="4876800" y="5334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Click on the image to </a:t>
            </a:r>
            <a:r>
              <a:rPr lang="fr-FR" dirty="0" err="1" smtClean="0"/>
              <a:t>view</a:t>
            </a:r>
            <a:r>
              <a:rPr lang="fr-FR" dirty="0" smtClean="0"/>
              <a:t> the </a:t>
            </a:r>
            <a:r>
              <a:rPr lang="fr-FR" dirty="0" err="1" smtClean="0"/>
              <a:t>conference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xmlns="" val="15768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29227" y="840152"/>
            <a:ext cx="9144000" cy="5332048"/>
          </a:xfrm>
          <a:prstGeom prst="rect">
            <a:avLst/>
          </a:prstGeom>
          <a:gradFill flip="none" rotWithShape="1">
            <a:gsLst>
              <a:gs pos="0">
                <a:srgbClr val="FFB7E2"/>
              </a:gs>
              <a:gs pos="97000">
                <a:schemeClr val="bg1">
                  <a:alpha val="26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praneo_def_rvb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16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587306" y="6385757"/>
            <a:ext cx="3822894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Effective Leadership - World </a:t>
            </a:r>
            <a:r>
              <a:rPr lang="fr-FR" sz="1100" baseline="0" dirty="0" err="1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Academy</a:t>
            </a: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of Art &amp; Science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66178C-6372-460D-A488-DF6E6FF21F60}" type="datetime1">
              <a:rPr lang="fr-FR" smtClean="0"/>
              <a:pPr/>
              <a:t>28/03/2015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8229600" y="6324600"/>
            <a:ext cx="0" cy="304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168339" y="52754"/>
            <a:ext cx="8952215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fr-CH" sz="2200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Annex 3 : </a:t>
            </a:r>
            <a:r>
              <a:rPr lang="fr-CH" sz="2200" dirty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How to Lead in Ambiguous Times</a:t>
            </a:r>
          </a:p>
          <a:p>
            <a:pPr>
              <a:spcBef>
                <a:spcPct val="20000"/>
              </a:spcBef>
            </a:pPr>
            <a:endParaRPr lang="en-US" sz="2200" dirty="0">
              <a:solidFill>
                <a:srgbClr val="98387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0698" y="6293358"/>
            <a:ext cx="367284" cy="367284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228600" y="1363682"/>
            <a:ext cx="441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Stability</a:t>
            </a:r>
            <a:r>
              <a:rPr lang="fr-FR" dirty="0"/>
              <a:t>, </a:t>
            </a:r>
            <a:r>
              <a:rPr lang="fr-FR" dirty="0" err="1"/>
              <a:t>resilience</a:t>
            </a:r>
            <a:r>
              <a:rPr lang="fr-FR" dirty="0"/>
              <a:t>, and </a:t>
            </a:r>
            <a:r>
              <a:rPr lang="fr-FR" dirty="0" err="1"/>
              <a:t>relationships</a:t>
            </a:r>
            <a:r>
              <a:rPr lang="fr-FR" dirty="0"/>
              <a:t> are the </a:t>
            </a:r>
            <a:r>
              <a:rPr lang="fr-FR" dirty="0" err="1"/>
              <a:t>keys</a:t>
            </a:r>
            <a:r>
              <a:rPr lang="fr-FR" dirty="0"/>
              <a:t> to </a:t>
            </a:r>
            <a:r>
              <a:rPr lang="fr-FR" dirty="0" err="1"/>
              <a:t>thriving</a:t>
            </a:r>
            <a:r>
              <a:rPr lang="fr-FR" dirty="0"/>
              <a:t> </a:t>
            </a:r>
            <a:r>
              <a:rPr lang="fr-FR" dirty="0" err="1"/>
              <a:t>amid</a:t>
            </a:r>
            <a:r>
              <a:rPr lang="fr-FR" dirty="0"/>
              <a:t> </a:t>
            </a:r>
            <a:r>
              <a:rPr lang="fr-FR" dirty="0" err="1"/>
              <a:t>geopolitical</a:t>
            </a:r>
            <a:r>
              <a:rPr lang="fr-FR" dirty="0"/>
              <a:t> crises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/>
              <a:t>The more volatile and hostile the </a:t>
            </a:r>
            <a:r>
              <a:rPr lang="fr-FR" dirty="0" err="1"/>
              <a:t>environment</a:t>
            </a:r>
            <a:r>
              <a:rPr lang="fr-FR" dirty="0"/>
              <a:t>, the more </a:t>
            </a:r>
            <a:r>
              <a:rPr lang="fr-FR" dirty="0" err="1"/>
              <a:t>success</a:t>
            </a:r>
            <a:r>
              <a:rPr lang="fr-FR" dirty="0"/>
              <a:t> and </a:t>
            </a:r>
            <a:r>
              <a:rPr lang="fr-FR" dirty="0" err="1"/>
              <a:t>survival</a:t>
            </a:r>
            <a:r>
              <a:rPr lang="fr-FR" dirty="0"/>
              <a:t> </a:t>
            </a:r>
            <a:r>
              <a:rPr lang="fr-FR" dirty="0" err="1"/>
              <a:t>begin</a:t>
            </a:r>
            <a:r>
              <a:rPr lang="fr-FR" dirty="0"/>
              <a:t> to converge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old</a:t>
            </a:r>
            <a:r>
              <a:rPr lang="fr-FR" dirty="0"/>
              <a:t> </a:t>
            </a:r>
            <a:r>
              <a:rPr lang="fr-FR" dirty="0" err="1"/>
              <a:t>geopolitical</a:t>
            </a:r>
            <a:r>
              <a:rPr lang="fr-FR" dirty="0"/>
              <a:t> model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breaking</a:t>
            </a:r>
            <a:r>
              <a:rPr lang="fr-FR" dirty="0"/>
              <a:t> down, but the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thing</a:t>
            </a:r>
            <a:r>
              <a:rPr lang="fr-FR" dirty="0"/>
              <a:t> </a:t>
            </a:r>
            <a:r>
              <a:rPr lang="fr-FR" dirty="0" err="1"/>
              <a:t>emerging</a:t>
            </a:r>
            <a:r>
              <a:rPr lang="fr-FR" dirty="0"/>
              <a:t> in </a:t>
            </a:r>
            <a:r>
              <a:rPr lang="fr-FR" dirty="0" err="1"/>
              <a:t>its</a:t>
            </a:r>
            <a:r>
              <a:rPr lang="fr-FR" dirty="0"/>
              <a:t> place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crisis</a:t>
            </a:r>
            <a:r>
              <a:rPr lang="fr-FR" dirty="0"/>
              <a:t>.</a:t>
            </a:r>
          </a:p>
        </p:txBody>
      </p:sp>
      <p:pic>
        <p:nvPicPr>
          <p:cNvPr id="11" name="Image 10" descr="Capture d’écran 2015-03-25 à 10.11.05.png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1447800"/>
            <a:ext cx="3035300" cy="3263900"/>
          </a:xfrm>
          <a:prstGeom prst="rect">
            <a:avLst/>
          </a:prstGeom>
        </p:spPr>
      </p:pic>
      <p:sp>
        <p:nvSpPr>
          <p:cNvPr id="14" name="TextBox 10"/>
          <p:cNvSpPr txBox="1"/>
          <p:nvPr/>
        </p:nvSpPr>
        <p:spPr>
          <a:xfrm>
            <a:off x="5410200" y="4800600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Open Sans Light (Corps)"/>
                <a:cs typeface="Open Sans Light (Corps)"/>
              </a:rPr>
              <a:t>Click on the image to</a:t>
            </a:r>
          </a:p>
          <a:p>
            <a:pPr algn="ctr"/>
            <a:r>
              <a:rPr lang="fr-FR" sz="1600" dirty="0" err="1">
                <a:latin typeface="Open Sans Light (Corps)"/>
                <a:cs typeface="Open Sans Light (Corps)"/>
              </a:rPr>
              <a:t>r</a:t>
            </a:r>
            <a:r>
              <a:rPr lang="fr-FR" sz="1600" dirty="0" err="1" smtClean="0">
                <a:latin typeface="Open Sans Light (Corps)"/>
                <a:cs typeface="Open Sans Light (Corps)"/>
              </a:rPr>
              <a:t>ead</a:t>
            </a:r>
            <a:r>
              <a:rPr lang="fr-FR" sz="1600" dirty="0" smtClean="0">
                <a:latin typeface="Open Sans Light (Corps)"/>
                <a:cs typeface="Open Sans Light (Corps)"/>
              </a:rPr>
              <a:t> the article</a:t>
            </a:r>
            <a:endParaRPr lang="fr-CH" sz="1600" dirty="0">
              <a:latin typeface="Open Sans Light (Corps)"/>
              <a:cs typeface="Open Sans Light (Corps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4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29227" y="840152"/>
            <a:ext cx="9144000" cy="5332048"/>
          </a:xfrm>
          <a:prstGeom prst="rect">
            <a:avLst/>
          </a:prstGeom>
          <a:gradFill flip="none" rotWithShape="1">
            <a:gsLst>
              <a:gs pos="0">
                <a:srgbClr val="FFB7E2"/>
              </a:gs>
              <a:gs pos="97000">
                <a:schemeClr val="bg1">
                  <a:alpha val="26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praneo_def_rvb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17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587306" y="6385757"/>
            <a:ext cx="3822894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Effective Leadership - World </a:t>
            </a:r>
            <a:r>
              <a:rPr lang="fr-FR" sz="1100" baseline="0" dirty="0" err="1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Academy</a:t>
            </a: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of Art &amp; Science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66178C-6372-460D-A488-DF6E6FF21F60}" type="datetime1">
              <a:rPr lang="fr-FR" smtClean="0"/>
              <a:pPr/>
              <a:t>28/03/2015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8229600" y="6324600"/>
            <a:ext cx="0" cy="304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168339" y="52754"/>
            <a:ext cx="8952215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fr-CH" sz="2200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Annex 4 : Henry Giroux : university and its societal role </a:t>
            </a:r>
            <a:endParaRPr lang="en-US" sz="2200" dirty="0">
              <a:solidFill>
                <a:srgbClr val="98387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0698" y="6293358"/>
            <a:ext cx="367284" cy="367284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4038600" y="1219200"/>
            <a:ext cx="4648199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endParaRPr lang="en-US" sz="1600" b="1" dirty="0">
              <a:solidFill>
                <a:srgbClr val="98387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381000" y="1412081"/>
            <a:ext cx="403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« 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/>
              <a:t>live </a:t>
            </a:r>
            <a:r>
              <a:rPr lang="fr-FR" dirty="0" err="1"/>
              <a:t>at</a:t>
            </a:r>
            <a:r>
              <a:rPr lang="fr-FR" dirty="0"/>
              <a:t> a time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more crucial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to </a:t>
            </a:r>
            <a:r>
              <a:rPr lang="fr-FR" dirty="0" err="1"/>
              <a:t>believe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a public trust and social good. 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/>
              <a:t>best,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critical</a:t>
            </a:r>
            <a:r>
              <a:rPr lang="fr-FR" dirty="0"/>
              <a:t> institution </a:t>
            </a:r>
            <a:r>
              <a:rPr lang="fr-FR" dirty="0" err="1"/>
              <a:t>infused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promise of </a:t>
            </a:r>
            <a:r>
              <a:rPr lang="fr-FR" dirty="0" err="1"/>
              <a:t>cultivating</a:t>
            </a:r>
            <a:r>
              <a:rPr lang="fr-FR" dirty="0"/>
              <a:t> </a:t>
            </a:r>
            <a:r>
              <a:rPr lang="fr-FR" dirty="0" err="1"/>
              <a:t>intellectual</a:t>
            </a:r>
            <a:r>
              <a:rPr lang="fr-FR" dirty="0"/>
              <a:t> insight, the imagination, </a:t>
            </a:r>
            <a:r>
              <a:rPr lang="fr-FR" dirty="0" err="1"/>
              <a:t>inquisitiveness</a:t>
            </a:r>
            <a:r>
              <a:rPr lang="fr-FR" dirty="0"/>
              <a:t>, </a:t>
            </a:r>
            <a:r>
              <a:rPr lang="fr-FR" dirty="0" err="1"/>
              <a:t>risk-taking</a:t>
            </a:r>
            <a:r>
              <a:rPr lang="fr-FR" dirty="0"/>
              <a:t>, social </a:t>
            </a:r>
            <a:r>
              <a:rPr lang="fr-FR" dirty="0" err="1"/>
              <a:t>responsibility</a:t>
            </a:r>
            <a:r>
              <a:rPr lang="fr-FR" dirty="0"/>
              <a:t> and the struggle for justice</a:t>
            </a:r>
            <a:r>
              <a:rPr lang="fr-FR" dirty="0" smtClean="0"/>
              <a:t>. »</a:t>
            </a:r>
            <a:endParaRPr lang="fr-CH" b="1" dirty="0"/>
          </a:p>
        </p:txBody>
      </p:sp>
      <p:pic>
        <p:nvPicPr>
          <p:cNvPr id="2" name="Image 1" descr="Professor Henry A. Giroux.jp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600200"/>
            <a:ext cx="29051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253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29227" y="840152"/>
            <a:ext cx="9144000" cy="5332048"/>
          </a:xfrm>
          <a:prstGeom prst="rect">
            <a:avLst/>
          </a:prstGeom>
          <a:gradFill flip="none" rotWithShape="1">
            <a:gsLst>
              <a:gs pos="0">
                <a:srgbClr val="FFB7E2"/>
              </a:gs>
              <a:gs pos="97000">
                <a:schemeClr val="bg1">
                  <a:alpha val="26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praneo_def_rvb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18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587306" y="6385757"/>
            <a:ext cx="3822894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Effective Leadership - World </a:t>
            </a:r>
            <a:r>
              <a:rPr lang="fr-FR" sz="1100" baseline="0" dirty="0" err="1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Academy</a:t>
            </a: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of Art &amp; Science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66178C-6372-460D-A488-DF6E6FF21F60}" type="datetime1">
              <a:rPr lang="fr-FR" smtClean="0"/>
              <a:pPr/>
              <a:t>28/03/2015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8229600" y="6324600"/>
            <a:ext cx="0" cy="304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168339" y="52754"/>
            <a:ext cx="8952215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fr-CH" sz="2200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Annex 5 : Meditation in Business</a:t>
            </a:r>
            <a:endParaRPr lang="fr-CH" sz="2200" dirty="0">
              <a:solidFill>
                <a:srgbClr val="98387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>
              <a:spcBef>
                <a:spcPct val="20000"/>
              </a:spcBef>
            </a:pPr>
            <a:endParaRPr lang="en-US" sz="2200" dirty="0">
              <a:solidFill>
                <a:srgbClr val="98387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0698" y="6293358"/>
            <a:ext cx="367284" cy="367284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228600" y="1143000"/>
            <a:ext cx="44196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As </a:t>
            </a:r>
            <a:r>
              <a:rPr lang="fr-FR" dirty="0" err="1"/>
              <a:t>many</a:t>
            </a:r>
            <a:r>
              <a:rPr lang="fr-FR" dirty="0"/>
              <a:t> business leaders know, </a:t>
            </a:r>
            <a:r>
              <a:rPr lang="fr-FR" dirty="0" err="1"/>
              <a:t>mindfulness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gathering</a:t>
            </a:r>
            <a:r>
              <a:rPr lang="fr-FR" dirty="0"/>
              <a:t> </a:t>
            </a:r>
            <a:r>
              <a:rPr lang="fr-FR" dirty="0" err="1"/>
              <a:t>momentum</a:t>
            </a:r>
            <a:r>
              <a:rPr lang="fr-FR" dirty="0"/>
              <a:t> as a management practice. </a:t>
            </a:r>
            <a:r>
              <a:rPr lang="fr-FR" dirty="0" err="1"/>
              <a:t>Conferences</a:t>
            </a:r>
            <a:r>
              <a:rPr lang="fr-FR" dirty="0"/>
              <a:t> </a:t>
            </a:r>
            <a:r>
              <a:rPr lang="fr-FR" dirty="0" err="1"/>
              <a:t>such</a:t>
            </a:r>
            <a:r>
              <a:rPr lang="fr-FR" dirty="0"/>
              <a:t> as </a:t>
            </a:r>
            <a:r>
              <a:rPr lang="fr-FR" dirty="0" err="1"/>
              <a:t>Wisdom</a:t>
            </a:r>
            <a:r>
              <a:rPr lang="fr-FR" dirty="0"/>
              <a:t> 2.0, and </a:t>
            </a:r>
            <a:r>
              <a:rPr lang="fr-FR" dirty="0" err="1"/>
              <a:t>companies</a:t>
            </a:r>
            <a:r>
              <a:rPr lang="fr-FR" dirty="0"/>
              <a:t> </a:t>
            </a:r>
            <a:r>
              <a:rPr lang="fr-FR" dirty="0" err="1"/>
              <a:t>such</a:t>
            </a:r>
            <a:r>
              <a:rPr lang="fr-FR" dirty="0"/>
              <a:t> as Google, are </a:t>
            </a:r>
            <a:r>
              <a:rPr lang="fr-FR" dirty="0" err="1"/>
              <a:t>making</a:t>
            </a:r>
            <a:r>
              <a:rPr lang="fr-FR" dirty="0"/>
              <a:t> a </a:t>
            </a:r>
            <a:r>
              <a:rPr lang="fr-FR" dirty="0" err="1"/>
              <a:t>clear</a:t>
            </a:r>
            <a:r>
              <a:rPr lang="fr-FR" dirty="0"/>
              <a:t> case </a:t>
            </a:r>
            <a:r>
              <a:rPr lang="fr-FR" dirty="0" err="1"/>
              <a:t>that</a:t>
            </a:r>
            <a:r>
              <a:rPr lang="fr-FR" dirty="0"/>
              <a:t> more </a:t>
            </a:r>
            <a:r>
              <a:rPr lang="fr-FR" dirty="0" err="1"/>
              <a:t>deliberate</a:t>
            </a:r>
            <a:r>
              <a:rPr lang="fr-FR" dirty="0"/>
              <a:t> </a:t>
            </a:r>
            <a:r>
              <a:rPr lang="fr-FR" dirty="0" err="1"/>
              <a:t>awareness</a:t>
            </a:r>
            <a:r>
              <a:rPr lang="fr-FR" dirty="0"/>
              <a:t> leads to </a:t>
            </a:r>
            <a:r>
              <a:rPr lang="fr-FR" dirty="0" err="1"/>
              <a:t>stronger</a:t>
            </a:r>
            <a:r>
              <a:rPr lang="fr-FR" dirty="0"/>
              <a:t> performance and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/>
              <a:t>making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leader’s</a:t>
            </a:r>
            <a:r>
              <a:rPr lang="fr-FR" dirty="0"/>
              <a:t> main job </a:t>
            </a:r>
            <a:r>
              <a:rPr lang="fr-FR" dirty="0" err="1"/>
              <a:t>should</a:t>
            </a:r>
            <a:r>
              <a:rPr lang="fr-FR" dirty="0"/>
              <a:t> not </a:t>
            </a:r>
            <a:r>
              <a:rPr lang="fr-FR" dirty="0" err="1"/>
              <a:t>be</a:t>
            </a:r>
            <a:r>
              <a:rPr lang="fr-FR" dirty="0"/>
              <a:t> to </a:t>
            </a:r>
            <a:r>
              <a:rPr lang="fr-FR" dirty="0" err="1"/>
              <a:t>provide</a:t>
            </a:r>
            <a:r>
              <a:rPr lang="fr-FR" dirty="0"/>
              <a:t> a script, but to </a:t>
            </a:r>
            <a:r>
              <a:rPr lang="fr-FR" dirty="0" err="1"/>
              <a:t>provoke</a:t>
            </a:r>
            <a:r>
              <a:rPr lang="fr-FR" dirty="0"/>
              <a:t> the </a:t>
            </a:r>
            <a:r>
              <a:rPr lang="fr-FR" dirty="0" err="1"/>
              <a:t>mindfulness</a:t>
            </a:r>
            <a:r>
              <a:rPr lang="fr-FR" dirty="0"/>
              <a:t> of </a:t>
            </a:r>
            <a:r>
              <a:rPr lang="fr-FR" dirty="0" err="1"/>
              <a:t>everyone</a:t>
            </a:r>
            <a:r>
              <a:rPr lang="fr-FR" dirty="0"/>
              <a:t> in the </a:t>
            </a:r>
            <a:r>
              <a:rPr lang="fr-FR" dirty="0" err="1"/>
              <a:t>company</a:t>
            </a:r>
            <a:r>
              <a:rPr lang="fr-FR" dirty="0"/>
              <a:t>. For </a:t>
            </a:r>
            <a:r>
              <a:rPr lang="fr-FR" dirty="0" err="1"/>
              <a:t>example</a:t>
            </a:r>
            <a:r>
              <a:rPr lang="fr-FR" dirty="0"/>
              <a:t>, innovation </a:t>
            </a:r>
            <a:r>
              <a:rPr lang="fr-FR" dirty="0" err="1"/>
              <a:t>depends</a:t>
            </a:r>
            <a:r>
              <a:rPr lang="fr-FR" dirty="0"/>
              <a:t> on the </a:t>
            </a:r>
            <a:r>
              <a:rPr lang="fr-FR" dirty="0" err="1"/>
              <a:t>ability</a:t>
            </a:r>
            <a:r>
              <a:rPr lang="fr-FR" dirty="0"/>
              <a:t> to </a:t>
            </a:r>
            <a:r>
              <a:rPr lang="fr-FR" dirty="0" err="1"/>
              <a:t>recognize</a:t>
            </a:r>
            <a:r>
              <a:rPr lang="fr-FR" dirty="0"/>
              <a:t> and </a:t>
            </a:r>
            <a:r>
              <a:rPr lang="fr-FR" dirty="0" err="1"/>
              <a:t>recontextualize</a:t>
            </a:r>
            <a:r>
              <a:rPr lang="fr-FR" dirty="0"/>
              <a:t> </a:t>
            </a:r>
            <a:r>
              <a:rPr lang="fr-FR" dirty="0" err="1"/>
              <a:t>failures</a:t>
            </a:r>
            <a:r>
              <a:rPr lang="fr-FR" dirty="0"/>
              <a:t>. </a:t>
            </a:r>
            <a:r>
              <a:rPr lang="fr-FR" dirty="0" err="1"/>
              <a:t>That’s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3M </a:t>
            </a:r>
            <a:r>
              <a:rPr lang="fr-FR" dirty="0" err="1"/>
              <a:t>did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Post-it note: A glue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failed</a:t>
            </a:r>
            <a:r>
              <a:rPr lang="fr-FR" dirty="0"/>
              <a:t> to </a:t>
            </a:r>
            <a:r>
              <a:rPr lang="fr-FR" dirty="0" err="1"/>
              <a:t>adhere</a:t>
            </a:r>
            <a:r>
              <a:rPr lang="fr-FR" dirty="0"/>
              <a:t> </a:t>
            </a:r>
            <a:r>
              <a:rPr lang="fr-FR" dirty="0" err="1"/>
              <a:t>became</a:t>
            </a:r>
            <a:r>
              <a:rPr lang="fr-FR" dirty="0"/>
              <a:t> one of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greatest</a:t>
            </a:r>
            <a:r>
              <a:rPr lang="fr-FR" dirty="0"/>
              <a:t> </a:t>
            </a:r>
            <a:r>
              <a:rPr lang="fr-FR" dirty="0" err="1"/>
              <a:t>successes</a:t>
            </a:r>
            <a:r>
              <a:rPr lang="fr-FR" dirty="0"/>
              <a:t>.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5334000" y="43434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Click on the image to</a:t>
            </a:r>
          </a:p>
          <a:p>
            <a:pPr algn="ctr"/>
            <a:r>
              <a:rPr lang="fr-FR" dirty="0" smtClean="0"/>
              <a:t>Read the article</a:t>
            </a:r>
          </a:p>
          <a:p>
            <a:pPr algn="ctr"/>
            <a:r>
              <a:rPr lang="fr-FR" dirty="0" smtClean="0"/>
              <a:t>It </a:t>
            </a:r>
            <a:r>
              <a:rPr lang="fr-FR" dirty="0" err="1" smtClean="0"/>
              <a:t>includes</a:t>
            </a:r>
            <a:r>
              <a:rPr lang="fr-FR" dirty="0" smtClean="0"/>
              <a:t> a 3’ </a:t>
            </a:r>
            <a:r>
              <a:rPr lang="fr-FR" dirty="0" err="1" smtClean="0"/>
              <a:t>video</a:t>
            </a:r>
            <a:endParaRPr lang="fr-CH" dirty="0"/>
          </a:p>
        </p:txBody>
      </p:sp>
      <p:pic>
        <p:nvPicPr>
          <p:cNvPr id="2" name="Image 1" descr="Capture d’écran 2015-03-25 à 10.27.4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1143000"/>
            <a:ext cx="3409627" cy="30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7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18" y="766578"/>
            <a:ext cx="9148236" cy="53248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praneo_def_rvb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2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587306" y="6385757"/>
            <a:ext cx="3822894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Effective Leadership - World </a:t>
            </a:r>
            <a:r>
              <a:rPr lang="fr-FR" sz="1100" baseline="0" dirty="0" err="1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Academy</a:t>
            </a: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of Art &amp; Science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66178C-6372-460D-A488-DF6E6FF21F60}" type="datetime1">
              <a:rPr lang="fr-FR" smtClean="0"/>
              <a:pPr/>
              <a:t>28/03/2015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8229600" y="6324600"/>
            <a:ext cx="0" cy="304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168339" y="52754"/>
            <a:ext cx="8952215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200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Different times - Different needs</a:t>
            </a:r>
            <a:endParaRPr lang="en-US" sz="2200" dirty="0">
              <a:solidFill>
                <a:srgbClr val="98387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0698" y="6293358"/>
            <a:ext cx="367284" cy="367284"/>
          </a:xfrm>
          <a:prstGeom prst="rect">
            <a:avLst/>
          </a:prstGeom>
        </p:spPr>
      </p:pic>
      <p:grpSp>
        <p:nvGrpSpPr>
          <p:cNvPr id="11" name="Grouper 10"/>
          <p:cNvGrpSpPr/>
          <p:nvPr/>
        </p:nvGrpSpPr>
        <p:grpSpPr>
          <a:xfrm>
            <a:off x="457200" y="914400"/>
            <a:ext cx="3200400" cy="4343400"/>
            <a:chOff x="358404" y="1219200"/>
            <a:chExt cx="3200400" cy="4343400"/>
          </a:xfrm>
        </p:grpSpPr>
        <p:sp>
          <p:nvSpPr>
            <p:cNvPr id="25" name="Sous-titre 2"/>
            <p:cNvSpPr txBox="1">
              <a:spLocks/>
            </p:cNvSpPr>
            <p:nvPr/>
          </p:nvSpPr>
          <p:spPr>
            <a:xfrm>
              <a:off x="434604" y="1219200"/>
              <a:ext cx="3041553" cy="7718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US" sz="2000" dirty="0" smtClean="0">
                  <a:solidFill>
                    <a:srgbClr val="98387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1945-1975</a:t>
              </a:r>
            </a:p>
            <a:p>
              <a:pPr lvl="0" algn="ctr">
                <a:spcBef>
                  <a:spcPct val="20000"/>
                </a:spcBef>
              </a:pPr>
              <a:r>
                <a:rPr lang="fr-CH" sz="2000" dirty="0" smtClean="0">
                  <a:solidFill>
                    <a:srgbClr val="98387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Natural </a:t>
              </a:r>
              <a:r>
                <a:rPr lang="fr-CH" sz="2000" dirty="0" err="1" smtClean="0">
                  <a:solidFill>
                    <a:srgbClr val="98387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growth</a:t>
              </a:r>
              <a:endParaRPr lang="en-US" sz="2000" dirty="0" smtClean="0">
                <a:solidFill>
                  <a:srgbClr val="9838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Sous-titre 2"/>
            <p:cNvSpPr txBox="1">
              <a:spLocks/>
            </p:cNvSpPr>
            <p:nvPr/>
          </p:nvSpPr>
          <p:spPr>
            <a:xfrm>
              <a:off x="596383" y="4116913"/>
              <a:ext cx="2717994" cy="1143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US" sz="2000" dirty="0" smtClean="0">
                  <a:solidFill>
                    <a:srgbClr val="98387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Linear sequential</a:t>
              </a:r>
            </a:p>
            <a:p>
              <a:pPr lvl="0" algn="ctr">
                <a:spcBef>
                  <a:spcPct val="20000"/>
                </a:spcBef>
              </a:pPr>
              <a:r>
                <a:rPr lang="en-US" sz="2000" dirty="0" smtClean="0">
                  <a:solidFill>
                    <a:srgbClr val="98387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 man show is possible</a:t>
              </a:r>
              <a:endParaRPr lang="en-US" sz="2000" dirty="0">
                <a:solidFill>
                  <a:srgbClr val="9838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Sous-titre 2"/>
            <p:cNvSpPr txBox="1">
              <a:spLocks/>
            </p:cNvSpPr>
            <p:nvPr/>
          </p:nvSpPr>
          <p:spPr>
            <a:xfrm>
              <a:off x="358404" y="5105400"/>
              <a:ext cx="3200400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US" sz="2400" b="1" dirty="0" smtClean="0">
                  <a:solidFill>
                    <a:srgbClr val="98387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Production Lines</a:t>
              </a:r>
              <a:endParaRPr lang="en-US" sz="2400" b="1" dirty="0">
                <a:solidFill>
                  <a:srgbClr val="9838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047" name="Picture 23" descr="http://images.bozea.com/pimages/large/Tableau-graphique--POTS-DE-PEINTURE-19135_5153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380" y="1981200"/>
              <a:ext cx="216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er 1"/>
          <p:cNvGrpSpPr/>
          <p:nvPr/>
        </p:nvGrpSpPr>
        <p:grpSpPr>
          <a:xfrm>
            <a:off x="5029200" y="914400"/>
            <a:ext cx="3587782" cy="4345513"/>
            <a:chOff x="5314895" y="1143000"/>
            <a:chExt cx="3587782" cy="4345513"/>
          </a:xfrm>
        </p:grpSpPr>
        <p:sp>
          <p:nvSpPr>
            <p:cNvPr id="26" name="Sous-titre 2"/>
            <p:cNvSpPr txBox="1">
              <a:spLocks/>
            </p:cNvSpPr>
            <p:nvPr/>
          </p:nvSpPr>
          <p:spPr>
            <a:xfrm>
              <a:off x="5314895" y="1143000"/>
              <a:ext cx="3587782" cy="6849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US" sz="2000" dirty="0" smtClean="0">
                  <a:solidFill>
                    <a:srgbClr val="98387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21</a:t>
              </a:r>
              <a:r>
                <a:rPr lang="en-US" sz="2000" baseline="30000" dirty="0" smtClean="0">
                  <a:solidFill>
                    <a:srgbClr val="98387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</a:t>
              </a:r>
              <a:r>
                <a:rPr lang="en-US" sz="2000" dirty="0" smtClean="0">
                  <a:solidFill>
                    <a:srgbClr val="98387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century is </a:t>
              </a:r>
              <a:r>
                <a:rPr lang="en-US" sz="2000" dirty="0" err="1" smtClean="0">
                  <a:solidFill>
                    <a:srgbClr val="98387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vuca</a:t>
              </a:r>
              <a:endParaRPr lang="en-US" sz="2000" dirty="0" smtClean="0">
                <a:solidFill>
                  <a:srgbClr val="9838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 algn="ctr">
                <a:spcBef>
                  <a:spcPct val="20000"/>
                </a:spcBef>
              </a:pPr>
              <a:r>
                <a:rPr lang="fr-CH" sz="2000" dirty="0" smtClean="0">
                  <a:solidFill>
                    <a:srgbClr val="98387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2027</a:t>
              </a:r>
              <a:r>
                <a:rPr lang="fr-CH" sz="1400" baseline="30000" dirty="0" smtClean="0">
                  <a:solidFill>
                    <a:srgbClr val="98387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(*)</a:t>
              </a:r>
              <a:r>
                <a:rPr lang="fr-CH" sz="2000" dirty="0" smtClean="0">
                  <a:solidFill>
                    <a:srgbClr val="98387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: 75% of S&amp;P </a:t>
              </a:r>
              <a:r>
                <a:rPr lang="fr-CH" sz="2000" dirty="0" err="1" smtClean="0">
                  <a:solidFill>
                    <a:srgbClr val="98387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replaced</a:t>
              </a:r>
              <a:endParaRPr lang="en-US" sz="2000" dirty="0">
                <a:solidFill>
                  <a:srgbClr val="9838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Sous-titre 2"/>
            <p:cNvSpPr txBox="1">
              <a:spLocks/>
            </p:cNvSpPr>
            <p:nvPr/>
          </p:nvSpPr>
          <p:spPr>
            <a:xfrm>
              <a:off x="5634726" y="5031313"/>
              <a:ext cx="2948120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US" sz="2400" b="1" dirty="0" smtClean="0">
                  <a:solidFill>
                    <a:srgbClr val="98387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Innovation</a:t>
              </a:r>
              <a:endParaRPr lang="en-US" sz="2400" b="1" dirty="0">
                <a:solidFill>
                  <a:srgbClr val="9838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Sous-titre 2"/>
            <p:cNvSpPr txBox="1">
              <a:spLocks/>
            </p:cNvSpPr>
            <p:nvPr/>
          </p:nvSpPr>
          <p:spPr>
            <a:xfrm>
              <a:off x="5586874" y="4114800"/>
              <a:ext cx="3043824" cy="762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US" sz="2000" dirty="0" smtClean="0">
                  <a:solidFill>
                    <a:srgbClr val="98387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Adaptive / organic organizations </a:t>
              </a:r>
              <a:r>
                <a:rPr lang="fr-CH" sz="2000" dirty="0" err="1" smtClean="0">
                  <a:solidFill>
                    <a:srgbClr val="98387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needed</a:t>
              </a:r>
              <a:endParaRPr lang="en-US" sz="2000" dirty="0">
                <a:solidFill>
                  <a:srgbClr val="9838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051" name="Picture 27" descr="http://informaticasimples.net/wp-content/uploads/2012/03/tinta-cores-arco-iri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4682" y="2190709"/>
              <a:ext cx="3364518" cy="1891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914400" y="5486400"/>
            <a:ext cx="7507283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CH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Now only </a:t>
            </a:r>
            <a:r>
              <a:rPr lang="fr-CH" dirty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 collective intelligence can master </a:t>
            </a:r>
            <a:r>
              <a:rPr lang="fr-CH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this complexity</a:t>
            </a:r>
          </a:p>
          <a:p>
            <a:pPr lvl="0" algn="ctr">
              <a:spcBef>
                <a:spcPct val="20000"/>
              </a:spcBef>
            </a:pPr>
            <a:r>
              <a:rPr lang="fr-CH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Egoless leaders are preferred</a:t>
            </a:r>
            <a:endParaRPr lang="en-US" dirty="0">
              <a:solidFill>
                <a:srgbClr val="98387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6169223"/>
            <a:ext cx="6852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aseline="30000" dirty="0" smtClean="0">
                <a:solidFill>
                  <a:srgbClr val="9838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(*) 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http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://www.reuters.com/article/2012/02/13/idUS206536+13-Feb-2012+BW20120213</a:t>
            </a:r>
          </a:p>
        </p:txBody>
      </p:sp>
    </p:spTree>
    <p:extLst>
      <p:ext uri="{BB962C8B-B14F-4D97-AF65-F5344CB8AC3E}">
        <p14:creationId xmlns:p14="http://schemas.microsoft.com/office/powerpoint/2010/main" xmlns="" val="266239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29227" y="769392"/>
            <a:ext cx="9144000" cy="5332048"/>
          </a:xfrm>
          <a:prstGeom prst="rect">
            <a:avLst/>
          </a:prstGeom>
          <a:gradFill flip="none" rotWithShape="1">
            <a:gsLst>
              <a:gs pos="0">
                <a:srgbClr val="FFB7E2"/>
              </a:gs>
              <a:gs pos="97000">
                <a:schemeClr val="bg1">
                  <a:alpha val="26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praneo_def_rvb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3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587306" y="6385757"/>
            <a:ext cx="3822894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Effective Leadership - World </a:t>
            </a:r>
            <a:r>
              <a:rPr lang="fr-FR" sz="1100" baseline="0" dirty="0" err="1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Academy</a:t>
            </a: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of Art &amp; Science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66178C-6372-460D-A488-DF6E6FF21F60}" type="datetime1">
              <a:rPr lang="fr-FR" smtClean="0"/>
              <a:pPr/>
              <a:t>28/03/2015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8229600" y="6324600"/>
            <a:ext cx="0" cy="304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168339" y="52754"/>
            <a:ext cx="8952215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200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But university methods hardly changed…</a:t>
            </a:r>
            <a:endParaRPr lang="en-US" sz="2200" dirty="0">
              <a:solidFill>
                <a:srgbClr val="98387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0698" y="6293358"/>
            <a:ext cx="367284" cy="3672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3226475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 smtClean="0">
                <a:solidFill>
                  <a:srgbClr val="98387B"/>
                </a:solidFill>
              </a:rPr>
              <a:t>Individual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 smtClean="0">
                <a:solidFill>
                  <a:srgbClr val="98387B"/>
                </a:solidFill>
              </a:rPr>
              <a:t>Lots of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 smtClean="0">
                <a:solidFill>
                  <a:srgbClr val="98387B"/>
                </a:solidFill>
              </a:rPr>
              <a:t>Passive - Repetition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 smtClean="0">
                <a:solidFill>
                  <a:srgbClr val="98387B"/>
                </a:solidFill>
              </a:rPr>
              <a:t>Focus on the 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 smtClean="0">
                <a:solidFill>
                  <a:srgbClr val="98387B"/>
                </a:solidFill>
              </a:rPr>
              <a:t>Industrial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 smtClean="0">
                <a:solidFill>
                  <a:srgbClr val="98387B"/>
                </a:solidFill>
              </a:rPr>
              <a:t>Academic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 smtClean="0">
                <a:solidFill>
                  <a:srgbClr val="98387B"/>
                </a:solidFill>
              </a:rPr>
              <a:t>Competition</a:t>
            </a:r>
          </a:p>
        </p:txBody>
      </p:sp>
      <p:pic>
        <p:nvPicPr>
          <p:cNvPr id="2066" name="Picture 18" descr="http://www.emel.com/images/reflections_i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1"/>
          <p:cNvSpPr txBox="1"/>
          <p:nvPr/>
        </p:nvSpPr>
        <p:spPr>
          <a:xfrm>
            <a:off x="533400" y="914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u="sng" dirty="0" smtClean="0">
                <a:solidFill>
                  <a:srgbClr val="98387B"/>
                </a:solidFill>
              </a:rPr>
              <a:t>OVEREMPHASIZED</a:t>
            </a:r>
            <a:endParaRPr lang="fr-CH" b="1" u="sng" dirty="0" smtClean="0">
              <a:solidFill>
                <a:srgbClr val="98387B"/>
              </a:solidFill>
            </a:endParaRPr>
          </a:p>
        </p:txBody>
      </p:sp>
      <p:grpSp>
        <p:nvGrpSpPr>
          <p:cNvPr id="19" name="Grouper 18"/>
          <p:cNvGrpSpPr/>
          <p:nvPr/>
        </p:nvGrpSpPr>
        <p:grpSpPr>
          <a:xfrm>
            <a:off x="5105400" y="914400"/>
            <a:ext cx="3886200" cy="4317325"/>
            <a:chOff x="5105400" y="914400"/>
            <a:chExt cx="3886200" cy="4317325"/>
          </a:xfrm>
        </p:grpSpPr>
        <p:sp>
          <p:nvSpPr>
            <p:cNvPr id="11" name="TextBox 10"/>
            <p:cNvSpPr txBox="1"/>
            <p:nvPr/>
          </p:nvSpPr>
          <p:spPr>
            <a:xfrm>
              <a:off x="5257800" y="3200400"/>
              <a:ext cx="37338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H" b="1" dirty="0">
                  <a:solidFill>
                    <a:srgbClr val="98387B"/>
                  </a:solidFill>
                </a:rPr>
                <a:t>Team </a:t>
              </a:r>
              <a:r>
                <a:rPr lang="fr-CH" b="1" dirty="0" smtClean="0">
                  <a:solidFill>
                    <a:srgbClr val="98387B"/>
                  </a:solidFill>
                </a:rPr>
                <a:t>work &amp; self responsibility</a:t>
              </a:r>
              <a:endParaRPr lang="fr-CH" b="1" dirty="0">
                <a:solidFill>
                  <a:srgbClr val="98387B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H" b="1" dirty="0" smtClean="0">
                  <a:solidFill>
                    <a:srgbClr val="98387B"/>
                  </a:solidFill>
                </a:rPr>
                <a:t>Wisdom &amp; Knowledge</a:t>
              </a:r>
              <a:endParaRPr lang="fr-CH" b="1" dirty="0">
                <a:solidFill>
                  <a:srgbClr val="98387B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H" b="1" dirty="0" smtClean="0">
                  <a:solidFill>
                    <a:srgbClr val="98387B"/>
                  </a:solidFill>
                </a:rPr>
                <a:t>Active &amp; Passive</a:t>
              </a:r>
              <a:endParaRPr lang="fr-CH" b="1" dirty="0">
                <a:solidFill>
                  <a:srgbClr val="98387B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H" b="1" dirty="0" smtClean="0">
                  <a:solidFill>
                    <a:srgbClr val="98387B"/>
                  </a:solidFill>
                </a:rPr>
                <a:t>Body &amp; Mind &amp; Soul</a:t>
              </a:r>
              <a:endParaRPr lang="fr-CH" b="1" dirty="0">
                <a:solidFill>
                  <a:srgbClr val="98387B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H" b="1" dirty="0" smtClean="0">
                  <a:solidFill>
                    <a:srgbClr val="98387B"/>
                  </a:solidFill>
                </a:rPr>
                <a:t>Natural cycle &amp; modern life</a:t>
              </a:r>
              <a:endParaRPr lang="fr-CH" b="1" dirty="0">
                <a:solidFill>
                  <a:srgbClr val="98387B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H" b="1" dirty="0" smtClean="0">
                  <a:solidFill>
                    <a:srgbClr val="98387B"/>
                  </a:solidFill>
                </a:rPr>
                <a:t>Passion &amp; effort</a:t>
              </a:r>
              <a:endParaRPr lang="fr-CH" b="1" dirty="0">
                <a:solidFill>
                  <a:srgbClr val="98387B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H" b="1" smtClean="0">
                  <a:solidFill>
                    <a:srgbClr val="98387B"/>
                  </a:solidFill>
                </a:rPr>
                <a:t>Compassion &amp; performance</a:t>
              </a:r>
              <a:endParaRPr lang="fr-CH" b="1" dirty="0">
                <a:solidFill>
                  <a:srgbClr val="98387B"/>
                </a:solidFill>
              </a:endParaRPr>
            </a:p>
          </p:txBody>
        </p:sp>
        <p:pic>
          <p:nvPicPr>
            <p:cNvPr id="2064" name="Picture 16" descr="http://ensemble19syndicat.e.n.pic.centerblog.net/30a4f194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447800"/>
              <a:ext cx="2416296" cy="163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0"/>
            <p:cNvSpPr txBox="1"/>
            <p:nvPr/>
          </p:nvSpPr>
          <p:spPr>
            <a:xfrm>
              <a:off x="5105400" y="914400"/>
              <a:ext cx="3758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2400" b="1" u="sng">
                  <a:solidFill>
                    <a:srgbClr val="98387B"/>
                  </a:solidFill>
                </a:defRPr>
              </a:lvl1pPr>
            </a:lstStyle>
            <a:p>
              <a:r>
                <a:rPr lang="fr-FR" sz="3600" dirty="0"/>
                <a:t>NEEDED</a:t>
              </a:r>
              <a:endParaRPr lang="fr-CH" dirty="0"/>
            </a:p>
          </p:txBody>
        </p:sp>
      </p:grpSp>
      <p:sp>
        <p:nvSpPr>
          <p:cNvPr id="20" name="Sous-titre 2"/>
          <p:cNvSpPr txBox="1">
            <a:spLocks/>
          </p:cNvSpPr>
          <p:nvPr/>
        </p:nvSpPr>
        <p:spPr>
          <a:xfrm>
            <a:off x="685800" y="5257800"/>
            <a:ext cx="3124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dirty="0" smtClean="0">
                <a:solidFill>
                  <a:srgbClr val="9838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Useful qualities in conservative times</a:t>
            </a:r>
            <a:endParaRPr lang="en-US" sz="2400" b="1" dirty="0">
              <a:solidFill>
                <a:srgbClr val="98387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5486400" y="5257800"/>
            <a:ext cx="3124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dirty="0" smtClean="0">
                <a:solidFill>
                  <a:srgbClr val="9838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Useful qualities in transition times</a:t>
            </a:r>
            <a:endParaRPr lang="en-US" sz="2400" b="1" dirty="0">
              <a:solidFill>
                <a:srgbClr val="98387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53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29227" y="769392"/>
            <a:ext cx="9144000" cy="5332048"/>
          </a:xfrm>
          <a:prstGeom prst="rect">
            <a:avLst/>
          </a:prstGeom>
          <a:gradFill flip="none" rotWithShape="1">
            <a:gsLst>
              <a:gs pos="0">
                <a:srgbClr val="FFB7E2"/>
              </a:gs>
              <a:gs pos="97000">
                <a:schemeClr val="bg1">
                  <a:alpha val="26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4" name="Rectangle 83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5" name="Image 84" descr="praneo_def_rvb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sp>
        <p:nvSpPr>
          <p:cNvPr id="8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4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88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66178C-6372-460D-A488-DF6E6FF21F60}" type="datetime1">
              <a:rPr lang="fr-FR" smtClean="0"/>
              <a:pPr/>
              <a:t>28/03/2015</a:t>
            </a:fld>
            <a:endParaRPr lang="fr-FR" dirty="0"/>
          </a:p>
        </p:txBody>
      </p:sp>
      <p:cxnSp>
        <p:nvCxnSpPr>
          <p:cNvPr id="89" name="Connecteur droit 88"/>
          <p:cNvCxnSpPr/>
          <p:nvPr/>
        </p:nvCxnSpPr>
        <p:spPr>
          <a:xfrm>
            <a:off x="8229600" y="6324600"/>
            <a:ext cx="0" cy="304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Sous-titre 2"/>
          <p:cNvSpPr txBox="1">
            <a:spLocks/>
          </p:cNvSpPr>
          <p:nvPr/>
        </p:nvSpPr>
        <p:spPr>
          <a:xfrm>
            <a:off x="152400" y="190500"/>
            <a:ext cx="8991600" cy="800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fr-FR" sz="2200" dirty="0" err="1" smtClean="0">
                <a:solidFill>
                  <a:srgbClr val="98387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Some</a:t>
            </a:r>
            <a:r>
              <a:rPr lang="fr-FR" sz="2200" dirty="0" smtClean="0">
                <a:solidFill>
                  <a:srgbClr val="98387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Leaders </a:t>
            </a:r>
            <a:r>
              <a:rPr lang="fr-FR" sz="2200" dirty="0" err="1" smtClean="0">
                <a:solidFill>
                  <a:srgbClr val="98387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created</a:t>
            </a:r>
            <a:r>
              <a:rPr lang="fr-FR" sz="2200" dirty="0" smtClean="0">
                <a:solidFill>
                  <a:srgbClr val="98387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fr-FR" sz="2200" dirty="0" err="1" smtClean="0">
                <a:solidFill>
                  <a:srgbClr val="98387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school</a:t>
            </a:r>
            <a:r>
              <a:rPr lang="fr-FR" sz="2200" dirty="0" smtClean="0">
                <a:solidFill>
                  <a:srgbClr val="98387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fr-FR" sz="2200" dirty="0" err="1" smtClean="0">
                <a:solidFill>
                  <a:srgbClr val="98387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based</a:t>
            </a:r>
            <a:r>
              <a:rPr lang="fr-FR" sz="2200" dirty="0" smtClean="0">
                <a:solidFill>
                  <a:srgbClr val="98387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on </a:t>
            </a:r>
            <a:r>
              <a:rPr lang="fr-FR" sz="2200" dirty="0" err="1" smtClean="0">
                <a:solidFill>
                  <a:srgbClr val="98387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these</a:t>
            </a:r>
            <a:r>
              <a:rPr lang="fr-FR" sz="2200" dirty="0" smtClean="0">
                <a:solidFill>
                  <a:srgbClr val="98387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fr-FR" sz="2200" dirty="0" err="1" smtClean="0">
                <a:solidFill>
                  <a:srgbClr val="98387B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principles</a:t>
            </a:r>
            <a:endParaRPr lang="fr-FR" sz="2200" dirty="0">
              <a:solidFill>
                <a:srgbClr val="98387B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69" name="Sous-titre 2"/>
          <p:cNvSpPr txBox="1">
            <a:spLocks/>
          </p:cNvSpPr>
          <p:nvPr/>
        </p:nvSpPr>
        <p:spPr>
          <a:xfrm>
            <a:off x="1587306" y="6385757"/>
            <a:ext cx="3822894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Effective Leadership - World </a:t>
            </a:r>
            <a:r>
              <a:rPr lang="fr-FR" sz="1100" baseline="0" dirty="0" err="1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Academy</a:t>
            </a: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of Art &amp; Science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0698" y="6293358"/>
            <a:ext cx="367284" cy="36728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248400" y="19444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Rudolf Steiner</a:t>
            </a:r>
            <a:endParaRPr lang="fr-FR" dirty="0"/>
          </a:p>
          <a:p>
            <a:pPr algn="ctr"/>
            <a:r>
              <a:rPr lang="fr-FR" b="1" dirty="0"/>
              <a:t>1000 </a:t>
            </a:r>
            <a:r>
              <a:rPr lang="fr-FR" b="1" dirty="0" err="1"/>
              <a:t>schools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6324600" y="2743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Alexander Sutherland </a:t>
            </a:r>
            <a:r>
              <a:rPr lang="fr-FR" dirty="0" smtClean="0"/>
              <a:t>Neill – </a:t>
            </a:r>
            <a:r>
              <a:rPr lang="fr-FR" dirty="0" err="1" smtClean="0"/>
              <a:t>Summerhill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6324600" y="12586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Maria Montessori</a:t>
            </a:r>
          </a:p>
          <a:p>
            <a:pPr algn="ctr"/>
            <a:r>
              <a:rPr lang="fr-FR" b="1" dirty="0"/>
              <a:t>20’000</a:t>
            </a:r>
          </a:p>
        </p:txBody>
      </p:sp>
      <p:grpSp>
        <p:nvGrpSpPr>
          <p:cNvPr id="18" name="Grouper 17"/>
          <p:cNvGrpSpPr/>
          <p:nvPr/>
        </p:nvGrpSpPr>
        <p:grpSpPr>
          <a:xfrm>
            <a:off x="6477000" y="3581400"/>
            <a:ext cx="2667000" cy="2094131"/>
            <a:chOff x="6477000" y="3849469"/>
            <a:chExt cx="2667000" cy="2094131"/>
          </a:xfrm>
        </p:grpSpPr>
        <p:sp>
          <p:nvSpPr>
            <p:cNvPr id="5" name="ZoneTexte 4"/>
            <p:cNvSpPr txBox="1"/>
            <p:nvPr/>
          </p:nvSpPr>
          <p:spPr>
            <a:xfrm>
              <a:off x="6553200" y="4572000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David </a:t>
              </a:r>
              <a:r>
                <a:rPr lang="fr-FR" b="1" dirty="0" err="1"/>
                <a:t>grimble</a:t>
              </a:r>
              <a:endParaRPr lang="fr-FR" b="1" dirty="0"/>
            </a:p>
            <a:p>
              <a:pPr algn="ctr"/>
              <a:r>
                <a:rPr lang="fr-FR" b="1" dirty="0"/>
                <a:t>Sand </a:t>
              </a:r>
              <a:r>
                <a:rPr lang="fr-FR" b="1" dirty="0" err="1" smtClean="0"/>
                <a:t>School</a:t>
              </a:r>
              <a:endParaRPr lang="fr-FR" b="1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477000" y="3849469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Jerry </a:t>
              </a:r>
              <a:r>
                <a:rPr lang="fr-FR" b="1" dirty="0" err="1" smtClean="0"/>
                <a:t>Mintz</a:t>
              </a:r>
              <a:endParaRPr lang="fr-FR" b="1" dirty="0" smtClean="0"/>
            </a:p>
            <a:p>
              <a:pPr algn="ctr"/>
              <a:r>
                <a:rPr lang="fr-FR" b="1" dirty="0" smtClean="0"/>
                <a:t>50 </a:t>
              </a:r>
              <a:r>
                <a:rPr lang="fr-FR" b="1" dirty="0" err="1" smtClean="0"/>
                <a:t>schools</a:t>
              </a:r>
              <a:endParaRPr lang="fr-FR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477000" y="5297269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Rino </a:t>
              </a:r>
              <a:r>
                <a:rPr lang="fr-FR" b="1" dirty="0" err="1" smtClean="0"/>
                <a:t>Lévêque</a:t>
              </a:r>
              <a:endParaRPr lang="fr-FR" b="1" dirty="0" smtClean="0"/>
            </a:p>
            <a:p>
              <a:pPr algn="ctr"/>
              <a:r>
                <a:rPr lang="fr-FR" dirty="0" smtClean="0"/>
                <a:t>130 ECEC</a:t>
              </a:r>
              <a:endParaRPr lang="fr-FR" dirty="0"/>
            </a:p>
          </p:txBody>
        </p:sp>
      </p:grpSp>
      <p:pic>
        <p:nvPicPr>
          <p:cNvPr id="2" name="Image 1" descr="mm193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19200"/>
            <a:ext cx="1784195" cy="2438400"/>
          </a:xfrm>
          <a:prstGeom prst="rect">
            <a:avLst/>
          </a:prstGeom>
        </p:spPr>
      </p:pic>
      <p:pic>
        <p:nvPicPr>
          <p:cNvPr id="4" name="Image 3" descr="mainsteiner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1219200"/>
            <a:ext cx="2362200" cy="2362200"/>
          </a:xfrm>
          <a:prstGeom prst="rect">
            <a:avLst/>
          </a:prstGeom>
        </p:spPr>
      </p:pic>
      <p:pic>
        <p:nvPicPr>
          <p:cNvPr id="6" name="Image 5" descr="rino-levesque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35"/>
          <a:stretch/>
        </p:blipFill>
        <p:spPr>
          <a:xfrm>
            <a:off x="2362200" y="3581400"/>
            <a:ext cx="1686947" cy="2133600"/>
          </a:xfrm>
          <a:prstGeom prst="rect">
            <a:avLst/>
          </a:prstGeom>
        </p:spPr>
      </p:pic>
      <p:pic>
        <p:nvPicPr>
          <p:cNvPr id="10" name="Image 9" descr="david-gribble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19" r="28589" b="39307"/>
          <a:stretch/>
        </p:blipFill>
        <p:spPr>
          <a:xfrm>
            <a:off x="4062247" y="3429000"/>
            <a:ext cx="2186153" cy="2242778"/>
          </a:xfrm>
          <a:prstGeom prst="rect">
            <a:avLst/>
          </a:prstGeom>
        </p:spPr>
      </p:pic>
      <p:pic>
        <p:nvPicPr>
          <p:cNvPr id="11" name="Image 10" descr="jerrymintz-200x300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787"/>
          <a:stretch/>
        </p:blipFill>
        <p:spPr>
          <a:xfrm>
            <a:off x="457200" y="3581400"/>
            <a:ext cx="1905000" cy="2149202"/>
          </a:xfrm>
          <a:prstGeom prst="rect">
            <a:avLst/>
          </a:prstGeom>
        </p:spPr>
      </p:pic>
      <p:pic>
        <p:nvPicPr>
          <p:cNvPr id="15" name="Image 14" descr="nill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07562"/>
            <a:ext cx="1666914" cy="229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95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29227" y="769392"/>
            <a:ext cx="9144000" cy="5332048"/>
          </a:xfrm>
          <a:prstGeom prst="rect">
            <a:avLst/>
          </a:prstGeom>
          <a:gradFill flip="none" rotWithShape="1">
            <a:gsLst>
              <a:gs pos="0">
                <a:srgbClr val="FFB7E2"/>
              </a:gs>
              <a:gs pos="97000">
                <a:schemeClr val="bg1">
                  <a:alpha val="26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praneo_def_rvb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5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587306" y="6385757"/>
            <a:ext cx="3822894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Effective Leadership - World </a:t>
            </a:r>
            <a:r>
              <a:rPr lang="fr-FR" sz="1100" baseline="0" dirty="0" err="1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Academy</a:t>
            </a: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of Art &amp; Science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66178C-6372-460D-A488-DF6E6FF21F60}" type="datetime1">
              <a:rPr lang="fr-FR" smtClean="0"/>
              <a:pPr/>
              <a:t>28/03/2015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8229600" y="6324600"/>
            <a:ext cx="0" cy="304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168339" y="52754"/>
            <a:ext cx="8952215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200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Highly Sensitive Person already get those natural skills</a:t>
            </a:r>
            <a:endParaRPr lang="en-US" sz="2200" dirty="0">
              <a:solidFill>
                <a:srgbClr val="98387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0698" y="6293358"/>
            <a:ext cx="367284" cy="3672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295400"/>
            <a:ext cx="5257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dirty="0"/>
              <a:t>. Have </a:t>
            </a:r>
            <a:r>
              <a:rPr lang="fr-FR" dirty="0" err="1"/>
              <a:t>great</a:t>
            </a:r>
            <a:r>
              <a:rPr lang="fr-FR" dirty="0"/>
              <a:t> </a:t>
            </a:r>
            <a:r>
              <a:rPr lang="fr-FR" dirty="0">
                <a:solidFill>
                  <a:srgbClr val="E10084"/>
                </a:solidFill>
              </a:rPr>
              <a:t>imagination</a:t>
            </a:r>
          </a:p>
          <a:p>
            <a:r>
              <a:rPr lang="fr-FR" dirty="0"/>
              <a:t>2. Have </a:t>
            </a:r>
            <a:r>
              <a:rPr lang="fr-FR" dirty="0" err="1"/>
              <a:t>great</a:t>
            </a:r>
            <a:r>
              <a:rPr lang="fr-FR" dirty="0"/>
              <a:t> </a:t>
            </a:r>
            <a:r>
              <a:rPr lang="fr-FR" dirty="0" err="1">
                <a:solidFill>
                  <a:srgbClr val="E10084"/>
                </a:solidFill>
              </a:rPr>
              <a:t>intellectual</a:t>
            </a:r>
            <a:r>
              <a:rPr lang="fr-FR" dirty="0">
                <a:solidFill>
                  <a:srgbClr val="E10084"/>
                </a:solidFill>
              </a:rPr>
              <a:t> </a:t>
            </a:r>
            <a:r>
              <a:rPr lang="fr-FR" dirty="0" err="1"/>
              <a:t>abilities</a:t>
            </a:r>
            <a:endParaRPr lang="fr-FR" dirty="0"/>
          </a:p>
          <a:p>
            <a:r>
              <a:rPr lang="fr-FR" dirty="0"/>
              <a:t>3. Are </a:t>
            </a:r>
            <a:r>
              <a:rPr lang="fr-FR" dirty="0" err="1">
                <a:solidFill>
                  <a:srgbClr val="E10084"/>
                </a:solidFill>
              </a:rPr>
              <a:t>creative</a:t>
            </a:r>
            <a:endParaRPr lang="fr-FR" dirty="0">
              <a:solidFill>
                <a:srgbClr val="E10084"/>
              </a:solidFill>
            </a:endParaRPr>
          </a:p>
          <a:p>
            <a:r>
              <a:rPr lang="fr-FR" dirty="0"/>
              <a:t>4. Have a </a:t>
            </a:r>
            <a:r>
              <a:rPr lang="fr-FR" dirty="0" err="1">
                <a:solidFill>
                  <a:srgbClr val="E10084"/>
                </a:solidFill>
              </a:rPr>
              <a:t>curious</a:t>
            </a:r>
            <a:r>
              <a:rPr lang="fr-FR" dirty="0">
                <a:solidFill>
                  <a:srgbClr val="E10084"/>
                </a:solidFill>
              </a:rPr>
              <a:t> </a:t>
            </a:r>
            <a:r>
              <a:rPr lang="fr-FR" dirty="0" err="1"/>
              <a:t>mind</a:t>
            </a:r>
            <a:endParaRPr lang="fr-FR" dirty="0"/>
          </a:p>
          <a:p>
            <a:r>
              <a:rPr lang="fr-FR" dirty="0"/>
              <a:t>5. Are </a:t>
            </a:r>
            <a:r>
              <a:rPr lang="fr-FR" dirty="0">
                <a:solidFill>
                  <a:srgbClr val="E10084"/>
                </a:solidFill>
              </a:rPr>
              <a:t>hard </a:t>
            </a:r>
            <a:r>
              <a:rPr lang="fr-FR" dirty="0" err="1">
                <a:solidFill>
                  <a:srgbClr val="E10084"/>
                </a:solidFill>
              </a:rPr>
              <a:t>workers</a:t>
            </a:r>
            <a:endParaRPr lang="fr-FR" dirty="0">
              <a:solidFill>
                <a:srgbClr val="E10084"/>
              </a:solidFill>
            </a:endParaRPr>
          </a:p>
          <a:p>
            <a:r>
              <a:rPr lang="fr-FR" dirty="0"/>
              <a:t>6. Are good </a:t>
            </a:r>
            <a:r>
              <a:rPr lang="fr-FR" dirty="0" err="1">
                <a:solidFill>
                  <a:srgbClr val="E10084"/>
                </a:solidFill>
              </a:rPr>
              <a:t>problem</a:t>
            </a:r>
            <a:r>
              <a:rPr lang="fr-FR" dirty="0">
                <a:solidFill>
                  <a:srgbClr val="E10084"/>
                </a:solidFill>
              </a:rPr>
              <a:t> </a:t>
            </a:r>
            <a:r>
              <a:rPr lang="fr-FR" dirty="0" err="1">
                <a:solidFill>
                  <a:srgbClr val="E10084"/>
                </a:solidFill>
              </a:rPr>
              <a:t>solvers</a:t>
            </a:r>
            <a:endParaRPr lang="fr-FR" dirty="0">
              <a:solidFill>
                <a:srgbClr val="E10084"/>
              </a:solidFill>
            </a:endParaRPr>
          </a:p>
          <a:p>
            <a:r>
              <a:rPr lang="fr-FR" dirty="0"/>
              <a:t>7. Are </a:t>
            </a:r>
            <a:r>
              <a:rPr lang="fr-FR" dirty="0" err="1"/>
              <a:t>extremely</a:t>
            </a:r>
            <a:r>
              <a:rPr lang="fr-FR" dirty="0"/>
              <a:t> </a:t>
            </a:r>
            <a:r>
              <a:rPr lang="fr-FR" dirty="0" err="1">
                <a:solidFill>
                  <a:srgbClr val="E10084"/>
                </a:solidFill>
              </a:rPr>
              <a:t>conscious</a:t>
            </a:r>
            <a:r>
              <a:rPr lang="fr-FR" dirty="0">
                <a:solidFill>
                  <a:srgbClr val="E10084"/>
                </a:solidFill>
              </a:rPr>
              <a:t> and </a:t>
            </a:r>
            <a:r>
              <a:rPr lang="fr-FR" dirty="0" err="1">
                <a:solidFill>
                  <a:srgbClr val="E10084"/>
                </a:solidFill>
              </a:rPr>
              <a:t>compassionate</a:t>
            </a:r>
            <a:endParaRPr lang="fr-FR" dirty="0">
              <a:solidFill>
                <a:srgbClr val="E10084"/>
              </a:solidFill>
            </a:endParaRPr>
          </a:p>
          <a:p>
            <a:r>
              <a:rPr lang="fr-FR" dirty="0"/>
              <a:t>8. Are </a:t>
            </a:r>
            <a:r>
              <a:rPr lang="fr-FR" dirty="0">
                <a:solidFill>
                  <a:srgbClr val="E10084"/>
                </a:solidFill>
              </a:rPr>
              <a:t>intuitive, </a:t>
            </a:r>
            <a:r>
              <a:rPr lang="fr-FR" dirty="0" err="1">
                <a:solidFill>
                  <a:srgbClr val="E10084"/>
                </a:solidFill>
              </a:rPr>
              <a:t>caring</a:t>
            </a:r>
            <a:r>
              <a:rPr lang="fr-FR" dirty="0">
                <a:solidFill>
                  <a:srgbClr val="E10084"/>
                </a:solidFill>
              </a:rPr>
              <a:t> and spiritual</a:t>
            </a:r>
          </a:p>
          <a:p>
            <a:r>
              <a:rPr lang="fr-FR" dirty="0"/>
              <a:t>9. Have a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sense</a:t>
            </a:r>
            <a:r>
              <a:rPr lang="fr-FR" dirty="0"/>
              <a:t> of </a:t>
            </a:r>
            <a:r>
              <a:rPr lang="fr-FR" dirty="0" err="1">
                <a:solidFill>
                  <a:srgbClr val="E10084"/>
                </a:solidFill>
              </a:rPr>
              <a:t>aesthetic</a:t>
            </a:r>
            <a:r>
              <a:rPr lang="fr-FR" dirty="0">
                <a:solidFill>
                  <a:srgbClr val="E10084"/>
                </a:solidFill>
              </a:rPr>
              <a:t> </a:t>
            </a:r>
            <a:r>
              <a:rPr lang="fr-FR" dirty="0" err="1">
                <a:solidFill>
                  <a:srgbClr val="E10084"/>
                </a:solidFill>
              </a:rPr>
              <a:t>awareness</a:t>
            </a:r>
            <a:endParaRPr lang="fr-FR" dirty="0">
              <a:solidFill>
                <a:srgbClr val="E10084"/>
              </a:solidFill>
            </a:endParaRPr>
          </a:p>
          <a:p>
            <a:r>
              <a:rPr lang="fr-FR" dirty="0"/>
              <a:t>10. </a:t>
            </a:r>
            <a:r>
              <a:rPr lang="fr-FR" dirty="0">
                <a:solidFill>
                  <a:srgbClr val="E10084"/>
                </a:solidFill>
              </a:rPr>
              <a:t>Respect nature, art and music </a:t>
            </a:r>
            <a:r>
              <a:rPr lang="fr-FR" dirty="0" err="1"/>
              <a:t>greatly</a:t>
            </a:r>
            <a:endParaRPr lang="fr-FR" dirty="0"/>
          </a:p>
          <a:p>
            <a:r>
              <a:rPr lang="fr-FR" dirty="0"/>
              <a:t>11. Have </a:t>
            </a:r>
            <a:r>
              <a:rPr lang="fr-FR" dirty="0" err="1"/>
              <a:t>profound</a:t>
            </a:r>
            <a:r>
              <a:rPr lang="fr-FR" dirty="0"/>
              <a:t> and </a:t>
            </a:r>
            <a:r>
              <a:rPr lang="fr-FR" dirty="0">
                <a:solidFill>
                  <a:srgbClr val="E10084"/>
                </a:solidFill>
              </a:rPr>
              <a:t>intense sensations</a:t>
            </a:r>
          </a:p>
          <a:p>
            <a:r>
              <a:rPr lang="fr-FR" dirty="0"/>
              <a:t>12. Can </a:t>
            </a:r>
            <a:r>
              <a:rPr lang="fr-FR" dirty="0" err="1"/>
              <a:t>access</a:t>
            </a:r>
            <a:r>
              <a:rPr lang="fr-FR" dirty="0"/>
              <a:t> important information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>
                <a:solidFill>
                  <a:srgbClr val="E10084"/>
                </a:solidFill>
              </a:rPr>
              <a:t>unconscious</a:t>
            </a:r>
            <a:r>
              <a:rPr lang="fr-FR" dirty="0">
                <a:solidFill>
                  <a:srgbClr val="E10084"/>
                </a:solidFill>
              </a:rPr>
              <a:t> </a:t>
            </a:r>
            <a:r>
              <a:rPr lang="fr-FR" dirty="0" err="1">
                <a:solidFill>
                  <a:srgbClr val="E10084"/>
                </a:solidFill>
              </a:rPr>
              <a:t>mind</a:t>
            </a:r>
            <a:endParaRPr lang="fr-FR" dirty="0">
              <a:solidFill>
                <a:srgbClr val="E10084"/>
              </a:solidFill>
            </a:endParaRPr>
          </a:p>
          <a:p>
            <a:r>
              <a:rPr lang="fr-FR" dirty="0"/>
              <a:t>13. Have a </a:t>
            </a:r>
            <a:r>
              <a:rPr lang="fr-FR" dirty="0" err="1"/>
              <a:t>depth</a:t>
            </a:r>
            <a:r>
              <a:rPr lang="fr-FR" dirty="0"/>
              <a:t> of </a:t>
            </a:r>
            <a:r>
              <a:rPr lang="fr-FR" dirty="0" err="1"/>
              <a:t>understanding</a:t>
            </a:r>
            <a:r>
              <a:rPr lang="fr-FR" dirty="0"/>
              <a:t> and feelings</a:t>
            </a:r>
          </a:p>
          <a:p>
            <a:r>
              <a:rPr lang="fr-FR" dirty="0"/>
              <a:t>14. Are objective and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the </a:t>
            </a:r>
            <a:r>
              <a:rPr lang="fr-FR" dirty="0" err="1">
                <a:solidFill>
                  <a:srgbClr val="E10084"/>
                </a:solidFill>
              </a:rPr>
              <a:t>bigger</a:t>
            </a:r>
            <a:r>
              <a:rPr lang="fr-FR" dirty="0">
                <a:solidFill>
                  <a:srgbClr val="E10084"/>
                </a:solidFill>
              </a:rPr>
              <a:t> </a:t>
            </a:r>
            <a:r>
              <a:rPr lang="fr-FR" dirty="0" err="1">
                <a:solidFill>
                  <a:srgbClr val="E10084"/>
                </a:solidFill>
              </a:rPr>
              <a:t>picture</a:t>
            </a:r>
            <a:endParaRPr lang="fr-CH" b="1" dirty="0" smtClean="0">
              <a:solidFill>
                <a:srgbClr val="E10084"/>
              </a:solidFill>
            </a:endParaRPr>
          </a:p>
          <a:p>
            <a:endParaRPr lang="fr-CH" b="1" dirty="0">
              <a:solidFill>
                <a:srgbClr val="98387B"/>
              </a:solidFill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76200" y="762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 u="sng">
                <a:solidFill>
                  <a:srgbClr val="98387B"/>
                </a:solidFill>
              </a:defRPr>
            </a:lvl1pPr>
          </a:lstStyle>
          <a:p>
            <a:r>
              <a:rPr lang="fr-FR" dirty="0" err="1" smtClean="0"/>
              <a:t>Characteristics</a:t>
            </a:r>
            <a:r>
              <a:rPr lang="fr-FR" dirty="0" smtClean="0"/>
              <a:t> of 20% of people</a:t>
            </a:r>
            <a:endParaRPr lang="fr-CH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4928181" y="762000"/>
            <a:ext cx="3834819" cy="3505200"/>
            <a:chOff x="4928181" y="762000"/>
            <a:chExt cx="3834819" cy="4102120"/>
          </a:xfrm>
        </p:grpSpPr>
        <p:sp>
          <p:nvSpPr>
            <p:cNvPr id="15" name="TextBox 10"/>
            <p:cNvSpPr txBox="1"/>
            <p:nvPr/>
          </p:nvSpPr>
          <p:spPr>
            <a:xfrm>
              <a:off x="5638800" y="1447800"/>
              <a:ext cx="31242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CH" b="1" dirty="0">
                <a:solidFill>
                  <a:srgbClr val="98387B"/>
                </a:solidFill>
              </a:endParaRPr>
            </a:p>
            <a:p>
              <a:r>
                <a:rPr lang="fr-CH" b="1" dirty="0" smtClean="0">
                  <a:solidFill>
                    <a:srgbClr val="98387B"/>
                  </a:solidFill>
                </a:rPr>
                <a:t>They suffer in current organizations</a:t>
              </a:r>
              <a:r>
                <a:rPr lang="fr-CH" b="1" dirty="0">
                  <a:solidFill>
                    <a:srgbClr val="98387B"/>
                  </a:solidFill>
                </a:rPr>
                <a:t> </a:t>
              </a:r>
              <a:r>
                <a:rPr lang="fr-CH" b="1" dirty="0" smtClean="0">
                  <a:solidFill>
                    <a:srgbClr val="98387B"/>
                  </a:solidFill>
                </a:rPr>
                <a:t>and education:</a:t>
              </a:r>
            </a:p>
            <a:p>
              <a:pPr marL="285750" indent="-285750">
                <a:buFont typeface="Arial"/>
                <a:buChar char="•"/>
              </a:pPr>
              <a:r>
                <a:rPr lang="fr-CH" b="1" dirty="0" smtClean="0">
                  <a:solidFill>
                    <a:srgbClr val="98387B"/>
                  </a:solidFill>
                </a:rPr>
                <a:t>Repetition</a:t>
              </a:r>
            </a:p>
            <a:p>
              <a:pPr marL="285750" indent="-285750">
                <a:buFont typeface="Arial"/>
                <a:buChar char="•"/>
              </a:pPr>
              <a:r>
                <a:rPr lang="fr-CH" b="1" dirty="0" smtClean="0">
                  <a:solidFill>
                    <a:srgbClr val="98387B"/>
                  </a:solidFill>
                </a:rPr>
                <a:t>Concrete and walls</a:t>
              </a:r>
            </a:p>
            <a:p>
              <a:pPr marL="285750" indent="-285750">
                <a:buFont typeface="Arial"/>
                <a:buChar char="•"/>
              </a:pPr>
              <a:r>
                <a:rPr lang="fr-CH" b="1" dirty="0" smtClean="0">
                  <a:solidFill>
                    <a:srgbClr val="98387B"/>
                  </a:solidFill>
                </a:rPr>
                <a:t>Materialist only</a:t>
              </a:r>
            </a:p>
            <a:p>
              <a:pPr marL="285750" indent="-285750">
                <a:buFont typeface="Arial"/>
                <a:buChar char="•"/>
              </a:pPr>
              <a:r>
                <a:rPr lang="fr-CH" b="1" dirty="0" smtClean="0">
                  <a:solidFill>
                    <a:srgbClr val="98387B"/>
                  </a:solidFill>
                </a:rPr>
                <a:t>Raw competition </a:t>
              </a:r>
            </a:p>
            <a:p>
              <a:pPr marL="285750" indent="-285750">
                <a:buFont typeface="Arial"/>
                <a:buChar char="•"/>
              </a:pPr>
              <a:r>
                <a:rPr lang="fr-CH" b="1" dirty="0" smtClean="0">
                  <a:solidFill>
                    <a:srgbClr val="98387B"/>
                  </a:solidFill>
                </a:rPr>
                <a:t>Purposeless..</a:t>
              </a:r>
            </a:p>
            <a:p>
              <a:endParaRPr lang="fr-CH" b="1" dirty="0" smtClean="0">
                <a:solidFill>
                  <a:srgbClr val="98387B"/>
                </a:solidFill>
              </a:endParaRPr>
            </a:p>
            <a:p>
              <a:endParaRPr lang="fr-CH" b="1" dirty="0">
                <a:solidFill>
                  <a:srgbClr val="98387B"/>
                </a:solidFill>
              </a:endParaRPr>
            </a:p>
            <a:p>
              <a:endParaRPr lang="fr-CH" b="1" dirty="0">
                <a:solidFill>
                  <a:srgbClr val="98387B"/>
                </a:solidFill>
              </a:endParaRPr>
            </a:p>
          </p:txBody>
        </p:sp>
        <p:sp>
          <p:nvSpPr>
            <p:cNvPr id="16" name="TextBox 10"/>
            <p:cNvSpPr txBox="1"/>
            <p:nvPr/>
          </p:nvSpPr>
          <p:spPr>
            <a:xfrm>
              <a:off x="4928181" y="762000"/>
              <a:ext cx="37586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2400" b="1" u="sng">
                  <a:solidFill>
                    <a:srgbClr val="98387B"/>
                  </a:solidFill>
                </a:defRPr>
              </a:lvl1pPr>
            </a:lstStyle>
            <a:p>
              <a:r>
                <a:rPr lang="fr-FR" dirty="0" smtClean="0"/>
                <a:t>How do </a:t>
              </a:r>
              <a:r>
                <a:rPr lang="fr-FR" dirty="0" err="1" smtClean="0"/>
                <a:t>we</a:t>
              </a:r>
              <a:r>
                <a:rPr lang="fr-FR" dirty="0" smtClean="0"/>
                <a:t> </a:t>
              </a:r>
              <a:r>
                <a:rPr lang="fr-FR" dirty="0" err="1" smtClean="0"/>
                <a:t>treat</a:t>
              </a:r>
              <a:r>
                <a:rPr lang="fr-FR" dirty="0" smtClean="0"/>
                <a:t> </a:t>
              </a:r>
              <a:r>
                <a:rPr lang="fr-FR" dirty="0" err="1" smtClean="0"/>
                <a:t>them</a:t>
              </a:r>
              <a:r>
                <a:rPr lang="fr-FR" dirty="0" smtClean="0"/>
                <a:t> </a:t>
              </a:r>
              <a:r>
                <a:rPr lang="fr-FR" dirty="0" err="1" smtClean="0"/>
                <a:t>today</a:t>
              </a:r>
              <a:r>
                <a:rPr lang="fr-FR" dirty="0" smtClean="0"/>
                <a:t>?</a:t>
              </a:r>
              <a:endParaRPr lang="fr-CH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76200" y="6047601"/>
            <a:ext cx="7623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chemeClr val="bg1">
                    <a:lumMod val="65000"/>
                  </a:schemeClr>
                </a:solidFill>
              </a:rPr>
              <a:t>Source : </a:t>
            </a:r>
            <a:r>
              <a:rPr lang="fr-FR" sz="1200" dirty="0"/>
              <a:t>Elaine </a:t>
            </a:r>
            <a:r>
              <a:rPr lang="fr-FR" sz="1200" dirty="0" smtClean="0"/>
              <a:t>Aron </a:t>
            </a:r>
            <a:r>
              <a:rPr lang="fr-FR" sz="1200" i="1" dirty="0" smtClean="0">
                <a:solidFill>
                  <a:schemeClr val="bg1">
                    <a:lumMod val="65000"/>
                  </a:schemeClr>
                </a:solidFill>
              </a:rPr>
              <a:t>http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</a:rPr>
              <a:t>www.huffingtonpost.com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</a:rPr>
              <a:t>roya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</a:rPr>
              <a:t>-r-rad-ma-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</a:rPr>
              <a:t>psyd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</a:rPr>
              <a:t>/highly-sensitive-people_b_1286508.html?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562601" y="41910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98387B"/>
                </a:solidFill>
              </a:rPr>
              <a:t>ADHD : 11% of US kids in 2011. Ritalin 1-2%</a:t>
            </a:r>
          </a:p>
          <a:p>
            <a:r>
              <a:rPr lang="fr-CH" b="1" dirty="0">
                <a:solidFill>
                  <a:srgbClr val="98387B"/>
                </a:solidFill>
              </a:rPr>
              <a:t>Burnout figures : 7-9% of workers in Europe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310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29227" y="769392"/>
            <a:ext cx="9144000" cy="5332048"/>
          </a:xfrm>
          <a:prstGeom prst="rect">
            <a:avLst/>
          </a:prstGeom>
          <a:gradFill flip="none" rotWithShape="1">
            <a:gsLst>
              <a:gs pos="0">
                <a:srgbClr val="FFB7E2"/>
              </a:gs>
              <a:gs pos="97000">
                <a:schemeClr val="bg1">
                  <a:alpha val="26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praneo_def_rvb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6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587306" y="6385757"/>
            <a:ext cx="3822894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Effective Leadership - World </a:t>
            </a:r>
            <a:r>
              <a:rPr lang="fr-FR" sz="1100" baseline="0" dirty="0" err="1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Academy</a:t>
            </a: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of Art &amp; Science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66178C-6372-460D-A488-DF6E6FF21F60}" type="datetime1">
              <a:rPr lang="fr-FR" smtClean="0"/>
              <a:pPr/>
              <a:t>28/03/2015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8229600" y="6324600"/>
            <a:ext cx="0" cy="304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168339" y="52754"/>
            <a:ext cx="8952215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200" dirty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</a:t>
            </a:r>
            <a:r>
              <a:rPr lang="en-US" sz="2200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 are living a tipping point</a:t>
            </a:r>
            <a:endParaRPr lang="en-US" sz="2200" dirty="0">
              <a:solidFill>
                <a:srgbClr val="98387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0698" y="6293358"/>
            <a:ext cx="367284" cy="367284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76200" y="762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 u="sng">
                <a:solidFill>
                  <a:srgbClr val="98387B"/>
                </a:solidFill>
              </a:defRPr>
            </a:lvl1pPr>
          </a:lstStyle>
          <a:p>
            <a:pPr algn="l"/>
            <a:r>
              <a:rPr lang="fr-FR" dirty="0" err="1" smtClean="0"/>
              <a:t>Chasm</a:t>
            </a:r>
            <a:r>
              <a:rPr lang="fr-FR" dirty="0" smtClean="0"/>
              <a:t> </a:t>
            </a:r>
            <a:r>
              <a:rPr lang="fr-FR" dirty="0" err="1" smtClean="0"/>
              <a:t>occurs</a:t>
            </a:r>
            <a:r>
              <a:rPr lang="fr-FR" dirty="0" smtClean="0"/>
              <a:t> @ 16%. </a:t>
            </a:r>
            <a:r>
              <a:rPr lang="fr-FR" dirty="0" err="1" smtClean="0"/>
              <a:t>We</a:t>
            </a:r>
            <a:r>
              <a:rPr lang="fr-FR" dirty="0" smtClean="0"/>
              <a:t> must </a:t>
            </a:r>
            <a:r>
              <a:rPr lang="fr-FR" dirty="0" err="1" smtClean="0"/>
              <a:t>leave</a:t>
            </a:r>
            <a:r>
              <a:rPr lang="fr-FR" dirty="0" smtClean="0"/>
              <a:t> </a:t>
            </a:r>
            <a:r>
              <a:rPr lang="fr-FR" dirty="0" err="1" smtClean="0"/>
              <a:t>scarcity</a:t>
            </a:r>
            <a:r>
              <a:rPr lang="fr-FR" dirty="0" smtClean="0"/>
              <a:t> and go social</a:t>
            </a:r>
            <a:endParaRPr lang="fr-CH" dirty="0"/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609600" y="5257800"/>
            <a:ext cx="8077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dirty="0" smtClean="0">
                <a:solidFill>
                  <a:srgbClr val="9838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Identifying those HSP and adapting the structure to their uniqueness is a key to go through the chasm</a:t>
            </a:r>
            <a:endParaRPr lang="en-US" sz="2400" b="1" dirty="0">
              <a:solidFill>
                <a:srgbClr val="98387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e 1" descr="accelerating-diffusion-of-innovation-maloneys-16-ru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295400"/>
            <a:ext cx="5300282" cy="3924300"/>
          </a:xfrm>
          <a:prstGeom prst="rect">
            <a:avLst/>
          </a:prstGeom>
        </p:spPr>
      </p:pic>
      <p:sp>
        <p:nvSpPr>
          <p:cNvPr id="14" name="TextBox 10"/>
          <p:cNvSpPr txBox="1"/>
          <p:nvPr/>
        </p:nvSpPr>
        <p:spPr>
          <a:xfrm>
            <a:off x="5791200" y="1524000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u="sng" dirty="0" smtClean="0"/>
              <a:t>Evolution via rupture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Not 100% is required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Only 16%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The rest (68%) just follows</a:t>
            </a:r>
          </a:p>
          <a:p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As long as we get enough evidence and examples.</a:t>
            </a:r>
          </a:p>
          <a:p>
            <a:pPr marL="285750" indent="-285750">
              <a:buFont typeface="Arial"/>
              <a:buChar char="•"/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xmlns="" val="200461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29227" y="769392"/>
            <a:ext cx="9144000" cy="5332048"/>
          </a:xfrm>
          <a:prstGeom prst="rect">
            <a:avLst/>
          </a:prstGeom>
          <a:gradFill flip="none" rotWithShape="1">
            <a:gsLst>
              <a:gs pos="0">
                <a:srgbClr val="FFB7E2"/>
              </a:gs>
              <a:gs pos="97000">
                <a:schemeClr val="bg1">
                  <a:alpha val="26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praneo_def_rvb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7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587306" y="6385757"/>
            <a:ext cx="3822894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Effective Leadership - World </a:t>
            </a:r>
            <a:r>
              <a:rPr lang="fr-FR" sz="1100" baseline="0" dirty="0" err="1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Academy</a:t>
            </a: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of Art &amp; Science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66178C-6372-460D-A488-DF6E6FF21F60}" type="datetime1">
              <a:rPr lang="fr-FR" smtClean="0"/>
              <a:pPr/>
              <a:t>28/03/2015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8229600" y="6324600"/>
            <a:ext cx="0" cy="304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168339" y="52754"/>
            <a:ext cx="8952215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fr-CH" sz="2200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HSP just highlight the path. Every student needs to develop intrinsic qualities to become 21st century leaders.</a:t>
            </a:r>
            <a:endParaRPr lang="en-US" sz="2200" dirty="0">
              <a:solidFill>
                <a:srgbClr val="98387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0698" y="6293358"/>
            <a:ext cx="367284" cy="3672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3351073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u="sng" dirty="0" smtClean="0"/>
              <a:t>it is less about an industrial process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« one size fits all » </a:t>
            </a:r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Survival</a:t>
            </a:r>
            <a:r>
              <a:rPr lang="fr-FR" dirty="0"/>
              <a:t>-of-the-</a:t>
            </a:r>
            <a:r>
              <a:rPr lang="fr-FR" dirty="0" err="1" smtClean="0"/>
              <a:t>fittest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An </a:t>
            </a:r>
            <a:r>
              <a:rPr lang="fr-CH" dirty="0"/>
              <a:t>industrial sequential </a:t>
            </a:r>
            <a:r>
              <a:rPr lang="fr-CH" dirty="0" smtClean="0"/>
              <a:t>process 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Growth fuel by fear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2000" y="539109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CH" sz="2000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We believe in 4 guiding principles</a:t>
            </a:r>
          </a:p>
          <a:p>
            <a:pPr lvl="0" algn="ctr">
              <a:spcBef>
                <a:spcPct val="20000"/>
              </a:spcBef>
            </a:pPr>
            <a:r>
              <a:rPr lang="fr-CH" sz="2000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uniqueness – failure – mind - love</a:t>
            </a:r>
          </a:p>
        </p:txBody>
      </p:sp>
      <p:pic>
        <p:nvPicPr>
          <p:cNvPr id="2" name="Image 1" descr="5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066800"/>
            <a:ext cx="2844800" cy="2133600"/>
          </a:xfrm>
          <a:prstGeom prst="rect">
            <a:avLst/>
          </a:prstGeom>
        </p:spPr>
      </p:pic>
      <p:grpSp>
        <p:nvGrpSpPr>
          <p:cNvPr id="16" name="Grouper 15"/>
          <p:cNvGrpSpPr/>
          <p:nvPr/>
        </p:nvGrpSpPr>
        <p:grpSpPr>
          <a:xfrm>
            <a:off x="4800600" y="988873"/>
            <a:ext cx="4267200" cy="3811727"/>
            <a:chOff x="4800600" y="990600"/>
            <a:chExt cx="4267200" cy="3811727"/>
          </a:xfrm>
        </p:grpSpPr>
        <p:sp>
          <p:nvSpPr>
            <p:cNvPr id="13" name="TextBox 10"/>
            <p:cNvSpPr txBox="1"/>
            <p:nvPr/>
          </p:nvSpPr>
          <p:spPr>
            <a:xfrm>
              <a:off x="4800600" y="3048000"/>
              <a:ext cx="42672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CH" dirty="0"/>
            </a:p>
            <a:p>
              <a:r>
                <a:rPr lang="fr-CH" u="sng" dirty="0" smtClean="0"/>
                <a:t>It is more about tailor-made leaders </a:t>
              </a:r>
              <a:r>
                <a:rPr lang="fr-CH" dirty="0" smtClean="0"/>
                <a:t>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fr-CH" dirty="0"/>
                <a:t>E</a:t>
              </a:r>
              <a:r>
                <a:rPr lang="fr-CH" dirty="0" smtClean="0"/>
                <a:t>mbracing each unique potential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fr-CH" dirty="0" smtClean="0"/>
                <a:t>Passion – school of life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fr-CH" dirty="0" smtClean="0"/>
                <a:t>Mind science – spiritual journey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fr-CH" dirty="0" smtClean="0"/>
                <a:t>Growth fueled by love</a:t>
              </a:r>
              <a:endParaRPr lang="en-US" dirty="0"/>
            </a:p>
          </p:txBody>
        </p:sp>
        <p:pic>
          <p:nvPicPr>
            <p:cNvPr id="14" name="Image 13" descr="Journey-of-Life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56852" y="990600"/>
              <a:ext cx="1663148" cy="2151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5661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29227" y="769392"/>
            <a:ext cx="9144000" cy="5332048"/>
          </a:xfrm>
          <a:prstGeom prst="rect">
            <a:avLst/>
          </a:prstGeom>
          <a:gradFill flip="none" rotWithShape="1">
            <a:gsLst>
              <a:gs pos="0">
                <a:srgbClr val="FFB7E2"/>
              </a:gs>
              <a:gs pos="97000">
                <a:schemeClr val="bg1">
                  <a:alpha val="26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praneo_def_rvb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8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587306" y="6385757"/>
            <a:ext cx="3822894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Effective Leadership - World </a:t>
            </a:r>
            <a:r>
              <a:rPr lang="fr-FR" sz="1100" baseline="0" dirty="0" err="1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Academy</a:t>
            </a: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of Art &amp; Science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66178C-6372-460D-A488-DF6E6FF21F60}" type="datetime1">
              <a:rPr lang="fr-FR" smtClean="0"/>
              <a:pPr/>
              <a:t>28/03/2015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8229600" y="6324600"/>
            <a:ext cx="0" cy="304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168339" y="52754"/>
            <a:ext cx="8952215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fr-CH" sz="2200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Belief n#1 : </a:t>
            </a:r>
            <a:r>
              <a:rPr lang="fr-CH" sz="2200" dirty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Embracing every individual’s unique potential 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0698" y="6293358"/>
            <a:ext cx="367284" cy="367284"/>
          </a:xfrm>
          <a:prstGeom prst="rect">
            <a:avLst/>
          </a:prstGeom>
        </p:spPr>
      </p:pic>
      <p:sp>
        <p:nvSpPr>
          <p:cNvPr id="19" name="Sous-titre 2"/>
          <p:cNvSpPr txBox="1">
            <a:spLocks/>
          </p:cNvSpPr>
          <p:nvPr/>
        </p:nvSpPr>
        <p:spPr>
          <a:xfrm>
            <a:off x="304800" y="52578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9838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Belief n#1 : </a:t>
            </a:r>
            <a:r>
              <a:rPr lang="en-US" sz="2400" b="1" dirty="0" smtClean="0">
                <a:solidFill>
                  <a:srgbClr val="9838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Educating leaders is haute couture job </a:t>
            </a:r>
          </a:p>
          <a:p>
            <a:pPr algn="ctr">
              <a:spcBef>
                <a:spcPct val="20000"/>
              </a:spcBef>
            </a:pPr>
            <a:r>
              <a:rPr lang="en-US" sz="2400" b="1" dirty="0" smtClean="0">
                <a:solidFill>
                  <a:srgbClr val="9838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ready-to-wear. Uniqueness leads to passion. </a:t>
            </a:r>
            <a:endParaRPr lang="en-US" sz="2400" b="1" dirty="0">
              <a:solidFill>
                <a:srgbClr val="98387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Image 19" descr="Climb tree tes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4514" y="1371600"/>
            <a:ext cx="6640286" cy="3873500"/>
          </a:xfrm>
          <a:prstGeom prst="rect">
            <a:avLst/>
          </a:prstGeom>
        </p:spPr>
      </p:pic>
      <p:sp>
        <p:nvSpPr>
          <p:cNvPr id="22" name="TextBox 10"/>
          <p:cNvSpPr txBox="1"/>
          <p:nvPr/>
        </p:nvSpPr>
        <p:spPr>
          <a:xfrm>
            <a:off x="76200" y="762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 u="sng">
                <a:solidFill>
                  <a:srgbClr val="98387B"/>
                </a:solidFill>
              </a:defRPr>
            </a:lvl1pPr>
          </a:lstStyle>
          <a:p>
            <a:pPr algn="l"/>
            <a:r>
              <a:rPr lang="fr-FR" dirty="0" smtClean="0"/>
              <a:t>Education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develop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uniqueness</a:t>
            </a:r>
            <a:r>
              <a:rPr lang="fr-FR" dirty="0"/>
              <a:t>.</a:t>
            </a:r>
            <a:r>
              <a:rPr lang="fr-FR" dirty="0" smtClean="0"/>
              <a:t>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39698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29227" y="769392"/>
            <a:ext cx="9144000" cy="5332048"/>
          </a:xfrm>
          <a:prstGeom prst="rect">
            <a:avLst/>
          </a:prstGeom>
          <a:gradFill flip="none" rotWithShape="1">
            <a:gsLst>
              <a:gs pos="0">
                <a:srgbClr val="FFB7E2"/>
              </a:gs>
              <a:gs pos="97000">
                <a:schemeClr val="bg1">
                  <a:alpha val="26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E1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praneo_def_rvb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6136" y="6305275"/>
            <a:ext cx="1219200" cy="393291"/>
          </a:xfrm>
          <a:prstGeom prst="rect">
            <a:avLst/>
          </a:prstGeom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4290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4D44F7-EF0E-4347-B576-FAA8D4BFE9A2}" type="slidenum">
              <a:rPr lang="fr-FR" smtClean="0">
                <a:ea typeface="Open Sans Light" pitchFamily="34" charset="0"/>
                <a:cs typeface="Open Sans Light" pitchFamily="34" charset="0"/>
              </a:rPr>
              <a:pPr/>
              <a:t>9</a:t>
            </a:fld>
            <a:endParaRPr lang="fr-FR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587306" y="6385757"/>
            <a:ext cx="3822894" cy="29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Effective Leadership - World </a:t>
            </a:r>
            <a:r>
              <a:rPr lang="fr-FR" sz="1100" baseline="0" dirty="0" err="1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Academy</a:t>
            </a:r>
            <a:r>
              <a:rPr lang="fr-FR" sz="1100" baseline="0" dirty="0" smtClean="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of Art &amp; Science</a:t>
            </a:r>
            <a:endParaRPr kumimoji="0" lang="fr-FR" sz="1100" b="0" i="0" u="none" strike="noStrike" kern="1200" cap="none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46294" y="6386405"/>
            <a:ext cx="977706" cy="22274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66178C-6372-460D-A488-DF6E6FF21F60}" type="datetime1">
              <a:rPr lang="fr-FR" smtClean="0"/>
              <a:pPr/>
              <a:t>28/03/2015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8229600" y="6324600"/>
            <a:ext cx="0" cy="304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168339" y="52754"/>
            <a:ext cx="8952215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fr-CH" sz="2200" dirty="0" smtClean="0">
                <a:solidFill>
                  <a:srgbClr val="9838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Belief n#2 : Passion</a:t>
            </a:r>
            <a:endParaRPr lang="fr-CH" sz="2200" dirty="0">
              <a:solidFill>
                <a:srgbClr val="98387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0698" y="6293358"/>
            <a:ext cx="367284" cy="367284"/>
          </a:xfrm>
          <a:prstGeom prst="rect">
            <a:avLst/>
          </a:prstGeom>
        </p:spPr>
      </p:pic>
      <p:sp>
        <p:nvSpPr>
          <p:cNvPr id="19" name="Sous-titre 2"/>
          <p:cNvSpPr txBox="1">
            <a:spLocks/>
          </p:cNvSpPr>
          <p:nvPr/>
        </p:nvSpPr>
        <p:spPr>
          <a:xfrm>
            <a:off x="609600" y="5334000"/>
            <a:ext cx="8077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9838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Belief n#2 : </a:t>
            </a:r>
            <a:r>
              <a:rPr lang="en-US" sz="2400" b="1" dirty="0" smtClean="0">
                <a:solidFill>
                  <a:srgbClr val="9838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passion makes leaders go through failure without loosing their final goal</a:t>
            </a:r>
            <a:endParaRPr lang="en-US" sz="2400" b="1" dirty="0">
              <a:solidFill>
                <a:srgbClr val="98387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e 1" descr="success_fai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371600"/>
            <a:ext cx="3962400" cy="3962400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76200" y="762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 u="sng">
                <a:solidFill>
                  <a:srgbClr val="98387B"/>
                </a:solidFill>
              </a:defRPr>
            </a:lvl1pPr>
          </a:lstStyle>
          <a:p>
            <a:pPr algn="l"/>
            <a:r>
              <a:rPr lang="fr-FR" dirty="0" smtClean="0"/>
              <a:t>Education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develop</a:t>
            </a:r>
            <a:r>
              <a:rPr lang="fr-FR" dirty="0" smtClean="0"/>
              <a:t> passion. </a:t>
            </a:r>
            <a:endParaRPr lang="fr-CH" dirty="0"/>
          </a:p>
        </p:txBody>
      </p:sp>
      <p:sp>
        <p:nvSpPr>
          <p:cNvPr id="16" name="TextBox 12"/>
          <p:cNvSpPr txBox="1"/>
          <p:nvPr/>
        </p:nvSpPr>
        <p:spPr>
          <a:xfrm>
            <a:off x="4267200" y="1371600"/>
            <a:ext cx="45191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8387B"/>
                </a:solidFill>
                <a:latin typeface="+mj-lt"/>
              </a:rPr>
              <a:t>Winston Churchill:</a:t>
            </a:r>
          </a:p>
          <a:p>
            <a:r>
              <a:rPr lang="en-US" dirty="0">
                <a:latin typeface="Open Sans"/>
                <a:cs typeface="Open Sans"/>
              </a:rPr>
              <a:t>« Success consists of going from failure to failure without loss of </a:t>
            </a:r>
            <a:r>
              <a:rPr lang="en-US" dirty="0">
                <a:solidFill>
                  <a:srgbClr val="CA70AE"/>
                </a:solidFill>
                <a:latin typeface="Open Sans"/>
                <a:cs typeface="Open Sans"/>
              </a:rPr>
              <a:t>enthusiasm</a:t>
            </a:r>
            <a:r>
              <a:rPr lang="en-US" dirty="0">
                <a:latin typeface="Open Sans"/>
                <a:cs typeface="Open Sans"/>
              </a:rPr>
              <a:t>. »</a:t>
            </a:r>
          </a:p>
        </p:txBody>
      </p:sp>
      <p:sp>
        <p:nvSpPr>
          <p:cNvPr id="17" name="TextBox 12"/>
          <p:cNvSpPr txBox="1"/>
          <p:nvPr/>
        </p:nvSpPr>
        <p:spPr>
          <a:xfrm>
            <a:off x="4267200" y="2596515"/>
            <a:ext cx="45191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8387B"/>
                </a:solidFill>
                <a:latin typeface="+mj-lt"/>
              </a:rPr>
              <a:t>Confucius:</a:t>
            </a:r>
          </a:p>
          <a:p>
            <a:r>
              <a:rPr lang="fr-FR" dirty="0" err="1">
                <a:latin typeface="Open Sans"/>
                <a:cs typeface="Open Sans"/>
              </a:rPr>
              <a:t>Choose</a:t>
            </a:r>
            <a:r>
              <a:rPr lang="fr-FR" dirty="0">
                <a:latin typeface="Open Sans"/>
                <a:cs typeface="Open Sans"/>
              </a:rPr>
              <a:t> a job </a:t>
            </a:r>
            <a:r>
              <a:rPr lang="fr-FR" dirty="0" err="1">
                <a:latin typeface="Open Sans"/>
                <a:cs typeface="Open Sans"/>
              </a:rPr>
              <a:t>you</a:t>
            </a:r>
            <a:r>
              <a:rPr lang="fr-FR" dirty="0">
                <a:latin typeface="Open Sans"/>
                <a:cs typeface="Open Sans"/>
              </a:rPr>
              <a:t> </a:t>
            </a:r>
            <a:r>
              <a:rPr lang="fr-FR" dirty="0">
                <a:solidFill>
                  <a:srgbClr val="CA70AE"/>
                </a:solidFill>
                <a:latin typeface="Open Sans"/>
                <a:cs typeface="Open Sans"/>
              </a:rPr>
              <a:t>love</a:t>
            </a:r>
            <a:r>
              <a:rPr lang="fr-FR" dirty="0">
                <a:latin typeface="Open Sans"/>
                <a:cs typeface="Open Sans"/>
              </a:rPr>
              <a:t>, and </a:t>
            </a:r>
            <a:r>
              <a:rPr lang="fr-FR" dirty="0" err="1">
                <a:latin typeface="Open Sans"/>
                <a:cs typeface="Open Sans"/>
              </a:rPr>
              <a:t>you</a:t>
            </a:r>
            <a:r>
              <a:rPr lang="fr-FR" dirty="0">
                <a:latin typeface="Open Sans"/>
                <a:cs typeface="Open Sans"/>
              </a:rPr>
              <a:t> </a:t>
            </a:r>
            <a:r>
              <a:rPr lang="fr-FR" dirty="0" err="1">
                <a:latin typeface="Open Sans"/>
                <a:cs typeface="Open Sans"/>
              </a:rPr>
              <a:t>will</a:t>
            </a:r>
            <a:r>
              <a:rPr lang="fr-FR" dirty="0">
                <a:latin typeface="Open Sans"/>
                <a:cs typeface="Open Sans"/>
              </a:rPr>
              <a:t> </a:t>
            </a:r>
            <a:r>
              <a:rPr lang="fr-FR" dirty="0" err="1">
                <a:latin typeface="Open Sans"/>
                <a:cs typeface="Open Sans"/>
              </a:rPr>
              <a:t>never</a:t>
            </a:r>
            <a:r>
              <a:rPr lang="fr-FR" dirty="0">
                <a:latin typeface="Open Sans"/>
                <a:cs typeface="Open Sans"/>
              </a:rPr>
              <a:t> have to </a:t>
            </a:r>
            <a:r>
              <a:rPr lang="fr-FR" dirty="0" err="1">
                <a:latin typeface="Open Sans"/>
                <a:cs typeface="Open Sans"/>
              </a:rPr>
              <a:t>work</a:t>
            </a:r>
            <a:r>
              <a:rPr lang="fr-FR" dirty="0">
                <a:latin typeface="Open Sans"/>
                <a:cs typeface="Open Sans"/>
              </a:rPr>
              <a:t> a </a:t>
            </a:r>
            <a:r>
              <a:rPr lang="fr-FR" dirty="0" err="1">
                <a:latin typeface="Open Sans"/>
                <a:cs typeface="Open Sans"/>
              </a:rPr>
              <a:t>day</a:t>
            </a:r>
            <a:r>
              <a:rPr lang="fr-FR" dirty="0">
                <a:latin typeface="Open Sans"/>
                <a:cs typeface="Open Sans"/>
              </a:rPr>
              <a:t> in </a:t>
            </a:r>
            <a:r>
              <a:rPr lang="fr-FR" dirty="0" err="1">
                <a:latin typeface="Open Sans"/>
                <a:cs typeface="Open Sans"/>
              </a:rPr>
              <a:t>your</a:t>
            </a:r>
            <a:r>
              <a:rPr lang="fr-FR" dirty="0">
                <a:latin typeface="Open Sans"/>
                <a:cs typeface="Open Sans"/>
              </a:rPr>
              <a:t> life.</a:t>
            </a:r>
          </a:p>
        </p:txBody>
      </p:sp>
      <p:sp>
        <p:nvSpPr>
          <p:cNvPr id="18" name="TextBox 12"/>
          <p:cNvSpPr txBox="1"/>
          <p:nvPr/>
        </p:nvSpPr>
        <p:spPr>
          <a:xfrm>
            <a:off x="4267200" y="3810000"/>
            <a:ext cx="45191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8387B"/>
                </a:solidFill>
                <a:latin typeface="+mj-lt"/>
              </a:rPr>
              <a:t>Albert Schweitzer:</a:t>
            </a:r>
          </a:p>
          <a:p>
            <a:r>
              <a:rPr lang="en-US" dirty="0">
                <a:latin typeface="Open Sans"/>
                <a:cs typeface="Open Sans"/>
              </a:rPr>
              <a:t>« Success is not the key to </a:t>
            </a:r>
            <a:r>
              <a:rPr lang="en-US" dirty="0">
                <a:solidFill>
                  <a:srgbClr val="CA70AE"/>
                </a:solidFill>
                <a:latin typeface="Open Sans"/>
                <a:cs typeface="Open Sans"/>
              </a:rPr>
              <a:t>happiness</a:t>
            </a:r>
            <a:r>
              <a:rPr lang="en-US" dirty="0">
                <a:latin typeface="Open Sans"/>
                <a:cs typeface="Open Sans"/>
              </a:rPr>
              <a:t>. Happiness is the key to success. If you love what you are doing, you will be successful. »</a:t>
            </a:r>
            <a:endParaRPr lang="fr-FR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07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Open Sans Semi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8225</TotalTime>
  <Words>1322</Words>
  <Application>Microsoft Office PowerPoint</Application>
  <PresentationFormat>Affichage à l'écran (4:3)</PresentationFormat>
  <Paragraphs>261</Paragraphs>
  <Slides>18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Arial</vt:lpstr>
      <vt:lpstr>Open Sans Light</vt:lpstr>
      <vt:lpstr>Open Sans</vt:lpstr>
      <vt:lpstr>Open Sans Extrabold</vt:lpstr>
      <vt:lpstr>Open Sans Semibold</vt:lpstr>
      <vt:lpstr>Open Sans Light (Corps)</vt:lpstr>
      <vt:lpstr>Calibri</vt:lpstr>
      <vt:lpstr>Wingdings</vt:lpstr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Thanks !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titre</dc:title>
  <dc:creator>christophe lombart</dc:creator>
  <cp:lastModifiedBy>Philippe</cp:lastModifiedBy>
  <cp:revision>525</cp:revision>
  <dcterms:created xsi:type="dcterms:W3CDTF">2014-09-25T09:31:02Z</dcterms:created>
  <dcterms:modified xsi:type="dcterms:W3CDTF">2015-03-28T10:26:18Z</dcterms:modified>
</cp:coreProperties>
</file>