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9" r:id="rId3"/>
    <p:sldId id="272" r:id="rId4"/>
    <p:sldId id="261" r:id="rId5"/>
    <p:sldId id="289" r:id="rId6"/>
    <p:sldId id="290" r:id="rId7"/>
    <p:sldId id="286" r:id="rId8"/>
    <p:sldId id="288" r:id="rId9"/>
    <p:sldId id="285" r:id="rId10"/>
    <p:sldId id="287" r:id="rId11"/>
    <p:sldId id="271" r:id="rId12"/>
    <p:sldId id="282" r:id="rId13"/>
    <p:sldId id="280" r:id="rId14"/>
    <p:sldId id="281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741B"/>
    <a:srgbClr val="9E2234"/>
    <a:srgbClr val="007033"/>
    <a:srgbClr val="5A6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266" autoAdjust="0"/>
  </p:normalViewPr>
  <p:slideViewPr>
    <p:cSldViewPr>
      <p:cViewPr varScale="1">
        <p:scale>
          <a:sx n="51" d="100"/>
          <a:sy n="51" d="100"/>
        </p:scale>
        <p:origin x="46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02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170CC-39EE-4B9A-8095-AE49D10FFAD8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41B08-0179-4280-B2E2-F4A753A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19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0DEDB-F577-4DFC-AF8F-EBE7EB47510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AC0B4-014D-42B2-A197-11D0AC39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15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Gorbachev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AC0B4-014D-42B2-A197-11D0AC39EC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61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Gorbachev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AC0B4-014D-42B2-A197-11D0AC39EC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6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1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9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8BEB-C47E-42A4-886A-445EB288B707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61F8-B696-4CBC-96B4-921EFB33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2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8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5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5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8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0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5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1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6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61B0B-005C-41AC-A77B-1ED180B3A9B5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47A2-2D57-49B0-80EE-C289A4CB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819400"/>
            <a:ext cx="8077200" cy="11430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 marR="0" rtl="0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Essence of Effective Leadership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3600" b="1" i="1" dirty="0" smtClean="0">
                <a:solidFill>
                  <a:schemeClr val="bg1"/>
                </a:solidFill>
              </a:rPr>
              <a:t>March 31-Apr 3, 2015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603743" y="5410200"/>
            <a:ext cx="2971800" cy="5334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b="1" dirty="0" smtClean="0">
                <a:solidFill>
                  <a:srgbClr val="002060"/>
                </a:solidFill>
              </a:rPr>
              <a:t>GARRY JACOBS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4386"/>
            <a:ext cx="1423528" cy="142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94385"/>
            <a:ext cx="1396342" cy="142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05000" y="582762"/>
            <a:ext cx="5486400" cy="1077218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WAAS AND WUC offer</a:t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A WEBINAR ON</a:t>
            </a:r>
            <a:endParaRPr kumimoji="0" lang="en-IN" sz="20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Minion Pro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903434"/>
            <a:ext cx="695325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932009"/>
            <a:ext cx="1209675" cy="628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362" y="2070143"/>
            <a:ext cx="704762" cy="3523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209" y="1989190"/>
            <a:ext cx="676191" cy="514286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/>
        </p:nvSpPr>
        <p:spPr>
          <a:xfrm>
            <a:off x="6477000" y="6096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5A5095-343A-4B28-B14B-B699A0F983D3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4495800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Process of Leadership</a:t>
            </a:r>
            <a:endParaRPr lang="en-IN" sz="4400" b="1" dirty="0"/>
          </a:p>
        </p:txBody>
      </p:sp>
    </p:spTree>
    <p:extLst>
      <p:ext uri="{BB962C8B-B14F-4D97-AF65-F5344CB8AC3E}">
        <p14:creationId xmlns:p14="http://schemas.microsoft.com/office/powerpoint/2010/main" val="27058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Leadership Challenge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98637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How can we prepare leaders capable of addressing the pressing challenges posed by increasing speed of change, complexity and globalization?</a:t>
            </a:r>
          </a:p>
          <a:p>
            <a:r>
              <a:rPr lang="en-US" dirty="0" smtClean="0"/>
              <a:t>How can we develop leaders capable of envisioning and steering global society toward a New Paradigm?</a:t>
            </a:r>
          </a:p>
          <a:p>
            <a:r>
              <a:rPr lang="en-US" dirty="0" smtClean="0"/>
              <a:t>How can the education system be made an effective medium for development of those  leaders?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  <a:solidFill>
            <a:srgbClr val="002060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600" b="1" dirty="0" smtClean="0">
                <a:solidFill>
                  <a:schemeClr val="bg1"/>
                </a:solidFill>
              </a:rPr>
              <a:t>Leadership Challenge</a:t>
            </a:r>
          </a:p>
        </p:txBody>
      </p:sp>
    </p:spTree>
    <p:extLst>
      <p:ext uri="{BB962C8B-B14F-4D97-AF65-F5344CB8AC3E}">
        <p14:creationId xmlns:p14="http://schemas.microsoft.com/office/powerpoint/2010/main" val="174667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Personal characteristics  &amp; capacities of leaders</a:t>
            </a:r>
          </a:p>
          <a:p>
            <a:r>
              <a:rPr lang="en-US" dirty="0"/>
              <a:t>Mind of the </a:t>
            </a:r>
            <a:r>
              <a:rPr lang="en-US" dirty="0" smtClean="0"/>
              <a:t>leader – how do leaders think</a:t>
            </a:r>
          </a:p>
          <a:p>
            <a:r>
              <a:rPr lang="en-US" dirty="0" smtClean="0"/>
              <a:t>Leadership in thought – power of ideas</a:t>
            </a:r>
          </a:p>
          <a:p>
            <a:r>
              <a:rPr lang="en-US" dirty="0" smtClean="0"/>
              <a:t>Leadership in values </a:t>
            </a:r>
            <a:endParaRPr lang="en-US" dirty="0"/>
          </a:p>
          <a:p>
            <a:r>
              <a:rPr lang="en-US" dirty="0"/>
              <a:t>Organizational leadership</a:t>
            </a:r>
          </a:p>
          <a:p>
            <a:r>
              <a:rPr lang="en-US" dirty="0"/>
              <a:t>Leader’s relationship with other people</a:t>
            </a:r>
          </a:p>
          <a:p>
            <a:r>
              <a:rPr lang="en-US" dirty="0" smtClean="0"/>
              <a:t>Development of self-aware leadership in others</a:t>
            </a:r>
          </a:p>
          <a:p>
            <a:r>
              <a:rPr lang="en-US" dirty="0" smtClean="0"/>
              <a:t>Leader’s </a:t>
            </a:r>
            <a:r>
              <a:rPr lang="en-US" dirty="0"/>
              <a:t>relationship with society and the </a:t>
            </a:r>
            <a:r>
              <a:rPr lang="en-US" dirty="0" smtClean="0"/>
              <a:t>public</a:t>
            </a:r>
          </a:p>
          <a:p>
            <a:r>
              <a:rPr lang="en-US" dirty="0" smtClean="0"/>
              <a:t>Leadership and Life – essential wisdom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pPr marR="0" rtl="0"/>
            <a:r>
              <a:rPr lang="en-IN" b="1" dirty="0" smtClean="0">
                <a:solidFill>
                  <a:schemeClr val="bg1"/>
                </a:solidFill>
              </a:rPr>
              <a:t>Levels of Leadership Study</a:t>
            </a:r>
          </a:p>
        </p:txBody>
      </p:sp>
    </p:spTree>
    <p:extLst>
      <p:ext uri="{BB962C8B-B14F-4D97-AF65-F5344CB8AC3E}">
        <p14:creationId xmlns:p14="http://schemas.microsoft.com/office/powerpoint/2010/main" val="16739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57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Issues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0"/>
            <a:ext cx="8839200" cy="6858000"/>
          </a:xfrm>
        </p:spPr>
        <p:txBody>
          <a:bodyPr>
            <a:noAutofit/>
          </a:bodyPr>
          <a:lstStyle/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leaders develop the capacity to think more </a:t>
            </a:r>
            <a:r>
              <a:rPr lang="en-IN" sz="2200" b="1" dirty="0" smtClean="0"/>
              <a:t>objectively and </a:t>
            </a:r>
            <a:r>
              <a:rPr lang="en-IN" sz="2200" b="1" dirty="0"/>
              <a:t>creatively? 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visionary leaders acquire the insight and intuition needed to navigate through a rapidly changing and increasingly complex world?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What </a:t>
            </a:r>
            <a:r>
              <a:rPr lang="en-IN" sz="2200" b="1" dirty="0"/>
              <a:t>is the role of values in effective </a:t>
            </a:r>
            <a:r>
              <a:rPr lang="en-IN" sz="2200" b="1" dirty="0" smtClean="0"/>
              <a:t>leadership?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leaders make decisions to manage complexity and conflict and reconcile apparent contradictions? 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dynamic leaders release, direct, and channel the energies of people for high accomplishment?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professional leaders harness the power of impersonal organization to convert personal intentions into results?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effective leaders acquire </a:t>
            </a:r>
            <a:r>
              <a:rPr lang="en-IN" sz="2200" b="1" dirty="0" smtClean="0"/>
              <a:t>and </a:t>
            </a:r>
            <a:r>
              <a:rPr lang="en-IN" sz="2200" b="1" dirty="0"/>
              <a:t>exercise power for high achievement?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inspirational leaders empower and motivate other people?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do adaptive leaders utilize and convert challenges into opportunities?</a:t>
            </a:r>
            <a:endParaRPr lang="en-US" sz="2200" b="1" dirty="0" smtClean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What </a:t>
            </a:r>
            <a:r>
              <a:rPr lang="en-IN" sz="2200" b="1" dirty="0"/>
              <a:t>are the essential skills required for effective leadership?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n-IN" sz="2200" b="1" dirty="0" smtClean="0"/>
              <a:t>How </a:t>
            </a:r>
            <a:r>
              <a:rPr lang="en-IN" sz="2200" b="1" dirty="0"/>
              <a:t>do leaders promote initiative, innovation and creativity in their people and organization</a:t>
            </a:r>
            <a:r>
              <a:rPr lang="en-IN" sz="2200" b="1" dirty="0" smtClean="0"/>
              <a:t>?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6425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bg1"/>
                </a:solidFill>
              </a:rPr>
              <a:t>Questions on Leadership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Are there transcendent principles of effective leadership common to different fields of application?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are they key dimensions or elements of effective leadership the leader have to manage?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is the relationship between personal leadership and organizational leadership and how are they related to one another? 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psychological attributes/characteristics make for successful leadership? 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is the relationship between leadership and individuality?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role do values play in successful leadership?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type of knowledge is most essential for effective leadership?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are the most critical leadership skills?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constitutes the life wisdom of effective leadership?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type of education is needed to consciously foster the development of leadership? </a:t>
            </a:r>
          </a:p>
          <a:p>
            <a:pPr marR="0" lvl="0" rtl="0">
              <a:spcBef>
                <a:spcPts val="600"/>
              </a:spcBef>
            </a:pPr>
            <a:r>
              <a:rPr lang="en-US" sz="19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What should be the objectives of the IUC leadership course?</a:t>
            </a:r>
          </a:p>
        </p:txBody>
      </p:sp>
    </p:spTree>
    <p:extLst>
      <p:ext uri="{BB962C8B-B14F-4D97-AF65-F5344CB8AC3E}">
        <p14:creationId xmlns:p14="http://schemas.microsoft.com/office/powerpoint/2010/main" val="16305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pPr marR="0" rtl="0"/>
            <a:r>
              <a:rPr lang="en-US" sz="6600" b="1" dirty="0" smtClean="0">
                <a:solidFill>
                  <a:schemeClr val="bg1"/>
                </a:solidFill>
              </a:rPr>
              <a:t>Fields of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marR="0" lvl="0" rtl="0">
              <a:buFont typeface="Wingdings" pitchFamily="2" charset="2"/>
              <a:buChar char="ü"/>
            </a:pPr>
            <a:r>
              <a:rPr lang="en-IN" sz="3600" b="1" dirty="0" smtClean="0">
                <a:solidFill>
                  <a:srgbClr val="002060"/>
                </a:solidFill>
              </a:rPr>
              <a:t>Politics &amp; Government </a:t>
            </a:r>
          </a:p>
          <a:p>
            <a:pPr>
              <a:buFont typeface="Wingdings" pitchFamily="2" charset="2"/>
              <a:buChar char="ü"/>
            </a:pPr>
            <a:r>
              <a:rPr lang="en-IN" sz="3600" b="1" dirty="0" smtClean="0">
                <a:solidFill>
                  <a:srgbClr val="002060"/>
                </a:solidFill>
              </a:rPr>
              <a:t>Business </a:t>
            </a:r>
          </a:p>
          <a:p>
            <a:pPr>
              <a:buFont typeface="Wingdings" pitchFamily="2" charset="2"/>
              <a:buChar char="ü"/>
            </a:pPr>
            <a:r>
              <a:rPr lang="en-IN" sz="3600" b="1" dirty="0" smtClean="0">
                <a:solidFill>
                  <a:srgbClr val="002060"/>
                </a:solidFill>
              </a:rPr>
              <a:t>Civil Society </a:t>
            </a:r>
          </a:p>
          <a:p>
            <a:pPr>
              <a:buFont typeface="Wingdings" pitchFamily="2" charset="2"/>
              <a:buChar char="ü"/>
            </a:pPr>
            <a:r>
              <a:rPr lang="en-IN" sz="3600" b="1" dirty="0" smtClean="0">
                <a:solidFill>
                  <a:srgbClr val="002060"/>
                </a:solidFill>
              </a:rPr>
              <a:t>Military</a:t>
            </a:r>
          </a:p>
          <a:p>
            <a:pPr>
              <a:buFont typeface="Wingdings" pitchFamily="2" charset="2"/>
              <a:buChar char="ü"/>
            </a:pPr>
            <a:r>
              <a:rPr lang="en-IN" sz="3600" b="1" dirty="0" smtClean="0">
                <a:solidFill>
                  <a:srgbClr val="002060"/>
                </a:solidFill>
              </a:rPr>
              <a:t>Sciences </a:t>
            </a:r>
          </a:p>
          <a:p>
            <a:pPr>
              <a:buFont typeface="Wingdings" pitchFamily="2" charset="2"/>
              <a:buChar char="ü"/>
            </a:pPr>
            <a:r>
              <a:rPr lang="en-IN" sz="3600" b="1" dirty="0" smtClean="0">
                <a:solidFill>
                  <a:srgbClr val="002060"/>
                </a:solidFill>
              </a:rPr>
              <a:t>Arts &amp; Humanities</a:t>
            </a:r>
          </a:p>
          <a:p>
            <a:pPr>
              <a:buFont typeface="Wingdings" pitchFamily="2" charset="2"/>
              <a:buChar char="ü"/>
            </a:pPr>
            <a:r>
              <a:rPr lang="en-IN" sz="3600" b="1" dirty="0" smtClean="0">
                <a:solidFill>
                  <a:srgbClr val="002060"/>
                </a:solidFill>
              </a:rPr>
              <a:t>Religion </a:t>
            </a:r>
          </a:p>
        </p:txBody>
      </p:sp>
      <p:sp>
        <p:nvSpPr>
          <p:cNvPr id="5" name="Slide Number Placeholder 2"/>
          <p:cNvSpPr>
            <a:spLocks noGrp="1"/>
          </p:cNvSpPr>
          <p:nvPr/>
        </p:nvSpPr>
        <p:spPr>
          <a:xfrm>
            <a:off x="65532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5A5095-343A-4B28-B14B-B699A0F983D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3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Objectives of this </a:t>
            </a:r>
            <a:r>
              <a:rPr lang="en-US" dirty="0" smtClean="0">
                <a:solidFill>
                  <a:schemeClr val="bg1"/>
                </a:solidFill>
              </a:rPr>
              <a:t>Webinar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Value-based</a:t>
            </a:r>
          </a:p>
          <a:p>
            <a:r>
              <a:rPr lang="en-US" dirty="0"/>
              <a:t>Empowering </a:t>
            </a:r>
          </a:p>
          <a:p>
            <a:r>
              <a:rPr lang="en-US" dirty="0"/>
              <a:t>Inclusive</a:t>
            </a:r>
          </a:p>
          <a:p>
            <a:r>
              <a:rPr lang="en-US" dirty="0"/>
              <a:t>Creative</a:t>
            </a:r>
          </a:p>
          <a:p>
            <a:r>
              <a:rPr lang="en-US" dirty="0"/>
              <a:t>Evolutionary</a:t>
            </a:r>
          </a:p>
          <a:p>
            <a:r>
              <a:rPr lang="en-US" dirty="0"/>
              <a:t>Transformative</a:t>
            </a: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27038"/>
            <a:ext cx="8229600" cy="792162"/>
          </a:xfrm>
          <a:prstGeom prst="rect">
            <a:avLst/>
          </a:prstGeom>
          <a:solidFill>
            <a:schemeClr val="accent4">
              <a:lumMod val="75000"/>
            </a:schemeClr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chemeClr val="bg1"/>
                </a:solidFill>
              </a:rPr>
              <a:t>What type of leadership?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3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944562"/>
          </a:xfr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Autofit/>
          </a:bodyPr>
          <a:lstStyle/>
          <a:p>
            <a:pPr marR="0" rtl="0"/>
            <a:r>
              <a:rPr lang="en-US" b="1" dirty="0" smtClean="0">
                <a:solidFill>
                  <a:schemeClr val="bg1"/>
                </a:solidFill>
              </a:rPr>
              <a:t>Leadership &amp; Individuality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8610600" cy="4876800"/>
          </a:xfrm>
        </p:spPr>
        <p:txBody>
          <a:bodyPr>
            <a:noAutofit/>
          </a:bodyPr>
          <a:lstStyle/>
          <a:p>
            <a:pPr marR="0" lvl="0" rtl="0">
              <a:spcBef>
                <a:spcPts val="2400"/>
              </a:spcBef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Individuality is the </a:t>
            </a:r>
            <a:r>
              <a:rPr lang="en-US" b="1" dirty="0">
                <a:solidFill>
                  <a:srgbClr val="FF0000"/>
                </a:solidFill>
                <a:latin typeface="Arial Narrow" pitchFamily="34" charset="0"/>
              </a:rPr>
              <a:t>capacity of </a:t>
            </a: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a leader to </a:t>
            </a:r>
            <a:r>
              <a:rPr lang="en-US" b="1" dirty="0">
                <a:solidFill>
                  <a:srgbClr val="FF0000"/>
                </a:solidFill>
                <a:latin typeface="Arial Narrow" pitchFamily="34" charset="0"/>
              </a:rPr>
              <a:t>think for himself, </a:t>
            </a: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to </a:t>
            </a:r>
            <a:r>
              <a:rPr lang="en-US" b="1" dirty="0">
                <a:solidFill>
                  <a:srgbClr val="FF0000"/>
                </a:solidFill>
                <a:latin typeface="Arial Narrow" pitchFamily="34" charset="0"/>
              </a:rPr>
              <a:t>act on his own understanding, values and beliefs </a:t>
            </a: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– rather </a:t>
            </a:r>
            <a:r>
              <a:rPr lang="en-US" b="1" dirty="0">
                <a:solidFill>
                  <a:srgbClr val="FF0000"/>
                </a:solidFill>
                <a:latin typeface="Arial Narrow" pitchFamily="34" charset="0"/>
              </a:rPr>
              <a:t>than merely reflect and conform to established social </a:t>
            </a: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norms</a:t>
            </a:r>
          </a:p>
          <a:p>
            <a:pPr marR="0" lvl="0" rtl="0">
              <a:spcBef>
                <a:spcPts val="2400"/>
              </a:spcBef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Individuality in leadership is the capacity to identify with the wider aspirations, values and potentials of other people, society or humanity and act in a manner that promotes the progress of the collective</a:t>
            </a:r>
          </a:p>
        </p:txBody>
      </p:sp>
      <p:sp>
        <p:nvSpPr>
          <p:cNvPr id="4" name="Slide Number Placeholder 2"/>
          <p:cNvSpPr>
            <a:spLocks noGrp="1"/>
          </p:cNvSpPr>
          <p:nvPr/>
        </p:nvSpPr>
        <p:spPr>
          <a:xfrm>
            <a:off x="6477000" y="5867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5A5095-343A-4B28-B14B-B699A0F983D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1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60438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chemeClr val="bg1"/>
                </a:solidFill>
              </a:rPr>
              <a:t>Accomplishment is a </a:t>
            </a:r>
            <a:r>
              <a:rPr lang="en-IN" b="1" dirty="0" smtClean="0">
                <a:solidFill>
                  <a:schemeClr val="bg1"/>
                </a:solidFill>
              </a:rPr>
              <a:t>process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A5741B"/>
                </a:solidFill>
              </a:rPr>
              <a:t>It is a psychological </a:t>
            </a:r>
            <a:r>
              <a:rPr lang="en-IN" b="1" dirty="0">
                <a:solidFill>
                  <a:srgbClr val="A5741B"/>
                </a:solidFill>
              </a:rPr>
              <a:t>and </a:t>
            </a:r>
            <a:r>
              <a:rPr lang="en-IN" b="1" dirty="0">
                <a:solidFill>
                  <a:srgbClr val="A5741B"/>
                </a:solidFill>
              </a:rPr>
              <a:t>social process</a:t>
            </a:r>
            <a:endParaRPr lang="en-US" b="1" dirty="0">
              <a:solidFill>
                <a:srgbClr val="A5741B"/>
              </a:solidFill>
            </a:endParaRPr>
          </a:p>
          <a:p>
            <a:pPr lvl="0"/>
            <a:r>
              <a:rPr lang="en-US" b="1" dirty="0" smtClean="0">
                <a:solidFill>
                  <a:srgbClr val="A5741B"/>
                </a:solidFill>
              </a:rPr>
              <a:t>Human </a:t>
            </a:r>
            <a:r>
              <a:rPr lang="en-US" b="1" dirty="0" smtClean="0">
                <a:solidFill>
                  <a:srgbClr val="A5741B"/>
                </a:solidFill>
              </a:rPr>
              <a:t>energy is the fuel for all accomplishment</a:t>
            </a:r>
          </a:p>
          <a:p>
            <a:pPr lvl="0"/>
            <a:r>
              <a:rPr lang="en-US" b="1" dirty="0" smtClean="0">
                <a:solidFill>
                  <a:srgbClr val="A5741B"/>
                </a:solidFill>
              </a:rPr>
              <a:t>All </a:t>
            </a:r>
            <a:r>
              <a:rPr lang="en-US" b="1" dirty="0">
                <a:solidFill>
                  <a:srgbClr val="A5741B"/>
                </a:solidFill>
              </a:rPr>
              <a:t>human accomplishment involves the </a:t>
            </a:r>
            <a:endParaRPr lang="en-US" b="1" dirty="0" smtClean="0">
              <a:solidFill>
                <a:srgbClr val="A5741B"/>
              </a:solidFill>
            </a:endParaRPr>
          </a:p>
          <a:p>
            <a:pPr lvl="1"/>
            <a:r>
              <a:rPr lang="en-US" b="1" dirty="0" smtClean="0">
                <a:solidFill>
                  <a:srgbClr val="A5741B"/>
                </a:solidFill>
              </a:rPr>
              <a:t>Generation &amp; release of energy</a:t>
            </a:r>
          </a:p>
          <a:p>
            <a:pPr lvl="1"/>
            <a:r>
              <a:rPr lang="en-US" b="1" dirty="0" smtClean="0">
                <a:solidFill>
                  <a:srgbClr val="A5741B"/>
                </a:solidFill>
              </a:rPr>
              <a:t>Focusing that energy into a directed Force</a:t>
            </a:r>
          </a:p>
          <a:p>
            <a:pPr lvl="1"/>
            <a:r>
              <a:rPr lang="en-US" b="1" dirty="0" smtClean="0">
                <a:solidFill>
                  <a:srgbClr val="A5741B"/>
                </a:solidFill>
              </a:rPr>
              <a:t>Transformation of that Force into effective Power</a:t>
            </a:r>
          </a:p>
          <a:p>
            <a:pPr lvl="1"/>
            <a:r>
              <a:rPr lang="en-US" b="1" dirty="0" smtClean="0">
                <a:solidFill>
                  <a:srgbClr val="A5741B"/>
                </a:solidFill>
              </a:rPr>
              <a:t>Expression </a:t>
            </a:r>
            <a:r>
              <a:rPr lang="en-US" b="1" dirty="0">
                <a:solidFill>
                  <a:srgbClr val="A5741B"/>
                </a:solidFill>
              </a:rPr>
              <a:t>of </a:t>
            </a:r>
            <a:r>
              <a:rPr lang="en-US" b="1" dirty="0" smtClean="0">
                <a:solidFill>
                  <a:srgbClr val="A5741B"/>
                </a:solidFill>
              </a:rPr>
              <a:t>that power in skilled action</a:t>
            </a:r>
            <a:endParaRPr lang="en-US" b="1" dirty="0">
              <a:solidFill>
                <a:srgbClr val="A5741B"/>
              </a:solidFill>
            </a:endParaRPr>
          </a:p>
          <a:p>
            <a:endParaRPr lang="en-IN" dirty="0">
              <a:solidFill>
                <a:srgbClr val="A574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3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accent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R="0" rtl="0"/>
            <a:r>
              <a:rPr lang="en-IN" b="1" dirty="0" smtClean="0">
                <a:solidFill>
                  <a:schemeClr val="bg1"/>
                </a:solidFill>
              </a:rPr>
              <a:t>Process of Leadership</a:t>
            </a:r>
            <a:endParaRPr lang="en-IN" b="1" dirty="0" smtClean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 smtClean="0">
                <a:solidFill>
                  <a:srgbClr val="7030A0"/>
                </a:solidFill>
              </a:rPr>
              <a:t>Effective leaders are able to </a:t>
            </a:r>
          </a:p>
          <a:p>
            <a:pPr lvl="1">
              <a:buFont typeface="Wingdings" pitchFamily="2" charset="2"/>
              <a:buChar char="ü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Awaken </a:t>
            </a:r>
            <a:r>
              <a:rPr lang="en-US" b="1" dirty="0" smtClean="0">
                <a:solidFill>
                  <a:srgbClr val="C00000"/>
                </a:solidFill>
              </a:rPr>
              <a:t>Aspiration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and will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</a:rPr>
              <a:t>to accomplishment that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generates and releases </a:t>
            </a:r>
            <a:r>
              <a:rPr lang="en-US" b="1" dirty="0" smtClean="0">
                <a:solidFill>
                  <a:srgbClr val="C00000"/>
                </a:solidFill>
              </a:rPr>
              <a:t>Energy</a:t>
            </a:r>
          </a:p>
          <a:p>
            <a:pPr lvl="1">
              <a:buFont typeface="Wingdings" pitchFamily="2" charset="2"/>
              <a:buChar char="ü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Convert the energy into </a:t>
            </a:r>
            <a:r>
              <a:rPr lang="en-IN" b="1" dirty="0">
                <a:solidFill>
                  <a:srgbClr val="C00000"/>
                </a:solidFill>
              </a:rPr>
              <a:t>focused </a:t>
            </a:r>
            <a:r>
              <a:rPr lang="en-IN" b="1" dirty="0" smtClean="0">
                <a:solidFill>
                  <a:srgbClr val="C00000"/>
                </a:solidFill>
              </a:rPr>
              <a:t>Force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 through Vision, Values,  Stories, Goals, Plans, &amp; Decisions that inspire trust, confidence and support</a:t>
            </a:r>
          </a:p>
          <a:p>
            <a:pPr lvl="1">
              <a:buFont typeface="Wingdings" pitchFamily="2" charset="2"/>
              <a:buChar char="ü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Transform the force into effective </a:t>
            </a:r>
            <a:r>
              <a:rPr lang="en-IN" b="1" dirty="0" smtClean="0">
                <a:solidFill>
                  <a:srgbClr val="C00000"/>
                </a:solidFill>
              </a:rPr>
              <a:t>Power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 through </a:t>
            </a:r>
            <a:r>
              <a:rPr lang="en-IN" b="1" dirty="0" smtClean="0">
                <a:solidFill>
                  <a:srgbClr val="C00000"/>
                </a:solidFill>
              </a:rPr>
              <a:t>Organization</a:t>
            </a:r>
            <a:endParaRPr lang="en-IN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</a:rPr>
              <a:t>Express the power effectively through </a:t>
            </a:r>
            <a:r>
              <a:rPr lang="en-IN" b="1" dirty="0" smtClean="0">
                <a:solidFill>
                  <a:srgbClr val="C00000"/>
                </a:solidFill>
              </a:rPr>
              <a:t>skilled Action</a:t>
            </a:r>
            <a:endParaRPr lang="en-IN" b="1" dirty="0">
              <a:solidFill>
                <a:schemeClr val="accent1">
                  <a:lumMod val="50000"/>
                </a:schemeClr>
              </a:solidFill>
            </a:endParaRPr>
          </a:p>
          <a:p>
            <a:pPr marR="0" lvl="0" rtl="0"/>
            <a:endParaRPr lang="en-IN" dirty="0" smtClean="0"/>
          </a:p>
        </p:txBody>
      </p:sp>
      <p:sp>
        <p:nvSpPr>
          <p:cNvPr id="4" name="Slide Number Placeholder 2"/>
          <p:cNvSpPr>
            <a:spLocks noGrp="1"/>
          </p:cNvSpPr>
          <p:nvPr/>
        </p:nvSpPr>
        <p:spPr>
          <a:xfrm>
            <a:off x="6553200" y="594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5A5095-343A-4B28-B14B-B699A0F983D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57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52400"/>
            <a:ext cx="7886700" cy="914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b="1" dirty="0" smtClean="0">
                <a:solidFill>
                  <a:schemeClr val="bg1"/>
                </a:solidFill>
              </a:rPr>
              <a:t>George Washington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IN" dirty="0" smtClean="0"/>
              <a:t>High energy individual who embodied the American aspiration for freedom &amp; independence </a:t>
            </a:r>
          </a:p>
          <a:p>
            <a:r>
              <a:rPr lang="en-IN" dirty="0" smtClean="0"/>
              <a:t>Inspired rag-tag colonial militia to remarkable feats of courage &amp; endurance against the best army in the world</a:t>
            </a:r>
          </a:p>
          <a:p>
            <a:r>
              <a:rPr lang="en-IN" dirty="0" smtClean="0"/>
              <a:t>He organized the continental army from scratch, subordinated it to government and then defined the role &amp; limits of the US presidency which have prevailed since then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588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52400"/>
            <a:ext cx="7886700" cy="914400"/>
          </a:xfrm>
          <a:prstGeom prst="rect">
            <a:avLst/>
          </a:prstGeom>
          <a:solidFill>
            <a:srgbClr val="9E2234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Steve Jobs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IN" dirty="0" smtClean="0"/>
              <a:t>Super high </a:t>
            </a:r>
            <a:r>
              <a:rPr lang="en-IN" dirty="0" smtClean="0"/>
              <a:t>energy individual who embodied the </a:t>
            </a:r>
            <a:r>
              <a:rPr lang="en-IN" dirty="0" smtClean="0"/>
              <a:t>aspiration of his generation for freedom, individuality, and creativity</a:t>
            </a:r>
            <a:endParaRPr lang="en-IN" dirty="0" smtClean="0"/>
          </a:p>
          <a:p>
            <a:r>
              <a:rPr lang="en-US" dirty="0" smtClean="0"/>
              <a:t>He tuned in to the Orwellian anxiety about domination by impersonal </a:t>
            </a:r>
            <a:r>
              <a:rPr lang="en-US" dirty="0" smtClean="0"/>
              <a:t>machines and conceived of user friendly empowering computers</a:t>
            </a:r>
            <a:endParaRPr lang="en-IN" dirty="0" smtClean="0"/>
          </a:p>
          <a:p>
            <a:r>
              <a:rPr lang="en-IN" dirty="0" smtClean="0"/>
              <a:t>Apple Computers became the prototype of the creative Silicon Valley organization 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12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4.wikia.nocookie.net/__cb20070403091750/humanscience/images/1/16/Energy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430" y="-260662"/>
            <a:ext cx="3221991" cy="703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 Diagonal Corner Rectangle 3"/>
          <p:cNvSpPr/>
          <p:nvPr/>
        </p:nvSpPr>
        <p:spPr>
          <a:xfrm>
            <a:off x="-13970" y="10160"/>
            <a:ext cx="3429000" cy="3721100"/>
          </a:xfrm>
          <a:prstGeom prst="round2DiagRect">
            <a:avLst/>
          </a:prstGeom>
          <a:solidFill>
            <a:srgbClr val="8A3A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 smtClean="0"/>
              <a:t>ENERGY CONVERSION FLOW DIAGRAM </a:t>
            </a:r>
            <a:endParaRPr lang="en-IN" sz="4000" b="1" dirty="0"/>
          </a:p>
        </p:txBody>
      </p:sp>
      <p:sp>
        <p:nvSpPr>
          <p:cNvPr id="5" name="Slide Number Placeholder 4"/>
          <p:cNvSpPr>
            <a:spLocks noGrp="1"/>
          </p:cNvSpPr>
          <p:nvPr/>
        </p:nvSpPr>
        <p:spPr>
          <a:xfrm>
            <a:off x="6184900" y="61189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8261930-F5CC-4285-A780-F722F3E05A8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4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662</Words>
  <Application>Microsoft Office PowerPoint</Application>
  <PresentationFormat>On-screen Show (4:3)</PresentationFormat>
  <Paragraphs>96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Minion Pro</vt:lpstr>
      <vt:lpstr>Wingdings</vt:lpstr>
      <vt:lpstr>Office Theme</vt:lpstr>
      <vt:lpstr> Essence of Effective Leadership March 31-Apr 3, 2015 </vt:lpstr>
      <vt:lpstr>Fields of Leadership</vt:lpstr>
      <vt:lpstr>Objectives of this Webinar</vt:lpstr>
      <vt:lpstr>Leadership &amp; Individuality</vt:lpstr>
      <vt:lpstr>Accomplishment is a process</vt:lpstr>
      <vt:lpstr>Process of Leadership</vt:lpstr>
      <vt:lpstr>George Washington</vt:lpstr>
      <vt:lpstr>Steve Jobs</vt:lpstr>
      <vt:lpstr>PowerPoint Presentation</vt:lpstr>
      <vt:lpstr>Leadership Challenge</vt:lpstr>
      <vt:lpstr>Levels of Leadership Study</vt:lpstr>
      <vt:lpstr>PowerPoint Presentation</vt:lpstr>
      <vt:lpstr>Issues</vt:lpstr>
      <vt:lpstr>Questions on Leadership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Essence of Effective Leadership</dc:title>
  <dc:creator>Garry Jacobs</dc:creator>
  <cp:lastModifiedBy>Garry Jacobs</cp:lastModifiedBy>
  <cp:revision>74</cp:revision>
  <cp:lastPrinted>2015-02-16T05:43:53Z</cp:lastPrinted>
  <dcterms:created xsi:type="dcterms:W3CDTF">2015-02-14T06:29:08Z</dcterms:created>
  <dcterms:modified xsi:type="dcterms:W3CDTF">2015-03-25T19:04:39Z</dcterms:modified>
</cp:coreProperties>
</file>