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9753600" cx="130048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457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914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1371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18288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22860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2743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3200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3657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Sustainability „...is a development, which fulfills the present needs without risking that future generations cannot fulfill their own needs...“.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6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buSzPct val="25000"/>
              <a:buNone/>
            </a:pP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What does sustinability means?</a:t>
            </a: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1. non renewable resources ( oil) should not be explioted more that renewble resources ( solar) are intalled)</a:t>
            </a: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2,Water, land eroision, air should not be polutd more then it can be regenerated…</a:t>
            </a: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3. Income gap should not be increasing….</a:t>
            </a: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4. debth load  should be covred by one generation</a:t>
            </a: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how to get there: long term horizon ( politican shuld thnkn like parents for their kids)….. New incentive structures….people need information about the consequenzes….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el &amp; Untertitel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unk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952500" y="1270000"/>
            <a:ext cx="11099799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Foto - 3 Stüc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pic"/>
          </p:nvPr>
        </p:nvSpPr>
        <p:spPr>
          <a:xfrm>
            <a:off x="6718300" y="5092700"/>
            <a:ext cx="5333999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" name="Shape 51"/>
          <p:cNvSpPr/>
          <p:nvPr>
            <p:ph idx="3" type="pic"/>
          </p:nvPr>
        </p:nvSpPr>
        <p:spPr>
          <a:xfrm>
            <a:off x="6724517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Shape 52"/>
          <p:cNvSpPr/>
          <p:nvPr>
            <p:ph idx="4" type="pic"/>
          </p:nvPr>
        </p:nvSpPr>
        <p:spPr>
          <a:xfrm>
            <a:off x="952500" y="889000"/>
            <a:ext cx="5333999" cy="7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Zita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1270000" y="6362700"/>
            <a:ext cx="10464800" cy="46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1270000" y="4267200"/>
            <a:ext cx="104648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Fot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pic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9320107" y="8882097"/>
            <a:ext cx="3034453" cy="38926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rIns="65000" tIns="6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650239" y="130950"/>
            <a:ext cx="11704321" cy="2144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6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50239" y="2275839"/>
            <a:ext cx="11704321" cy="7477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2087" lvl="0" marL="47148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9635" lvl="1" marL="90623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9700" lvl="2" marL="1333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3520" lvl="3" marL="18745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38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2" type="sldNum"/>
          </p:nvPr>
        </p:nvSpPr>
        <p:spPr>
          <a:xfrm>
            <a:off x="9320107" y="8886613"/>
            <a:ext cx="2709334" cy="387038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rIns="65000" tIns="6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975358" y="541866"/>
            <a:ext cx="11054082" cy="227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6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975358" y="2817706"/>
            <a:ext cx="5424689" cy="69358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2087" lvl="0" marL="47148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»"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69635" lvl="1" marL="90623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–"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9700" lvl="2" marL="1333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3520" lvl="3" marL="18745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–"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9400" lvl="4" marL="238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»"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300285" y="8864035"/>
            <a:ext cx="12401972" cy="255131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66550" lIns="66550" rIns="66550" tIns="66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300285" y="9189154"/>
            <a:ext cx="12401972" cy="25513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66550" lIns="66550" rIns="66550" tIns="66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12466435" y="9238289"/>
            <a:ext cx="168090" cy="14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oBa_RGB"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982" y="424462"/>
            <a:ext cx="2910275" cy="38608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374789" y="9220227"/>
            <a:ext cx="2821026" cy="147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Commerzbank Research  |  September  2016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el &amp; Aufzählung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9320106" y="8779790"/>
            <a:ext cx="3034453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65000" rIns="65000" tIns="6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el &amp; Untertitel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270000" y="0"/>
            <a:ext cx="10464800" cy="4940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270000" y="5029200"/>
            <a:ext cx="10464800" cy="356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9320106" y="8779790"/>
            <a:ext cx="3034453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el &amp; Untertitel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el &amp; Untertitel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1270000" y="0"/>
            <a:ext cx="10464800" cy="4940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9320106" y="8779790"/>
            <a:ext cx="3034453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65000" rIns="65000" tIns="6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2" type="sldNum"/>
          </p:nvPr>
        </p:nvSpPr>
        <p:spPr>
          <a:xfrm>
            <a:off x="9320107" y="8886613"/>
            <a:ext cx="2709334" cy="387038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rIns="65000" tIns="6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975358" y="541866"/>
            <a:ext cx="11054082" cy="227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6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975358" y="2817706"/>
            <a:ext cx="11054082" cy="69358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2087" lvl="0" marL="47148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»"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69635" lvl="1" marL="90623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–"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9700" lvl="2" marL="1333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3520" lvl="3" marL="18745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–"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79400" lvl="4" marL="238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»"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el &amp; Untertitel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270000" y="0"/>
            <a:ext cx="10464800" cy="4940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1270000" y="5029200"/>
            <a:ext cx="10464800" cy="356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285651" y="8779790"/>
            <a:ext cx="3034454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2" type="sldNum"/>
          </p:nvPr>
        </p:nvSpPr>
        <p:spPr>
          <a:xfrm>
            <a:off x="9320107" y="8882097"/>
            <a:ext cx="3034453" cy="38926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rIns="65000" tIns="6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975358" y="2623536"/>
            <a:ext cx="11054082" cy="2903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6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950718" y="5527039"/>
            <a:ext cx="9103360" cy="4226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lvl="1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lvl="2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lvl="3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lvl="4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Foto - Horizont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idx="2" type="pic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el - Mitt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270000" y="3225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Foto - Vertikal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pic"/>
          </p:nvPr>
        </p:nvSpPr>
        <p:spPr>
          <a:xfrm>
            <a:off x="6718300" y="635000"/>
            <a:ext cx="533399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952500" y="635000"/>
            <a:ext cx="5333999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52500" y="4762500"/>
            <a:ext cx="5333999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el - Obe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el &amp; Aufzählung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el, Aufzählung &amp; Foto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pic"/>
          </p:nvPr>
        </p:nvSpPr>
        <p:spPr>
          <a:xfrm>
            <a:off x="67183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9525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09550" lvl="0" marL="3429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09550" lvl="1" marL="685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09550" lvl="2" marL="10287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09550" lvl="3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09550" lvl="4" marL="17145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hyperlink" Target="http://de.wikipedia.org/wiki/Natur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4294967295" type="ctrTitle"/>
          </p:nvPr>
        </p:nvSpPr>
        <p:spPr>
          <a:xfrm>
            <a:off x="1447800" y="431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Ecological Foundations and Limits of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Sustainable Economy</a:t>
            </a:r>
          </a:p>
        </p:txBody>
      </p:sp>
      <p:cxnSp>
        <p:nvCxnSpPr>
          <p:cNvPr id="100" name="Shape 100"/>
          <p:cNvCxnSpPr/>
          <p:nvPr/>
        </p:nvCxnSpPr>
        <p:spPr>
          <a:xfrm>
            <a:off x="1447800" y="2197100"/>
            <a:ext cx="8588996" cy="0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1" name="Shape 101"/>
          <p:cNvCxnSpPr/>
          <p:nvPr/>
        </p:nvCxnSpPr>
        <p:spPr>
          <a:xfrm>
            <a:off x="1447799" y="3733800"/>
            <a:ext cx="8588996" cy="0"/>
          </a:xfrm>
          <a:prstGeom prst="straightConnector1">
            <a:avLst/>
          </a:prstGeom>
          <a:noFill/>
          <a:ln cap="flat" cmpd="sng" w="1270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0231" y="2182774"/>
            <a:ext cx="2454338" cy="1632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Shape 103"/>
          <p:cNvCxnSpPr/>
          <p:nvPr/>
        </p:nvCxnSpPr>
        <p:spPr>
          <a:xfrm>
            <a:off x="1447799" y="3594100"/>
            <a:ext cx="8588996" cy="0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4" name="Shape 104"/>
          <p:cNvSpPr/>
          <p:nvPr/>
        </p:nvSpPr>
        <p:spPr>
          <a:xfrm>
            <a:off x="1406270" y="7418068"/>
            <a:ext cx="4575352" cy="1737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Stefan Brunnhuber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MD PhD CMO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Psychiatrist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Endowed Professor Sustainability &amp; Psychology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Senator European Academy of Science and Arts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Fellow WAAS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227" y="1242382"/>
            <a:ext cx="11674346" cy="811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9717" y="287832"/>
            <a:ext cx="6897371" cy="855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1339446" y="9071646"/>
            <a:ext cx="9717914" cy="210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25000"/>
              <a:buFont typeface="Helvetica Neue"/>
              <a:buNone/>
            </a:pPr>
            <a:r>
              <a:rPr b="1" i="0" lang="en-US" sz="1400" u="none" cap="none" strike="noStrike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Johan Rockström u. a.: A safe operating space for humanity. In: </a:t>
            </a:r>
            <a:r>
              <a:rPr b="1" i="0" lang="en-US" sz="14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Nature</a:t>
            </a:r>
            <a:r>
              <a:rPr b="1" i="0" lang="en-US" sz="1400" u="none" cap="none" strike="noStrike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461, 2009, S. 472–475. (24 September 2009)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8038" y="1171276"/>
            <a:ext cx="12932275" cy="741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2116180" y="8651815"/>
            <a:ext cx="9820499" cy="311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ct val="25000"/>
              <a:buFont typeface="Arial"/>
              <a:buNone/>
            </a:pPr>
            <a:r>
              <a:rPr b="1" i="0" lang="en-US" sz="1500" u="none" cap="none" strike="noStrike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Para Khanna: Connectography. Mapping the Future of Global Civilization», Random House (New York) 2016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hape 126"/>
          <p:cNvCxnSpPr/>
          <p:nvPr/>
        </p:nvCxnSpPr>
        <p:spPr>
          <a:xfrm>
            <a:off x="395110" y="526062"/>
            <a:ext cx="1257130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Shape 127"/>
          <p:cNvSpPr/>
          <p:nvPr/>
        </p:nvSpPr>
        <p:spPr>
          <a:xfrm>
            <a:off x="1053216" y="1803393"/>
            <a:ext cx="10620097" cy="6146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Limits and Links determine Sustainable Economics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Boundaries and Bonds determine Economic Rationale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four traditional approaches fail:</a:t>
            </a: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Technology </a:t>
            </a:r>
          </a:p>
          <a:p>
            <a: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Growth</a:t>
            </a:r>
          </a:p>
          <a:p>
            <a: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Governmental Regulation</a:t>
            </a:r>
          </a:p>
          <a:p>
            <a: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Demography based Policy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 no free lunch, no Exit:   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Non-linear Big Loop</a:t>
            </a:r>
          </a:p>
          <a:p>
            <a: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Rawl’s 2.0</a:t>
            </a:r>
          </a:p>
          <a:p>
            <a: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Planetary Consciousness</a:t>
            </a:r>
          </a:p>
          <a:p>
            <a: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6103" y="3755046"/>
            <a:ext cx="5257671" cy="456016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9768953" y="5486398"/>
            <a:ext cx="2179092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Monetary System</a:t>
            </a:r>
          </a:p>
        </p:txBody>
      </p:sp>
      <p:sp>
        <p:nvSpPr>
          <p:cNvPr id="134" name="Shape 134"/>
          <p:cNvSpPr/>
          <p:nvPr/>
        </p:nvSpPr>
        <p:spPr>
          <a:xfrm>
            <a:off x="10170242" y="6111873"/>
            <a:ext cx="1833715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Economy</a:t>
            </a:r>
          </a:p>
        </p:txBody>
      </p:sp>
      <p:sp>
        <p:nvSpPr>
          <p:cNvPr id="135" name="Shape 135"/>
          <p:cNvSpPr/>
          <p:nvPr/>
        </p:nvSpPr>
        <p:spPr>
          <a:xfrm>
            <a:off x="11060536" y="6623049"/>
            <a:ext cx="840525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</a:t>
            </a:r>
          </a:p>
        </p:txBody>
      </p:sp>
      <p:sp>
        <p:nvSpPr>
          <p:cNvPr id="136" name="Shape 136"/>
          <p:cNvSpPr/>
          <p:nvPr/>
        </p:nvSpPr>
        <p:spPr>
          <a:xfrm>
            <a:off x="10853089" y="7226299"/>
            <a:ext cx="1077621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Ecology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4428" y="3390326"/>
            <a:ext cx="6445039" cy="461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4858689" y="7867649"/>
            <a:ext cx="1077621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Ecology</a:t>
            </a:r>
          </a:p>
        </p:txBody>
      </p:sp>
      <p:sp>
        <p:nvSpPr>
          <p:cNvPr id="139" name="Shape 139"/>
          <p:cNvSpPr/>
          <p:nvPr/>
        </p:nvSpPr>
        <p:spPr>
          <a:xfrm>
            <a:off x="189336" y="7867649"/>
            <a:ext cx="840525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</a:t>
            </a:r>
          </a:p>
        </p:txBody>
      </p:sp>
      <p:sp>
        <p:nvSpPr>
          <p:cNvPr id="140" name="Shape 140"/>
          <p:cNvSpPr/>
          <p:nvPr/>
        </p:nvSpPr>
        <p:spPr>
          <a:xfrm>
            <a:off x="2295347" y="3178174"/>
            <a:ext cx="1225906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Economy</a:t>
            </a:r>
          </a:p>
        </p:txBody>
      </p:sp>
      <p:sp>
        <p:nvSpPr>
          <p:cNvPr id="141" name="Shape 141"/>
          <p:cNvSpPr/>
          <p:nvPr/>
        </p:nvSpPr>
        <p:spPr>
          <a:xfrm>
            <a:off x="1314550" y="1263650"/>
            <a:ext cx="68742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Helvetica Neue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Towards a polycentric view… </a:t>
            </a:r>
          </a:p>
        </p:txBody>
      </p:sp>
      <p:sp>
        <p:nvSpPr>
          <p:cNvPr id="142" name="Shape 142"/>
          <p:cNvSpPr/>
          <p:nvPr/>
        </p:nvSpPr>
        <p:spPr>
          <a:xfrm>
            <a:off x="8771582" y="5827762"/>
            <a:ext cx="194618" cy="211087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3" name="Shape 143"/>
          <p:cNvCxnSpPr/>
          <p:nvPr/>
        </p:nvCxnSpPr>
        <p:spPr>
          <a:xfrm flipH="1" rot="10800000">
            <a:off x="8915400" y="4218886"/>
            <a:ext cx="1654863" cy="1654863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4" name="Shape 144"/>
          <p:cNvSpPr/>
          <p:nvPr/>
        </p:nvSpPr>
        <p:spPr>
          <a:xfrm>
            <a:off x="9941597" y="3587750"/>
            <a:ext cx="2011604" cy="7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Consciousness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