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5" r:id="rId9"/>
    <p:sldId id="263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3313FDC-A6CB-4DB9-B454-040615A11BB3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A1C95D5-6A03-4CCD-893F-C8BA8D2A86C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13FDC-A6CB-4DB9-B454-040615A11BB3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95D5-6A03-4CCD-893F-C8BA8D2A86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13FDC-A6CB-4DB9-B454-040615A11BB3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95D5-6A03-4CCD-893F-C8BA8D2A86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3313FDC-A6CB-4DB9-B454-040615A11BB3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A1C95D5-6A03-4CCD-893F-C8BA8D2A86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3313FDC-A6CB-4DB9-B454-040615A11BB3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A1C95D5-6A03-4CCD-893F-C8BA8D2A86C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13FDC-A6CB-4DB9-B454-040615A11BB3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95D5-6A03-4CCD-893F-C8BA8D2A86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13FDC-A6CB-4DB9-B454-040615A11BB3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95D5-6A03-4CCD-893F-C8BA8D2A86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313FDC-A6CB-4DB9-B454-040615A11BB3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1C95D5-6A03-4CCD-893F-C8BA8D2A86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13FDC-A6CB-4DB9-B454-040615A11BB3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C95D5-6A03-4CCD-893F-C8BA8D2A86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3313FDC-A6CB-4DB9-B454-040615A11BB3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A1C95D5-6A03-4CCD-893F-C8BA8D2A86C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313FDC-A6CB-4DB9-B454-040615A11BB3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1C95D5-6A03-4CCD-893F-C8BA8D2A86C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3313FDC-A6CB-4DB9-B454-040615A11BB3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A1C95D5-6A03-4CCD-893F-C8BA8D2A86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9752" y="1628800"/>
            <a:ext cx="6172200" cy="1894362"/>
          </a:xfrm>
        </p:spPr>
        <p:txBody>
          <a:bodyPr>
            <a:normAutofit/>
          </a:bodyPr>
          <a:lstStyle/>
          <a:p>
            <a:r>
              <a:rPr lang="sr-Latn-RS" dirty="0" smtClean="0"/>
              <a:t>Problems of contemporary economics – Need for New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Radmilo V. Pešić</a:t>
            </a:r>
          </a:p>
          <a:p>
            <a:r>
              <a:rPr lang="sr-Latn-RS" dirty="0" smtClean="0"/>
              <a:t>University of Belgrade</a:t>
            </a:r>
          </a:p>
          <a:p>
            <a:r>
              <a:rPr lang="sr-Latn-RS" dirty="0" smtClean="0"/>
              <a:t>Serbia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062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Post-Market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dirty="0" smtClean="0"/>
              <a:t>Information revolution, </a:t>
            </a:r>
          </a:p>
          <a:p>
            <a:r>
              <a:rPr lang="sr-Latn-RS" dirty="0" smtClean="0"/>
              <a:t>Digital goods, free public goods</a:t>
            </a:r>
          </a:p>
          <a:p>
            <a:r>
              <a:rPr lang="sr-Latn-RS" dirty="0" smtClean="0"/>
              <a:t>Networking (Mason, P)</a:t>
            </a:r>
            <a:endParaRPr lang="en-US" dirty="0" smtClean="0"/>
          </a:p>
          <a:p>
            <a:r>
              <a:rPr lang="en-US" dirty="0" smtClean="0"/>
              <a:t>Strength of networks&gt; minimum bureaucracy, flexibility, quick change, changing leadership, informal character, voluntarism, freedom of choice</a:t>
            </a:r>
          </a:p>
          <a:p>
            <a:r>
              <a:rPr lang="en-US" dirty="0" smtClean="0"/>
              <a:t>Political fear: leaving market economies and substituting market societies with networks freedom will be lost. </a:t>
            </a:r>
          </a:p>
          <a:p>
            <a:r>
              <a:rPr lang="en-US" dirty="0" smtClean="0"/>
              <a:t>New concept of freedom </a:t>
            </a:r>
            <a:r>
              <a:rPr lang="en-US" i="1" dirty="0" smtClean="0"/>
              <a:t>Another road to Serfdom </a:t>
            </a:r>
            <a:r>
              <a:rPr lang="en-US" dirty="0" smtClean="0"/>
              <a:t>(Komlos, J).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334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7931224" cy="4464496"/>
          </a:xfrm>
        </p:spPr>
        <p:txBody>
          <a:bodyPr>
            <a:normAutofit fontScale="62500" lnSpcReduction="20000"/>
          </a:bodyPr>
          <a:lstStyle/>
          <a:p>
            <a:r>
              <a:rPr lang="en-US" sz="2600" dirty="0" err="1" smtClean="0"/>
              <a:t>Björkman</a:t>
            </a:r>
            <a:r>
              <a:rPr lang="en-US" sz="2600" dirty="0" smtClean="0"/>
              <a:t>, T. 2016 The Market Myth. </a:t>
            </a:r>
            <a:r>
              <a:rPr lang="en-US" sz="2600" i="1" dirty="0" smtClean="0"/>
              <a:t>Cadmus</a:t>
            </a:r>
            <a:r>
              <a:rPr lang="en-US" sz="2600" dirty="0" smtClean="0"/>
              <a:t>, 2(6), May , 43-59.</a:t>
            </a:r>
          </a:p>
          <a:p>
            <a:r>
              <a:rPr lang="en-US" sz="2600" dirty="0" smtClean="0"/>
              <a:t>Foster, J. 2011 Evolutionary macroeconomics: a research agenda. </a:t>
            </a:r>
            <a:r>
              <a:rPr lang="en-US" sz="2600" i="1" dirty="0" smtClean="0"/>
              <a:t>Journal of </a:t>
            </a:r>
            <a:r>
              <a:rPr lang="en-US" sz="2600" i="1" dirty="0" err="1" smtClean="0"/>
              <a:t>Evol</a:t>
            </a:r>
            <a:r>
              <a:rPr lang="en-US" sz="2600" i="1" dirty="0" smtClean="0"/>
              <a:t>. </a:t>
            </a:r>
            <a:r>
              <a:rPr lang="en-US" sz="2600" i="1" dirty="0" err="1" smtClean="0"/>
              <a:t>Econs</a:t>
            </a:r>
            <a:r>
              <a:rPr lang="en-US" sz="2600" i="1" dirty="0" smtClean="0"/>
              <a:t>.</a:t>
            </a:r>
            <a:r>
              <a:rPr lang="en-US" sz="2600" dirty="0" smtClean="0"/>
              <a:t> 21 5-28.</a:t>
            </a:r>
          </a:p>
          <a:p>
            <a:r>
              <a:rPr lang="en-US" sz="2600" dirty="0" smtClean="0"/>
              <a:t>Hoffman, R. 2012 On the Need for New Economic </a:t>
            </a:r>
            <a:r>
              <a:rPr lang="en-US" sz="2600" dirty="0"/>
              <a:t>F</a:t>
            </a:r>
            <a:r>
              <a:rPr lang="en-US" sz="2600" dirty="0" smtClean="0"/>
              <a:t>oundations: A Critique on Mainstream Macroeconomics. </a:t>
            </a:r>
            <a:r>
              <a:rPr lang="en-US" sz="2600" i="1" dirty="0" smtClean="0"/>
              <a:t>Cadmus</a:t>
            </a:r>
            <a:r>
              <a:rPr lang="en-US" sz="2600" dirty="0" smtClean="0"/>
              <a:t>, 1(5), October, 74-85.</a:t>
            </a:r>
          </a:p>
          <a:p>
            <a:pPr lvl="0"/>
            <a:r>
              <a:rPr lang="en-US" sz="2600" dirty="0" smtClean="0"/>
              <a:t>Jacobs, G. 2016 Foundations of Economic Theory: Markets, Money, Social Power and Human Welfare. </a:t>
            </a:r>
            <a:r>
              <a:rPr lang="en-US" sz="2600" i="1" dirty="0" smtClean="0"/>
              <a:t>Cadmus</a:t>
            </a:r>
            <a:r>
              <a:rPr lang="en-US" sz="2600" dirty="0" smtClean="0"/>
              <a:t> </a:t>
            </a:r>
            <a:r>
              <a:rPr lang="en-US" sz="2600" dirty="0">
                <a:solidFill>
                  <a:prstClr val="black"/>
                </a:solidFill>
              </a:rPr>
              <a:t>2(6), May , </a:t>
            </a:r>
            <a:r>
              <a:rPr lang="en-US" sz="2600" dirty="0" smtClean="0">
                <a:solidFill>
                  <a:prstClr val="black"/>
                </a:solidFill>
              </a:rPr>
              <a:t>20-42.</a:t>
            </a:r>
          </a:p>
          <a:p>
            <a:pPr lvl="0"/>
            <a:r>
              <a:rPr lang="en-US" sz="2600" dirty="0" err="1" smtClean="0">
                <a:solidFill>
                  <a:prstClr val="black"/>
                </a:solidFill>
              </a:rPr>
              <a:t>Komlos</a:t>
            </a:r>
            <a:r>
              <a:rPr lang="en-US" sz="2600" dirty="0" smtClean="0">
                <a:solidFill>
                  <a:prstClr val="black"/>
                </a:solidFill>
              </a:rPr>
              <a:t>, J. 2014 </a:t>
            </a:r>
            <a:r>
              <a:rPr lang="en-US" sz="2600" i="1" dirty="0" smtClean="0">
                <a:solidFill>
                  <a:prstClr val="black"/>
                </a:solidFill>
              </a:rPr>
              <a:t>What Every Economics Student Needs to Know and doesn't get in the usual Principles Text. </a:t>
            </a:r>
            <a:r>
              <a:rPr lang="en-US" sz="2600" dirty="0" smtClean="0">
                <a:solidFill>
                  <a:prstClr val="black"/>
                </a:solidFill>
              </a:rPr>
              <a:t>M.E. Shape, Armonk NY.</a:t>
            </a:r>
          </a:p>
          <a:p>
            <a:pPr lvl="0"/>
            <a:r>
              <a:rPr lang="en-US" sz="2600" dirty="0" smtClean="0">
                <a:solidFill>
                  <a:prstClr val="black"/>
                </a:solidFill>
              </a:rPr>
              <a:t>Komlos, J. 2016 Another Road to Serfdom. </a:t>
            </a:r>
            <a:r>
              <a:rPr lang="en-US" sz="2600" dirty="0" err="1" smtClean="0">
                <a:solidFill>
                  <a:prstClr val="black"/>
                </a:solidFill>
              </a:rPr>
              <a:t>Chalenge</a:t>
            </a:r>
            <a:r>
              <a:rPr lang="en-US" sz="2600" dirty="0" smtClean="0">
                <a:solidFill>
                  <a:prstClr val="black"/>
                </a:solidFill>
              </a:rPr>
              <a:t>, 59(6) , 491-518.</a:t>
            </a:r>
          </a:p>
          <a:p>
            <a:pPr lvl="0"/>
            <a:r>
              <a:rPr lang="en-US" sz="2600" dirty="0" smtClean="0">
                <a:solidFill>
                  <a:prstClr val="black"/>
                </a:solidFill>
              </a:rPr>
              <a:t>Nelson, R. R. 2013 Demand, supply, and their interaction on markets, as seen from the perspective of evolutionary economic theory.</a:t>
            </a:r>
            <a:r>
              <a:rPr lang="en-US" sz="2600" i="1" dirty="0">
                <a:solidFill>
                  <a:prstClr val="black"/>
                </a:solidFill>
              </a:rPr>
              <a:t> Journal of </a:t>
            </a:r>
            <a:r>
              <a:rPr lang="en-US" sz="2600" i="1" dirty="0" err="1">
                <a:solidFill>
                  <a:prstClr val="black"/>
                </a:solidFill>
              </a:rPr>
              <a:t>Evol</a:t>
            </a:r>
            <a:r>
              <a:rPr lang="en-US" sz="2600" i="1" dirty="0">
                <a:solidFill>
                  <a:prstClr val="black"/>
                </a:solidFill>
              </a:rPr>
              <a:t>. </a:t>
            </a:r>
            <a:r>
              <a:rPr lang="en-US" sz="2600" i="1" dirty="0" err="1">
                <a:solidFill>
                  <a:prstClr val="black"/>
                </a:solidFill>
              </a:rPr>
              <a:t>Econs</a:t>
            </a:r>
            <a:r>
              <a:rPr lang="en-US" sz="2600" i="1" dirty="0">
                <a:solidFill>
                  <a:prstClr val="black"/>
                </a:solidFill>
              </a:rPr>
              <a:t>.</a:t>
            </a:r>
            <a:r>
              <a:rPr lang="en-US" sz="2600" dirty="0">
                <a:solidFill>
                  <a:prstClr val="black"/>
                </a:solidFill>
              </a:rPr>
              <a:t> </a:t>
            </a:r>
            <a:r>
              <a:rPr lang="en-US" sz="2600" dirty="0" smtClean="0">
                <a:solidFill>
                  <a:prstClr val="black"/>
                </a:solidFill>
              </a:rPr>
              <a:t>23 17-38.</a:t>
            </a:r>
          </a:p>
          <a:p>
            <a:pPr lvl="0"/>
            <a:r>
              <a:rPr lang="en-US" sz="2600" dirty="0" err="1" smtClean="0">
                <a:solidFill>
                  <a:prstClr val="black"/>
                </a:solidFill>
              </a:rPr>
              <a:t>Shiozawa</a:t>
            </a:r>
            <a:r>
              <a:rPr lang="en-US" sz="2600" dirty="0" smtClean="0">
                <a:solidFill>
                  <a:prstClr val="black"/>
                </a:solidFill>
              </a:rPr>
              <a:t>, Y. 2004 Evolutionary Economics in the 21</a:t>
            </a:r>
            <a:r>
              <a:rPr lang="en-US" sz="2600" baseline="30000" dirty="0" smtClean="0">
                <a:solidFill>
                  <a:prstClr val="black"/>
                </a:solidFill>
              </a:rPr>
              <a:t>st</a:t>
            </a:r>
            <a:r>
              <a:rPr lang="en-US" sz="2600" dirty="0" smtClean="0">
                <a:solidFill>
                  <a:prstClr val="black"/>
                </a:solidFill>
              </a:rPr>
              <a:t> Century: A Manifesto. </a:t>
            </a:r>
            <a:r>
              <a:rPr lang="en-US" sz="2600" i="1" dirty="0" err="1" smtClean="0">
                <a:solidFill>
                  <a:prstClr val="black"/>
                </a:solidFill>
              </a:rPr>
              <a:t>Evol</a:t>
            </a:r>
            <a:r>
              <a:rPr lang="en-US" sz="2600" i="1" dirty="0" smtClean="0">
                <a:solidFill>
                  <a:prstClr val="black"/>
                </a:solidFill>
              </a:rPr>
              <a:t>. Inst. Econ. Rev. </a:t>
            </a:r>
            <a:r>
              <a:rPr lang="en-US" sz="2600" dirty="0" smtClean="0">
                <a:solidFill>
                  <a:prstClr val="black"/>
                </a:solidFill>
              </a:rPr>
              <a:t>1(1) 5-47. </a:t>
            </a:r>
          </a:p>
          <a:p>
            <a:pPr lvl="0"/>
            <a:r>
              <a:rPr lang="en-US" sz="2600" dirty="0" smtClean="0"/>
              <a:t>Simon</a:t>
            </a:r>
            <a:r>
              <a:rPr lang="en-US" sz="2600" dirty="0"/>
              <a:t>, </a:t>
            </a:r>
            <a:r>
              <a:rPr lang="en-US" sz="2600" dirty="0" smtClean="0"/>
              <a:t>H. 1991 Bounded </a:t>
            </a:r>
            <a:r>
              <a:rPr lang="en-US" sz="2600" dirty="0"/>
              <a:t>Rationality and Organizational </a:t>
            </a:r>
            <a:r>
              <a:rPr lang="en-US" sz="2600" dirty="0" smtClean="0"/>
              <a:t> </a:t>
            </a:r>
            <a:r>
              <a:rPr lang="en-US" sz="2600" i="1" dirty="0" smtClean="0"/>
              <a:t>Organization </a:t>
            </a:r>
            <a:r>
              <a:rPr lang="en-US" sz="2600" i="1" dirty="0"/>
              <a:t>Science</a:t>
            </a:r>
            <a:r>
              <a:rPr lang="en-US" sz="2600" dirty="0"/>
              <a:t>. </a:t>
            </a:r>
            <a:r>
              <a:rPr lang="en-US" sz="2600" dirty="0" smtClean="0"/>
              <a:t>2(1) 125–134.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6557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we  need Economics at 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make students` life harder, to make economists more esoteric, to make economic profession more exclusive and better paid, to make politicians more addicted to economists, and to make journalists more ignorant…….???</a:t>
            </a:r>
          </a:p>
          <a:p>
            <a:r>
              <a:rPr lang="en-US" dirty="0" smtClean="0"/>
              <a:t>Contemporary mainstream economics is just made for such purposes.</a:t>
            </a:r>
          </a:p>
          <a:p>
            <a:pPr marL="0" indent="0">
              <a:buNone/>
            </a:pPr>
            <a:endParaRPr lang="en-US" dirty="0" smtClean="0"/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NO</a:t>
            </a:r>
            <a:r>
              <a:rPr lang="en-US" dirty="0">
                <a:solidFill>
                  <a:prstClr val="black"/>
                </a:solidFill>
              </a:rPr>
              <a:t>! WE DO NOT NEED SUCH ECONOMICS.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8790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need, and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US" sz="3000" b="1" dirty="0" smtClean="0">
                <a:solidFill>
                  <a:prstClr val="black"/>
                </a:solidFill>
              </a:rPr>
              <a:t>We need </a:t>
            </a:r>
            <a:r>
              <a:rPr lang="en-US" sz="3000" b="1" dirty="0">
                <a:solidFill>
                  <a:prstClr val="black"/>
                </a:solidFill>
              </a:rPr>
              <a:t>economics knowledge in order </a:t>
            </a:r>
            <a:r>
              <a:rPr lang="en-US" sz="3000" b="1" dirty="0" smtClean="0">
                <a:solidFill>
                  <a:prstClr val="black"/>
                </a:solidFill>
              </a:rPr>
              <a:t>to:</a:t>
            </a:r>
          </a:p>
          <a:p>
            <a:pPr lvl="0"/>
            <a:r>
              <a:rPr lang="en-US" sz="2600" dirty="0">
                <a:solidFill>
                  <a:prstClr val="black"/>
                </a:solidFill>
              </a:rPr>
              <a:t>to enable mankind to survive, grow and prosper </a:t>
            </a:r>
          </a:p>
          <a:p>
            <a:pPr lvl="0"/>
            <a:r>
              <a:rPr lang="en-US" sz="2600" dirty="0" smtClean="0">
                <a:solidFill>
                  <a:prstClr val="black"/>
                </a:solidFill>
              </a:rPr>
              <a:t>to protect humanity from its own greed</a:t>
            </a:r>
          </a:p>
          <a:p>
            <a:pPr lvl="0"/>
            <a:r>
              <a:rPr lang="en-US" sz="2600" dirty="0" smtClean="0">
                <a:solidFill>
                  <a:prstClr val="black"/>
                </a:solidFill>
              </a:rPr>
              <a:t>to make the World a better place</a:t>
            </a:r>
          </a:p>
          <a:p>
            <a:pPr lvl="0"/>
            <a:r>
              <a:rPr lang="en-US" sz="2600" dirty="0">
                <a:solidFill>
                  <a:prstClr val="black"/>
                </a:solidFill>
              </a:rPr>
              <a:t>to save the </a:t>
            </a:r>
            <a:r>
              <a:rPr lang="en-US" sz="2600" dirty="0" smtClean="0">
                <a:solidFill>
                  <a:prstClr val="black"/>
                </a:solidFill>
              </a:rPr>
              <a:t>Planet for generations to come </a:t>
            </a:r>
          </a:p>
          <a:p>
            <a:pPr marL="0" lvl="0" indent="0">
              <a:buNone/>
            </a:pPr>
            <a:r>
              <a:rPr lang="en-US" sz="2600" dirty="0" smtClean="0">
                <a:solidFill>
                  <a:prstClr val="black"/>
                </a:solidFill>
              </a:rPr>
              <a:t>Current  ET  is just a small fraction of a rich legacy that some clever scholars left us, and it serves as a scientific justification of current distribution.</a:t>
            </a:r>
          </a:p>
          <a:p>
            <a:pPr marL="0" lvl="0" indent="0">
              <a:buNone/>
            </a:pPr>
            <a:r>
              <a:rPr lang="en-US" sz="2800" b="1" dirty="0" smtClean="0">
                <a:solidFill>
                  <a:prstClr val="black"/>
                </a:solidFill>
              </a:rPr>
              <a:t>New Economic Theory is the right answer</a:t>
            </a:r>
            <a:endParaRPr lang="en-US" sz="2800" b="1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822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Why do we need NET?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Discrepancy between theory and reality</a:t>
            </a:r>
            <a:r>
              <a:rPr lang="en-US" dirty="0" smtClean="0"/>
              <a:t> (university economics vs. real life economics, </a:t>
            </a:r>
            <a:r>
              <a:rPr lang="en-US" dirty="0" err="1" smtClean="0"/>
              <a:t>Dept</a:t>
            </a:r>
            <a:r>
              <a:rPr lang="en-US" dirty="0" smtClean="0"/>
              <a:t> of </a:t>
            </a:r>
            <a:r>
              <a:rPr lang="en-US" dirty="0" err="1" smtClean="0"/>
              <a:t>Econs</a:t>
            </a:r>
            <a:r>
              <a:rPr lang="en-US" dirty="0" smtClean="0"/>
              <a:t>. vs. MBA)</a:t>
            </a:r>
            <a:endParaRPr lang="sr-Latn-RS" dirty="0" smtClean="0"/>
          </a:p>
          <a:p>
            <a:r>
              <a:rPr lang="sr-Latn-RS" dirty="0" smtClean="0"/>
              <a:t>Diminishing explanatory power of economics</a:t>
            </a:r>
          </a:p>
          <a:p>
            <a:r>
              <a:rPr lang="sr-Latn-RS" dirty="0" smtClean="0"/>
              <a:t>In spite of high-tech methods and techniques less science in it</a:t>
            </a:r>
            <a:r>
              <a:rPr lang="en-US" dirty="0" smtClean="0"/>
              <a:t> </a:t>
            </a:r>
            <a:r>
              <a:rPr lang="sr-Latn-RS" dirty="0" smtClean="0"/>
              <a:t>(more and more abstract suppositions</a:t>
            </a:r>
            <a:r>
              <a:rPr lang="en-US" dirty="0" smtClean="0"/>
              <a:t>, assumptions). Unsuccessful attempt to resemble theoretical physics</a:t>
            </a:r>
          </a:p>
          <a:p>
            <a:r>
              <a:rPr lang="sr-Latn-RS" dirty="0" smtClean="0"/>
              <a:t>Impotence of economic policy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20826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problems?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Perfect rationality axiom. </a:t>
            </a:r>
          </a:p>
          <a:p>
            <a:r>
              <a:rPr lang="en-US" dirty="0" smtClean="0"/>
              <a:t>Information problem, (information gathering is costly, time consuming and misleading / information redundancy, selection and analysis problem)</a:t>
            </a:r>
          </a:p>
          <a:p>
            <a:r>
              <a:rPr lang="en-US" dirty="0" smtClean="0"/>
              <a:t>Bounded rationality (Simon H.)</a:t>
            </a:r>
          </a:p>
          <a:p>
            <a:r>
              <a:rPr lang="en-US" dirty="0" smtClean="0"/>
              <a:t>Behavioral economics, prospect theory (</a:t>
            </a:r>
            <a:r>
              <a:rPr lang="en-US" dirty="0" err="1" smtClean="0"/>
              <a:t>Kahneman</a:t>
            </a:r>
            <a:r>
              <a:rPr lang="en-US" dirty="0" smtClean="0"/>
              <a:t>, </a:t>
            </a:r>
            <a:r>
              <a:rPr lang="en-US" dirty="0" err="1" smtClean="0"/>
              <a:t>Twersky</a:t>
            </a:r>
            <a:r>
              <a:rPr lang="en-US" dirty="0" smtClean="0"/>
              <a:t>, </a:t>
            </a:r>
            <a:r>
              <a:rPr lang="en-US" dirty="0" err="1" smtClean="0"/>
              <a:t>Knetch</a:t>
            </a:r>
            <a:r>
              <a:rPr lang="en-US" dirty="0" smtClean="0"/>
              <a:t>, ….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17738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More problems……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Optimization. Do we optimize at all, or we just search for a satisfactory solutions? </a:t>
            </a:r>
            <a:r>
              <a:rPr lang="en-US" dirty="0" smtClean="0">
                <a:solidFill>
                  <a:prstClr val="black"/>
                </a:solidFill>
              </a:rPr>
              <a:t>Do we now what is optimal?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Consumer choice. How rational it really is? Advertising. Information bias. Transaction costs (transparent and hidden).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Profit maximization. Do entrepreneurs really maximize profits or just search for a satisfactory profit? Big firms, monopolist, may maximize. Small and medium sized only may try, through attempts and falls, but it is very costly and nearly impossible. 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Most of economic agents in reality search for: Satisfactory profits, Satisfactory incomes, Satisfactory utility (</a:t>
            </a:r>
            <a:r>
              <a:rPr lang="en-US" dirty="0" err="1" smtClean="0">
                <a:solidFill>
                  <a:prstClr val="black"/>
                </a:solidFill>
              </a:rPr>
              <a:t>Shiozava</a:t>
            </a:r>
            <a:r>
              <a:rPr lang="en-US" dirty="0" smtClean="0">
                <a:solidFill>
                  <a:prstClr val="black"/>
                </a:solidFill>
              </a:rPr>
              <a:t>, Y. Nelson, R. Foster, J. and other Evolutionary economists)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939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More problems……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Illusion of OMNISCIENT and OMNIPPOTENT markets (</a:t>
            </a:r>
            <a:r>
              <a:rPr lang="en-US" dirty="0" err="1" smtClean="0"/>
              <a:t>Bj</a:t>
            </a:r>
            <a:r>
              <a:rPr lang="en-US" dirty="0" err="1">
                <a:solidFill>
                  <a:prstClr val="black"/>
                </a:solidFill>
              </a:rPr>
              <a:t>ö</a:t>
            </a:r>
            <a:r>
              <a:rPr lang="en-US" dirty="0" err="1" smtClean="0"/>
              <a:t>rkman</a:t>
            </a:r>
            <a:r>
              <a:rPr lang="en-US" dirty="0" smtClean="0"/>
              <a:t>, T. ; Jacobs, G. ; </a:t>
            </a:r>
            <a:r>
              <a:rPr lang="en-US" dirty="0" err="1" smtClean="0"/>
              <a:t>Komlos</a:t>
            </a:r>
            <a:r>
              <a:rPr lang="en-US" dirty="0" smtClean="0"/>
              <a:t>, J. etc.)</a:t>
            </a:r>
          </a:p>
          <a:p>
            <a:r>
              <a:rPr lang="en-US" dirty="0" smtClean="0"/>
              <a:t>Confusion: free trade=free market ; Smith vs. </a:t>
            </a:r>
            <a:r>
              <a:rPr lang="en-US" dirty="0" err="1" smtClean="0"/>
              <a:t>Walras</a:t>
            </a:r>
            <a:r>
              <a:rPr lang="en-US" dirty="0" smtClean="0"/>
              <a:t> : Hayek vs. Keynes (</a:t>
            </a:r>
            <a:r>
              <a:rPr lang="en-US" dirty="0" err="1" smtClean="0"/>
              <a:t>Bj</a:t>
            </a:r>
            <a:r>
              <a:rPr lang="en-US" dirty="0" err="1" smtClean="0">
                <a:solidFill>
                  <a:prstClr val="black"/>
                </a:solidFill>
              </a:rPr>
              <a:t>ö</a:t>
            </a:r>
            <a:r>
              <a:rPr lang="en-US" dirty="0" err="1" smtClean="0"/>
              <a:t>rkman</a:t>
            </a:r>
            <a:r>
              <a:rPr lang="en-US" dirty="0" smtClean="0"/>
              <a:t>, T.)</a:t>
            </a:r>
          </a:p>
          <a:p>
            <a:r>
              <a:rPr lang="en-US" dirty="0" smtClean="0"/>
              <a:t>Illusion of Equilibrium (free market powers tend to equilibrium)</a:t>
            </a:r>
          </a:p>
          <a:p>
            <a:r>
              <a:rPr lang="en-US" dirty="0" smtClean="0"/>
              <a:t>Free market=perfect competition=freedom of choice=political freedom=democracy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598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More problems……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Abstraction is reduction of reality</a:t>
            </a:r>
          </a:p>
          <a:p>
            <a:pPr lvl="0">
              <a:buClr>
                <a:srgbClr val="6F6F74"/>
              </a:buClr>
            </a:pPr>
            <a:r>
              <a:rPr lang="sr-Latn-RS" dirty="0">
                <a:solidFill>
                  <a:srgbClr val="000000"/>
                </a:solidFill>
              </a:rPr>
              <a:t>We still believe that </a:t>
            </a:r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sr-Latn-RS" dirty="0">
                <a:solidFill>
                  <a:srgbClr val="000000"/>
                </a:solidFill>
              </a:rPr>
              <a:t>abstraction </a:t>
            </a:r>
            <a:r>
              <a:rPr lang="en-US" dirty="0">
                <a:solidFill>
                  <a:srgbClr val="000000"/>
                </a:solidFill>
              </a:rPr>
              <a:t>is </a:t>
            </a:r>
            <a:r>
              <a:rPr lang="sr-Latn-RS" dirty="0">
                <a:solidFill>
                  <a:srgbClr val="000000"/>
                </a:solidFill>
              </a:rPr>
              <a:t>the </a:t>
            </a:r>
            <a:r>
              <a:rPr lang="sr-Latn-RS" dirty="0" smtClean="0">
                <a:solidFill>
                  <a:srgbClr val="000000"/>
                </a:solidFill>
              </a:rPr>
              <a:t>reality</a:t>
            </a:r>
            <a:endParaRPr lang="en-US" dirty="0" smtClean="0"/>
          </a:p>
          <a:p>
            <a:r>
              <a:rPr lang="en-US" dirty="0" smtClean="0"/>
              <a:t>Simplifying world</a:t>
            </a:r>
          </a:p>
          <a:p>
            <a:r>
              <a:rPr lang="en-US" dirty="0" smtClean="0"/>
              <a:t>Model building is a dangerous trivialization</a:t>
            </a:r>
          </a:p>
          <a:p>
            <a:r>
              <a:rPr lang="en-US" dirty="0" smtClean="0"/>
              <a:t>We have substituted philosophy with mathematics, and logics with statistics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307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solutions?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Humanistic Real-world Economics</a:t>
            </a:r>
          </a:p>
          <a:p>
            <a:pPr marL="0" indent="0">
              <a:buNone/>
            </a:pPr>
            <a:r>
              <a:rPr lang="en-US" dirty="0" smtClean="0"/>
              <a:t>Humanistic Economics in normative sense</a:t>
            </a:r>
          </a:p>
          <a:p>
            <a:pPr marL="0" indent="0">
              <a:buNone/>
            </a:pPr>
            <a:r>
              <a:rPr lang="en-US" dirty="0" smtClean="0"/>
              <a:t>Real-world Economics in positive sense</a:t>
            </a:r>
          </a:p>
          <a:p>
            <a:r>
              <a:rPr lang="en-US" b="1" dirty="0" smtClean="0"/>
              <a:t>New Market</a:t>
            </a:r>
            <a:r>
              <a:rPr lang="sr-Latn-RS" b="1" dirty="0" smtClean="0"/>
              <a:t> or Post-Market</a:t>
            </a:r>
            <a:r>
              <a:rPr lang="en-US" b="1" dirty="0" smtClean="0"/>
              <a:t> Economy </a:t>
            </a:r>
            <a:r>
              <a:rPr lang="en-US" dirty="0" smtClean="0"/>
              <a:t>without myths of the market (markets are man-made institutions)</a:t>
            </a:r>
          </a:p>
          <a:p>
            <a:r>
              <a:rPr lang="en-US" dirty="0" smtClean="0"/>
              <a:t>Finding ways to avoid </a:t>
            </a:r>
            <a:r>
              <a:rPr lang="en-US" b="1" i="1" dirty="0" smtClean="0"/>
              <a:t>Another Road to Serfdom </a:t>
            </a:r>
          </a:p>
          <a:p>
            <a:pPr marL="0" indent="0">
              <a:buNone/>
            </a:pPr>
            <a:r>
              <a:rPr lang="en-US" dirty="0" smtClean="0"/>
              <a:t>Avoiding dangerous dominance of corporative sector (instead of countervailing between states and corporations).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1875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336</TotalTime>
  <Words>844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Problems of contemporary economics – Need for New Theory</vt:lpstr>
      <vt:lpstr>Do we  need Economics at all?</vt:lpstr>
      <vt:lpstr>What do we need, and why?</vt:lpstr>
      <vt:lpstr>Why do we need NET?</vt:lpstr>
      <vt:lpstr>What are the problems?</vt:lpstr>
      <vt:lpstr>More problems……</vt:lpstr>
      <vt:lpstr>More problems……</vt:lpstr>
      <vt:lpstr>More problems……</vt:lpstr>
      <vt:lpstr>What are the solutions?</vt:lpstr>
      <vt:lpstr>Post-Market Society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Problems of contemporary economics – Need for New Theory</dc:title>
  <dc:creator>Korisnik</dc:creator>
  <cp:lastModifiedBy>Korisnik</cp:lastModifiedBy>
  <cp:revision>30</cp:revision>
  <dcterms:created xsi:type="dcterms:W3CDTF">2017-01-11T18:52:20Z</dcterms:created>
  <dcterms:modified xsi:type="dcterms:W3CDTF">2017-01-30T15:30:13Z</dcterms:modified>
</cp:coreProperties>
</file>