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2" r:id="rId3"/>
    <p:sldMasterId id="214748366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797675" cy="987425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45658" cy="493713"/>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50444" y="0"/>
            <a:ext cx="2945658" cy="493713"/>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79768" y="4690269"/>
            <a:ext cx="5438140" cy="4443411"/>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9378822"/>
            <a:ext cx="2945658" cy="493713"/>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txBox="1"/>
          <p:nvPr>
            <p:ph idx="1" type="body"/>
          </p:nvPr>
        </p:nvSpPr>
        <p:spPr>
          <a:xfrm>
            <a:off x="679768" y="4690269"/>
            <a:ext cx="5438140" cy="4443411"/>
          </a:xfrm>
          <a:prstGeom prst="rect">
            <a:avLst/>
          </a:prstGeom>
        </p:spPr>
        <p:txBody>
          <a:bodyPr anchorCtr="0" anchor="t" bIns="91425" lIns="91425" rIns="91425" tIns="91425">
            <a:noAutofit/>
          </a:bodyPr>
          <a:lstStyle/>
          <a:p>
            <a:pPr lvl="0">
              <a:spcBef>
                <a:spcPts val="0"/>
              </a:spcBef>
              <a:buNone/>
            </a:pPr>
            <a:r>
              <a:t/>
            </a:r>
            <a:endParaRPr/>
          </a:p>
        </p:txBody>
      </p:sp>
      <p:sp>
        <p:nvSpPr>
          <p:cNvPr id="101" name="Shape 101"/>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83" name="Shape 183"/>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84" name="Shape 184"/>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85" name="Shape 185"/>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
        <p:nvSpPr>
          <p:cNvPr id="192" name="Shape 192"/>
          <p:cNvSpPr txBox="1"/>
          <p:nvPr/>
        </p:nvSpPr>
        <p:spPr>
          <a:xfrm>
            <a:off x="3851276" y="9429750"/>
            <a:ext cx="2946399" cy="496887"/>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rgbClr val="000000"/>
                </a:solidFill>
                <a:latin typeface="Times"/>
                <a:ea typeface="Times"/>
                <a:cs typeface="Times"/>
                <a:sym typeface="Times"/>
              </a:rPr>
              <a:t>‹#›</a:t>
            </a:fld>
          </a:p>
        </p:txBody>
      </p:sp>
      <p:sp>
        <p:nvSpPr>
          <p:cNvPr id="193" name="Shape 193"/>
          <p:cNvSpPr/>
          <p:nvPr>
            <p:ph idx="2" type="sldImg"/>
          </p:nvPr>
        </p:nvSpPr>
        <p:spPr>
          <a:xfrm>
            <a:off x="917575" y="744537"/>
            <a:ext cx="4962525" cy="3722686"/>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94" name="Shape 194"/>
          <p:cNvSpPr txBox="1"/>
          <p:nvPr>
            <p:ph idx="1" type="body"/>
          </p:nvPr>
        </p:nvSpPr>
        <p:spPr>
          <a:xfrm>
            <a:off x="906462" y="4714876"/>
            <a:ext cx="4984749" cy="4467224"/>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01" name="Shape 201"/>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202" name="Shape 202"/>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03" name="Shape 203"/>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8" name="Shape 208"/>
        <p:cNvGrpSpPr/>
        <p:nvPr/>
      </p:nvGrpSpPr>
      <p:grpSpPr>
        <a:xfrm>
          <a:off x="0" y="0"/>
          <a:ext cx="0" cy="0"/>
          <a:chOff x="0" y="0"/>
          <a:chExt cx="0" cy="0"/>
        </a:xfrm>
      </p:grpSpPr>
      <p:sp>
        <p:nvSpPr>
          <p:cNvPr id="209" name="Shape 209"/>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210" name="Shape 210"/>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211" name="Shape 211"/>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12" name="Shape 212"/>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7" name="Shape 217"/>
        <p:cNvGrpSpPr/>
        <p:nvPr/>
      </p:nvGrpSpPr>
      <p:grpSpPr>
        <a:xfrm>
          <a:off x="0" y="0"/>
          <a:ext cx="0" cy="0"/>
          <a:chOff x="0" y="0"/>
          <a:chExt cx="0" cy="0"/>
        </a:xfrm>
      </p:grpSpPr>
      <p:sp>
        <p:nvSpPr>
          <p:cNvPr id="218" name="Shape 218"/>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
        <p:nvSpPr>
          <p:cNvPr id="219" name="Shape 219"/>
          <p:cNvSpPr/>
          <p:nvPr>
            <p:ph idx="2" type="sldImg"/>
          </p:nvPr>
        </p:nvSpPr>
        <p:spPr>
          <a:xfrm>
            <a:off x="938212" y="742950"/>
            <a:ext cx="4933949" cy="3700463"/>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20" name="Shape 220"/>
          <p:cNvSpPr txBox="1"/>
          <p:nvPr>
            <p:ph idx="1" type="body"/>
          </p:nvPr>
        </p:nvSpPr>
        <p:spPr>
          <a:xfrm>
            <a:off x="906462" y="4689992"/>
            <a:ext cx="4984749" cy="4442071"/>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4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1" name="Shape 231"/>
        <p:cNvGrpSpPr/>
        <p:nvPr/>
      </p:nvGrpSpPr>
      <p:grpSpPr>
        <a:xfrm>
          <a:off x="0" y="0"/>
          <a:ext cx="0" cy="0"/>
          <a:chOff x="0" y="0"/>
          <a:chExt cx="0" cy="0"/>
        </a:xfrm>
      </p:grpSpPr>
      <p:sp>
        <p:nvSpPr>
          <p:cNvPr id="232" name="Shape 232"/>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
        <p:nvSpPr>
          <p:cNvPr id="233" name="Shape 233"/>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lang="en-US" sz="1200">
                <a:solidFill>
                  <a:schemeClr val="dk1"/>
                </a:solidFill>
                <a:latin typeface="Times"/>
                <a:ea typeface="Times"/>
                <a:cs typeface="Times"/>
                <a:sym typeface="Times"/>
              </a:rPr>
              <a:t>‹#›</a:t>
            </a:fld>
          </a:p>
        </p:txBody>
      </p:sp>
      <p:sp>
        <p:nvSpPr>
          <p:cNvPr id="234" name="Shape 234"/>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35" name="Shape 235"/>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0" name="Shape 240"/>
        <p:cNvGrpSpPr/>
        <p:nvPr/>
      </p:nvGrpSpPr>
      <p:grpSpPr>
        <a:xfrm>
          <a:off x="0" y="0"/>
          <a:ext cx="0" cy="0"/>
          <a:chOff x="0" y="0"/>
          <a:chExt cx="0" cy="0"/>
        </a:xfrm>
      </p:grpSpPr>
      <p:sp>
        <p:nvSpPr>
          <p:cNvPr id="241" name="Shape 241"/>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
        <p:nvSpPr>
          <p:cNvPr id="242" name="Shape 242"/>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lang="en-US" sz="1200">
                <a:solidFill>
                  <a:schemeClr val="dk1"/>
                </a:solidFill>
                <a:latin typeface="Times"/>
                <a:ea typeface="Times"/>
                <a:cs typeface="Times"/>
                <a:sym typeface="Times"/>
              </a:rPr>
              <a:t>‹#›</a:t>
            </a:fld>
          </a:p>
        </p:txBody>
      </p:sp>
      <p:sp>
        <p:nvSpPr>
          <p:cNvPr id="243" name="Shape 243"/>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44" name="Shape 244"/>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9" name="Shape 249"/>
        <p:cNvGrpSpPr/>
        <p:nvPr/>
      </p:nvGrpSpPr>
      <p:grpSpPr>
        <a:xfrm>
          <a:off x="0" y="0"/>
          <a:ext cx="0" cy="0"/>
          <a:chOff x="0" y="0"/>
          <a:chExt cx="0" cy="0"/>
        </a:xfrm>
      </p:grpSpPr>
      <p:sp>
        <p:nvSpPr>
          <p:cNvPr id="250" name="Shape 250"/>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51" name="Shape 251"/>
          <p:cNvSpPr/>
          <p:nvPr>
            <p:ph idx="2" type="sldImg"/>
          </p:nvPr>
        </p:nvSpPr>
        <p:spPr>
          <a:xfrm>
            <a:off x="914400" y="744537"/>
            <a:ext cx="4965700" cy="3724275"/>
          </a:xfrm>
          <a:custGeom>
            <a:pathLst>
              <a:path extrusionOk="0" h="120000" w="120000">
                <a:moveTo>
                  <a:pt x="0" y="0"/>
                </a:moveTo>
                <a:lnTo>
                  <a:pt x="120000" y="0"/>
                </a:lnTo>
                <a:lnTo>
                  <a:pt x="120000" y="120000"/>
                </a:lnTo>
                <a:lnTo>
                  <a:pt x="0" y="120000"/>
                </a:lnTo>
                <a:close/>
              </a:path>
            </a:pathLst>
          </a:custGeom>
          <a:noFill/>
          <a:ln>
            <a:noFill/>
          </a:ln>
        </p:spPr>
      </p:sp>
      <p:sp>
        <p:nvSpPr>
          <p:cNvPr id="252" name="Shape 252"/>
          <p:cNvSpPr txBox="1"/>
          <p:nvPr>
            <p:ph idx="1" type="body"/>
          </p:nvPr>
        </p:nvSpPr>
        <p:spPr>
          <a:xfrm>
            <a:off x="227013" y="4716462"/>
            <a:ext cx="6340475" cy="4470399"/>
          </a:xfrm>
          <a:prstGeom prst="rect">
            <a:avLst/>
          </a:prstGeom>
          <a:noFill/>
          <a:ln cap="flat" cmpd="sng" w="9525">
            <a:solidFill>
              <a:schemeClr val="dk1"/>
            </a:solidFill>
            <a:prstDash val="solid"/>
            <a:miter/>
            <a:headEnd len="med" w="med" type="none"/>
            <a:tailEnd len="med" w="med" type="none"/>
          </a:ln>
        </p:spPr>
        <p:txBody>
          <a:bodyPr anchorCtr="0" anchor="t" bIns="44125" lIns="88275" rIns="88275" tIns="44125">
            <a:noAutofit/>
          </a:bodyPr>
          <a:lstStyle/>
          <a:p>
            <a:pPr indent="0" lvl="0" marL="0" marR="0" rtl="0" algn="l">
              <a:lnSpc>
                <a:spcPct val="110000"/>
              </a:lnSpc>
              <a:spcBef>
                <a:spcPts val="0"/>
              </a:spcBef>
              <a:buClr>
                <a:schemeClr val="dk1"/>
              </a:buClr>
              <a:buSzPct val="25000"/>
              <a:buFont typeface="Noto Sans Symbols"/>
              <a:buNone/>
            </a:pPr>
            <a:r>
              <a:t/>
            </a:r>
            <a:endParaRPr b="1" i="0" sz="11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8" name="Shape 258"/>
        <p:cNvGrpSpPr/>
        <p:nvPr/>
      </p:nvGrpSpPr>
      <p:grpSpPr>
        <a:xfrm>
          <a:off x="0" y="0"/>
          <a:ext cx="0" cy="0"/>
          <a:chOff x="0" y="0"/>
          <a:chExt cx="0" cy="0"/>
        </a:xfrm>
      </p:grpSpPr>
      <p:sp>
        <p:nvSpPr>
          <p:cNvPr id="259" name="Shape 259"/>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lang="en-US" sz="1200">
                <a:solidFill>
                  <a:schemeClr val="dk1"/>
                </a:solidFill>
                <a:latin typeface="Calibri"/>
                <a:ea typeface="Calibri"/>
                <a:cs typeface="Calibri"/>
                <a:sym typeface="Calibri"/>
              </a:rPr>
              <a:t>‹#›</a:t>
            </a:fld>
          </a:p>
        </p:txBody>
      </p:sp>
      <p:sp>
        <p:nvSpPr>
          <p:cNvPr id="260" name="Shape 260"/>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lang="en-US" sz="1200">
                <a:solidFill>
                  <a:schemeClr val="dk1"/>
                </a:solidFill>
                <a:latin typeface="Times"/>
                <a:ea typeface="Times"/>
                <a:cs typeface="Times"/>
                <a:sym typeface="Times"/>
              </a:rPr>
              <a:t>‹#›</a:t>
            </a:fld>
          </a:p>
        </p:txBody>
      </p:sp>
      <p:sp>
        <p:nvSpPr>
          <p:cNvPr id="261" name="Shape 261"/>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262" name="Shape 262"/>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
        <p:nvSpPr>
          <p:cNvPr id="269" name="Shape 269"/>
          <p:cNvSpPr txBox="1"/>
          <p:nvPr/>
        </p:nvSpPr>
        <p:spPr>
          <a:xfrm>
            <a:off x="3850398" y="9378877"/>
            <a:ext cx="2945658" cy="493791"/>
          </a:xfrm>
          <a:prstGeom prst="rect">
            <a:avLst/>
          </a:prstGeom>
          <a:noFill/>
          <a:ln>
            <a:noFill/>
          </a:ln>
        </p:spPr>
        <p:txBody>
          <a:bodyPr anchorCtr="0" anchor="b" bIns="45700" lIns="91400" rIns="91400" tIns="45700">
            <a:noAutofit/>
          </a:bodyPr>
          <a:lstStyle/>
          <a:p>
            <a:pPr indent="0" lvl="0" marL="0" marR="0" rtl="0" algn="r">
              <a:spcBef>
                <a:spcPts val="0"/>
              </a:spcBef>
              <a:buSzPct val="25000"/>
              <a:buNone/>
            </a:pPr>
            <a:fld id="{00000000-1234-1234-1234-123412341234}" type="slidenum">
              <a:rPr lang="en-US" sz="1200">
                <a:solidFill>
                  <a:schemeClr val="dk1"/>
                </a:solidFill>
                <a:latin typeface="Times"/>
                <a:ea typeface="Times"/>
                <a:cs typeface="Times"/>
                <a:sym typeface="Times"/>
              </a:rPr>
              <a:t>‹#›</a:t>
            </a:fld>
          </a:p>
        </p:txBody>
      </p:sp>
      <p:sp>
        <p:nvSpPr>
          <p:cNvPr id="270" name="Shape 270"/>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a:noFill/>
          </a:ln>
        </p:spPr>
      </p:sp>
      <p:sp>
        <p:nvSpPr>
          <p:cNvPr id="271" name="Shape 271"/>
          <p:cNvSpPr txBox="1"/>
          <p:nvPr>
            <p:ph idx="1" type="body"/>
          </p:nvPr>
        </p:nvSpPr>
        <p:spPr>
          <a:xfrm>
            <a:off x="679768" y="4691021"/>
            <a:ext cx="5438140" cy="4442542"/>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2" marL="914400" marR="0" rtl="0" algn="l">
              <a:spcBef>
                <a:spcPts val="0"/>
              </a:spcBef>
              <a:buSzPct val="25000"/>
              <a:buNone/>
            </a:pPr>
            <a:r>
              <a:t/>
            </a:r>
            <a:endParaRPr b="0" i="0" sz="1200" u="none" cap="none" strike="noStrike">
              <a:solidFill>
                <a:schemeClr val="dk1"/>
              </a:solidFill>
              <a:latin typeface="Times"/>
              <a:ea typeface="Times"/>
              <a:cs typeface="Times"/>
              <a:sym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12" name="Shape 112"/>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13" name="Shape 113"/>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14" name="Shape 114"/>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20" name="Shape 120"/>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21" name="Shape 121"/>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22" name="Shape 122"/>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nvSpPr>
        <p:spPr>
          <a:xfrm>
            <a:off x="3849689" y="9378407"/>
            <a:ext cx="2946399" cy="494265"/>
          </a:xfrm>
          <a:prstGeom prst="rect">
            <a:avLst/>
          </a:prstGeom>
          <a:noFill/>
          <a:ln>
            <a:noFill/>
          </a:ln>
        </p:spPr>
        <p:txBody>
          <a:bodyPr anchorCtr="0" anchor="b" bIns="45700" lIns="91425" rIns="91425" tIns="45700">
            <a:noAutofit/>
          </a:bodyPr>
          <a:lstStyle/>
          <a:p>
            <a:pPr indent="0" lvl="0" marL="0" marR="0" rtl="0" algn="r">
              <a:spcBef>
                <a:spcPts val="0"/>
              </a:spcBef>
              <a:spcAft>
                <a:spcPts val="0"/>
              </a:spcAft>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29" name="Shape 129"/>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30" name="Shape 130"/>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31" name="Shape 131"/>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38" name="Shape 138"/>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39" name="Shape 139"/>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40" name="Shape 140"/>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47" name="Shape 147"/>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48" name="Shape 148"/>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49" name="Shape 149"/>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56" name="Shape 156"/>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57" name="Shape 157"/>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58" name="Shape 158"/>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rPr b="0" i="0" lang="en-US" sz="1200" u="none" cap="none" strike="noStrike">
                <a:solidFill>
                  <a:schemeClr val="dk1"/>
                </a:solidFill>
                <a:latin typeface="Calibri"/>
                <a:ea typeface="Calibri"/>
                <a:cs typeface="Calibri"/>
                <a:sym typeface="Calibri"/>
              </a:rPr>
              <a:t>would imply a complete reversal of the analytical procedures of the discipline as hitherto practised and applied. Instead of postulating a given state of technology, given behaviour patterns and given individual preferences and aiming at the explication of the allocation mechanism of a hypothetically closed system under autonomous and self-regulating market forces and on the assumption of rational optimising action of individual producers and consumers, the new task of economics would be to elucidate the manner in which collectively determined social goals and objectives could be attained in the most effective and socially least-costly manner.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3" name="Shape 163"/>
        <p:cNvGrpSpPr/>
        <p:nvPr/>
      </p:nvGrpSpPr>
      <p:grpSpPr>
        <a:xfrm>
          <a:off x="0" y="0"/>
          <a:ext cx="0" cy="0"/>
          <a:chOff x="0" y="0"/>
          <a:chExt cx="0" cy="0"/>
        </a:xfrm>
      </p:grpSpPr>
      <p:sp>
        <p:nvSpPr>
          <p:cNvPr id="164" name="Shape 164"/>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65" name="Shape 165"/>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66" name="Shape 166"/>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67" name="Shape 167"/>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ph idx="12" type="sldNum"/>
          </p:nvPr>
        </p:nvSpPr>
        <p:spPr>
          <a:xfrm>
            <a:off x="3850444" y="9378822"/>
            <a:ext cx="2945658" cy="493713"/>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74" name="Shape 174"/>
          <p:cNvSpPr txBox="1"/>
          <p:nvPr/>
        </p:nvSpPr>
        <p:spPr>
          <a:xfrm>
            <a:off x="3851276" y="9379984"/>
            <a:ext cx="2946399" cy="494265"/>
          </a:xfrm>
          <a:prstGeom prst="rect">
            <a:avLst/>
          </a:prstGeom>
          <a:noFill/>
          <a:ln>
            <a:noFill/>
          </a:ln>
        </p:spPr>
        <p:txBody>
          <a:bodyPr anchorCtr="0" anchor="b" bIns="45275" lIns="90575" rIns="90575" tIns="45275">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Times"/>
                <a:ea typeface="Times"/>
                <a:cs typeface="Times"/>
                <a:sym typeface="Times"/>
              </a:rPr>
              <a:t>‹#›</a:t>
            </a:fld>
          </a:p>
        </p:txBody>
      </p:sp>
      <p:sp>
        <p:nvSpPr>
          <p:cNvPr id="175" name="Shape 175"/>
          <p:cNvSpPr/>
          <p:nvPr>
            <p:ph idx="2" type="sldImg"/>
          </p:nvPr>
        </p:nvSpPr>
        <p:spPr>
          <a:xfrm>
            <a:off x="930275" y="741362"/>
            <a:ext cx="4937124" cy="3702049"/>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176" name="Shape 176"/>
          <p:cNvSpPr txBox="1"/>
          <p:nvPr>
            <p:ph idx="1" type="body"/>
          </p:nvPr>
        </p:nvSpPr>
        <p:spPr>
          <a:xfrm>
            <a:off x="906462" y="4689994"/>
            <a:ext cx="4984749" cy="4443648"/>
          </a:xfrm>
          <a:prstGeom prst="rect">
            <a:avLst/>
          </a:prstGeom>
          <a:solidFill>
            <a:srgbClr val="FFFFFF"/>
          </a:solidFill>
          <a:ln cap="flat" cmpd="sng" w="9525">
            <a:solidFill>
              <a:srgbClr val="000000"/>
            </a:solidFill>
            <a:prstDash val="solid"/>
            <a:miter/>
            <a:headEnd len="med" w="med" type="none"/>
            <a:tailEnd len="med" w="med" type="none"/>
          </a:ln>
        </p:spPr>
        <p:txBody>
          <a:bodyPr anchorCtr="0" anchor="t" bIns="45275" lIns="90575" rIns="90575" tIns="45275">
            <a:noAutofit/>
          </a:bodyPr>
          <a:lstStyle/>
          <a:p>
            <a:pPr indent="0" lvl="2" marL="91440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4" name="Shape 14"/>
        <p:cNvGrpSpPr/>
        <p:nvPr/>
      </p:nvGrpSpPr>
      <p:grpSpPr>
        <a:xfrm>
          <a:off x="0" y="0"/>
          <a:ext cx="0" cy="0"/>
          <a:chOff x="0" y="0"/>
          <a:chExt cx="0" cy="0"/>
        </a:xfrm>
      </p:grpSpPr>
      <p:sp>
        <p:nvSpPr>
          <p:cNvPr id="15" name="Shape 15"/>
          <p:cNvSpPr txBox="1"/>
          <p:nvPr>
            <p:ph type="title"/>
          </p:nvPr>
        </p:nvSpPr>
        <p:spPr>
          <a:xfrm>
            <a:off x="611560" y="1052736"/>
            <a:ext cx="8148636" cy="796924"/>
          </a:xfrm>
          <a:prstGeom prst="rect">
            <a:avLst/>
          </a:prstGeom>
          <a:noFill/>
          <a:ln>
            <a:noFill/>
          </a:ln>
        </p:spPr>
        <p:txBody>
          <a:bodyPr anchorCtr="0" anchor="ctr" bIns="91425" lIns="91425" rIns="91425" tIns="91425"/>
          <a:lstStyle>
            <a:lvl1pPr indent="-3175" lvl="0" marL="3175" marR="0" rtl="0" algn="l">
              <a:spcBef>
                <a:spcPts val="0"/>
              </a:spcBef>
              <a:spcAft>
                <a:spcPts val="0"/>
              </a:spcAft>
              <a:buNone/>
              <a:defRPr b="0" i="0" sz="4400" u="none" cap="none" strike="noStrike">
                <a:solidFill>
                  <a:srgbClr val="E23234"/>
                </a:solidFill>
                <a:latin typeface="Calibri"/>
                <a:ea typeface="Calibri"/>
                <a:cs typeface="Calibri"/>
                <a:sym typeface="Calibri"/>
              </a:defRPr>
            </a:lvl1pPr>
            <a:lvl2pPr indent="-3175" lvl="1" marL="3175" marR="0" rtl="0" algn="l">
              <a:spcBef>
                <a:spcPts val="0"/>
              </a:spcBef>
              <a:spcAft>
                <a:spcPts val="0"/>
              </a:spcAft>
              <a:buNone/>
              <a:defRPr b="0" i="0" sz="4400" u="none" cap="none" strike="noStrike">
                <a:solidFill>
                  <a:srgbClr val="FF0000"/>
                </a:solidFill>
                <a:latin typeface="Arial"/>
                <a:ea typeface="Arial"/>
                <a:cs typeface="Arial"/>
                <a:sym typeface="Arial"/>
              </a:defRPr>
            </a:lvl2pPr>
            <a:lvl3pPr indent="-3175" lvl="2" marL="3175" marR="0" rtl="0" algn="l">
              <a:spcBef>
                <a:spcPts val="0"/>
              </a:spcBef>
              <a:spcAft>
                <a:spcPts val="0"/>
              </a:spcAft>
              <a:buNone/>
              <a:defRPr b="0" i="0" sz="4400" u="none" cap="none" strike="noStrike">
                <a:solidFill>
                  <a:srgbClr val="FF0000"/>
                </a:solidFill>
                <a:latin typeface="Arial"/>
                <a:ea typeface="Arial"/>
                <a:cs typeface="Arial"/>
                <a:sym typeface="Arial"/>
              </a:defRPr>
            </a:lvl3pPr>
            <a:lvl4pPr indent="-3175" lvl="3" marL="3175" marR="0" rtl="0" algn="l">
              <a:spcBef>
                <a:spcPts val="0"/>
              </a:spcBef>
              <a:spcAft>
                <a:spcPts val="0"/>
              </a:spcAft>
              <a:buNone/>
              <a:defRPr b="0" i="0" sz="4400" u="none" cap="none" strike="noStrike">
                <a:solidFill>
                  <a:srgbClr val="FF0000"/>
                </a:solidFill>
                <a:latin typeface="Arial"/>
                <a:ea typeface="Arial"/>
                <a:cs typeface="Arial"/>
                <a:sym typeface="Arial"/>
              </a:defRPr>
            </a:lvl4pPr>
            <a:lvl5pPr indent="-3175" lvl="4" marL="3175" marR="0" rtl="0" algn="l">
              <a:spcBef>
                <a:spcPts val="0"/>
              </a:spcBef>
              <a:spcAft>
                <a:spcPts val="0"/>
              </a:spcAft>
              <a:buNone/>
              <a:defRPr b="0" i="0" sz="4400" u="none" cap="none" strike="noStrike">
                <a:solidFill>
                  <a:srgbClr val="FF0000"/>
                </a:solidFill>
                <a:latin typeface="Arial"/>
                <a:ea typeface="Arial"/>
                <a:cs typeface="Arial"/>
                <a:sym typeface="Arial"/>
              </a:defRPr>
            </a:lvl5pPr>
            <a:lvl6pPr indent="-3175" lvl="5" marL="460375" marR="0" rtl="0" algn="l">
              <a:spcBef>
                <a:spcPts val="0"/>
              </a:spcBef>
              <a:spcAft>
                <a:spcPts val="0"/>
              </a:spcAft>
              <a:buNone/>
              <a:defRPr b="0" i="0" sz="4400" u="none" cap="none" strike="noStrike">
                <a:solidFill>
                  <a:srgbClr val="FF0000"/>
                </a:solidFill>
                <a:latin typeface="Arial"/>
                <a:ea typeface="Arial"/>
                <a:cs typeface="Arial"/>
                <a:sym typeface="Arial"/>
              </a:defRPr>
            </a:lvl6pPr>
            <a:lvl7pPr indent="-3175" lvl="6" marL="917575" marR="0" rtl="0" algn="l">
              <a:spcBef>
                <a:spcPts val="0"/>
              </a:spcBef>
              <a:spcAft>
                <a:spcPts val="0"/>
              </a:spcAft>
              <a:buNone/>
              <a:defRPr b="0" i="0" sz="4400" u="none" cap="none" strike="noStrike">
                <a:solidFill>
                  <a:srgbClr val="FF0000"/>
                </a:solidFill>
                <a:latin typeface="Arial"/>
                <a:ea typeface="Arial"/>
                <a:cs typeface="Arial"/>
                <a:sym typeface="Arial"/>
              </a:defRPr>
            </a:lvl7pPr>
            <a:lvl8pPr indent="-3175" lvl="7" marL="1374775" marR="0" rtl="0" algn="l">
              <a:spcBef>
                <a:spcPts val="0"/>
              </a:spcBef>
              <a:spcAft>
                <a:spcPts val="0"/>
              </a:spcAft>
              <a:buNone/>
              <a:defRPr b="0" i="0" sz="4400" u="none" cap="none" strike="noStrike">
                <a:solidFill>
                  <a:srgbClr val="FF0000"/>
                </a:solidFill>
                <a:latin typeface="Arial"/>
                <a:ea typeface="Arial"/>
                <a:cs typeface="Arial"/>
                <a:sym typeface="Arial"/>
              </a:defRPr>
            </a:lvl8pPr>
            <a:lvl9pPr indent="-3175" lvl="8" marL="1831975" marR="0" rtl="0" algn="l">
              <a:spcBef>
                <a:spcPts val="0"/>
              </a:spcBef>
              <a:spcAft>
                <a:spcPts val="0"/>
              </a:spcAft>
              <a:buNone/>
              <a:defRPr b="0" i="0" sz="4400" u="none" cap="none" strike="noStrike">
                <a:solidFill>
                  <a:srgbClr val="FF0000"/>
                </a:solidFill>
                <a:latin typeface="Arial"/>
                <a:ea typeface="Arial"/>
                <a:cs typeface="Arial"/>
                <a:sym typeface="Arial"/>
              </a:defRPr>
            </a:lvl9pPr>
          </a:lstStyle>
          <a:p/>
        </p:txBody>
      </p:sp>
      <p:sp>
        <p:nvSpPr>
          <p:cNvPr id="16" name="Shape 16"/>
          <p:cNvSpPr txBox="1"/>
          <p:nvPr>
            <p:ph idx="1" type="body"/>
          </p:nvPr>
        </p:nvSpPr>
        <p:spPr>
          <a:xfrm>
            <a:off x="642937" y="1989138"/>
            <a:ext cx="8081962" cy="4392611"/>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rgbClr val="30315A"/>
              </a:buClr>
              <a:buSzPct val="80000"/>
              <a:buFont typeface="Arial"/>
              <a:buChar char="•"/>
              <a:defRPr b="0" i="0" sz="3200" u="none" cap="none" strike="noStrike">
                <a:solidFill>
                  <a:srgbClr val="30315A"/>
                </a:solidFill>
                <a:latin typeface="Calibri"/>
                <a:ea typeface="Calibri"/>
                <a:cs typeface="Calibri"/>
                <a:sym typeface="Calibri"/>
              </a:defRPr>
            </a:lvl1pPr>
            <a:lvl2pPr indent="-143509" lvl="1" marL="742950" marR="0" rtl="0" algn="l">
              <a:spcBef>
                <a:spcPts val="560"/>
              </a:spcBef>
              <a:spcAft>
                <a:spcPts val="0"/>
              </a:spcAft>
              <a:buClr>
                <a:srgbClr val="30315A"/>
              </a:buClr>
              <a:buSzPct val="80000"/>
              <a:buFont typeface="Arial"/>
              <a:buChar char="•"/>
              <a:defRPr b="0" i="0" sz="2800" u="none" cap="none" strike="noStrike">
                <a:solidFill>
                  <a:srgbClr val="30315A"/>
                </a:solidFill>
                <a:latin typeface="Calibri"/>
                <a:ea typeface="Calibri"/>
                <a:cs typeface="Calibri"/>
                <a:sym typeface="Calibri"/>
              </a:defRPr>
            </a:lvl2pPr>
            <a:lvl3pPr indent="-106680" lvl="2" marL="1143000" marR="0" rtl="0" algn="l">
              <a:spcBef>
                <a:spcPts val="480"/>
              </a:spcBef>
              <a:spcAft>
                <a:spcPts val="0"/>
              </a:spcAft>
              <a:buClr>
                <a:srgbClr val="30315A"/>
              </a:buClr>
              <a:buSzPct val="80000"/>
              <a:buFont typeface="Arial"/>
              <a:buChar char="•"/>
              <a:defRPr b="0" i="0" sz="2400" u="none" cap="none" strike="noStrike">
                <a:solidFill>
                  <a:srgbClr val="30315A"/>
                </a:solidFill>
                <a:latin typeface="Calibri"/>
                <a:ea typeface="Calibri"/>
                <a:cs typeface="Calibri"/>
                <a:sym typeface="Calibri"/>
              </a:defRPr>
            </a:lvl3pPr>
            <a:lvl4pPr indent="-127000" lvl="3" marL="1600200" marR="0" rtl="0" algn="l">
              <a:spcBef>
                <a:spcPts val="400"/>
              </a:spcBef>
              <a:spcAft>
                <a:spcPts val="0"/>
              </a:spcAft>
              <a:buClr>
                <a:srgbClr val="30315A"/>
              </a:buClr>
              <a:buSzPct val="80000"/>
              <a:buFont typeface="Arial"/>
              <a:buChar char="•"/>
              <a:defRPr b="0" i="0" sz="2000" u="none" cap="none" strike="noStrike">
                <a:solidFill>
                  <a:srgbClr val="30315A"/>
                </a:solidFill>
                <a:latin typeface="Calibri"/>
                <a:ea typeface="Calibri"/>
                <a:cs typeface="Calibri"/>
                <a:sym typeface="Calibri"/>
              </a:defRPr>
            </a:lvl4pPr>
            <a:lvl5pPr indent="-127000" lvl="4" marL="2057400" marR="0" rtl="0" algn="l">
              <a:spcBef>
                <a:spcPts val="400"/>
              </a:spcBef>
              <a:spcAft>
                <a:spcPts val="0"/>
              </a:spcAft>
              <a:buClr>
                <a:srgbClr val="30315A"/>
              </a:buClr>
              <a:buSzPct val="80000"/>
              <a:buFont typeface="Arial"/>
              <a:buChar char="•"/>
              <a:defRPr b="0" i="0" sz="2000" u="none" cap="none" strike="noStrike">
                <a:solidFill>
                  <a:srgbClr val="30315A"/>
                </a:solidFill>
                <a:latin typeface="Calibri"/>
                <a:ea typeface="Calibri"/>
                <a:cs typeface="Calibri"/>
                <a:sym typeface="Calibri"/>
              </a:defRPr>
            </a:lvl5pPr>
            <a:lvl6pPr indent="-101600" lvl="5" marL="25146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re seul">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u avec légende">
    <p:spTree>
      <p:nvGrpSpPr>
        <p:cNvPr id="73" name="Shape 73"/>
        <p:cNvGrpSpPr/>
        <p:nvPr/>
      </p:nvGrpSpPr>
      <p:grpSpPr>
        <a:xfrm>
          <a:off x="0" y="0"/>
          <a:ext cx="0" cy="0"/>
          <a:chOff x="0" y="0"/>
          <a:chExt cx="0" cy="0"/>
        </a:xfrm>
      </p:grpSpPr>
      <p:sp>
        <p:nvSpPr>
          <p:cNvPr id="74" name="Shape 74"/>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5" name="Shape 7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6" name="Shape 7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Image avec légende">
    <p:spTree>
      <p:nvGrpSpPr>
        <p:cNvPr id="80" name="Shape 80"/>
        <p:cNvGrpSpPr/>
        <p:nvPr/>
      </p:nvGrpSpPr>
      <p:grpSpPr>
        <a:xfrm>
          <a:off x="0" y="0"/>
          <a:ext cx="0" cy="0"/>
          <a:chOff x="0" y="0"/>
          <a:chExt cx="0" cy="0"/>
        </a:xfrm>
      </p:grpSpPr>
      <p:sp>
        <p:nvSpPr>
          <p:cNvPr id="81" name="Shape 81"/>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2" name="Shape 82"/>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83" name="Shape 83"/>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re et texte vertical">
    <p:spTree>
      <p:nvGrpSpPr>
        <p:cNvPr id="87" name="Shape 87"/>
        <p:cNvGrpSpPr/>
        <p:nvPr/>
      </p:nvGrpSpPr>
      <p:grpSpPr>
        <a:xfrm>
          <a:off x="0" y="0"/>
          <a:ext cx="0" cy="0"/>
          <a:chOff x="0" y="0"/>
          <a:chExt cx="0" cy="0"/>
        </a:xfrm>
      </p:grpSpPr>
      <p:sp>
        <p:nvSpPr>
          <p:cNvPr id="88" name="Shape 8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9" name="Shape 89"/>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90" name="Shape 9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1" name="Shape 9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2" name="Shape 9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Titre vertical et texte">
    <p:spTree>
      <p:nvGrpSpPr>
        <p:cNvPr id="93" name="Shape 93"/>
        <p:cNvGrpSpPr/>
        <p:nvPr/>
      </p:nvGrpSpPr>
      <p:grpSpPr>
        <a:xfrm>
          <a:off x="0" y="0"/>
          <a:ext cx="0" cy="0"/>
          <a:chOff x="0" y="0"/>
          <a:chExt cx="0" cy="0"/>
        </a:xfrm>
      </p:grpSpPr>
      <p:sp>
        <p:nvSpPr>
          <p:cNvPr id="94" name="Shape 94"/>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5" name="Shape 95"/>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96" name="Shape 9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7" name="Shape 9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8" name="Shape 9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756443" y="2693988"/>
            <a:ext cx="7631112" cy="1470024"/>
          </a:xfrm>
          <a:prstGeom prst="rect">
            <a:avLst/>
          </a:prstGeom>
          <a:noFill/>
          <a:ln>
            <a:noFill/>
          </a:ln>
        </p:spPr>
        <p:txBody>
          <a:bodyPr anchorCtr="0" anchor="ctr" bIns="91425" lIns="91425" rIns="91425" tIns="91425"/>
          <a:lstStyle>
            <a:lvl1pPr indent="-3175" lvl="0" marL="3175" marR="0" rtl="0" algn="ctr">
              <a:spcBef>
                <a:spcPts val="0"/>
              </a:spcBef>
              <a:spcAft>
                <a:spcPts val="0"/>
              </a:spcAft>
              <a:buNone/>
              <a:defRPr b="0" i="0" sz="4400" u="none" cap="none" strike="noStrike">
                <a:solidFill>
                  <a:srgbClr val="E23234"/>
                </a:solidFill>
                <a:latin typeface="Calibri"/>
                <a:ea typeface="Calibri"/>
                <a:cs typeface="Calibri"/>
                <a:sym typeface="Calibri"/>
              </a:defRPr>
            </a:lvl1pPr>
            <a:lvl2pPr indent="-3175" lvl="1" marL="3175" marR="0" rtl="0" algn="l">
              <a:spcBef>
                <a:spcPts val="0"/>
              </a:spcBef>
              <a:spcAft>
                <a:spcPts val="0"/>
              </a:spcAft>
              <a:buNone/>
              <a:defRPr b="0" i="0" sz="4400" u="none" cap="none" strike="noStrike">
                <a:solidFill>
                  <a:srgbClr val="FF0000"/>
                </a:solidFill>
                <a:latin typeface="Arial"/>
                <a:ea typeface="Arial"/>
                <a:cs typeface="Arial"/>
                <a:sym typeface="Arial"/>
              </a:defRPr>
            </a:lvl2pPr>
            <a:lvl3pPr indent="-3175" lvl="2" marL="3175" marR="0" rtl="0" algn="l">
              <a:spcBef>
                <a:spcPts val="0"/>
              </a:spcBef>
              <a:spcAft>
                <a:spcPts val="0"/>
              </a:spcAft>
              <a:buNone/>
              <a:defRPr b="0" i="0" sz="4400" u="none" cap="none" strike="noStrike">
                <a:solidFill>
                  <a:srgbClr val="FF0000"/>
                </a:solidFill>
                <a:latin typeface="Arial"/>
                <a:ea typeface="Arial"/>
                <a:cs typeface="Arial"/>
                <a:sym typeface="Arial"/>
              </a:defRPr>
            </a:lvl3pPr>
            <a:lvl4pPr indent="-3175" lvl="3" marL="3175" marR="0" rtl="0" algn="l">
              <a:spcBef>
                <a:spcPts val="0"/>
              </a:spcBef>
              <a:spcAft>
                <a:spcPts val="0"/>
              </a:spcAft>
              <a:buNone/>
              <a:defRPr b="0" i="0" sz="4400" u="none" cap="none" strike="noStrike">
                <a:solidFill>
                  <a:srgbClr val="FF0000"/>
                </a:solidFill>
                <a:latin typeface="Arial"/>
                <a:ea typeface="Arial"/>
                <a:cs typeface="Arial"/>
                <a:sym typeface="Arial"/>
              </a:defRPr>
            </a:lvl4pPr>
            <a:lvl5pPr indent="-3175" lvl="4" marL="3175" marR="0" rtl="0" algn="l">
              <a:spcBef>
                <a:spcPts val="0"/>
              </a:spcBef>
              <a:spcAft>
                <a:spcPts val="0"/>
              </a:spcAft>
              <a:buNone/>
              <a:defRPr b="0" i="0" sz="4400" u="none" cap="none" strike="noStrike">
                <a:solidFill>
                  <a:srgbClr val="FF0000"/>
                </a:solidFill>
                <a:latin typeface="Arial"/>
                <a:ea typeface="Arial"/>
                <a:cs typeface="Arial"/>
                <a:sym typeface="Arial"/>
              </a:defRPr>
            </a:lvl5pPr>
            <a:lvl6pPr indent="-3175" lvl="5" marL="460375" marR="0" rtl="0" algn="l">
              <a:spcBef>
                <a:spcPts val="0"/>
              </a:spcBef>
              <a:spcAft>
                <a:spcPts val="0"/>
              </a:spcAft>
              <a:buNone/>
              <a:defRPr b="0" i="0" sz="4400" u="none" cap="none" strike="noStrike">
                <a:solidFill>
                  <a:srgbClr val="FF0000"/>
                </a:solidFill>
                <a:latin typeface="Arial"/>
                <a:ea typeface="Arial"/>
                <a:cs typeface="Arial"/>
                <a:sym typeface="Arial"/>
              </a:defRPr>
            </a:lvl6pPr>
            <a:lvl7pPr indent="-3175" lvl="6" marL="917575" marR="0" rtl="0" algn="l">
              <a:spcBef>
                <a:spcPts val="0"/>
              </a:spcBef>
              <a:spcAft>
                <a:spcPts val="0"/>
              </a:spcAft>
              <a:buNone/>
              <a:defRPr b="0" i="0" sz="4400" u="none" cap="none" strike="noStrike">
                <a:solidFill>
                  <a:srgbClr val="FF0000"/>
                </a:solidFill>
                <a:latin typeface="Arial"/>
                <a:ea typeface="Arial"/>
                <a:cs typeface="Arial"/>
                <a:sym typeface="Arial"/>
              </a:defRPr>
            </a:lvl7pPr>
            <a:lvl8pPr indent="-3175" lvl="7" marL="1374775" marR="0" rtl="0" algn="l">
              <a:spcBef>
                <a:spcPts val="0"/>
              </a:spcBef>
              <a:spcAft>
                <a:spcPts val="0"/>
              </a:spcAft>
              <a:buNone/>
              <a:defRPr b="0" i="0" sz="4400" u="none" cap="none" strike="noStrike">
                <a:solidFill>
                  <a:srgbClr val="FF0000"/>
                </a:solidFill>
                <a:latin typeface="Arial"/>
                <a:ea typeface="Arial"/>
                <a:cs typeface="Arial"/>
                <a:sym typeface="Arial"/>
              </a:defRPr>
            </a:lvl8pPr>
            <a:lvl9pPr indent="-3175" lvl="8" marL="1831975" marR="0" rtl="0" algn="l">
              <a:spcBef>
                <a:spcPts val="0"/>
              </a:spcBef>
              <a:spcAft>
                <a:spcPts val="0"/>
              </a:spcAft>
              <a:buNone/>
              <a:defRPr b="0" i="0" sz="4400" u="none" cap="none" strike="noStrike">
                <a:solidFill>
                  <a:srgbClr val="FF0000"/>
                </a:solidFill>
                <a:latin typeface="Arial"/>
                <a:ea typeface="Arial"/>
                <a:cs typeface="Arial"/>
                <a:sym typeface="Arial"/>
              </a:defRPr>
            </a:lvl9pPr>
          </a:lstStyle>
          <a:p/>
        </p:txBody>
      </p:sp>
      <p:sp>
        <p:nvSpPr>
          <p:cNvPr id="19" name="Shape 19"/>
          <p:cNvSpPr txBox="1"/>
          <p:nvPr>
            <p:ph idx="1" type="subTitle"/>
          </p:nvPr>
        </p:nvSpPr>
        <p:spPr>
          <a:xfrm>
            <a:off x="1443037" y="4700735"/>
            <a:ext cx="6257924"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rgbClr val="30315A"/>
              </a:buClr>
              <a:buFont typeface="Arial"/>
              <a:buNone/>
              <a:defRPr b="0" i="0" sz="3200" u="none" cap="none" strike="noStrike">
                <a:solidFill>
                  <a:srgbClr val="30315A"/>
                </a:solidFill>
                <a:latin typeface="Calibri"/>
                <a:ea typeface="Calibri"/>
                <a:cs typeface="Calibri"/>
                <a:sym typeface="Calibri"/>
              </a:defRPr>
            </a:lvl1pPr>
            <a:lvl2pPr indent="-143509" lvl="1" marL="742950" marR="0" rtl="0" algn="l">
              <a:spcBef>
                <a:spcPts val="560"/>
              </a:spcBef>
              <a:spcAft>
                <a:spcPts val="0"/>
              </a:spcAft>
              <a:buClr>
                <a:srgbClr val="30315A"/>
              </a:buClr>
              <a:buSzPct val="80000"/>
              <a:buFont typeface="Arial"/>
              <a:buChar char="•"/>
              <a:defRPr b="0" i="0" sz="2800" u="none" cap="none" strike="noStrike">
                <a:solidFill>
                  <a:srgbClr val="30315A"/>
                </a:solidFill>
                <a:latin typeface="Calibri"/>
                <a:ea typeface="Calibri"/>
                <a:cs typeface="Calibri"/>
                <a:sym typeface="Calibri"/>
              </a:defRPr>
            </a:lvl2pPr>
            <a:lvl3pPr indent="-106680" lvl="2" marL="1143000" marR="0" rtl="0" algn="l">
              <a:spcBef>
                <a:spcPts val="480"/>
              </a:spcBef>
              <a:spcAft>
                <a:spcPts val="0"/>
              </a:spcAft>
              <a:buClr>
                <a:srgbClr val="30315A"/>
              </a:buClr>
              <a:buSzPct val="80000"/>
              <a:buFont typeface="Arial"/>
              <a:buChar char="•"/>
              <a:defRPr b="0" i="0" sz="2400" u="none" cap="none" strike="noStrike">
                <a:solidFill>
                  <a:srgbClr val="30315A"/>
                </a:solidFill>
                <a:latin typeface="Calibri"/>
                <a:ea typeface="Calibri"/>
                <a:cs typeface="Calibri"/>
                <a:sym typeface="Calibri"/>
              </a:defRPr>
            </a:lvl3pPr>
            <a:lvl4pPr indent="-127000" lvl="3" marL="1600200" marR="0" rtl="0" algn="l">
              <a:spcBef>
                <a:spcPts val="400"/>
              </a:spcBef>
              <a:spcAft>
                <a:spcPts val="0"/>
              </a:spcAft>
              <a:buClr>
                <a:srgbClr val="30315A"/>
              </a:buClr>
              <a:buSzPct val="80000"/>
              <a:buFont typeface="Arial"/>
              <a:buChar char="•"/>
              <a:defRPr b="0" i="0" sz="2000" u="none" cap="none" strike="noStrike">
                <a:solidFill>
                  <a:srgbClr val="30315A"/>
                </a:solidFill>
                <a:latin typeface="Calibri"/>
                <a:ea typeface="Calibri"/>
                <a:cs typeface="Calibri"/>
                <a:sym typeface="Calibri"/>
              </a:defRPr>
            </a:lvl4pPr>
            <a:lvl5pPr indent="-127000" lvl="4" marL="2057400" marR="0" rtl="0" algn="l">
              <a:spcBef>
                <a:spcPts val="400"/>
              </a:spcBef>
              <a:spcAft>
                <a:spcPts val="0"/>
              </a:spcAft>
              <a:buClr>
                <a:srgbClr val="30315A"/>
              </a:buClr>
              <a:buSzPct val="80000"/>
              <a:buFont typeface="Arial"/>
              <a:buChar char="•"/>
              <a:defRPr b="0" i="0" sz="2000" u="none" cap="none" strike="noStrike">
                <a:solidFill>
                  <a:srgbClr val="30315A"/>
                </a:solidFill>
                <a:latin typeface="Calibri"/>
                <a:ea typeface="Calibri"/>
                <a:cs typeface="Calibri"/>
                <a:sym typeface="Calibri"/>
              </a:defRPr>
            </a:lvl5pPr>
            <a:lvl6pPr indent="-101600" lvl="5" marL="25146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gcsp_logo_web_large.jpg" id="20" name="Shape 20"/>
          <p:cNvPicPr preferRelativeResize="0"/>
          <p:nvPr/>
        </p:nvPicPr>
        <p:blipFill rotWithShape="1">
          <a:blip r:embed="rId2">
            <a:alphaModFix/>
          </a:blip>
          <a:srcRect b="0" l="0" r="0" t="0"/>
          <a:stretch/>
        </p:blipFill>
        <p:spPr>
          <a:xfrm>
            <a:off x="2036811" y="692695"/>
            <a:ext cx="5070377" cy="158417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Vide">
    <p:spTree>
      <p:nvGrpSpPr>
        <p:cNvPr id="27" name="Shape 27"/>
        <p:cNvGrpSpPr/>
        <p:nvPr/>
      </p:nvGrpSpPr>
      <p:grpSpPr>
        <a:xfrm>
          <a:off x="0" y="0"/>
          <a:ext cx="0" cy="0"/>
          <a:chOff x="0" y="0"/>
          <a:chExt cx="0" cy="0"/>
        </a:xfrm>
      </p:grpSpPr>
      <p:sp>
        <p:nvSpPr>
          <p:cNvPr id="28" name="Shape 2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0" name="Shape 3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31" name="Shape 31"/>
        <p:cNvGrpSpPr/>
        <p:nvPr/>
      </p:nvGrpSpPr>
      <p:grpSpPr>
        <a:xfrm>
          <a:off x="0" y="0"/>
          <a:ext cx="0" cy="0"/>
          <a:chOff x="0" y="0"/>
          <a:chExt cx="0" cy="0"/>
        </a:xfrm>
      </p:grpSpPr>
      <p:sp>
        <p:nvSpPr>
          <p:cNvPr id="32" name="Shape 3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1" type="ftr"/>
          </p:nvPr>
        </p:nvSpPr>
        <p:spPr>
          <a:xfrm>
            <a:off x="6572943" y="6553150"/>
            <a:ext cx="2895600" cy="476249"/>
          </a:xfrm>
          <a:prstGeom prst="rect">
            <a:avLst/>
          </a:prstGeom>
          <a:noFill/>
          <a:ln>
            <a:noFill/>
          </a:ln>
        </p:spPr>
        <p:txBody>
          <a:bodyPr anchorCtr="0" anchor="ctr" bIns="91425" lIns="91425" rIns="91425" tIns="91425"/>
          <a:lstStyle>
            <a:lvl1pPr indent="0" lvl="0" marL="0" marR="0" rtl="0" algn="ctr">
              <a:spcBef>
                <a:spcPts val="0"/>
              </a:spcBef>
              <a:buNone/>
              <a:defRPr sz="14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Diapositive de titre">
    <p:spTree>
      <p:nvGrpSpPr>
        <p:cNvPr id="34" name="Shape 34"/>
        <p:cNvGrpSpPr/>
        <p:nvPr/>
      </p:nvGrpSpPr>
      <p:grpSpPr>
        <a:xfrm>
          <a:off x="0" y="0"/>
          <a:ext cx="0" cy="0"/>
          <a:chOff x="0" y="0"/>
          <a:chExt cx="0" cy="0"/>
        </a:xfrm>
      </p:grpSpPr>
      <p:sp>
        <p:nvSpPr>
          <p:cNvPr id="35" name="Shape 35"/>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6" name="Shape 3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37" name="Shape 3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re et contenu">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43" name="Shape 4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Titre de section">
    <p:spTree>
      <p:nvGrpSpPr>
        <p:cNvPr id="46" name="Shape 46"/>
        <p:cNvGrpSpPr/>
        <p:nvPr/>
      </p:nvGrpSpPr>
      <p:grpSpPr>
        <a:xfrm>
          <a:off x="0" y="0"/>
          <a:ext cx="0" cy="0"/>
          <a:chOff x="0" y="0"/>
          <a:chExt cx="0" cy="0"/>
        </a:xfrm>
      </p:grpSpPr>
      <p:sp>
        <p:nvSpPr>
          <p:cNvPr id="47" name="Shape 47"/>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8" name="Shape 48"/>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Deux contenus">
    <p:spTree>
      <p:nvGrpSpPr>
        <p:cNvPr id="52" name="Shape 52"/>
        <p:cNvGrpSpPr/>
        <p:nvPr/>
      </p:nvGrpSpPr>
      <p:grpSpPr>
        <a:xfrm>
          <a:off x="0" y="0"/>
          <a:ext cx="0" cy="0"/>
          <a:chOff x="0" y="0"/>
          <a:chExt cx="0" cy="0"/>
        </a:xfrm>
      </p:grpSpPr>
      <p:sp>
        <p:nvSpPr>
          <p:cNvPr id="53" name="Shape 53"/>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4" name="Shape 54"/>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aison">
    <p:spTree>
      <p:nvGrpSpPr>
        <p:cNvPr id="59" name="Shape 59"/>
        <p:cNvGrpSpPr/>
        <p:nvPr/>
      </p:nvGrpSpPr>
      <p:grpSpPr>
        <a:xfrm>
          <a:off x="0" y="0"/>
          <a:ext cx="0" cy="0"/>
          <a:chOff x="0" y="0"/>
          <a:chExt cx="0" cy="0"/>
        </a:xfrm>
      </p:grpSpPr>
      <p:sp>
        <p:nvSpPr>
          <p:cNvPr id="60" name="Shape 6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1" name="Shape 61"/>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62" name="Shape 62"/>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63" name="Shape 63"/>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64" name="Shape 64"/>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sz="12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2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0.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0" Type="http://schemas.openxmlformats.org/officeDocument/2006/relationships/slideLayout" Target="../slideLayouts/slideLayout12.xml"/><Relationship Id="rId13" Type="http://schemas.openxmlformats.org/officeDocument/2006/relationships/theme" Target="../theme/theme2.xml"/><Relationship Id="rId12" Type="http://schemas.openxmlformats.org/officeDocument/2006/relationships/slideLayout" Target="../slideLayouts/slideLayout14.xml"/><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9" Type="http://schemas.openxmlformats.org/officeDocument/2006/relationships/slideLayout" Target="../slideLayouts/slideLayout11.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611560" y="1052736"/>
            <a:ext cx="8148636" cy="796924"/>
          </a:xfrm>
          <a:prstGeom prst="rect">
            <a:avLst/>
          </a:prstGeom>
          <a:noFill/>
          <a:ln>
            <a:noFill/>
          </a:ln>
        </p:spPr>
        <p:txBody>
          <a:bodyPr anchorCtr="0" anchor="ctr" bIns="91425" lIns="91425" rIns="91425" tIns="91425"/>
          <a:lstStyle>
            <a:lvl1pPr indent="-3175" lvl="0" marL="3175" marR="0" rtl="0" algn="l">
              <a:spcBef>
                <a:spcPts val="0"/>
              </a:spcBef>
              <a:spcAft>
                <a:spcPts val="0"/>
              </a:spcAft>
              <a:buNone/>
              <a:defRPr b="0" i="0" sz="4400" u="none" cap="none" strike="noStrike">
                <a:solidFill>
                  <a:srgbClr val="E23234"/>
                </a:solidFill>
                <a:latin typeface="Calibri"/>
                <a:ea typeface="Calibri"/>
                <a:cs typeface="Calibri"/>
                <a:sym typeface="Calibri"/>
              </a:defRPr>
            </a:lvl1pPr>
            <a:lvl2pPr indent="-3175" lvl="1" marL="3175" marR="0" rtl="0" algn="l">
              <a:spcBef>
                <a:spcPts val="0"/>
              </a:spcBef>
              <a:spcAft>
                <a:spcPts val="0"/>
              </a:spcAft>
              <a:buNone/>
              <a:defRPr b="0" i="0" sz="4400" u="none" cap="none" strike="noStrike">
                <a:solidFill>
                  <a:srgbClr val="FF0000"/>
                </a:solidFill>
                <a:latin typeface="Arial"/>
                <a:ea typeface="Arial"/>
                <a:cs typeface="Arial"/>
                <a:sym typeface="Arial"/>
              </a:defRPr>
            </a:lvl2pPr>
            <a:lvl3pPr indent="-3175" lvl="2" marL="3175" marR="0" rtl="0" algn="l">
              <a:spcBef>
                <a:spcPts val="0"/>
              </a:spcBef>
              <a:spcAft>
                <a:spcPts val="0"/>
              </a:spcAft>
              <a:buNone/>
              <a:defRPr b="0" i="0" sz="4400" u="none" cap="none" strike="noStrike">
                <a:solidFill>
                  <a:srgbClr val="FF0000"/>
                </a:solidFill>
                <a:latin typeface="Arial"/>
                <a:ea typeface="Arial"/>
                <a:cs typeface="Arial"/>
                <a:sym typeface="Arial"/>
              </a:defRPr>
            </a:lvl3pPr>
            <a:lvl4pPr indent="-3175" lvl="3" marL="3175" marR="0" rtl="0" algn="l">
              <a:spcBef>
                <a:spcPts val="0"/>
              </a:spcBef>
              <a:spcAft>
                <a:spcPts val="0"/>
              </a:spcAft>
              <a:buNone/>
              <a:defRPr b="0" i="0" sz="4400" u="none" cap="none" strike="noStrike">
                <a:solidFill>
                  <a:srgbClr val="FF0000"/>
                </a:solidFill>
                <a:latin typeface="Arial"/>
                <a:ea typeface="Arial"/>
                <a:cs typeface="Arial"/>
                <a:sym typeface="Arial"/>
              </a:defRPr>
            </a:lvl4pPr>
            <a:lvl5pPr indent="-3175" lvl="4" marL="3175" marR="0" rtl="0" algn="l">
              <a:spcBef>
                <a:spcPts val="0"/>
              </a:spcBef>
              <a:spcAft>
                <a:spcPts val="0"/>
              </a:spcAft>
              <a:buNone/>
              <a:defRPr b="0" i="0" sz="4400" u="none" cap="none" strike="noStrike">
                <a:solidFill>
                  <a:srgbClr val="FF0000"/>
                </a:solidFill>
                <a:latin typeface="Arial"/>
                <a:ea typeface="Arial"/>
                <a:cs typeface="Arial"/>
                <a:sym typeface="Arial"/>
              </a:defRPr>
            </a:lvl5pPr>
            <a:lvl6pPr indent="-3175" lvl="5" marL="460375" marR="0" rtl="0" algn="l">
              <a:spcBef>
                <a:spcPts val="0"/>
              </a:spcBef>
              <a:spcAft>
                <a:spcPts val="0"/>
              </a:spcAft>
              <a:buNone/>
              <a:defRPr b="0" i="0" sz="4400" u="none" cap="none" strike="noStrike">
                <a:solidFill>
                  <a:srgbClr val="FF0000"/>
                </a:solidFill>
                <a:latin typeface="Arial"/>
                <a:ea typeface="Arial"/>
                <a:cs typeface="Arial"/>
                <a:sym typeface="Arial"/>
              </a:defRPr>
            </a:lvl6pPr>
            <a:lvl7pPr indent="-3175" lvl="6" marL="917575" marR="0" rtl="0" algn="l">
              <a:spcBef>
                <a:spcPts val="0"/>
              </a:spcBef>
              <a:spcAft>
                <a:spcPts val="0"/>
              </a:spcAft>
              <a:buNone/>
              <a:defRPr b="0" i="0" sz="4400" u="none" cap="none" strike="noStrike">
                <a:solidFill>
                  <a:srgbClr val="FF0000"/>
                </a:solidFill>
                <a:latin typeface="Arial"/>
                <a:ea typeface="Arial"/>
                <a:cs typeface="Arial"/>
                <a:sym typeface="Arial"/>
              </a:defRPr>
            </a:lvl7pPr>
            <a:lvl8pPr indent="-3175" lvl="7" marL="1374775" marR="0" rtl="0" algn="l">
              <a:spcBef>
                <a:spcPts val="0"/>
              </a:spcBef>
              <a:spcAft>
                <a:spcPts val="0"/>
              </a:spcAft>
              <a:buNone/>
              <a:defRPr b="0" i="0" sz="4400" u="none" cap="none" strike="noStrike">
                <a:solidFill>
                  <a:srgbClr val="FF0000"/>
                </a:solidFill>
                <a:latin typeface="Arial"/>
                <a:ea typeface="Arial"/>
                <a:cs typeface="Arial"/>
                <a:sym typeface="Arial"/>
              </a:defRPr>
            </a:lvl8pPr>
            <a:lvl9pPr indent="-3175" lvl="8" marL="1831975" marR="0" rtl="0" algn="l">
              <a:spcBef>
                <a:spcPts val="0"/>
              </a:spcBef>
              <a:spcAft>
                <a:spcPts val="0"/>
              </a:spcAft>
              <a:buNone/>
              <a:defRPr b="0" i="0" sz="4400" u="none" cap="none" strike="noStrike">
                <a:solidFill>
                  <a:srgbClr val="FF0000"/>
                </a:solidFill>
                <a:latin typeface="Arial"/>
                <a:ea typeface="Arial"/>
                <a:cs typeface="Arial"/>
                <a:sym typeface="Arial"/>
              </a:defRPr>
            </a:lvl9pPr>
          </a:lstStyle>
          <a:p/>
        </p:txBody>
      </p:sp>
      <p:sp>
        <p:nvSpPr>
          <p:cNvPr id="11" name="Shape 11"/>
          <p:cNvSpPr txBox="1"/>
          <p:nvPr>
            <p:ph idx="1" type="body"/>
          </p:nvPr>
        </p:nvSpPr>
        <p:spPr>
          <a:xfrm>
            <a:off x="642937" y="1989138"/>
            <a:ext cx="8081962" cy="4392611"/>
          </a:xfrm>
          <a:prstGeom prst="rect">
            <a:avLst/>
          </a:prstGeom>
          <a:noFill/>
          <a:ln>
            <a:noFill/>
          </a:ln>
        </p:spPr>
        <p:txBody>
          <a:bodyPr anchorCtr="0" anchor="t" bIns="91425" lIns="91425" rIns="91425" tIns="91425"/>
          <a:lstStyle>
            <a:lvl1pPr indent="-180340" lvl="0" marL="342900" marR="0" rtl="0" algn="l">
              <a:spcBef>
                <a:spcPts val="640"/>
              </a:spcBef>
              <a:spcAft>
                <a:spcPts val="0"/>
              </a:spcAft>
              <a:buClr>
                <a:srgbClr val="30315A"/>
              </a:buClr>
              <a:buSzPct val="80000"/>
              <a:buFont typeface="Arial"/>
              <a:buChar char="•"/>
              <a:defRPr b="0" i="0" sz="3200" u="none" cap="none" strike="noStrike">
                <a:solidFill>
                  <a:srgbClr val="30315A"/>
                </a:solidFill>
                <a:latin typeface="Calibri"/>
                <a:ea typeface="Calibri"/>
                <a:cs typeface="Calibri"/>
                <a:sym typeface="Calibri"/>
              </a:defRPr>
            </a:lvl1pPr>
            <a:lvl2pPr indent="-143509" lvl="1" marL="742950" marR="0" rtl="0" algn="l">
              <a:spcBef>
                <a:spcPts val="560"/>
              </a:spcBef>
              <a:spcAft>
                <a:spcPts val="0"/>
              </a:spcAft>
              <a:buClr>
                <a:srgbClr val="30315A"/>
              </a:buClr>
              <a:buSzPct val="80000"/>
              <a:buFont typeface="Arial"/>
              <a:buChar char="•"/>
              <a:defRPr b="0" i="0" sz="2800" u="none" cap="none" strike="noStrike">
                <a:solidFill>
                  <a:srgbClr val="30315A"/>
                </a:solidFill>
                <a:latin typeface="Calibri"/>
                <a:ea typeface="Calibri"/>
                <a:cs typeface="Calibri"/>
                <a:sym typeface="Calibri"/>
              </a:defRPr>
            </a:lvl2pPr>
            <a:lvl3pPr indent="-106680" lvl="2" marL="1143000" marR="0" rtl="0" algn="l">
              <a:spcBef>
                <a:spcPts val="480"/>
              </a:spcBef>
              <a:spcAft>
                <a:spcPts val="0"/>
              </a:spcAft>
              <a:buClr>
                <a:srgbClr val="30315A"/>
              </a:buClr>
              <a:buSzPct val="80000"/>
              <a:buFont typeface="Arial"/>
              <a:buChar char="•"/>
              <a:defRPr b="0" i="0" sz="2400" u="none" cap="none" strike="noStrike">
                <a:solidFill>
                  <a:srgbClr val="30315A"/>
                </a:solidFill>
                <a:latin typeface="Calibri"/>
                <a:ea typeface="Calibri"/>
                <a:cs typeface="Calibri"/>
                <a:sym typeface="Calibri"/>
              </a:defRPr>
            </a:lvl3pPr>
            <a:lvl4pPr indent="-127000" lvl="3" marL="1600200" marR="0" rtl="0" algn="l">
              <a:spcBef>
                <a:spcPts val="400"/>
              </a:spcBef>
              <a:spcAft>
                <a:spcPts val="0"/>
              </a:spcAft>
              <a:buClr>
                <a:srgbClr val="30315A"/>
              </a:buClr>
              <a:buSzPct val="80000"/>
              <a:buFont typeface="Arial"/>
              <a:buChar char="•"/>
              <a:defRPr b="0" i="0" sz="2000" u="none" cap="none" strike="noStrike">
                <a:solidFill>
                  <a:srgbClr val="30315A"/>
                </a:solidFill>
                <a:latin typeface="Calibri"/>
                <a:ea typeface="Calibri"/>
                <a:cs typeface="Calibri"/>
                <a:sym typeface="Calibri"/>
              </a:defRPr>
            </a:lvl4pPr>
            <a:lvl5pPr indent="-127000" lvl="4" marL="2057400" marR="0" rtl="0" algn="l">
              <a:spcBef>
                <a:spcPts val="400"/>
              </a:spcBef>
              <a:spcAft>
                <a:spcPts val="0"/>
              </a:spcAft>
              <a:buClr>
                <a:srgbClr val="30315A"/>
              </a:buClr>
              <a:buSzPct val="80000"/>
              <a:buFont typeface="Arial"/>
              <a:buChar char="•"/>
              <a:defRPr b="0" i="0" sz="2000" u="none" cap="none" strike="noStrike">
                <a:solidFill>
                  <a:srgbClr val="30315A"/>
                </a:solidFill>
                <a:latin typeface="Calibri"/>
                <a:ea typeface="Calibri"/>
                <a:cs typeface="Calibri"/>
                <a:sym typeface="Calibri"/>
              </a:defRPr>
            </a:lvl5pPr>
            <a:lvl6pPr indent="-101600" lvl="5" marL="25146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spcAft>
                <a:spcPts val="0"/>
              </a:spcAft>
              <a:buClr>
                <a:srgbClr val="FF0000"/>
              </a:buClr>
              <a:buSzPct val="100000"/>
              <a:buFont typeface="Calibri"/>
              <a:buChar char="•"/>
              <a:defRPr b="0" i="0" sz="2000" u="none" cap="none" strike="noStrike">
                <a:solidFill>
                  <a:schemeClr val="dk1"/>
                </a:solidFill>
                <a:latin typeface="Calibri"/>
                <a:ea typeface="Calibri"/>
                <a:cs typeface="Calibri"/>
                <a:sym typeface="Calibri"/>
              </a:defRPr>
            </a:lvl9pPr>
          </a:lstStyle>
          <a:p/>
        </p:txBody>
      </p:sp>
      <p:pic>
        <p:nvPicPr>
          <p:cNvPr descr="gcsp_logo_web_large.jpg" id="12" name="Shape 12"/>
          <p:cNvPicPr preferRelativeResize="0"/>
          <p:nvPr/>
        </p:nvPicPr>
        <p:blipFill rotWithShape="1">
          <a:blip r:embed="rId1">
            <a:alphaModFix/>
          </a:blip>
          <a:srcRect b="0" l="0" r="0" t="0"/>
          <a:stretch/>
        </p:blipFill>
        <p:spPr>
          <a:xfrm>
            <a:off x="323528" y="188640"/>
            <a:ext cx="2808311" cy="877422"/>
          </a:xfrm>
          <a:prstGeom prst="rect">
            <a:avLst/>
          </a:prstGeom>
          <a:noFill/>
          <a:ln>
            <a:noFill/>
          </a:ln>
        </p:spPr>
      </p:pic>
      <p:cxnSp>
        <p:nvCxnSpPr>
          <p:cNvPr id="13" name="Shape 13"/>
          <p:cNvCxnSpPr/>
          <p:nvPr/>
        </p:nvCxnSpPr>
        <p:spPr>
          <a:xfrm flipH="1" rot="10800000">
            <a:off x="0" y="6381327"/>
            <a:ext cx="7740351" cy="72008"/>
          </a:xfrm>
          <a:prstGeom prst="straightConnector1">
            <a:avLst/>
          </a:prstGeom>
          <a:noFill/>
          <a:ln cap="flat" cmpd="sng" w="9525">
            <a:solidFill>
              <a:srgbClr val="B5DADD"/>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1" name="Shape 21"/>
        <p:cNvGrpSpPr/>
        <p:nvPr/>
      </p:nvGrpSpPr>
      <p:grpSpPr>
        <a:xfrm>
          <a:off x="0" y="0"/>
          <a:ext cx="0" cy="0"/>
          <a:chOff x="0" y="0"/>
          <a:chExt cx="0" cy="0"/>
        </a:xfrm>
      </p:grpSpPr>
      <p:sp>
        <p:nvSpPr>
          <p:cNvPr id="22" name="Shape 2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png"/><Relationship Id="rId4" Type="http://schemas.openxmlformats.org/officeDocument/2006/relationships/image" Target="../media/image05.png"/><Relationship Id="rId5" Type="http://schemas.openxmlformats.org/officeDocument/2006/relationships/image" Target="../media/image03.png"/><Relationship Id="rId6" Type="http://schemas.openxmlformats.org/officeDocument/2006/relationships/hyperlink" Target="mailto:vangriethuysen@unrisd.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0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nvSpPr>
        <p:spPr>
          <a:xfrm>
            <a:off x="539552" y="1416258"/>
            <a:ext cx="7992391" cy="1323439"/>
          </a:xfrm>
          <a:prstGeom prst="rect">
            <a:avLst/>
          </a:prstGeom>
          <a:noFill/>
          <a:ln>
            <a:noFill/>
          </a:ln>
        </p:spPr>
        <p:txBody>
          <a:bodyPr anchorCtr="0" anchor="t" bIns="45700" lIns="36000" rIns="36000" tIns="45700">
            <a:noAutofit/>
          </a:bodyPr>
          <a:lstStyle/>
          <a:p>
            <a:pPr indent="0" lvl="0" marL="0" marR="0" rtl="0" algn="ctr">
              <a:lnSpc>
                <a:spcPct val="100000"/>
              </a:lnSpc>
              <a:spcBef>
                <a:spcPts val="0"/>
              </a:spcBef>
              <a:spcAft>
                <a:spcPts val="0"/>
              </a:spcAft>
              <a:buClr>
                <a:srgbClr val="333399"/>
              </a:buClr>
              <a:buSzPct val="25000"/>
              <a:buFont typeface="Calibri"/>
              <a:buNone/>
            </a:pPr>
            <a:r>
              <a:rPr b="1" i="0" lang="en-US" sz="4000" u="none" cap="none" strike="noStrike">
                <a:solidFill>
                  <a:srgbClr val="333399"/>
                </a:solidFill>
                <a:latin typeface="Calibri"/>
                <a:ea typeface="Calibri"/>
                <a:cs typeface="Calibri"/>
                <a:sym typeface="Calibri"/>
              </a:rPr>
              <a:t>The Limits of Conventional Economics &amp; </a:t>
            </a:r>
            <a:r>
              <a:rPr b="1" i="0" lang="en-US" sz="4000" u="none" cap="none" strike="noStrike">
                <a:solidFill>
                  <a:srgbClr val="002060"/>
                </a:solidFill>
                <a:latin typeface="Calibri"/>
                <a:ea typeface="Calibri"/>
                <a:cs typeface="Calibri"/>
                <a:sym typeface="Calibri"/>
              </a:rPr>
              <a:t>the </a:t>
            </a:r>
            <a:r>
              <a:rPr b="1" i="0" lang="en-US" sz="4000" u="none" cap="none" strike="noStrike">
                <a:solidFill>
                  <a:srgbClr val="00B050"/>
                </a:solidFill>
                <a:latin typeface="Calibri"/>
                <a:ea typeface="Calibri"/>
                <a:cs typeface="Calibri"/>
                <a:sym typeface="Calibri"/>
              </a:rPr>
              <a:t>Need for a New Paradigm</a:t>
            </a:r>
          </a:p>
        </p:txBody>
      </p:sp>
      <p:sp>
        <p:nvSpPr>
          <p:cNvPr id="104" name="Shape 104"/>
          <p:cNvSpPr txBox="1"/>
          <p:nvPr/>
        </p:nvSpPr>
        <p:spPr>
          <a:xfrm>
            <a:off x="1381384" y="3106227"/>
            <a:ext cx="7163499" cy="1492716"/>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SzPct val="25000"/>
              <a:buNone/>
            </a:pPr>
            <a:r>
              <a:rPr b="1" i="0" lang="en-US" sz="2800" u="none" cap="none" strike="noStrike">
                <a:solidFill>
                  <a:srgbClr val="002060"/>
                </a:solidFill>
                <a:latin typeface="Calibri"/>
                <a:ea typeface="Calibri"/>
                <a:cs typeface="Calibri"/>
                <a:sym typeface="Calibri"/>
              </a:rPr>
              <a:t>Pascal van Griethuysen</a:t>
            </a:r>
            <a:r>
              <a:rPr b="0" i="0" lang="en-US" sz="2800" u="none" cap="none" strike="noStrike">
                <a:solidFill>
                  <a:srgbClr val="002060"/>
                </a:solidFill>
                <a:latin typeface="Calibri"/>
                <a:ea typeface="Calibri"/>
                <a:cs typeface="Calibri"/>
                <a:sym typeface="Calibri"/>
              </a:rPr>
              <a:t> </a:t>
            </a:r>
            <a:br>
              <a:rPr b="0" i="0" lang="en-US" sz="2200" u="none" cap="none" strike="noStrike">
                <a:solidFill>
                  <a:srgbClr val="002060"/>
                </a:solidFill>
                <a:latin typeface="Calibri"/>
                <a:ea typeface="Calibri"/>
                <a:cs typeface="Calibri"/>
                <a:sym typeface="Calibri"/>
              </a:rPr>
            </a:br>
            <a:r>
              <a:rPr b="0" i="0" lang="en-US" sz="2100" u="none" cap="none" strike="noStrike">
                <a:solidFill>
                  <a:srgbClr val="002060"/>
                </a:solidFill>
                <a:latin typeface="Calibri"/>
                <a:ea typeface="Calibri"/>
                <a:cs typeface="Calibri"/>
                <a:sym typeface="Calibri"/>
              </a:rPr>
              <a:t>PhD in Evolutionary Economics, </a:t>
            </a:r>
            <a:br>
              <a:rPr b="0" i="0" lang="en-US" sz="2100" u="none" cap="none" strike="noStrike">
                <a:solidFill>
                  <a:srgbClr val="002060"/>
                </a:solidFill>
                <a:latin typeface="Calibri"/>
                <a:ea typeface="Calibri"/>
                <a:cs typeface="Calibri"/>
                <a:sym typeface="Calibri"/>
              </a:rPr>
            </a:br>
            <a:r>
              <a:rPr b="0" i="0" lang="en-US" sz="2100" u="none" cap="none" strike="noStrike">
                <a:solidFill>
                  <a:srgbClr val="002060"/>
                </a:solidFill>
                <a:latin typeface="Calibri"/>
                <a:ea typeface="Calibri"/>
                <a:cs typeface="Calibri"/>
                <a:sym typeface="Calibri"/>
              </a:rPr>
              <a:t>Research Fellow at UN Research Institute for Social Development</a:t>
            </a:r>
          </a:p>
          <a:p>
            <a:pPr indent="0" lvl="0" marL="0" marR="0" rtl="0" algn="l">
              <a:lnSpc>
                <a:spcPct val="100000"/>
              </a:lnSpc>
              <a:spcBef>
                <a:spcPts val="0"/>
              </a:spcBef>
              <a:spcAft>
                <a:spcPts val="0"/>
              </a:spcAft>
              <a:buClr>
                <a:srgbClr val="002060"/>
              </a:buClr>
              <a:buSzPct val="25000"/>
              <a:buFont typeface="Calibri"/>
              <a:buNone/>
            </a:pPr>
            <a:r>
              <a:rPr b="0" i="0" lang="en-US" sz="2100" u="none" cap="none" strike="noStrike">
                <a:solidFill>
                  <a:srgbClr val="002060"/>
                </a:solidFill>
                <a:latin typeface="Calibri"/>
                <a:ea typeface="Calibri"/>
                <a:cs typeface="Calibri"/>
                <a:sym typeface="Calibri"/>
              </a:rPr>
              <a:t>Executive in Residence at Geneva Centre for Security Policy</a:t>
            </a:r>
          </a:p>
        </p:txBody>
      </p:sp>
      <p:sp>
        <p:nvSpPr>
          <p:cNvPr id="105" name="Shape 105"/>
          <p:cNvSpPr/>
          <p:nvPr/>
        </p:nvSpPr>
        <p:spPr>
          <a:xfrm>
            <a:off x="6238875" y="6057305"/>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Font typeface="Calibri"/>
              <a:buNone/>
            </a:pPr>
            <a:r>
              <a:t/>
            </a:r>
            <a:endParaRPr b="0" i="0" sz="2400" u="none" cap="none" strike="noStrike">
              <a:solidFill>
                <a:srgbClr val="000000"/>
              </a:solidFill>
              <a:latin typeface="Times"/>
              <a:ea typeface="Times"/>
              <a:cs typeface="Times"/>
              <a:sym typeface="Times"/>
            </a:endParaRPr>
          </a:p>
        </p:txBody>
      </p:sp>
      <p:pic>
        <p:nvPicPr>
          <p:cNvPr id="106" name="Shape 106"/>
          <p:cNvPicPr preferRelativeResize="0"/>
          <p:nvPr/>
        </p:nvPicPr>
        <p:blipFill rotWithShape="1">
          <a:blip r:embed="rId3">
            <a:alphaModFix/>
          </a:blip>
          <a:srcRect b="0" l="0" r="0" t="0"/>
          <a:stretch/>
        </p:blipFill>
        <p:spPr>
          <a:xfrm>
            <a:off x="122032" y="5025355"/>
            <a:ext cx="1442824" cy="1420611"/>
          </a:xfrm>
          <a:prstGeom prst="rect">
            <a:avLst/>
          </a:prstGeom>
          <a:noFill/>
          <a:ln>
            <a:noFill/>
          </a:ln>
        </p:spPr>
      </p:pic>
      <p:pic>
        <p:nvPicPr>
          <p:cNvPr id="107" name="Shape 107"/>
          <p:cNvPicPr preferRelativeResize="0"/>
          <p:nvPr/>
        </p:nvPicPr>
        <p:blipFill rotWithShape="1">
          <a:blip r:embed="rId4">
            <a:alphaModFix/>
          </a:blip>
          <a:srcRect b="0" l="0" r="0" t="0"/>
          <a:stretch/>
        </p:blipFill>
        <p:spPr>
          <a:xfrm>
            <a:off x="7489689" y="5025355"/>
            <a:ext cx="1402790" cy="1427980"/>
          </a:xfrm>
          <a:prstGeom prst="rect">
            <a:avLst/>
          </a:prstGeom>
          <a:noFill/>
          <a:ln>
            <a:noFill/>
          </a:ln>
        </p:spPr>
      </p:pic>
      <p:pic>
        <p:nvPicPr>
          <p:cNvPr id="108" name="Shape 108"/>
          <p:cNvPicPr preferRelativeResize="0"/>
          <p:nvPr/>
        </p:nvPicPr>
        <p:blipFill rotWithShape="1">
          <a:blip r:embed="rId5">
            <a:alphaModFix/>
          </a:blip>
          <a:srcRect b="0" l="0" r="0" t="0"/>
          <a:stretch/>
        </p:blipFill>
        <p:spPr>
          <a:xfrm>
            <a:off x="5364087" y="116631"/>
            <a:ext cx="3384375" cy="821359"/>
          </a:xfrm>
          <a:prstGeom prst="rect">
            <a:avLst/>
          </a:prstGeom>
          <a:noFill/>
          <a:ln>
            <a:noFill/>
          </a:ln>
        </p:spPr>
      </p:pic>
      <p:sp>
        <p:nvSpPr>
          <p:cNvPr id="109" name="Shape 109"/>
          <p:cNvSpPr/>
          <p:nvPr/>
        </p:nvSpPr>
        <p:spPr>
          <a:xfrm>
            <a:off x="1664910" y="4797151"/>
            <a:ext cx="5670375" cy="193899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2400" u="sng" cap="none" strike="noStrike">
                <a:solidFill>
                  <a:schemeClr val="hlink"/>
                </a:solidFill>
                <a:latin typeface="Calibri"/>
                <a:ea typeface="Calibri"/>
                <a:cs typeface="Calibri"/>
                <a:sym typeface="Calibri"/>
                <a:hlinkClick r:id="rId6"/>
              </a:rPr>
              <a:t>vangriethuysen@unrisd.org</a:t>
            </a:r>
          </a:p>
          <a:p>
            <a:pPr indent="0" lvl="0" marL="0" marR="0" rtl="0" algn="ctr">
              <a:spcBef>
                <a:spcPts val="0"/>
              </a:spcBef>
              <a:buNone/>
            </a:pPr>
            <a:r>
              <a:t/>
            </a:r>
            <a:endParaRPr b="1" i="0" sz="2400" u="none" cap="none" strike="noStrike">
              <a:solidFill>
                <a:srgbClr val="7030A0"/>
              </a:solidFill>
              <a:latin typeface="Calibri"/>
              <a:ea typeface="Calibri"/>
              <a:cs typeface="Calibri"/>
              <a:sym typeface="Calibri"/>
            </a:endParaRPr>
          </a:p>
          <a:p>
            <a:pPr indent="0" lvl="0" marL="0" marR="0" rtl="0" algn="ctr">
              <a:spcBef>
                <a:spcPts val="0"/>
              </a:spcBef>
              <a:buSzPct val="25000"/>
              <a:buNone/>
            </a:pPr>
            <a:r>
              <a:rPr b="1" i="0" lang="en-US" sz="2400" u="none" cap="none" strike="noStrike">
                <a:solidFill>
                  <a:srgbClr val="7030A0"/>
                </a:solidFill>
                <a:latin typeface="Calibri"/>
                <a:ea typeface="Calibri"/>
                <a:cs typeface="Calibri"/>
                <a:sym typeface="Calibri"/>
              </a:rPr>
              <a:t>Roundtable in Human Centered Economics </a:t>
            </a:r>
            <a:r>
              <a:rPr b="0" i="0" lang="en-US" sz="2400" u="none" cap="none" strike="noStrike">
                <a:solidFill>
                  <a:srgbClr val="7030A0"/>
                </a:solidFill>
                <a:latin typeface="Calibri"/>
                <a:ea typeface="Calibri"/>
                <a:cs typeface="Calibri"/>
                <a:sym typeface="Calibri"/>
              </a:rPr>
              <a:t>Inter-University Centre, Dubrovnik, Croatia </a:t>
            </a:r>
            <a:br>
              <a:rPr b="0" i="0" lang="en-US" sz="2400" u="none" cap="none" strike="noStrike">
                <a:solidFill>
                  <a:srgbClr val="7030A0"/>
                </a:solidFill>
                <a:latin typeface="Calibri"/>
                <a:ea typeface="Calibri"/>
                <a:cs typeface="Calibri"/>
                <a:sym typeface="Calibri"/>
              </a:rPr>
            </a:br>
            <a:r>
              <a:rPr b="0" i="0" lang="en-US" sz="2400" u="none" cap="none" strike="noStrike">
                <a:solidFill>
                  <a:srgbClr val="7030A0"/>
                </a:solidFill>
                <a:latin typeface="Calibri"/>
                <a:ea typeface="Calibri"/>
                <a:cs typeface="Calibri"/>
                <a:sym typeface="Calibri"/>
              </a:rPr>
              <a:t>February 1-3, 2017</a:t>
            </a:r>
            <a:r>
              <a:rPr b="1" i="0" lang="en-US" sz="2400" u="none" cap="none" strike="noStrike">
                <a:solidFill>
                  <a:srgbClr val="7030A0"/>
                </a:solidFill>
                <a:latin typeface="Calibri"/>
                <a:ea typeface="Calibri"/>
                <a:cs typeface="Calibri"/>
                <a:sym typeface="Calibri"/>
              </a:rPr>
              <a:t>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nvSpPr>
        <p:spPr>
          <a:xfrm>
            <a:off x="796925" y="228600"/>
            <a:ext cx="7696199"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Towards a New Economic Theory</a:t>
            </a:r>
          </a:p>
        </p:txBody>
      </p:sp>
      <p:sp>
        <p:nvSpPr>
          <p:cNvPr id="188" name="Shape 188"/>
          <p:cNvSpPr txBox="1"/>
          <p:nvPr/>
        </p:nvSpPr>
        <p:spPr>
          <a:xfrm>
            <a:off x="214312" y="803275"/>
            <a:ext cx="8821736" cy="641350"/>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EVOLUTIONARY ECONOMICS</a:t>
            </a:r>
          </a:p>
        </p:txBody>
      </p:sp>
      <p:sp>
        <p:nvSpPr>
          <p:cNvPr id="189" name="Shape 189"/>
          <p:cNvSpPr txBox="1"/>
          <p:nvPr/>
        </p:nvSpPr>
        <p:spPr>
          <a:xfrm>
            <a:off x="420797" y="1484783"/>
            <a:ext cx="8435322" cy="5262979"/>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evolutionary ontology &amp; epistemology</a:t>
            </a:r>
          </a:p>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multiple dimensions &amp;  temporalities</a:t>
            </a:r>
          </a:p>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Human-Nature coevolution </a:t>
            </a:r>
          </a:p>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circular &amp; cumulative causation (CCC)</a:t>
            </a:r>
          </a:p>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trajectories &amp; attractors</a:t>
            </a:r>
          </a:p>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path dependence &amp; lock-in</a:t>
            </a:r>
          </a:p>
          <a:p>
            <a:pPr indent="0" lvl="0" marL="0" marR="0" rtl="0" algn="l">
              <a:lnSpc>
                <a:spcPct val="15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  thresholds &amp; bifurcations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x="0" y="0"/>
          <a:ext cx="0" cy="0"/>
          <a:chOff x="0" y="0"/>
          <a:chExt cx="0" cy="0"/>
        </a:xfrm>
      </p:grpSpPr>
      <p:sp>
        <p:nvSpPr>
          <p:cNvPr id="196" name="Shape 196"/>
          <p:cNvSpPr txBox="1"/>
          <p:nvPr/>
        </p:nvSpPr>
        <p:spPr>
          <a:xfrm>
            <a:off x="251519" y="228600"/>
            <a:ext cx="842493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An evolutionary knowledge creation process</a:t>
            </a:r>
          </a:p>
        </p:txBody>
      </p:sp>
      <p:sp>
        <p:nvSpPr>
          <p:cNvPr id="197" name="Shape 197"/>
          <p:cNvSpPr txBox="1"/>
          <p:nvPr/>
        </p:nvSpPr>
        <p:spPr>
          <a:xfrm>
            <a:off x="19250" y="838200"/>
            <a:ext cx="9144000" cy="116955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500" u="none" cap="none" strike="noStrike">
                <a:solidFill>
                  <a:srgbClr val="9C1043"/>
                </a:solidFill>
                <a:latin typeface="Calibri"/>
                <a:ea typeface="Calibri"/>
                <a:cs typeface="Calibri"/>
                <a:sym typeface="Calibri"/>
              </a:rPr>
              <a:t>COMMUNALITIES, SPECIFIC REALISATIONS</a:t>
            </a:r>
            <a:br>
              <a:rPr b="1" i="0" lang="en-US" sz="3500" u="none" cap="none" strike="noStrike">
                <a:solidFill>
                  <a:srgbClr val="9C1043"/>
                </a:solidFill>
                <a:latin typeface="Calibri"/>
                <a:ea typeface="Calibri"/>
                <a:cs typeface="Calibri"/>
                <a:sym typeface="Calibri"/>
              </a:rPr>
            </a:br>
            <a:r>
              <a:rPr b="1" i="0" lang="en-US" sz="3500" u="none" cap="none" strike="noStrike">
                <a:solidFill>
                  <a:srgbClr val="9C1043"/>
                </a:solidFill>
                <a:latin typeface="Arial"/>
                <a:ea typeface="Arial"/>
                <a:cs typeface="Arial"/>
                <a:sym typeface="Arial"/>
              </a:rPr>
              <a:t>&amp; </a:t>
            </a:r>
            <a:r>
              <a:rPr b="1" i="0" lang="en-US" sz="3500" u="none" cap="none" strike="noStrike">
                <a:solidFill>
                  <a:srgbClr val="9C1043"/>
                </a:solidFill>
                <a:latin typeface="Calibri"/>
                <a:ea typeface="Calibri"/>
                <a:cs typeface="Calibri"/>
                <a:sym typeface="Calibri"/>
              </a:rPr>
              <a:t>EMERGENT PROPERTIES </a:t>
            </a:r>
          </a:p>
        </p:txBody>
      </p:sp>
      <p:sp>
        <p:nvSpPr>
          <p:cNvPr id="198" name="Shape 198"/>
          <p:cNvSpPr txBox="1"/>
          <p:nvPr/>
        </p:nvSpPr>
        <p:spPr>
          <a:xfrm>
            <a:off x="683566" y="2316935"/>
            <a:ext cx="7776864" cy="3416319"/>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457200" lvl="0" marL="457200" marR="0" rtl="0" algn="l">
              <a:lnSpc>
                <a:spcPct val="150000"/>
              </a:lnSpc>
              <a:spcBef>
                <a:spcPts val="0"/>
              </a:spcBef>
              <a:buClr>
                <a:srgbClr val="000000"/>
              </a:buClr>
              <a:buSzPct val="100000"/>
              <a:buFont typeface="Noto Sans Symbols"/>
              <a:buChar char="➢"/>
            </a:pPr>
            <a:r>
              <a:rPr b="1" i="0" lang="en-US" sz="3200" u="none" cap="none" strike="noStrike">
                <a:solidFill>
                  <a:srgbClr val="000000"/>
                </a:solidFill>
                <a:latin typeface="Arial"/>
                <a:ea typeface="Arial"/>
                <a:cs typeface="Arial"/>
                <a:sym typeface="Arial"/>
              </a:rPr>
              <a:t>Ǝ ontological communalities </a:t>
            </a:r>
            <a:br>
              <a:rPr b="1" i="0" lang="en-US" sz="3200" u="none" cap="none" strike="noStrike">
                <a:solidFill>
                  <a:srgbClr val="000000"/>
                </a:solidFill>
                <a:latin typeface="Arial"/>
                <a:ea typeface="Arial"/>
                <a:cs typeface="Arial"/>
                <a:sym typeface="Arial"/>
              </a:rPr>
            </a:br>
            <a:r>
              <a:rPr b="1" i="0" lang="en-US" sz="2400" u="none" cap="none" strike="noStrike">
                <a:solidFill>
                  <a:srgbClr val="9C1043"/>
                </a:solidFill>
                <a:latin typeface="Arial"/>
                <a:ea typeface="Arial"/>
                <a:cs typeface="Arial"/>
                <a:sym typeface="Arial"/>
              </a:rPr>
              <a:t>(communality hypothesis)</a:t>
            </a:r>
          </a:p>
          <a:p>
            <a:pPr indent="-457200" lvl="0" marL="457200" marR="0" rtl="0" algn="l">
              <a:lnSpc>
                <a:spcPct val="150000"/>
              </a:lnSpc>
              <a:spcBef>
                <a:spcPts val="0"/>
              </a:spcBef>
              <a:buClr>
                <a:srgbClr val="000000"/>
              </a:buClr>
              <a:buSzPct val="100000"/>
              <a:buFont typeface="Noto Sans Symbols"/>
              <a:buChar char="➢"/>
            </a:pPr>
            <a:r>
              <a:rPr b="1" i="0" lang="en-US" sz="3200" u="none" cap="none" strike="noStrike">
                <a:solidFill>
                  <a:srgbClr val="000000"/>
                </a:solidFill>
                <a:latin typeface="Arial"/>
                <a:ea typeface="Arial"/>
                <a:cs typeface="Arial"/>
                <a:sym typeface="Arial"/>
              </a:rPr>
              <a:t>Ǝ emergent, irreducible properties </a:t>
            </a:r>
            <a:r>
              <a:rPr b="1" i="0" lang="en-US" sz="2400" u="none" cap="none" strike="noStrike">
                <a:solidFill>
                  <a:srgbClr val="9C1043"/>
                </a:solidFill>
                <a:latin typeface="Arial"/>
                <a:ea typeface="Arial"/>
                <a:cs typeface="Arial"/>
                <a:sym typeface="Arial"/>
              </a:rPr>
              <a:t>(continuity hypothesis)</a:t>
            </a:r>
          </a:p>
          <a:p>
            <a:pPr indent="0" lvl="0" marL="0" marR="0" rtl="0" algn="l">
              <a:lnSpc>
                <a:spcPct val="150000"/>
              </a:lnSpc>
              <a:spcBef>
                <a:spcPts val="0"/>
              </a:spcBef>
              <a:buClr>
                <a:srgbClr val="000000"/>
              </a:buClr>
              <a:buSzPct val="100000"/>
              <a:buFont typeface="Noto Sans Symbols"/>
              <a:buChar char="➢"/>
            </a:pPr>
            <a:r>
              <a:rPr b="1" i="0" lang="en-US" sz="3200" u="none" cap="none" strike="noStrike">
                <a:solidFill>
                  <a:srgbClr val="000000"/>
                </a:solidFill>
                <a:latin typeface="Arial"/>
                <a:ea typeface="Arial"/>
                <a:cs typeface="Arial"/>
                <a:sym typeface="Arial"/>
              </a:rPr>
              <a:t> An open, two-level cognitive process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nvSpPr>
        <p:spPr>
          <a:xfrm>
            <a:off x="323528" y="1773238"/>
            <a:ext cx="8498210" cy="4924424"/>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2500" u="none" cap="none" strike="noStrike">
                <a:solidFill>
                  <a:schemeClr val="dk1"/>
                </a:solidFill>
                <a:latin typeface="Calibri"/>
                <a:ea typeface="Calibri"/>
                <a:cs typeface="Calibri"/>
                <a:sym typeface="Calibri"/>
              </a:rPr>
              <a:t>"would imply a complete reversal of the analytical procedures of the discipline as hitherto practised and applied. Instead of postulating a given state of technology, given behaviour patterns and given individual preferences and aiming at the explication of the allocation mechanism of a hypothetically closed system under autonomous and self-regulating market forces and on the assumption of rational optimising action of individual producers and consumers, the new task of economics would be to elucidate the manner in which collectively determined social goals and objectives could be attained in the most effective and socially least-costly manner.</a:t>
            </a:r>
            <a:r>
              <a:rPr b="0" i="0" lang="en-US" sz="2800" u="none" cap="none" strike="noStrike">
                <a:solidFill>
                  <a:schemeClr val="dk1"/>
                </a:solidFill>
                <a:latin typeface="Calibri"/>
                <a:ea typeface="Calibri"/>
                <a:cs typeface="Calibri"/>
                <a:sym typeface="Calibri"/>
              </a:rPr>
              <a:t>"</a:t>
            </a:r>
          </a:p>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(William K. Kapp, </a:t>
            </a:r>
            <a:r>
              <a:rPr b="0" i="0" lang="en-US" sz="3200" u="none" cap="none" strike="noStrike">
                <a:solidFill>
                  <a:schemeClr val="dk1"/>
                </a:solidFill>
                <a:latin typeface="Arial"/>
                <a:ea typeface="Arial"/>
                <a:cs typeface="Arial"/>
                <a:sym typeface="Arial"/>
              </a:rPr>
              <a:t>1976:156</a:t>
            </a:r>
            <a:r>
              <a:rPr b="0" i="0" lang="en-US" sz="3200" u="none" cap="none" strike="noStrike">
                <a:solidFill>
                  <a:schemeClr val="dk1"/>
                </a:solidFill>
                <a:latin typeface="Calibri"/>
                <a:ea typeface="Calibri"/>
                <a:cs typeface="Calibri"/>
                <a:sym typeface="Calibri"/>
              </a:rPr>
              <a:t>)</a:t>
            </a:r>
            <a:r>
              <a:rPr b="0" i="0" lang="en-US" sz="3400" u="none" cap="none" strike="noStrike">
                <a:solidFill>
                  <a:schemeClr val="dk1"/>
                </a:solidFill>
                <a:latin typeface="Calibri"/>
                <a:ea typeface="Calibri"/>
                <a:cs typeface="Calibri"/>
                <a:sym typeface="Calibri"/>
              </a:rPr>
              <a:t> </a:t>
            </a:r>
          </a:p>
        </p:txBody>
      </p:sp>
      <p:sp>
        <p:nvSpPr>
          <p:cNvPr id="206" name="Shape 206"/>
          <p:cNvSpPr txBox="1"/>
          <p:nvPr/>
        </p:nvSpPr>
        <p:spPr>
          <a:xfrm>
            <a:off x="468312" y="803275"/>
            <a:ext cx="8353425"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NORMATIVE IMPLICATIONS</a:t>
            </a:r>
          </a:p>
        </p:txBody>
      </p:sp>
      <p:sp>
        <p:nvSpPr>
          <p:cNvPr id="207" name="Shape 207"/>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Evolutionary Economics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sp>
        <p:nvSpPr>
          <p:cNvPr id="214" name="Shape 214"/>
          <p:cNvSpPr txBox="1"/>
          <p:nvPr/>
        </p:nvSpPr>
        <p:spPr>
          <a:xfrm>
            <a:off x="396873" y="1628775"/>
            <a:ext cx="8567612" cy="4573560"/>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728663" lvl="0" marL="804863"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alternative technological paths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self-reproduction &amp; renewables-related technologies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societal metabolism &amp; industrial ecology </a:t>
            </a:r>
          </a:p>
          <a:p>
            <a:pPr indent="-728663" lvl="0" marL="804863"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alternative institutional modalities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state &amp; collective property </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common ownership &amp; stewardship</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multilevel and polycentric governance </a:t>
            </a:r>
          </a:p>
          <a:p>
            <a:pPr indent="-228600" lvl="2" marL="1143000" marR="0" rtl="0" algn="l">
              <a:lnSpc>
                <a:spcPct val="130000"/>
              </a:lnSpc>
              <a:spcBef>
                <a:spcPts val="0"/>
              </a:spcBef>
              <a:buClr>
                <a:schemeClr val="dk1"/>
              </a:buClr>
              <a:buFont typeface="Noto Sans Symbols"/>
              <a:buNone/>
            </a:pPr>
            <a:r>
              <a:t/>
            </a:r>
            <a:endParaRPr b="1" i="0" sz="2000" u="none" cap="none" strike="noStrike">
              <a:solidFill>
                <a:srgbClr val="0000FF"/>
              </a:solidFill>
              <a:latin typeface="Arial"/>
              <a:ea typeface="Arial"/>
              <a:cs typeface="Arial"/>
              <a:sym typeface="Arial"/>
            </a:endParaRPr>
          </a:p>
          <a:p>
            <a:pPr indent="-228600" lvl="2" marL="1143000" marR="0" rtl="0" algn="l">
              <a:lnSpc>
                <a:spcPct val="130000"/>
              </a:lnSpc>
              <a:spcBef>
                <a:spcPts val="0"/>
              </a:spcBef>
              <a:buClr>
                <a:schemeClr val="dk1"/>
              </a:buClr>
              <a:buFont typeface="Noto Sans Symbols"/>
              <a:buNone/>
            </a:pPr>
            <a:r>
              <a:t/>
            </a:r>
            <a:endParaRPr b="1" i="0" sz="2000" u="none" cap="none" strike="noStrike">
              <a:solidFill>
                <a:srgbClr val="0000FF"/>
              </a:solidFill>
              <a:latin typeface="Arial"/>
              <a:ea typeface="Arial"/>
              <a:cs typeface="Arial"/>
              <a:sym typeface="Arial"/>
            </a:endParaRPr>
          </a:p>
          <a:p>
            <a:pPr indent="-228600" lvl="2" marL="1143000" marR="0" rtl="0" algn="l">
              <a:lnSpc>
                <a:spcPct val="130000"/>
              </a:lnSpc>
              <a:spcBef>
                <a:spcPts val="0"/>
              </a:spcBef>
              <a:buClr>
                <a:schemeClr val="dk1"/>
              </a:buClr>
              <a:buFont typeface="Noto Sans Symbols"/>
              <a:buNone/>
            </a:pPr>
            <a:r>
              <a:t/>
            </a:r>
            <a:endParaRPr b="1" i="0" sz="2000" u="none" cap="none" strike="noStrike">
              <a:solidFill>
                <a:srgbClr val="0000FF"/>
              </a:solidFill>
              <a:latin typeface="Arial"/>
              <a:ea typeface="Arial"/>
              <a:cs typeface="Arial"/>
              <a:sym typeface="Arial"/>
            </a:endParaRPr>
          </a:p>
        </p:txBody>
      </p:sp>
      <p:sp>
        <p:nvSpPr>
          <p:cNvPr id="215" name="Shape 215"/>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The value of evolutionary economics</a:t>
            </a:r>
          </a:p>
        </p:txBody>
      </p:sp>
      <p:sp>
        <p:nvSpPr>
          <p:cNvPr id="216" name="Shape 216"/>
          <p:cNvSpPr txBox="1"/>
          <p:nvPr/>
        </p:nvSpPr>
        <p:spPr>
          <a:xfrm>
            <a:off x="214312" y="803275"/>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ENVISIONING ALTERNATIVES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cxnSp>
        <p:nvCxnSpPr>
          <p:cNvPr id="222" name="Shape 222"/>
          <p:cNvCxnSpPr/>
          <p:nvPr/>
        </p:nvCxnSpPr>
        <p:spPr>
          <a:xfrm>
            <a:off x="3648074" y="3303588"/>
            <a:ext cx="1500300" cy="1500"/>
          </a:xfrm>
          <a:prstGeom prst="curvedConnector3">
            <a:avLst>
              <a:gd fmla="val 0" name="adj1"/>
            </a:avLst>
          </a:prstGeom>
          <a:noFill/>
          <a:ln cap="flat" cmpd="sng" w="57150">
            <a:solidFill>
              <a:schemeClr val="dk1"/>
            </a:solidFill>
            <a:prstDash val="solid"/>
            <a:round/>
            <a:headEnd len="med" w="med" type="none"/>
            <a:tailEnd len="lg" w="lg" type="triangle"/>
          </a:ln>
        </p:spPr>
      </p:cxnSp>
      <p:cxnSp>
        <p:nvCxnSpPr>
          <p:cNvPr id="223" name="Shape 223"/>
          <p:cNvCxnSpPr/>
          <p:nvPr/>
        </p:nvCxnSpPr>
        <p:spPr>
          <a:xfrm rot="10800000">
            <a:off x="3635262" y="4149800"/>
            <a:ext cx="1500300" cy="28499"/>
          </a:xfrm>
          <a:prstGeom prst="curvedConnector3">
            <a:avLst>
              <a:gd fmla="val 0" name="adj1"/>
            </a:avLst>
          </a:prstGeom>
          <a:noFill/>
          <a:ln cap="flat" cmpd="sng" w="57150">
            <a:solidFill>
              <a:schemeClr val="dk1"/>
            </a:solidFill>
            <a:prstDash val="solid"/>
            <a:round/>
            <a:headEnd len="med" w="med" type="none"/>
            <a:tailEnd len="lg" w="lg" type="triangle"/>
          </a:ln>
        </p:spPr>
      </p:cxnSp>
      <p:sp>
        <p:nvSpPr>
          <p:cNvPr id="224" name="Shape 224"/>
          <p:cNvSpPr txBox="1"/>
          <p:nvPr/>
        </p:nvSpPr>
        <p:spPr>
          <a:xfrm>
            <a:off x="3203575" y="4840287"/>
            <a:ext cx="2447925" cy="460374"/>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2400" u="none" cap="none" strike="noStrike">
                <a:solidFill>
                  <a:srgbClr val="FF0000"/>
                </a:solidFill>
                <a:latin typeface="Calibri"/>
                <a:ea typeface="Calibri"/>
                <a:cs typeface="Calibri"/>
                <a:sym typeface="Calibri"/>
              </a:rPr>
              <a:t>materialising</a:t>
            </a:r>
          </a:p>
        </p:txBody>
      </p:sp>
      <p:sp>
        <p:nvSpPr>
          <p:cNvPr id="225" name="Shape 225"/>
          <p:cNvSpPr/>
          <p:nvPr/>
        </p:nvSpPr>
        <p:spPr>
          <a:xfrm>
            <a:off x="4067175" y="3357562"/>
            <a:ext cx="654050" cy="647700"/>
          </a:xfrm>
          <a:custGeom>
            <a:pathLst>
              <a:path extrusionOk="0" h="120000" w="120000">
                <a:moveTo>
                  <a:pt x="53222" y="89333"/>
                </a:moveTo>
                <a:cubicBezTo>
                  <a:pt x="55444" y="89850"/>
                  <a:pt x="57716" y="90111"/>
                  <a:pt x="60000" y="90111"/>
                </a:cubicBezTo>
                <a:cubicBezTo>
                  <a:pt x="76627" y="90111"/>
                  <a:pt x="90111" y="76627"/>
                  <a:pt x="90111" y="60000"/>
                </a:cubicBezTo>
                <a:cubicBezTo>
                  <a:pt x="90111" y="43366"/>
                  <a:pt x="76627" y="29888"/>
                  <a:pt x="60000" y="29888"/>
                </a:cubicBezTo>
                <a:cubicBezTo>
                  <a:pt x="43366" y="29888"/>
                  <a:pt x="29888" y="43366"/>
                  <a:pt x="29888" y="60000"/>
                </a:cubicBezTo>
                <a:lnTo>
                  <a:pt x="0" y="60000"/>
                </a:lnTo>
                <a:cubicBezTo>
                  <a:pt x="0" y="26861"/>
                  <a:pt x="26861" y="0"/>
                  <a:pt x="60000" y="0"/>
                </a:cubicBezTo>
                <a:cubicBezTo>
                  <a:pt x="93133" y="0"/>
                  <a:pt x="120000" y="26861"/>
                  <a:pt x="120000" y="60000"/>
                </a:cubicBezTo>
                <a:cubicBezTo>
                  <a:pt x="120000" y="93133"/>
                  <a:pt x="93133" y="120000"/>
                  <a:pt x="60000" y="120000"/>
                </a:cubicBezTo>
                <a:cubicBezTo>
                  <a:pt x="55450" y="120000"/>
                  <a:pt x="50922" y="119483"/>
                  <a:pt x="46494" y="118455"/>
                </a:cubicBezTo>
                <a:lnTo>
                  <a:pt x="43116" y="133072"/>
                </a:lnTo>
                <a:lnTo>
                  <a:pt x="20683" y="97155"/>
                </a:lnTo>
                <a:lnTo>
                  <a:pt x="56594" y="74722"/>
                </a:lnTo>
                <a:lnTo>
                  <a:pt x="53222" y="89333"/>
                </a:lnTo>
                <a:close/>
              </a:path>
            </a:pathLst>
          </a:custGeom>
          <a:solidFill>
            <a:srgbClr val="00CC66"/>
          </a:solidFill>
          <a:ln cap="flat" cmpd="sng" w="9525">
            <a:solidFill>
              <a:schemeClr val="hlink"/>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226" name="Shape 226"/>
          <p:cNvSpPr/>
          <p:nvPr/>
        </p:nvSpPr>
        <p:spPr>
          <a:xfrm>
            <a:off x="1187450" y="2998788"/>
            <a:ext cx="2735262" cy="1439862"/>
          </a:xfrm>
          <a:prstGeom prst="ellipse">
            <a:avLst/>
          </a:prstGeom>
          <a:solidFill>
            <a:srgbClr val="EFEFFF"/>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en-US" sz="2200">
                <a:solidFill>
                  <a:schemeClr val="dk1"/>
                </a:solidFill>
                <a:latin typeface="Calibri"/>
                <a:ea typeface="Calibri"/>
                <a:cs typeface="Calibri"/>
                <a:sym typeface="Calibri"/>
              </a:rPr>
              <a:t>capitalist</a:t>
            </a:r>
            <a:br>
              <a:rPr b="1" lang="en-US" sz="2200">
                <a:solidFill>
                  <a:schemeClr val="dk1"/>
                </a:solidFill>
                <a:latin typeface="Calibri"/>
                <a:ea typeface="Calibri"/>
                <a:cs typeface="Calibri"/>
                <a:sym typeface="Calibri"/>
              </a:rPr>
            </a:br>
            <a:r>
              <a:rPr b="1" lang="en-US" sz="2200">
                <a:solidFill>
                  <a:schemeClr val="dk1"/>
                </a:solidFill>
                <a:latin typeface="Calibri"/>
                <a:ea typeface="Calibri"/>
                <a:cs typeface="Calibri"/>
                <a:sym typeface="Calibri"/>
              </a:rPr>
              <a:t>expansion</a:t>
            </a:r>
          </a:p>
        </p:txBody>
      </p:sp>
      <p:sp>
        <p:nvSpPr>
          <p:cNvPr id="227" name="Shape 227"/>
          <p:cNvSpPr/>
          <p:nvPr/>
        </p:nvSpPr>
        <p:spPr>
          <a:xfrm>
            <a:off x="4859337" y="2998788"/>
            <a:ext cx="2735262" cy="1439862"/>
          </a:xfrm>
          <a:prstGeom prst="ellipse">
            <a:avLst/>
          </a:prstGeom>
          <a:solidFill>
            <a:srgbClr val="EFEFFF"/>
          </a:solidFill>
          <a:ln cap="flat" cmpd="sng" w="9525">
            <a:solidFill>
              <a:schemeClr val="dk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en-US" sz="2200">
                <a:solidFill>
                  <a:schemeClr val="dk1"/>
                </a:solidFill>
                <a:latin typeface="Calibri"/>
                <a:ea typeface="Calibri"/>
                <a:cs typeface="Calibri"/>
                <a:sym typeface="Calibri"/>
              </a:rPr>
              <a:t>industrial</a:t>
            </a:r>
            <a:br>
              <a:rPr b="1" lang="en-US" sz="2200">
                <a:solidFill>
                  <a:schemeClr val="dk1"/>
                </a:solidFill>
                <a:latin typeface="Calibri"/>
                <a:ea typeface="Calibri"/>
                <a:cs typeface="Calibri"/>
                <a:sym typeface="Calibri"/>
              </a:rPr>
            </a:br>
            <a:r>
              <a:rPr b="1" lang="en-US" sz="2200">
                <a:solidFill>
                  <a:schemeClr val="dk1"/>
                </a:solidFill>
                <a:latin typeface="Calibri"/>
                <a:ea typeface="Calibri"/>
                <a:cs typeface="Calibri"/>
                <a:sym typeface="Calibri"/>
              </a:rPr>
              <a:t>development</a:t>
            </a:r>
          </a:p>
        </p:txBody>
      </p:sp>
      <p:sp>
        <p:nvSpPr>
          <p:cNvPr id="228" name="Shape 228"/>
          <p:cNvSpPr txBox="1"/>
          <p:nvPr/>
        </p:nvSpPr>
        <p:spPr>
          <a:xfrm>
            <a:off x="3205163" y="2276475"/>
            <a:ext cx="2447925" cy="461962"/>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2400" u="none">
                <a:solidFill>
                  <a:srgbClr val="FF0000"/>
                </a:solidFill>
                <a:latin typeface="Calibri"/>
                <a:ea typeface="Calibri"/>
                <a:cs typeface="Calibri"/>
                <a:sym typeface="Calibri"/>
              </a:rPr>
              <a:t>financing</a:t>
            </a:r>
          </a:p>
        </p:txBody>
      </p:sp>
      <p:sp>
        <p:nvSpPr>
          <p:cNvPr id="229" name="Shape 229"/>
          <p:cNvSpPr txBox="1"/>
          <p:nvPr/>
        </p:nvSpPr>
        <p:spPr>
          <a:xfrm>
            <a:off x="796925" y="228600"/>
            <a:ext cx="7696199"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400" u="none">
                <a:solidFill>
                  <a:srgbClr val="333399"/>
                </a:solidFill>
                <a:latin typeface="Calibri"/>
                <a:ea typeface="Calibri"/>
                <a:cs typeface="Calibri"/>
                <a:sym typeface="Calibri"/>
              </a:rPr>
              <a:t>The capitalist-industrial complex</a:t>
            </a:r>
          </a:p>
        </p:txBody>
      </p:sp>
      <p:sp>
        <p:nvSpPr>
          <p:cNvPr id="230" name="Shape 230"/>
          <p:cNvSpPr txBox="1"/>
          <p:nvPr/>
        </p:nvSpPr>
        <p:spPr>
          <a:xfrm>
            <a:off x="431800" y="947737"/>
            <a:ext cx="8497888" cy="61594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400" u="none">
                <a:solidFill>
                  <a:srgbClr val="9C1043"/>
                </a:solidFill>
                <a:latin typeface="Calibri"/>
                <a:ea typeface="Calibri"/>
                <a:cs typeface="Calibri"/>
                <a:sym typeface="Calibri"/>
              </a:rPr>
              <a:t>ATTRACTING WORLD DEVELOPMENT</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mph" presetID="8" presetSubtype="0">
                                  <p:stCondLst>
                                    <p:cond delay="0"/>
                                  </p:stCondLst>
                                  <p:childTnLst>
                                    <p:animRot by="-21600000">
                                      <p:cBhvr>
                                        <p:cTn dur="2000" fill="hold"/>
                                        <p:tgtEl>
                                          <p:spTgt spid="225"/>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nvSpPr>
        <p:spPr>
          <a:xfrm>
            <a:off x="396875" y="1628775"/>
            <a:ext cx="8496299" cy="5053690"/>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key factors of cultural evolution</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technology (exosomatic evolution)</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institutions (symbolic &amp; normative references) </a:t>
            </a:r>
          </a:p>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techno-institutional interplay</a:t>
            </a:r>
          </a:p>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cultural attractor &amp; trajectory</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capitalist-industrial complex &amp; World development</a:t>
            </a:r>
          </a:p>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path dependence &amp; lock-in</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industrial path dependence &amp; carbon lock-in</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capitalist path dependence &amp; governance lock-in</a:t>
            </a:r>
          </a:p>
          <a:p>
            <a:pPr indent="-728663" lvl="0" marL="804863" marR="0" rtl="0" algn="l">
              <a:lnSpc>
                <a:spcPct val="130000"/>
              </a:lnSpc>
              <a:spcBef>
                <a:spcPts val="0"/>
              </a:spcBef>
              <a:buClr>
                <a:schemeClr val="dk1"/>
              </a:buClr>
              <a:buFont typeface="Noto Sans Symbols"/>
              <a:buNone/>
            </a:pPr>
            <a:r>
              <a:t/>
            </a:r>
            <a:endParaRPr b="1" sz="2000">
              <a:solidFill>
                <a:schemeClr val="hlink"/>
              </a:solidFill>
              <a:latin typeface="Arial"/>
              <a:ea typeface="Arial"/>
              <a:cs typeface="Arial"/>
              <a:sym typeface="Arial"/>
            </a:endParaRPr>
          </a:p>
        </p:txBody>
      </p:sp>
      <p:sp>
        <p:nvSpPr>
          <p:cNvPr id="238" name="Shape 238"/>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400">
                <a:solidFill>
                  <a:srgbClr val="333399"/>
                </a:solidFill>
                <a:latin typeface="Calibri"/>
                <a:ea typeface="Calibri"/>
                <a:cs typeface="Calibri"/>
                <a:sym typeface="Calibri"/>
              </a:rPr>
              <a:t>The value of evolutionary economics</a:t>
            </a:r>
          </a:p>
        </p:txBody>
      </p:sp>
      <p:sp>
        <p:nvSpPr>
          <p:cNvPr id="239" name="Shape 239"/>
          <p:cNvSpPr txBox="1"/>
          <p:nvPr/>
        </p:nvSpPr>
        <p:spPr>
          <a:xfrm>
            <a:off x="214312" y="803275"/>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600">
                <a:solidFill>
                  <a:srgbClr val="9C1043"/>
                </a:solidFill>
                <a:latin typeface="Calibri"/>
                <a:ea typeface="Calibri"/>
                <a:cs typeface="Calibri"/>
                <a:sym typeface="Calibri"/>
              </a:rPr>
              <a:t>DIAGNOSING WORLD DEVELOPMENT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nvSpPr>
        <p:spPr>
          <a:xfrm>
            <a:off x="396873" y="1628775"/>
            <a:ext cx="8567612" cy="4813624"/>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alternative technological paths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self-reproduction &amp; renewables-related technologies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societal metabolism &amp; industrial ecology </a:t>
            </a:r>
          </a:p>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alternative institutional modalities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state &amp; collective property </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common ownership &amp; stewardship</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multilevel and polycentric governance </a:t>
            </a:r>
          </a:p>
          <a:p>
            <a:pPr indent="-728663" lvl="0" marL="804863" marR="0" rtl="0" algn="l">
              <a:lnSpc>
                <a:spcPct val="130000"/>
              </a:lnSpc>
              <a:spcBef>
                <a:spcPts val="0"/>
              </a:spcBef>
              <a:buClr>
                <a:schemeClr val="dk1"/>
              </a:buClr>
              <a:buSzPct val="100000"/>
              <a:buFont typeface="Noto Sans Symbols"/>
              <a:buChar char="➢"/>
            </a:pPr>
            <a:r>
              <a:rPr b="1" lang="en-US" sz="3200">
                <a:solidFill>
                  <a:schemeClr val="dk1"/>
                </a:solidFill>
                <a:latin typeface="Arial"/>
                <a:ea typeface="Arial"/>
                <a:cs typeface="Arial"/>
                <a:sym typeface="Arial"/>
              </a:rPr>
              <a:t>alternative economic rationale</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circular economy, functional economy, sufficiency economy, social &amp; solidarity economy (</a:t>
            </a:r>
            <a:r>
              <a:rPr b="1" i="1" lang="en-US" sz="2000" u="none" cap="none" strike="noStrike">
                <a:solidFill>
                  <a:srgbClr val="0000FF"/>
                </a:solidFill>
                <a:latin typeface="Arial"/>
                <a:ea typeface="Arial"/>
                <a:cs typeface="Arial"/>
                <a:sym typeface="Arial"/>
              </a:rPr>
              <a:t>eco-social rationale</a:t>
            </a:r>
            <a:r>
              <a:rPr b="1" i="0" lang="en-US" sz="2000" u="none" cap="none" strike="noStrike">
                <a:solidFill>
                  <a:srgbClr val="0000FF"/>
                </a:solidFill>
                <a:latin typeface="Arial"/>
                <a:ea typeface="Arial"/>
                <a:cs typeface="Arial"/>
                <a:sym typeface="Arial"/>
              </a:rPr>
              <a:t>)</a:t>
            </a:r>
          </a:p>
        </p:txBody>
      </p:sp>
      <p:sp>
        <p:nvSpPr>
          <p:cNvPr id="247" name="Shape 247"/>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400">
                <a:solidFill>
                  <a:srgbClr val="333399"/>
                </a:solidFill>
                <a:latin typeface="Calibri"/>
                <a:ea typeface="Calibri"/>
                <a:cs typeface="Calibri"/>
                <a:sym typeface="Calibri"/>
              </a:rPr>
              <a:t>The value of evolutionary economics</a:t>
            </a:r>
          </a:p>
        </p:txBody>
      </p:sp>
      <p:sp>
        <p:nvSpPr>
          <p:cNvPr id="248" name="Shape 248"/>
          <p:cNvSpPr txBox="1"/>
          <p:nvPr/>
        </p:nvSpPr>
        <p:spPr>
          <a:xfrm>
            <a:off x="214312" y="803275"/>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600">
                <a:solidFill>
                  <a:srgbClr val="9C1043"/>
                </a:solidFill>
                <a:latin typeface="Calibri"/>
                <a:ea typeface="Calibri"/>
                <a:cs typeface="Calibri"/>
                <a:sym typeface="Calibri"/>
              </a:rPr>
              <a:t>ENVISIONING ALTERNATIVES</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nvSpPr>
        <p:spPr>
          <a:xfrm>
            <a:off x="1485900" y="228600"/>
            <a:ext cx="6172199" cy="61555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333399"/>
              </a:buClr>
              <a:buSzPct val="25000"/>
              <a:buFont typeface="Arial"/>
              <a:buNone/>
            </a:pPr>
            <a:r>
              <a:rPr b="1" i="0" lang="en-US" sz="3400" u="none" cap="none" strike="noStrike">
                <a:solidFill>
                  <a:srgbClr val="333399"/>
                </a:solidFill>
                <a:latin typeface="Arial"/>
                <a:ea typeface="Arial"/>
                <a:cs typeface="Arial"/>
                <a:sym typeface="Arial"/>
              </a:rPr>
              <a:t>The eco-social rationale</a:t>
            </a:r>
          </a:p>
        </p:txBody>
      </p:sp>
      <p:sp>
        <p:nvSpPr>
          <p:cNvPr id="255" name="Shape 255"/>
          <p:cNvSpPr txBox="1"/>
          <p:nvPr/>
        </p:nvSpPr>
        <p:spPr>
          <a:xfrm>
            <a:off x="395536" y="1013246"/>
            <a:ext cx="8496944" cy="615553"/>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9C1043"/>
              </a:buClr>
              <a:buSzPct val="25000"/>
              <a:buFont typeface="Arial"/>
              <a:buNone/>
            </a:pPr>
            <a:r>
              <a:rPr b="1" i="0" lang="en-US" sz="3400" u="none" cap="none" strike="noStrike">
                <a:solidFill>
                  <a:srgbClr val="9C1043"/>
                </a:solidFill>
                <a:latin typeface="Arial"/>
                <a:ea typeface="Arial"/>
                <a:cs typeface="Arial"/>
                <a:sym typeface="Arial"/>
              </a:rPr>
              <a:t>Substantive rationality for development </a:t>
            </a:r>
          </a:p>
        </p:txBody>
      </p:sp>
      <p:sp>
        <p:nvSpPr>
          <p:cNvPr id="256" name="Shape 256"/>
          <p:cNvSpPr txBox="1"/>
          <p:nvPr/>
        </p:nvSpPr>
        <p:spPr>
          <a:xfrm>
            <a:off x="395536" y="4963117"/>
            <a:ext cx="8568951" cy="1274195"/>
          </a:xfrm>
          <a:prstGeom prst="rect">
            <a:avLst/>
          </a:prstGeom>
          <a:noFill/>
          <a:ln>
            <a:noFill/>
          </a:ln>
        </p:spPr>
        <p:txBody>
          <a:bodyPr anchorCtr="0" anchor="t" bIns="45700" lIns="91425" rIns="91425" tIns="45700">
            <a:noAutofit/>
          </a:bodyPr>
          <a:lstStyle/>
          <a:p>
            <a:pPr indent="-477838" lvl="0" marL="477838" marR="0" rtl="0" algn="l">
              <a:lnSpc>
                <a:spcPct val="120000"/>
              </a:lnSpc>
              <a:spcBef>
                <a:spcPts val="0"/>
              </a:spcBef>
              <a:spcAft>
                <a:spcPts val="0"/>
              </a:spcAft>
              <a:buClr>
                <a:srgbClr val="D10FFF"/>
              </a:buClr>
              <a:buSzPct val="25000"/>
              <a:buFont typeface="Noto Sans Symbols"/>
              <a:buNone/>
            </a:pPr>
            <a:r>
              <a:rPr b="1" i="0" lang="en-US" sz="3200" u="none" cap="none" strike="noStrike">
                <a:solidFill>
                  <a:srgbClr val="D10FFF"/>
                </a:solidFill>
                <a:latin typeface="Arial"/>
                <a:ea typeface="Arial"/>
                <a:cs typeface="Arial"/>
                <a:sym typeface="Arial"/>
              </a:rPr>
              <a:t>⇨ </a:t>
            </a:r>
            <a:r>
              <a:rPr b="1" lang="en-US" sz="3200">
                <a:solidFill>
                  <a:srgbClr val="D10FFF"/>
                </a:solidFill>
                <a:latin typeface="Arial"/>
                <a:ea typeface="Arial"/>
                <a:cs typeface="Arial"/>
                <a:sym typeface="Arial"/>
              </a:rPr>
              <a:t>A development corridor framed by ecological maxima &amp; existential minima</a:t>
            </a:r>
          </a:p>
        </p:txBody>
      </p:sp>
      <p:pic>
        <p:nvPicPr>
          <p:cNvPr id="257" name="Shape 257"/>
          <p:cNvPicPr preferRelativeResize="0"/>
          <p:nvPr/>
        </p:nvPicPr>
        <p:blipFill rotWithShape="1">
          <a:blip r:embed="rId3">
            <a:alphaModFix/>
          </a:blip>
          <a:srcRect b="0" l="0" r="0" t="0"/>
          <a:stretch/>
        </p:blipFill>
        <p:spPr>
          <a:xfrm>
            <a:off x="1907703" y="2217738"/>
            <a:ext cx="5286375" cy="242093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x="0" y="0"/>
          <a:ext cx="0" cy="0"/>
          <a:chOff x="0" y="0"/>
          <a:chExt cx="0" cy="0"/>
        </a:xfrm>
      </p:grpSpPr>
      <p:sp>
        <p:nvSpPr>
          <p:cNvPr id="264" name="Shape 264"/>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400">
                <a:solidFill>
                  <a:srgbClr val="333399"/>
                </a:solidFill>
                <a:latin typeface="Arial"/>
                <a:ea typeface="Arial"/>
                <a:cs typeface="Arial"/>
                <a:sym typeface="Arial"/>
              </a:rPr>
              <a:t>Evolutionary economics as NET candidate</a:t>
            </a:r>
          </a:p>
        </p:txBody>
      </p:sp>
      <p:sp>
        <p:nvSpPr>
          <p:cNvPr id="265" name="Shape 265"/>
          <p:cNvSpPr txBox="1"/>
          <p:nvPr/>
        </p:nvSpPr>
        <p:spPr>
          <a:xfrm>
            <a:off x="214312" y="803275"/>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lang="en-US" sz="3600">
                <a:solidFill>
                  <a:srgbClr val="9C1043"/>
                </a:solidFill>
                <a:latin typeface="Calibri"/>
                <a:ea typeface="Calibri"/>
                <a:cs typeface="Calibri"/>
                <a:sym typeface="Calibri"/>
              </a:rPr>
              <a:t>CONCLUSION</a:t>
            </a:r>
          </a:p>
        </p:txBody>
      </p:sp>
      <p:sp>
        <p:nvSpPr>
          <p:cNvPr id="266" name="Shape 266"/>
          <p:cNvSpPr txBox="1"/>
          <p:nvPr/>
        </p:nvSpPr>
        <p:spPr>
          <a:xfrm>
            <a:off x="395537" y="1962759"/>
            <a:ext cx="8568951" cy="4202544"/>
          </a:xfrm>
          <a:prstGeom prst="rect">
            <a:avLst/>
          </a:prstGeom>
          <a:noFill/>
          <a:ln cap="flat" cmpd="sng" w="9525">
            <a:solidFill>
              <a:schemeClr val="dk1"/>
            </a:solidFill>
            <a:prstDash val="solid"/>
            <a:miter/>
            <a:headEnd len="med" w="med" type="none"/>
            <a:tailEnd len="med" w="med" type="none"/>
          </a:ln>
        </p:spPr>
        <p:txBody>
          <a:bodyPr anchorCtr="0" anchor="t" bIns="118800" lIns="162000" rIns="162000" tIns="118800">
            <a:noAutofit/>
          </a:bodyPr>
          <a:lstStyle/>
          <a:p>
            <a:pPr indent="-363538" lvl="0" marL="363538" marR="0" rtl="0" algn="l">
              <a:spcBef>
                <a:spcPts val="0"/>
              </a:spcBef>
              <a:spcAft>
                <a:spcPts val="0"/>
              </a:spcAft>
              <a:buClr>
                <a:schemeClr val="dk1"/>
              </a:buClr>
              <a:buSzPct val="90000"/>
              <a:buFont typeface="Noto Sans Symbols"/>
              <a:buChar char="❖"/>
            </a:pPr>
            <a:r>
              <a:rPr b="1" lang="en-US" sz="3000">
                <a:solidFill>
                  <a:schemeClr val="dk1"/>
                </a:solidFill>
                <a:latin typeface="Calibri"/>
                <a:ea typeface="Calibri"/>
                <a:cs typeface="Calibri"/>
                <a:sym typeface="Calibri"/>
              </a:rPr>
              <a:t>The limits of the mechanistic analogy</a:t>
            </a:r>
          </a:p>
          <a:p>
            <a:pPr indent="-363538" lvl="0" marL="363538" marR="0" rtl="0" algn="l">
              <a:spcBef>
                <a:spcPts val="1500"/>
              </a:spcBef>
              <a:spcAft>
                <a:spcPts val="0"/>
              </a:spcAft>
              <a:buClr>
                <a:schemeClr val="dk1"/>
              </a:buClr>
              <a:buSzPct val="90000"/>
              <a:buFont typeface="Noto Sans Symbols"/>
              <a:buChar char="❖"/>
            </a:pPr>
            <a:r>
              <a:rPr b="1" lang="en-US" sz="3000">
                <a:solidFill>
                  <a:schemeClr val="dk1"/>
                </a:solidFill>
                <a:latin typeface="Calibri"/>
                <a:ea typeface="Calibri"/>
                <a:cs typeface="Calibri"/>
                <a:sym typeface="Calibri"/>
              </a:rPr>
              <a:t>a paradigm shift for a new economic theory </a:t>
            </a:r>
          </a:p>
          <a:p>
            <a:pPr indent="-363538" lvl="0" marL="363538" marR="0" rtl="0" algn="l">
              <a:spcBef>
                <a:spcPts val="1500"/>
              </a:spcBef>
              <a:spcAft>
                <a:spcPts val="0"/>
              </a:spcAft>
              <a:buClr>
                <a:schemeClr val="dk1"/>
              </a:buClr>
              <a:buSzPct val="90000"/>
              <a:buFont typeface="Noto Sans Symbols"/>
              <a:buChar char="❖"/>
            </a:pPr>
            <a:r>
              <a:rPr b="1" lang="en-US" sz="3000">
                <a:solidFill>
                  <a:schemeClr val="dk1"/>
                </a:solidFill>
                <a:latin typeface="Calibri"/>
                <a:ea typeface="Calibri"/>
                <a:cs typeface="Calibri"/>
                <a:sym typeface="Calibri"/>
              </a:rPr>
              <a:t>a metaphysics of process </a:t>
            </a:r>
            <a:r>
              <a:rPr b="1" lang="en-US" sz="2000">
                <a:solidFill>
                  <a:srgbClr val="0000FF"/>
                </a:solidFill>
                <a:latin typeface="Arial"/>
                <a:ea typeface="Arial"/>
                <a:cs typeface="Arial"/>
                <a:sym typeface="Arial"/>
              </a:rPr>
              <a:t>(evolutionary epistemology)</a:t>
            </a:r>
          </a:p>
          <a:p>
            <a:pPr indent="-363538" lvl="0" marL="363538" marR="0" rtl="0" algn="l">
              <a:spcBef>
                <a:spcPts val="1500"/>
              </a:spcBef>
              <a:spcAft>
                <a:spcPts val="0"/>
              </a:spcAft>
              <a:buClr>
                <a:schemeClr val="dk1"/>
              </a:buClr>
              <a:buSzPct val="90000"/>
              <a:buFont typeface="Noto Sans Symbols"/>
              <a:buChar char="❖"/>
            </a:pPr>
            <a:r>
              <a:rPr b="1" lang="en-US" sz="3000">
                <a:solidFill>
                  <a:schemeClr val="dk1"/>
                </a:solidFill>
                <a:latin typeface="Calibri"/>
                <a:ea typeface="Calibri"/>
                <a:cs typeface="Calibri"/>
                <a:sym typeface="Calibri"/>
              </a:rPr>
              <a:t>Communalities, emergence &amp; specific realisations</a:t>
            </a:r>
            <a:br>
              <a:rPr b="1" lang="en-US" sz="3000">
                <a:solidFill>
                  <a:schemeClr val="dk1"/>
                </a:solidFill>
                <a:latin typeface="Calibri"/>
                <a:ea typeface="Calibri"/>
                <a:cs typeface="Calibri"/>
                <a:sym typeface="Calibri"/>
              </a:rPr>
            </a:br>
            <a:r>
              <a:rPr b="1" lang="en-US" sz="2000">
                <a:solidFill>
                  <a:srgbClr val="0000FF"/>
                </a:solidFill>
                <a:latin typeface="Arial"/>
                <a:ea typeface="Arial"/>
                <a:cs typeface="Arial"/>
                <a:sym typeface="Arial"/>
              </a:rPr>
              <a:t>(in line with other scientific disciplines)</a:t>
            </a:r>
          </a:p>
          <a:p>
            <a:pPr indent="-363538" lvl="0" marL="363538" marR="0" rtl="0" algn="l">
              <a:spcBef>
                <a:spcPts val="1500"/>
              </a:spcBef>
              <a:spcAft>
                <a:spcPts val="0"/>
              </a:spcAft>
              <a:buClr>
                <a:schemeClr val="dk1"/>
              </a:buClr>
              <a:buSzPct val="90000"/>
              <a:buFont typeface="Noto Sans Symbols"/>
              <a:buChar char="❖"/>
            </a:pPr>
            <a:r>
              <a:rPr b="1" lang="en-US" sz="3000">
                <a:solidFill>
                  <a:schemeClr val="dk1"/>
                </a:solidFill>
                <a:latin typeface="Calibri"/>
                <a:ea typeface="Calibri"/>
                <a:cs typeface="Calibri"/>
                <a:sym typeface="Calibri"/>
              </a:rPr>
              <a:t>potential for diagnosing contemporary development &amp; envisioning alternatives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x="0" y="0"/>
          <a:ext cx="0" cy="0"/>
          <a:chOff x="0" y="0"/>
          <a:chExt cx="0" cy="0"/>
        </a:xfrm>
      </p:grpSpPr>
      <p:sp>
        <p:nvSpPr>
          <p:cNvPr id="273" name="Shape 273"/>
          <p:cNvSpPr txBox="1"/>
          <p:nvPr>
            <p:ph idx="4294967295" type="title"/>
          </p:nvPr>
        </p:nvSpPr>
        <p:spPr>
          <a:xfrm>
            <a:off x="239712" y="332656"/>
            <a:ext cx="8077199" cy="381000"/>
          </a:xfrm>
          <a:prstGeom prst="rect">
            <a:avLst/>
          </a:prstGeom>
          <a:noFill/>
          <a:ln>
            <a:noFill/>
          </a:ln>
        </p:spPr>
        <p:txBody>
          <a:bodyPr anchorCtr="0" anchor="ctr" bIns="45700" lIns="91425" rIns="91425" tIns="45700">
            <a:noAutofit/>
          </a:bodyPr>
          <a:lstStyle/>
          <a:p>
            <a:pPr indent="0" lvl="0" marL="0" marR="0" rtl="0" algn="ctr">
              <a:spcBef>
                <a:spcPts val="0"/>
              </a:spcBef>
              <a:buClr>
                <a:srgbClr val="333399"/>
              </a:buClr>
              <a:buSzPct val="25000"/>
              <a:buFont typeface="Calibri"/>
              <a:buNone/>
            </a:pPr>
            <a:r>
              <a:rPr b="1" i="0" lang="en-US" sz="3600" u="none" cap="none" strike="noStrike">
                <a:solidFill>
                  <a:srgbClr val="333399"/>
                </a:solidFill>
                <a:latin typeface="Calibri"/>
                <a:ea typeface="Calibri"/>
                <a:cs typeface="Calibri"/>
                <a:sym typeface="Calibri"/>
              </a:rPr>
              <a:t>References</a:t>
            </a:r>
          </a:p>
        </p:txBody>
      </p:sp>
      <p:sp>
        <p:nvSpPr>
          <p:cNvPr id="274" name="Shape 274"/>
          <p:cNvSpPr txBox="1"/>
          <p:nvPr/>
        </p:nvSpPr>
        <p:spPr>
          <a:xfrm>
            <a:off x="251519" y="1183679"/>
            <a:ext cx="8604249" cy="4693592"/>
          </a:xfrm>
          <a:prstGeom prst="rect">
            <a:avLst/>
          </a:prstGeom>
          <a:noFill/>
          <a:ln>
            <a:noFill/>
          </a:ln>
        </p:spPr>
        <p:txBody>
          <a:bodyPr anchorCtr="0" anchor="t" bIns="0" lIns="91425" rIns="91425" tIns="0">
            <a:noAutofit/>
          </a:bodyPr>
          <a:lstStyle/>
          <a:p>
            <a:pPr indent="-646113" lvl="1" marL="722313" marR="0" rtl="0" algn="l">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350838" lvl="1" marL="427038" marR="0" rtl="0" algn="l">
              <a:spcBef>
                <a:spcPts val="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Georgescu-Roegen N (1971), </a:t>
            </a:r>
            <a:r>
              <a:rPr b="1" i="0" lang="en-US" sz="2000" u="none" cap="none" strike="noStrike">
                <a:solidFill>
                  <a:schemeClr val="dk1"/>
                </a:solidFill>
                <a:latin typeface="Calibri"/>
                <a:ea typeface="Calibri"/>
                <a:cs typeface="Calibri"/>
                <a:sym typeface="Calibri"/>
              </a:rPr>
              <a:t>The Entropy Law and the Economic Process</a:t>
            </a:r>
            <a:r>
              <a:rPr b="0" i="0" lang="en-US" sz="2000" u="none" cap="none" strike="noStrike">
                <a:solidFill>
                  <a:schemeClr val="dk1"/>
                </a:solidFill>
                <a:latin typeface="Calibri"/>
                <a:ea typeface="Calibri"/>
                <a:cs typeface="Calibri"/>
                <a:sym typeface="Calibri"/>
              </a:rPr>
              <a:t>. Cambridge MA, London: Harvard University Press. </a:t>
            </a:r>
          </a:p>
          <a:p>
            <a:pPr indent="-350838" lvl="1" marL="427038" marR="0" rtl="0" algn="l">
              <a:spcBef>
                <a:spcPts val="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Kapp KW (1976), </a:t>
            </a:r>
            <a:r>
              <a:rPr b="1" i="0" lang="en-US" sz="2000" u="none" cap="none" strike="noStrike">
                <a:solidFill>
                  <a:schemeClr val="dk1"/>
                </a:solidFill>
                <a:latin typeface="Calibri"/>
                <a:ea typeface="Calibri"/>
                <a:cs typeface="Calibri"/>
                <a:sym typeface="Calibri"/>
              </a:rPr>
              <a:t>The Open-System Character of the Economy and its Implications</a:t>
            </a:r>
            <a:r>
              <a:rPr b="0" i="0" lang="en-US" sz="2000" u="none" cap="none" strike="noStrike">
                <a:solidFill>
                  <a:schemeClr val="dk1"/>
                </a:solidFill>
                <a:latin typeface="Calibri"/>
                <a:ea typeface="Calibri"/>
                <a:cs typeface="Calibri"/>
                <a:sym typeface="Calibri"/>
              </a:rPr>
              <a:t>, in: Dopfer K (ed.), Economics in the Future. London: Macmillan, 90‑105.</a:t>
            </a:r>
          </a:p>
          <a:p>
            <a:pPr indent="-350838" lvl="1" marL="427038" marR="0" rtl="0" algn="l">
              <a:spcBef>
                <a:spcPts val="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Kallis G &amp; RB Norgaard (2010), </a:t>
            </a:r>
            <a:r>
              <a:rPr b="1" i="0" lang="en-US" sz="2000" u="none" cap="none" strike="noStrike">
                <a:solidFill>
                  <a:schemeClr val="dk1"/>
                </a:solidFill>
                <a:latin typeface="Calibri"/>
                <a:ea typeface="Calibri"/>
                <a:cs typeface="Calibri"/>
                <a:sym typeface="Calibri"/>
              </a:rPr>
              <a:t>Coevolutionary ecological economics</a:t>
            </a:r>
            <a:r>
              <a:rPr b="0" i="0" lang="en-US" sz="2000" u="none" cap="none" strike="noStrike">
                <a:solidFill>
                  <a:schemeClr val="dk1"/>
                </a:solidFill>
                <a:latin typeface="Calibri"/>
                <a:ea typeface="Calibri"/>
                <a:cs typeface="Calibri"/>
                <a:sym typeface="Calibri"/>
              </a:rPr>
              <a:t>. Ecological Economics 69, 690–9</a:t>
            </a:r>
          </a:p>
          <a:p>
            <a:pPr indent="-350838" lvl="1" marL="427038" marR="0" rtl="0" algn="l">
              <a:spcBef>
                <a:spcPts val="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Soto de H (2000). </a:t>
            </a:r>
            <a:r>
              <a:rPr b="1" i="0" lang="en-US" sz="2000" u="none" cap="none" strike="noStrike">
                <a:solidFill>
                  <a:schemeClr val="dk1"/>
                </a:solidFill>
                <a:latin typeface="Calibri"/>
                <a:ea typeface="Calibri"/>
                <a:cs typeface="Calibri"/>
                <a:sym typeface="Calibri"/>
              </a:rPr>
              <a:t>The Mystery of Capital: Why Capitalism Triumphs in the West and Fails Everywhere Else</a:t>
            </a:r>
            <a:r>
              <a:rPr b="0" i="0" lang="en-US" sz="2000" u="none" cap="none" strike="noStrike">
                <a:solidFill>
                  <a:schemeClr val="dk1"/>
                </a:solidFill>
                <a:latin typeface="Calibri"/>
                <a:ea typeface="Calibri"/>
                <a:cs typeface="Calibri"/>
                <a:sym typeface="Calibri"/>
              </a:rPr>
              <a:t>. London et al. : Bantam Press. </a:t>
            </a:r>
          </a:p>
          <a:p>
            <a:pPr indent="-350838" lvl="1" marL="427038" marR="0" rtl="0" algn="l">
              <a:spcBef>
                <a:spcPts val="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Unruh GC (2000), </a:t>
            </a:r>
            <a:r>
              <a:rPr b="1" i="0" lang="en-US" sz="2000" u="none" cap="none" strike="noStrike">
                <a:solidFill>
                  <a:schemeClr val="dk1"/>
                </a:solidFill>
                <a:latin typeface="Calibri"/>
                <a:ea typeface="Calibri"/>
                <a:cs typeface="Calibri"/>
                <a:sym typeface="Calibri"/>
              </a:rPr>
              <a:t>Understanding carbon lock-in</a:t>
            </a:r>
            <a:r>
              <a:rPr b="0" i="0" lang="en-US" sz="2000" u="none" cap="none" strike="noStrike">
                <a:solidFill>
                  <a:schemeClr val="dk1"/>
                </a:solidFill>
                <a:latin typeface="Calibri"/>
                <a:ea typeface="Calibri"/>
                <a:cs typeface="Calibri"/>
                <a:sym typeface="Calibri"/>
              </a:rPr>
              <a:t>. Energy Policy 28, 817–30.</a:t>
            </a:r>
          </a:p>
          <a:p>
            <a:pPr indent="-350838" lvl="1" marL="427038" marR="0" rtl="0" algn="l">
              <a:spcBef>
                <a:spcPts val="0"/>
              </a:spcBef>
              <a:spcAft>
                <a:spcPts val="0"/>
              </a:spcAft>
              <a:buClr>
                <a:schemeClr val="dk1"/>
              </a:buClr>
              <a:buSzPct val="100000"/>
              <a:buFont typeface="Arial"/>
              <a:buChar char="•"/>
            </a:pPr>
            <a:r>
              <a:rPr b="0" i="0" lang="en-US" sz="2000" u="none" cap="none" strike="noStrike">
                <a:solidFill>
                  <a:schemeClr val="dk1"/>
                </a:solidFill>
                <a:latin typeface="Calibri"/>
                <a:ea typeface="Calibri"/>
                <a:cs typeface="Calibri"/>
                <a:sym typeface="Calibri"/>
              </a:rPr>
              <a:t>Veblen T (1904). </a:t>
            </a:r>
            <a:r>
              <a:rPr b="1" i="0" lang="en-US" sz="2000" u="none" cap="none" strike="noStrike">
                <a:solidFill>
                  <a:schemeClr val="dk1"/>
                </a:solidFill>
                <a:latin typeface="Calibri"/>
                <a:ea typeface="Calibri"/>
                <a:cs typeface="Calibri"/>
                <a:sym typeface="Calibri"/>
              </a:rPr>
              <a:t>The Theory of Business Enterprise</a:t>
            </a:r>
            <a:r>
              <a:rPr b="0" i="0" lang="en-US" sz="2000" u="none" cap="none" strike="noStrike">
                <a:solidFill>
                  <a:schemeClr val="dk1"/>
                </a:solidFill>
                <a:latin typeface="Calibri"/>
                <a:ea typeface="Calibri"/>
                <a:cs typeface="Calibri"/>
                <a:sym typeface="Calibri"/>
              </a:rPr>
              <a:t>. New York : Charles Scriber’s Sons. </a:t>
            </a:r>
          </a:p>
          <a:p>
            <a:pPr indent="-350838" lvl="0" marL="427038" marR="0" rtl="0" algn="l">
              <a:spcBef>
                <a:spcPts val="600"/>
              </a:spcBef>
              <a:buClr>
                <a:schemeClr val="dk1"/>
              </a:buClr>
              <a:buSzPct val="100000"/>
              <a:buFont typeface="Arial"/>
              <a:buChar char="•"/>
            </a:pPr>
            <a:r>
              <a:rPr lang="en-US" sz="2000">
                <a:solidFill>
                  <a:schemeClr val="dk1"/>
                </a:solidFill>
                <a:latin typeface="Calibri"/>
                <a:ea typeface="Calibri"/>
                <a:cs typeface="Calibri"/>
                <a:sym typeface="Calibri"/>
              </a:rPr>
              <a:t>Steiger O (2008). </a:t>
            </a:r>
            <a:r>
              <a:rPr b="1" lang="en-US" sz="2000">
                <a:solidFill>
                  <a:schemeClr val="dk1"/>
                </a:solidFill>
                <a:latin typeface="Calibri"/>
                <a:ea typeface="Calibri"/>
                <a:cs typeface="Calibri"/>
                <a:sym typeface="Calibri"/>
              </a:rPr>
              <a:t>Property Economics – Property Rights, Creditor’s Money and the Foundations of the Economy</a:t>
            </a:r>
            <a:r>
              <a:rPr lang="en-US" sz="2000">
                <a:solidFill>
                  <a:schemeClr val="dk1"/>
                </a:solidFill>
                <a:latin typeface="Calibri"/>
                <a:ea typeface="Calibri"/>
                <a:cs typeface="Calibri"/>
                <a:sym typeface="Calibri"/>
              </a:rPr>
              <a:t>. Marburg : Metropolis.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x="0" y="0"/>
          <a:ext cx="0" cy="0"/>
          <a:chOff x="0" y="0"/>
          <a:chExt cx="0" cy="0"/>
        </a:xfrm>
      </p:grpSpPr>
      <p:sp>
        <p:nvSpPr>
          <p:cNvPr id="116" name="Shape 116"/>
          <p:cNvSpPr txBox="1"/>
          <p:nvPr/>
        </p:nvSpPr>
        <p:spPr>
          <a:xfrm>
            <a:off x="107504" y="1455625"/>
            <a:ext cx="8929686" cy="4813624"/>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728663" lvl="0" marL="804863"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conventional economics &amp; the paradigm shift</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limits of mechanistic analogy </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need for a paradigm shift </a:t>
            </a:r>
          </a:p>
          <a:p>
            <a:pPr indent="-728663" lvl="0" marL="804863"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evolutionary economics as a candidate for NET</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from mechanistic to evolutionary foundations (equilibrium to process) </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An open, two-level cognitive process </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normative implications of evolutionary economics</a:t>
            </a:r>
          </a:p>
          <a:p>
            <a:pPr indent="-728663" lvl="0" marL="804863"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the heuristic value of evolutionary economics</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diagnosing world development</a:t>
            </a:r>
          </a:p>
          <a:p>
            <a:pPr indent="-228600" lvl="2" marL="114300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envisioning alternative paths</a:t>
            </a:r>
          </a:p>
        </p:txBody>
      </p:sp>
      <p:sp>
        <p:nvSpPr>
          <p:cNvPr id="117" name="Shape 117"/>
          <p:cNvSpPr txBox="1"/>
          <p:nvPr/>
        </p:nvSpPr>
        <p:spPr>
          <a:xfrm>
            <a:off x="-324543" y="332656"/>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OUTLINE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3" name="Shape 123"/>
        <p:cNvGrpSpPr/>
        <p:nvPr/>
      </p:nvGrpSpPr>
      <p:grpSpPr>
        <a:xfrm>
          <a:off x="0" y="0"/>
          <a:ext cx="0" cy="0"/>
          <a:chOff x="0" y="0"/>
          <a:chExt cx="0" cy="0"/>
        </a:xfrm>
      </p:grpSpPr>
      <p:sp>
        <p:nvSpPr>
          <p:cNvPr id="124" name="Shape 124"/>
          <p:cNvSpPr txBox="1"/>
          <p:nvPr/>
        </p:nvSpPr>
        <p:spPr>
          <a:xfrm>
            <a:off x="214312" y="1628775"/>
            <a:ext cx="8821736" cy="4813624"/>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534988" lvl="0" marL="623888"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a liberal normative perspective</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market as the best organizing principle for society</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no need for regulating the private actors </a:t>
            </a:r>
          </a:p>
          <a:p>
            <a:pPr indent="-534988" lvl="0" marL="623888"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a formal validation of the invisible hand</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the general equilibrium model</a:t>
            </a:r>
          </a:p>
          <a:p>
            <a:pPr indent="-534988" lvl="0" marL="623888"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a set of problematic assumptions</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methodological individualism, rational choice &amp; exogenous preferences </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perfect information &amp; competition</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market exchanges of private goods &amp; no externality</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monetary (uni)dimension, substitutability &amp; reversibility</a:t>
            </a:r>
          </a:p>
        </p:txBody>
      </p:sp>
      <p:sp>
        <p:nvSpPr>
          <p:cNvPr id="125" name="Shape 125"/>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Conventional economics</a:t>
            </a:r>
          </a:p>
        </p:txBody>
      </p:sp>
      <p:sp>
        <p:nvSpPr>
          <p:cNvPr id="126" name="Shape 126"/>
          <p:cNvSpPr txBox="1"/>
          <p:nvPr/>
        </p:nvSpPr>
        <p:spPr>
          <a:xfrm>
            <a:off x="214312" y="803275"/>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A MECHANISTIC EPISTEMOLOGY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nvSpPr>
        <p:spPr>
          <a:xfrm>
            <a:off x="1294432" y="1775830"/>
            <a:ext cx="7021983" cy="4173449"/>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534988" lvl="0" marL="623888"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Calibri"/>
                <a:ea typeface="Calibri"/>
                <a:cs typeface="Calibri"/>
                <a:sym typeface="Calibri"/>
              </a:rPr>
              <a:t>Image of Man</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Calibri"/>
                <a:ea typeface="Calibri"/>
                <a:cs typeface="Calibri"/>
                <a:sym typeface="Calibri"/>
              </a:rPr>
              <a:t> </a:t>
            </a:r>
            <a:r>
              <a:rPr b="1" i="0" lang="en-US" sz="2000" u="none" cap="none" strike="noStrike">
                <a:solidFill>
                  <a:srgbClr val="0000FF"/>
                </a:solidFill>
                <a:latin typeface="Arial"/>
                <a:ea typeface="Arial"/>
                <a:cs typeface="Arial"/>
                <a:sym typeface="Arial"/>
              </a:rPr>
              <a:t>human psychology, motivations &amp; needs</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institutions (symbolic &amp; normative references)</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social asymmetries &amp; power dynamics</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technology (exosomatic evolution)</a:t>
            </a:r>
          </a:p>
          <a:p>
            <a:pPr indent="-534988" lvl="0" marL="623888" marR="0" rtl="0" algn="l">
              <a:lnSpc>
                <a:spcPct val="130000"/>
              </a:lnSpc>
              <a:spcBef>
                <a:spcPts val="0"/>
              </a:spcBef>
              <a:buClr>
                <a:schemeClr val="dk1"/>
              </a:buClr>
              <a:buSzPct val="100000"/>
              <a:buFont typeface="Noto Sans Symbols"/>
              <a:buChar char="➢"/>
            </a:pPr>
            <a:r>
              <a:rPr b="1" i="0" lang="en-US" sz="3200" u="none" cap="none" strike="noStrike">
                <a:solidFill>
                  <a:schemeClr val="dk1"/>
                </a:solidFill>
                <a:latin typeface="Arial"/>
                <a:ea typeface="Arial"/>
                <a:cs typeface="Arial"/>
                <a:sym typeface="Arial"/>
              </a:rPr>
              <a:t>Human-Nature coevolution</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complexity </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temporalities</a:t>
            </a:r>
          </a:p>
          <a:p>
            <a:pPr indent="-273050" lvl="2" marL="984250" marR="0" rtl="0" algn="l">
              <a:lnSpc>
                <a:spcPct val="130000"/>
              </a:lnSpc>
              <a:spcBef>
                <a:spcPts val="0"/>
              </a:spcBef>
              <a:buClr>
                <a:srgbClr val="0000FF"/>
              </a:buClr>
              <a:buSzPct val="100000"/>
              <a:buFont typeface="Noto Sans Symbols"/>
              <a:buChar char="➢"/>
            </a:pPr>
            <a:r>
              <a:rPr b="1" i="0" lang="en-US" sz="2000" u="none" cap="none" strike="noStrike">
                <a:solidFill>
                  <a:srgbClr val="0000FF"/>
                </a:solidFill>
                <a:latin typeface="Arial"/>
                <a:ea typeface="Arial"/>
                <a:cs typeface="Arial"/>
                <a:sym typeface="Arial"/>
              </a:rPr>
              <a:t> qualitative change, irreversibility &amp; novelty</a:t>
            </a:r>
          </a:p>
        </p:txBody>
      </p:sp>
      <p:sp>
        <p:nvSpPr>
          <p:cNvPr id="134" name="Shape 134"/>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Conventional economics</a:t>
            </a:r>
          </a:p>
        </p:txBody>
      </p:sp>
      <p:sp>
        <p:nvSpPr>
          <p:cNvPr id="135" name="Shape 135"/>
          <p:cNvSpPr txBox="1"/>
          <p:nvPr/>
        </p:nvSpPr>
        <p:spPr>
          <a:xfrm>
            <a:off x="214312" y="803275"/>
            <a:ext cx="8821736"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MAIN LIMITS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nvSpPr>
        <p:spPr>
          <a:xfrm>
            <a:off x="693737" y="1773238"/>
            <a:ext cx="7981950" cy="3539430"/>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"There are several regrettable consequences of the adoption of the mechanistic epistemology by standard economics. </a:t>
            </a:r>
            <a:r>
              <a:rPr b="0" i="0" lang="en-US" sz="3200" u="none" cap="none" strike="noStrike">
                <a:solidFill>
                  <a:srgbClr val="9C1043"/>
                </a:solidFill>
                <a:latin typeface="Calibri"/>
                <a:ea typeface="Calibri"/>
                <a:cs typeface="Calibri"/>
                <a:sym typeface="Calibri"/>
              </a:rPr>
              <a:t>The most important is the complete ignorance of the evolutionary nature of the economic process</a:t>
            </a:r>
            <a:r>
              <a:rPr b="0" i="0" lang="en-US" sz="3200" u="none" cap="none" strike="noStrike">
                <a:solidFill>
                  <a:srgbClr val="FF0000"/>
                </a:solidFill>
                <a:latin typeface="Calibri"/>
                <a:ea typeface="Calibri"/>
                <a:cs typeface="Calibri"/>
                <a:sym typeface="Calibri"/>
              </a:rPr>
              <a:t>.</a:t>
            </a:r>
            <a:r>
              <a:rPr b="0" i="0" lang="en-US" sz="3200" u="none" cap="none" strike="noStrike">
                <a:solidFill>
                  <a:schemeClr val="dk1"/>
                </a:solidFill>
                <a:latin typeface="Calibri"/>
                <a:ea typeface="Calibri"/>
                <a:cs typeface="Calibri"/>
                <a:sym typeface="Calibri"/>
              </a:rPr>
              <a:t>"</a:t>
            </a:r>
          </a:p>
          <a:p>
            <a:pPr indent="0" lvl="0" marL="0" marR="0" rtl="0" algn="ctr">
              <a:spcBef>
                <a:spcPts val="0"/>
              </a:spcBef>
              <a:buNone/>
            </a:pPr>
            <a:r>
              <a:t/>
            </a:r>
            <a:endParaRPr b="0" i="0" sz="3200" u="none" cap="none" strike="noStrike">
              <a:solidFill>
                <a:schemeClr val="dk1"/>
              </a:solidFill>
              <a:latin typeface="Calibri"/>
              <a:ea typeface="Calibri"/>
              <a:cs typeface="Calibri"/>
              <a:sym typeface="Calibri"/>
            </a:endParaRPr>
          </a:p>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(Georgescu-Roegen 1977:267) </a:t>
            </a:r>
          </a:p>
        </p:txBody>
      </p:sp>
      <p:sp>
        <p:nvSpPr>
          <p:cNvPr id="143" name="Shape 143"/>
          <p:cNvSpPr txBox="1"/>
          <p:nvPr/>
        </p:nvSpPr>
        <p:spPr>
          <a:xfrm>
            <a:off x="796925" y="228600"/>
            <a:ext cx="7696199"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The paradigm shift</a:t>
            </a:r>
          </a:p>
        </p:txBody>
      </p:sp>
      <p:sp>
        <p:nvSpPr>
          <p:cNvPr id="144" name="Shape 144"/>
          <p:cNvSpPr txBox="1"/>
          <p:nvPr/>
        </p:nvSpPr>
        <p:spPr>
          <a:xfrm>
            <a:off x="468312" y="986154"/>
            <a:ext cx="8353425"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A PRELIMINARY CONCERN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nvSpPr>
        <p:spPr>
          <a:xfrm>
            <a:off x="693737" y="1773238"/>
            <a:ext cx="7981950" cy="4278094"/>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3400" u="none" cap="none" strike="noStrike">
                <a:solidFill>
                  <a:schemeClr val="dk1"/>
                </a:solidFill>
                <a:latin typeface="Calibri"/>
                <a:ea typeface="Calibri"/>
                <a:cs typeface="Calibri"/>
                <a:sym typeface="Calibri"/>
              </a:rPr>
              <a:t>"a new approach which makes it possible to deal with the dynamic interrelations between economic systems and the whole network of physical and social systems and, indeed, </a:t>
            </a:r>
            <a:r>
              <a:rPr b="0" i="0" lang="en-US" sz="3400" u="none" cap="none" strike="noStrike">
                <a:solidFill>
                  <a:srgbClr val="C00000"/>
                </a:solidFill>
                <a:latin typeface="Calibri"/>
                <a:ea typeface="Calibri"/>
                <a:cs typeface="Calibri"/>
                <a:sym typeface="Calibri"/>
              </a:rPr>
              <a:t>the entire composite system of structural relationships</a:t>
            </a:r>
            <a:r>
              <a:rPr b="0" i="1" lang="en-US" sz="3400" u="none" cap="none" strike="noStrike">
                <a:solidFill>
                  <a:schemeClr val="dk1"/>
                </a:solidFill>
                <a:latin typeface="Calibri"/>
                <a:ea typeface="Calibri"/>
                <a:cs typeface="Calibri"/>
                <a:sym typeface="Calibri"/>
              </a:rPr>
              <a:t>.</a:t>
            </a:r>
            <a:r>
              <a:rPr b="0" i="0" lang="en-US" sz="3400" u="none" cap="none" strike="noStrike">
                <a:solidFill>
                  <a:schemeClr val="dk1"/>
                </a:solidFill>
                <a:latin typeface="Calibri"/>
                <a:ea typeface="Calibri"/>
                <a:cs typeface="Calibri"/>
                <a:sym typeface="Calibri"/>
              </a:rPr>
              <a:t>"</a:t>
            </a:r>
          </a:p>
          <a:p>
            <a:pPr indent="0" lvl="0" marL="0" marR="0" rtl="0" algn="ctr">
              <a:spcBef>
                <a:spcPts val="0"/>
              </a:spcBef>
              <a:buNone/>
            </a:pPr>
            <a:r>
              <a:t/>
            </a:r>
            <a:endParaRPr b="0" i="0" sz="3400" u="none" cap="none" strike="noStrike">
              <a:solidFill>
                <a:schemeClr val="dk1"/>
              </a:solidFill>
              <a:latin typeface="Calibri"/>
              <a:ea typeface="Calibri"/>
              <a:cs typeface="Calibri"/>
              <a:sym typeface="Calibri"/>
            </a:endParaRPr>
          </a:p>
          <a:p>
            <a:pPr indent="0" lvl="0" marL="0" marR="0" rtl="0" algn="ctr">
              <a:spcBef>
                <a:spcPts val="0"/>
              </a:spcBef>
              <a:buSzPct val="25000"/>
              <a:buNone/>
            </a:pPr>
            <a:r>
              <a:rPr b="0" i="0" lang="en-US" sz="3400" u="none" cap="none" strike="noStrike">
                <a:solidFill>
                  <a:schemeClr val="dk1"/>
                </a:solidFill>
                <a:latin typeface="Calibri"/>
                <a:ea typeface="Calibri"/>
                <a:cs typeface="Calibri"/>
                <a:sym typeface="Calibri"/>
              </a:rPr>
              <a:t>(William K. Kapp, 1976:97) </a:t>
            </a:r>
          </a:p>
        </p:txBody>
      </p:sp>
      <p:sp>
        <p:nvSpPr>
          <p:cNvPr id="152" name="Shape 152"/>
          <p:cNvSpPr txBox="1"/>
          <p:nvPr/>
        </p:nvSpPr>
        <p:spPr>
          <a:xfrm>
            <a:off x="468312" y="803275"/>
            <a:ext cx="8353425"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EVOLUTIONARY ECONOMICS AS NET</a:t>
            </a:r>
          </a:p>
        </p:txBody>
      </p:sp>
      <p:sp>
        <p:nvSpPr>
          <p:cNvPr id="153" name="Shape 153"/>
          <p:cNvSpPr txBox="1"/>
          <p:nvPr/>
        </p:nvSpPr>
        <p:spPr>
          <a:xfrm>
            <a:off x="796925" y="228600"/>
            <a:ext cx="7696199"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The paradigm shift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sp>
        <p:nvSpPr>
          <p:cNvPr id="160" name="Shape 160"/>
          <p:cNvSpPr txBox="1"/>
          <p:nvPr/>
        </p:nvSpPr>
        <p:spPr>
          <a:xfrm>
            <a:off x="395536" y="1773238"/>
            <a:ext cx="8426201" cy="3108542"/>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It is "necessary to consider most of the factors which economic theory has so far regarded as constant or given data as the very problem which needs to be solved or … as dependent variables. "</a:t>
            </a:r>
          </a:p>
          <a:p>
            <a:pPr indent="0" lvl="0" marL="0" marR="0" rtl="0" algn="ctr">
              <a:spcBef>
                <a:spcPts val="0"/>
              </a:spcBef>
              <a:buNone/>
            </a:pPr>
            <a:r>
              <a:t/>
            </a:r>
            <a:endParaRPr b="0" i="0" sz="3400" u="none" cap="none" strike="noStrike">
              <a:solidFill>
                <a:schemeClr val="dk1"/>
              </a:solidFill>
              <a:latin typeface="Calibri"/>
              <a:ea typeface="Calibri"/>
              <a:cs typeface="Calibri"/>
              <a:sym typeface="Calibri"/>
            </a:endParaRPr>
          </a:p>
          <a:p>
            <a:pPr indent="0" lvl="0" marL="0" marR="0" rtl="0" algn="ctr">
              <a:spcBef>
                <a:spcPts val="0"/>
              </a:spcBef>
              <a:buSzPct val="25000"/>
              <a:buNone/>
            </a:pPr>
            <a:r>
              <a:rPr b="0" i="0" lang="en-US" sz="3400" u="none" cap="none" strike="noStrike">
                <a:solidFill>
                  <a:schemeClr val="dk1"/>
                </a:solidFill>
                <a:latin typeface="Calibri"/>
                <a:ea typeface="Calibri"/>
                <a:cs typeface="Calibri"/>
                <a:sym typeface="Calibri"/>
              </a:rPr>
              <a:t>(William K. Kapp, 1976:97) </a:t>
            </a:r>
          </a:p>
        </p:txBody>
      </p:sp>
      <p:sp>
        <p:nvSpPr>
          <p:cNvPr id="161" name="Shape 161"/>
          <p:cNvSpPr txBox="1"/>
          <p:nvPr/>
        </p:nvSpPr>
        <p:spPr>
          <a:xfrm>
            <a:off x="468312" y="803275"/>
            <a:ext cx="8353425" cy="707886"/>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Arial"/>
                <a:ea typeface="Arial"/>
                <a:cs typeface="Arial"/>
                <a:sym typeface="Arial"/>
              </a:rPr>
              <a:t>PERIPHERY  </a:t>
            </a:r>
            <a:r>
              <a:rPr b="1" i="0" lang="en-US" sz="4000" u="none" cap="none" strike="noStrike">
                <a:solidFill>
                  <a:srgbClr val="9C1043"/>
                </a:solidFill>
                <a:latin typeface="Calibri"/>
                <a:ea typeface="Calibri"/>
                <a:cs typeface="Calibri"/>
                <a:sym typeface="Calibri"/>
              </a:rPr>
              <a:t>↔</a:t>
            </a:r>
            <a:r>
              <a:rPr b="1" i="0" lang="en-US" sz="3600" u="none" cap="none" strike="noStrike">
                <a:solidFill>
                  <a:srgbClr val="9C1043"/>
                </a:solidFill>
                <a:latin typeface="Arial"/>
                <a:ea typeface="Arial"/>
                <a:cs typeface="Arial"/>
                <a:sym typeface="Arial"/>
              </a:rPr>
              <a:t>  CORE </a:t>
            </a:r>
          </a:p>
        </p:txBody>
      </p:sp>
      <p:sp>
        <p:nvSpPr>
          <p:cNvPr id="162" name="Shape 162"/>
          <p:cNvSpPr txBox="1"/>
          <p:nvPr/>
        </p:nvSpPr>
        <p:spPr>
          <a:xfrm>
            <a:off x="107504" y="228600"/>
            <a:ext cx="9036495"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The paradigm shift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nvSpPr>
        <p:spPr>
          <a:xfrm>
            <a:off x="693737" y="1773238"/>
            <a:ext cx="7981950" cy="3170098"/>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3400" u="none" cap="none" strike="noStrike">
                <a:solidFill>
                  <a:schemeClr val="dk1"/>
                </a:solidFill>
                <a:latin typeface="Calibri"/>
                <a:ea typeface="Calibri"/>
                <a:cs typeface="Calibri"/>
                <a:sym typeface="Calibri"/>
              </a:rPr>
              <a:t>“In the </a:t>
            </a:r>
            <a:r>
              <a:rPr b="0" i="0" lang="en-US" sz="3400" u="none" cap="none" strike="noStrike">
                <a:solidFill>
                  <a:srgbClr val="9C1043"/>
                </a:solidFill>
                <a:latin typeface="Calibri"/>
                <a:ea typeface="Calibri"/>
                <a:cs typeface="Calibri"/>
                <a:sym typeface="Calibri"/>
              </a:rPr>
              <a:t>metaphysics of normality</a:t>
            </a:r>
            <a:r>
              <a:rPr b="0" i="0" lang="en-US" sz="3400" u="none" cap="none" strike="noStrike">
                <a:solidFill>
                  <a:schemeClr val="dk1"/>
                </a:solidFill>
                <a:latin typeface="Calibri"/>
                <a:ea typeface="Calibri"/>
                <a:cs typeface="Calibri"/>
                <a:sym typeface="Calibri"/>
              </a:rPr>
              <a:t>, the process is rated in terms of the equilibrium to which it tends or should tend, not conversely"</a:t>
            </a:r>
          </a:p>
          <a:p>
            <a:pPr indent="0" lvl="0" marL="0" marR="0" rtl="0" algn="ctr">
              <a:spcBef>
                <a:spcPts val="0"/>
              </a:spcBef>
              <a:buNone/>
            </a:pPr>
            <a:r>
              <a:t/>
            </a:r>
            <a:endParaRPr b="0" i="0" sz="3200" u="none" cap="none" strike="noStrike">
              <a:solidFill>
                <a:schemeClr val="dk1"/>
              </a:solidFill>
              <a:latin typeface="Calibri"/>
              <a:ea typeface="Calibri"/>
              <a:cs typeface="Calibri"/>
              <a:sym typeface="Calibri"/>
            </a:endParaRPr>
          </a:p>
          <a:p>
            <a:pPr indent="0" lvl="0" marL="0" marR="0" rtl="0" algn="ctr">
              <a:spcBef>
                <a:spcPts val="0"/>
              </a:spcBef>
              <a:buSzPct val="25000"/>
              <a:buNone/>
            </a:pPr>
            <a:r>
              <a:rPr b="0" i="0" lang="en-US" sz="3400" u="none" cap="none" strike="noStrike">
                <a:solidFill>
                  <a:schemeClr val="dk1"/>
                </a:solidFill>
                <a:latin typeface="Calibri"/>
                <a:ea typeface="Calibri"/>
                <a:cs typeface="Calibri"/>
                <a:sym typeface="Calibri"/>
              </a:rPr>
              <a:t>(Veblen [1900] 1919:165) </a:t>
            </a:r>
          </a:p>
        </p:txBody>
      </p:sp>
      <p:sp>
        <p:nvSpPr>
          <p:cNvPr id="170" name="Shape 170"/>
          <p:cNvSpPr txBox="1"/>
          <p:nvPr/>
        </p:nvSpPr>
        <p:spPr>
          <a:xfrm>
            <a:off x="796925" y="228600"/>
            <a:ext cx="7696199" cy="615553"/>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The paradigm shift</a:t>
            </a:r>
          </a:p>
        </p:txBody>
      </p:sp>
      <p:sp>
        <p:nvSpPr>
          <p:cNvPr id="171" name="Shape 171"/>
          <p:cNvSpPr txBox="1"/>
          <p:nvPr/>
        </p:nvSpPr>
        <p:spPr>
          <a:xfrm>
            <a:off x="468312" y="803275"/>
            <a:ext cx="8353425"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THE MECHANISTIC PARADIGM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nvSpPr>
        <p:spPr>
          <a:xfrm>
            <a:off x="693737" y="1773238"/>
            <a:ext cx="7981950" cy="3046988"/>
          </a:xfrm>
          <a:prstGeom prst="rect">
            <a:avLst/>
          </a:prstGeom>
          <a:noFill/>
          <a:ln cap="flat" cmpd="sng" w="9525">
            <a:solidFill>
              <a:schemeClr val="dk1"/>
            </a:solidFill>
            <a:prstDash val="solid"/>
            <a:miter/>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“In the </a:t>
            </a:r>
            <a:r>
              <a:rPr b="0" i="0" lang="en-US" sz="3200" u="none" cap="none" strike="noStrike">
                <a:solidFill>
                  <a:srgbClr val="9C1043"/>
                </a:solidFill>
                <a:latin typeface="Calibri"/>
                <a:ea typeface="Calibri"/>
                <a:cs typeface="Calibri"/>
                <a:sym typeface="Calibri"/>
              </a:rPr>
              <a:t>metaphysics of process</a:t>
            </a:r>
            <a:r>
              <a:rPr b="0" i="0" lang="en-US" sz="3200" u="none" cap="none" strike="noStrike">
                <a:solidFill>
                  <a:schemeClr val="dk1"/>
                </a:solidFill>
                <a:latin typeface="Calibri"/>
                <a:ea typeface="Calibri"/>
                <a:cs typeface="Calibri"/>
                <a:sym typeface="Calibri"/>
              </a:rPr>
              <a:t>, creation and transformation of order is always taken to be the deepest and most fundamental account of the laws of a process.“</a:t>
            </a:r>
          </a:p>
          <a:p>
            <a:pPr indent="0" lvl="0" marL="0" marR="0" rtl="0" algn="ctr">
              <a:spcBef>
                <a:spcPts val="0"/>
              </a:spcBef>
              <a:buNone/>
            </a:pPr>
            <a:r>
              <a:t/>
            </a:r>
            <a:endParaRPr b="0" i="0" sz="3200" u="none" cap="none" strike="noStrike">
              <a:solidFill>
                <a:schemeClr val="dk1"/>
              </a:solidFill>
              <a:latin typeface="Calibri"/>
              <a:ea typeface="Calibri"/>
              <a:cs typeface="Calibri"/>
              <a:sym typeface="Calibri"/>
            </a:endParaRPr>
          </a:p>
          <a:p>
            <a:pPr indent="0" lvl="0" marL="0" marR="0" rtl="0" algn="ctr">
              <a:spcBef>
                <a:spcPts val="0"/>
              </a:spcBef>
              <a:buSzPct val="25000"/>
              <a:buNone/>
            </a:pPr>
            <a:r>
              <a:rPr b="0" i="0" lang="en-US" sz="3200" u="none" cap="none" strike="noStrike">
                <a:solidFill>
                  <a:schemeClr val="dk1"/>
                </a:solidFill>
                <a:latin typeface="Calibri"/>
                <a:ea typeface="Calibri"/>
                <a:cs typeface="Calibri"/>
                <a:sym typeface="Calibri"/>
              </a:rPr>
              <a:t>(David Bohm, 1969:43) </a:t>
            </a:r>
          </a:p>
        </p:txBody>
      </p:sp>
      <p:sp>
        <p:nvSpPr>
          <p:cNvPr id="179" name="Shape 179"/>
          <p:cNvSpPr txBox="1"/>
          <p:nvPr/>
        </p:nvSpPr>
        <p:spPr>
          <a:xfrm>
            <a:off x="796925" y="228600"/>
            <a:ext cx="7696199" cy="609599"/>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400" u="none" cap="none" strike="noStrike">
                <a:solidFill>
                  <a:srgbClr val="333399"/>
                </a:solidFill>
                <a:latin typeface="Calibri"/>
                <a:ea typeface="Calibri"/>
                <a:cs typeface="Calibri"/>
                <a:sym typeface="Calibri"/>
              </a:rPr>
              <a:t>The paradigm shift</a:t>
            </a:r>
          </a:p>
        </p:txBody>
      </p:sp>
      <p:sp>
        <p:nvSpPr>
          <p:cNvPr id="180" name="Shape 180"/>
          <p:cNvSpPr txBox="1"/>
          <p:nvPr/>
        </p:nvSpPr>
        <p:spPr>
          <a:xfrm>
            <a:off x="478693" y="838200"/>
            <a:ext cx="8353425" cy="646331"/>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1" i="0" lang="en-US" sz="3600" u="none" cap="none" strike="noStrike">
                <a:solidFill>
                  <a:srgbClr val="9C1043"/>
                </a:solidFill>
                <a:latin typeface="Calibri"/>
                <a:ea typeface="Calibri"/>
                <a:cs typeface="Calibri"/>
                <a:sym typeface="Calibri"/>
              </a:rPr>
              <a:t>THE EVOLUTIONARY PARADIGM</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GCSP_ppt-Template_NEW_for_4-3_screen (3)">
  <a:themeElements>
    <a:clrScheme name="GCSP_ppt-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