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9144000"/>
  <p:notesSz cx="6858000" cy="9144000"/>
  <p:embeddedFontLst>
    <p:embeddedFont>
      <p:font typeface="Century Schoolbook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CenturySchoolbook-regular.fntdata"/><Relationship Id="rId14" Type="http://schemas.openxmlformats.org/officeDocument/2006/relationships/slide" Target="slides/slide10.xml"/><Relationship Id="rId17" Type="http://schemas.openxmlformats.org/officeDocument/2006/relationships/font" Target="fonts/CenturySchoolbook-italic.fntdata"/><Relationship Id="rId16" Type="http://schemas.openxmlformats.org/officeDocument/2006/relationships/font" Target="fonts/CenturySchoolbook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CenturySchoolbook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sr-Latn-R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" name="Shape 13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4" name="Shape 1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4" name="Shape 14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6" name="Shape 15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2" name="Shape 16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Shape 169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sr-Latn-R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Shape 176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sr-Latn-R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2" name="Shape 1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8" name="Shape 1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lt1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ctrTitle"/>
          </p:nvPr>
        </p:nvSpPr>
        <p:spPr>
          <a:xfrm>
            <a:off x="2286000" y="3124200"/>
            <a:ext cx="6172199" cy="189436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entury Schoolbook"/>
              <a:buNone/>
              <a:defRPr b="1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3" name="Shape 23"/>
          <p:cNvSpPr txBox="1"/>
          <p:nvPr>
            <p:ph idx="1" type="subTitle"/>
          </p:nvPr>
        </p:nvSpPr>
        <p:spPr>
          <a:xfrm>
            <a:off x="2286000" y="5003321"/>
            <a:ext cx="6172199" cy="1371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00"/>
              </a:spcBef>
              <a:buClr>
                <a:schemeClr val="accent1"/>
              </a:buClr>
              <a:buFont typeface="Noto Sans Symbols"/>
              <a:buNone/>
              <a:defRPr b="1" i="0" sz="18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ctr">
              <a:spcBef>
                <a:spcPts val="420"/>
              </a:spcBef>
              <a:buClr>
                <a:schemeClr val="accent1"/>
              </a:buClr>
              <a:buFont typeface="Noto Sans Symbols"/>
              <a:buNone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ctr">
              <a:spcBef>
                <a:spcPts val="360"/>
              </a:spcBef>
              <a:buClr>
                <a:srgbClr val="6FB733"/>
              </a:buClr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ctr">
              <a:spcBef>
                <a:spcPts val="360"/>
              </a:spcBef>
              <a:buClr>
                <a:srgbClr val="BFE5AD"/>
              </a:buClr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ctr">
              <a:spcBef>
                <a:spcPts val="320"/>
              </a:spcBef>
              <a:buClr>
                <a:srgbClr val="F3A9BD"/>
              </a:buClr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ctr">
              <a:spcBef>
                <a:spcPts val="320"/>
              </a:spcBef>
              <a:buClr>
                <a:schemeClr val="accent1"/>
              </a:buClr>
              <a:buFont typeface="Century Schoolbook"/>
              <a:buNone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ctr">
              <a:spcBef>
                <a:spcPts val="280"/>
              </a:spcBef>
              <a:buClr>
                <a:srgbClr val="BFE5AD"/>
              </a:buClr>
              <a:buFont typeface="Noto Sans Symbols"/>
              <a:buNone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ctr">
              <a:spcBef>
                <a:spcPts val="280"/>
              </a:spcBef>
              <a:buClr>
                <a:schemeClr val="accent2"/>
              </a:buClr>
              <a:buFont typeface="Century Schoolbook"/>
              <a:buNone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ctr">
              <a:spcBef>
                <a:spcPts val="280"/>
              </a:spcBef>
              <a:buClr>
                <a:srgbClr val="6FB733"/>
              </a:buClr>
              <a:buFont typeface="Century Schoolbook"/>
              <a:buNone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 rot="5400000">
            <a:off x="7764621" y="1174097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 rot="5400000">
            <a:off x="7077268" y="4181668"/>
            <a:ext cx="3657600" cy="384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26" name="Shape 26"/>
          <p:cNvSpPr/>
          <p:nvPr/>
        </p:nvSpPr>
        <p:spPr>
          <a:xfrm>
            <a:off x="381000" y="0"/>
            <a:ext cx="609599" cy="6858000"/>
          </a:xfrm>
          <a:prstGeom prst="rect">
            <a:avLst/>
          </a:prstGeom>
          <a:solidFill>
            <a:srgbClr val="BFE5AD">
              <a:alpha val="53725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7" name="Shape 27"/>
          <p:cNvSpPr/>
          <p:nvPr/>
        </p:nvSpPr>
        <p:spPr>
          <a:xfrm>
            <a:off x="276336" y="0"/>
            <a:ext cx="104663" cy="6858000"/>
          </a:xfrm>
          <a:prstGeom prst="rect">
            <a:avLst/>
          </a:prstGeom>
          <a:solidFill>
            <a:srgbClr val="D7EECD">
              <a:alpha val="3568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8" name="Shape 28"/>
          <p:cNvSpPr/>
          <p:nvPr/>
        </p:nvSpPr>
        <p:spPr>
          <a:xfrm>
            <a:off x="990600" y="0"/>
            <a:ext cx="181871" cy="6858000"/>
          </a:xfrm>
          <a:prstGeom prst="rect">
            <a:avLst/>
          </a:prstGeom>
          <a:solidFill>
            <a:srgbClr val="D7EECD">
              <a:alpha val="69803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9" name="Shape 29"/>
          <p:cNvSpPr/>
          <p:nvPr/>
        </p:nvSpPr>
        <p:spPr>
          <a:xfrm>
            <a:off x="1141320" y="0"/>
            <a:ext cx="230280" cy="6858000"/>
          </a:xfrm>
          <a:prstGeom prst="rect">
            <a:avLst/>
          </a:prstGeom>
          <a:solidFill>
            <a:srgbClr val="ECF7E7">
              <a:alpha val="70980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30" name="Shape 30"/>
          <p:cNvCxnSpPr/>
          <p:nvPr/>
        </p:nvCxnSpPr>
        <p:spPr>
          <a:xfrm>
            <a:off x="106343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BFE5AD">
                <a:alpha val="7294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" name="Shape 31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ECF7E7">
                <a:alpha val="82745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2" name="Shape 32"/>
          <p:cNvCxnSpPr/>
          <p:nvPr/>
        </p:nvCxnSpPr>
        <p:spPr>
          <a:xfrm>
            <a:off x="854112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BFE5AD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3" name="Shape 33"/>
          <p:cNvCxnSpPr/>
          <p:nvPr/>
        </p:nvCxnSpPr>
        <p:spPr>
          <a:xfrm>
            <a:off x="1726640" y="0"/>
            <a:ext cx="0" cy="6858000"/>
          </a:xfrm>
          <a:prstGeom prst="straightConnector1">
            <a:avLst/>
          </a:prstGeom>
          <a:noFill/>
          <a:ln cap="flat" cmpd="sng" w="28575">
            <a:solidFill>
              <a:srgbClr val="BFE5AD">
                <a:alpha val="81960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4" name="Shape 34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BFE5AD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" name="Shape 35"/>
          <p:cNvCxnSpPr/>
          <p:nvPr/>
        </p:nvCxnSpPr>
        <p:spPr>
          <a:xfrm>
            <a:off x="9113856" y="0"/>
            <a:ext cx="0" cy="6858000"/>
          </a:xfrm>
          <a:prstGeom prst="straightConnector1">
            <a:avLst/>
          </a:prstGeom>
          <a:noFill/>
          <a:ln cap="flat" cmpd="thickThin" w="57150">
            <a:solidFill>
              <a:srgbClr val="BFE5AD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" name="Shape 36"/>
          <p:cNvSpPr/>
          <p:nvPr/>
        </p:nvSpPr>
        <p:spPr>
          <a:xfrm>
            <a:off x="1219200" y="0"/>
            <a:ext cx="76199" cy="6858000"/>
          </a:xfrm>
          <a:prstGeom prst="rect">
            <a:avLst/>
          </a:prstGeom>
          <a:solidFill>
            <a:srgbClr val="BFE5AD">
              <a:alpha val="50980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7" name="Shape 37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8" name="Shape 38"/>
          <p:cNvSpPr/>
          <p:nvPr/>
        </p:nvSpPr>
        <p:spPr>
          <a:xfrm>
            <a:off x="1309632" y="4866751"/>
            <a:ext cx="641424" cy="641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9" name="Shape 39"/>
          <p:cNvSpPr/>
          <p:nvPr/>
        </p:nvSpPr>
        <p:spPr>
          <a:xfrm>
            <a:off x="1091079" y="5500632"/>
            <a:ext cx="137159" cy="13715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0" name="Shape 40"/>
          <p:cNvSpPr/>
          <p:nvPr/>
        </p:nvSpPr>
        <p:spPr>
          <a:xfrm>
            <a:off x="1664208" y="5788151"/>
            <a:ext cx="274319" cy="27431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1" name="Shape 41"/>
          <p:cNvSpPr/>
          <p:nvPr/>
        </p:nvSpPr>
        <p:spPr>
          <a:xfrm>
            <a:off x="1905000" y="4495800"/>
            <a:ext cx="365759" cy="36575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1325544" y="4928701"/>
            <a:ext cx="609599" cy="517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sr-Latn-RS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entury Schoolbook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 rot="5400000">
            <a:off x="1754123" y="303275"/>
            <a:ext cx="4873751" cy="746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764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177800" lvl="1" marL="640080" marR="0" rtl="0" algn="l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21919" lvl="2" marL="914400" marR="0" rtl="0" algn="l">
              <a:spcBef>
                <a:spcPts val="360"/>
              </a:spcBef>
              <a:buClr>
                <a:srgbClr val="6FB733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16839" lvl="3" marL="1188720" marR="0" rtl="0" algn="l">
              <a:spcBef>
                <a:spcPts val="360"/>
              </a:spcBef>
              <a:buClr>
                <a:srgbClr val="BFE5AD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23951" lvl="4" marL="1463040" marR="0" rtl="0" algn="l">
              <a:spcBef>
                <a:spcPts val="320"/>
              </a:spcBef>
              <a:buClr>
                <a:srgbClr val="F3A9BD"/>
              </a:buClr>
              <a:buSzPct val="68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BFE5AD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6FB733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27" name="Shape 127"/>
          <p:cNvSpPr txBox="1"/>
          <p:nvPr>
            <p:ph idx="10" type="dt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28" name="Shape 128"/>
          <p:cNvSpPr txBox="1"/>
          <p:nvPr>
            <p:ph idx="11" type="ftr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29" name="Shape 129"/>
          <p:cNvSpPr txBox="1"/>
          <p:nvPr>
            <p:ph idx="12" type="sldNum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sr-Latn-RS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 rot="5400000">
            <a:off x="4541837" y="2362201"/>
            <a:ext cx="5851525" cy="16763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entury Schoolbook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764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177800" lvl="1" marL="640080" marR="0" rtl="0" algn="l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21919" lvl="2" marL="914400" marR="0" rtl="0" algn="l">
              <a:spcBef>
                <a:spcPts val="360"/>
              </a:spcBef>
              <a:buClr>
                <a:srgbClr val="6FB733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16839" lvl="3" marL="1188720" marR="0" rtl="0" algn="l">
              <a:spcBef>
                <a:spcPts val="360"/>
              </a:spcBef>
              <a:buClr>
                <a:srgbClr val="BFE5AD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23951" lvl="4" marL="1463040" marR="0" rtl="0" algn="l">
              <a:spcBef>
                <a:spcPts val="320"/>
              </a:spcBef>
              <a:buClr>
                <a:srgbClr val="F3A9BD"/>
              </a:buClr>
              <a:buSzPct val="68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BFE5AD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6FB733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33" name="Shape 133"/>
          <p:cNvSpPr txBox="1"/>
          <p:nvPr>
            <p:ph idx="10" type="dt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34" name="Shape 134"/>
          <p:cNvSpPr txBox="1"/>
          <p:nvPr>
            <p:ph idx="11" type="ftr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35" name="Shape 135"/>
          <p:cNvSpPr txBox="1"/>
          <p:nvPr>
            <p:ph idx="12" type="sldNum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sr-Latn-RS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entury Schoolbook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457200" y="1600200"/>
            <a:ext cx="7467600" cy="48737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764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177800" lvl="1" marL="640080" marR="0" rtl="0" algn="l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21919" lvl="2" marL="914400" marR="0" rtl="0" algn="l">
              <a:spcBef>
                <a:spcPts val="360"/>
              </a:spcBef>
              <a:buClr>
                <a:srgbClr val="6FB733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16839" lvl="3" marL="1188720" marR="0" rtl="0" algn="l">
              <a:spcBef>
                <a:spcPts val="360"/>
              </a:spcBef>
              <a:buClr>
                <a:srgbClr val="BFE5AD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23951" lvl="4" marL="1463040" marR="0" rtl="0" algn="l">
              <a:spcBef>
                <a:spcPts val="320"/>
              </a:spcBef>
              <a:buClr>
                <a:srgbClr val="F3A9BD"/>
              </a:buClr>
              <a:buSzPct val="68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BFE5AD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6FB733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sr-Latn-RS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</a:p>
        </p:txBody>
      </p:sp>
      <p:sp>
        <p:nvSpPr>
          <p:cNvPr id="48" name="Shape 48"/>
          <p:cNvSpPr txBox="1"/>
          <p:nvPr>
            <p:ph idx="11" type="ftr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2286000" y="2895600"/>
            <a:ext cx="6172199" cy="205359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2"/>
              </a:buClr>
              <a:buFont typeface="Century Schoolbook"/>
              <a:buNone/>
              <a:defRPr b="1" i="0" sz="3000" u="none" cap="small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2286000" y="5010150"/>
            <a:ext cx="6172199" cy="1371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00"/>
              </a:spcBef>
              <a:buClr>
                <a:schemeClr val="accent1"/>
              </a:buClr>
              <a:buFont typeface="Noto Sans Symbols"/>
              <a:buNone/>
              <a:defRPr b="1" i="0" sz="18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284480" lvl="1" marL="640080" marR="0" rtl="0" algn="l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90500" lvl="2" marL="914400" marR="0" rtl="0" algn="l">
              <a:spcBef>
                <a:spcPts val="320"/>
              </a:spcBef>
              <a:buClr>
                <a:srgbClr val="6FB733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85419" lvl="3" marL="1188720" marR="0" rtl="0" algn="l">
              <a:spcBef>
                <a:spcPts val="280"/>
              </a:spcBef>
              <a:buClr>
                <a:srgbClr val="BFE5AD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93039" lvl="4" marL="1463040" marR="0" rtl="0" algn="l">
              <a:spcBef>
                <a:spcPts val="280"/>
              </a:spcBef>
              <a:buClr>
                <a:srgbClr val="F3A9BD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BFE5AD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6FB733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0" type="dt"/>
          </p:nvPr>
        </p:nvSpPr>
        <p:spPr>
          <a:xfrm rot="5400000">
            <a:off x="7763256" y="1170432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1" type="ftr"/>
          </p:nvPr>
        </p:nvSpPr>
        <p:spPr>
          <a:xfrm rot="5400000">
            <a:off x="7077455" y="4178808"/>
            <a:ext cx="3657600" cy="384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54" name="Shape 54"/>
          <p:cNvSpPr/>
          <p:nvPr/>
        </p:nvSpPr>
        <p:spPr>
          <a:xfrm>
            <a:off x="381000" y="0"/>
            <a:ext cx="609599" cy="6858000"/>
          </a:xfrm>
          <a:prstGeom prst="rect">
            <a:avLst/>
          </a:prstGeom>
          <a:solidFill>
            <a:srgbClr val="BFE5AD">
              <a:alpha val="53725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5" name="Shape 55"/>
          <p:cNvSpPr/>
          <p:nvPr/>
        </p:nvSpPr>
        <p:spPr>
          <a:xfrm>
            <a:off x="276336" y="0"/>
            <a:ext cx="104663" cy="6858000"/>
          </a:xfrm>
          <a:prstGeom prst="rect">
            <a:avLst/>
          </a:prstGeom>
          <a:solidFill>
            <a:srgbClr val="D7EECD">
              <a:alpha val="3568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6" name="Shape 56"/>
          <p:cNvSpPr/>
          <p:nvPr/>
        </p:nvSpPr>
        <p:spPr>
          <a:xfrm>
            <a:off x="990600" y="0"/>
            <a:ext cx="181871" cy="6858000"/>
          </a:xfrm>
          <a:prstGeom prst="rect">
            <a:avLst/>
          </a:prstGeom>
          <a:solidFill>
            <a:srgbClr val="D7EECD">
              <a:alpha val="69803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7" name="Shape 57"/>
          <p:cNvSpPr/>
          <p:nvPr/>
        </p:nvSpPr>
        <p:spPr>
          <a:xfrm>
            <a:off x="1141320" y="0"/>
            <a:ext cx="230280" cy="6858000"/>
          </a:xfrm>
          <a:prstGeom prst="rect">
            <a:avLst/>
          </a:prstGeom>
          <a:solidFill>
            <a:srgbClr val="ECF7E7">
              <a:alpha val="70980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58" name="Shape 58"/>
          <p:cNvCxnSpPr/>
          <p:nvPr/>
        </p:nvCxnSpPr>
        <p:spPr>
          <a:xfrm>
            <a:off x="106343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BFE5AD">
                <a:alpha val="7294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9" name="Shape 59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ECF7E7">
                <a:alpha val="82745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0" name="Shape 60"/>
          <p:cNvCxnSpPr/>
          <p:nvPr/>
        </p:nvCxnSpPr>
        <p:spPr>
          <a:xfrm>
            <a:off x="854112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BFE5AD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1" name="Shape 61"/>
          <p:cNvCxnSpPr/>
          <p:nvPr/>
        </p:nvCxnSpPr>
        <p:spPr>
          <a:xfrm>
            <a:off x="1726640" y="0"/>
            <a:ext cx="0" cy="6858000"/>
          </a:xfrm>
          <a:prstGeom prst="straightConnector1">
            <a:avLst/>
          </a:prstGeom>
          <a:noFill/>
          <a:ln cap="flat" cmpd="sng" w="28575">
            <a:solidFill>
              <a:srgbClr val="BFE5AD">
                <a:alpha val="81960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Shape 62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BFE5AD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" name="Shape 63"/>
          <p:cNvSpPr/>
          <p:nvPr/>
        </p:nvSpPr>
        <p:spPr>
          <a:xfrm>
            <a:off x="1219200" y="0"/>
            <a:ext cx="76199" cy="6858000"/>
          </a:xfrm>
          <a:prstGeom prst="rect">
            <a:avLst/>
          </a:prstGeom>
          <a:solidFill>
            <a:srgbClr val="BFE5AD">
              <a:alpha val="50980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4" name="Shape 64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5" name="Shape 65"/>
          <p:cNvSpPr/>
          <p:nvPr/>
        </p:nvSpPr>
        <p:spPr>
          <a:xfrm>
            <a:off x="1324704" y="4866751"/>
            <a:ext cx="641424" cy="641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6" name="Shape 66"/>
          <p:cNvSpPr/>
          <p:nvPr/>
        </p:nvSpPr>
        <p:spPr>
          <a:xfrm>
            <a:off x="1091079" y="5500632"/>
            <a:ext cx="137159" cy="13715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7" name="Shape 67"/>
          <p:cNvSpPr/>
          <p:nvPr/>
        </p:nvSpPr>
        <p:spPr>
          <a:xfrm>
            <a:off x="1664208" y="5791200"/>
            <a:ext cx="274319" cy="27431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8" name="Shape 68"/>
          <p:cNvSpPr/>
          <p:nvPr/>
        </p:nvSpPr>
        <p:spPr>
          <a:xfrm>
            <a:off x="1879040" y="4479887"/>
            <a:ext cx="365759" cy="36575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69" name="Shape 69"/>
          <p:cNvCxnSpPr/>
          <p:nvPr/>
        </p:nvCxnSpPr>
        <p:spPr>
          <a:xfrm>
            <a:off x="9097943" y="0"/>
            <a:ext cx="0" cy="6858000"/>
          </a:xfrm>
          <a:prstGeom prst="straightConnector1">
            <a:avLst/>
          </a:prstGeom>
          <a:noFill/>
          <a:ln cap="flat" cmpd="thickThin" w="57150">
            <a:solidFill>
              <a:srgbClr val="BFE5AD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0" name="Shape 70"/>
          <p:cNvSpPr txBox="1"/>
          <p:nvPr>
            <p:ph idx="12" type="sldNum"/>
          </p:nvPr>
        </p:nvSpPr>
        <p:spPr>
          <a:xfrm>
            <a:off x="1340616" y="4928701"/>
            <a:ext cx="609599" cy="517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sr-Latn-RS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entury Schoolbook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3" name="Shape 73"/>
          <p:cNvSpPr txBox="1"/>
          <p:nvPr>
            <p:ph idx="10" type="dt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sr-Latn-RS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457200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764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177800" lvl="1" marL="640080" marR="0" rtl="0" algn="l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21919" lvl="2" marL="914400" marR="0" rtl="0" algn="l">
              <a:spcBef>
                <a:spcPts val="360"/>
              </a:spcBef>
              <a:buClr>
                <a:srgbClr val="6FB733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16839" lvl="3" marL="1188720" marR="0" rtl="0" algn="l">
              <a:spcBef>
                <a:spcPts val="360"/>
              </a:spcBef>
              <a:buClr>
                <a:srgbClr val="BFE5AD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23951" lvl="4" marL="1463040" marR="0" rtl="0" algn="l">
              <a:spcBef>
                <a:spcPts val="320"/>
              </a:spcBef>
              <a:buClr>
                <a:srgbClr val="F3A9BD"/>
              </a:buClr>
              <a:buSzPct val="68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BFE5AD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6FB733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2" type="body"/>
          </p:nvPr>
        </p:nvSpPr>
        <p:spPr>
          <a:xfrm>
            <a:off x="4270248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764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177800" lvl="1" marL="640080" marR="0" rtl="0" algn="l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21919" lvl="2" marL="914400" marR="0" rtl="0" algn="l">
              <a:spcBef>
                <a:spcPts val="360"/>
              </a:spcBef>
              <a:buClr>
                <a:srgbClr val="6FB733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16839" lvl="3" marL="1188720" marR="0" rtl="0" algn="l">
              <a:spcBef>
                <a:spcPts val="360"/>
              </a:spcBef>
              <a:buClr>
                <a:srgbClr val="BFE5AD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23951" lvl="4" marL="1463040" marR="0" rtl="0" algn="l">
              <a:spcBef>
                <a:spcPts val="320"/>
              </a:spcBef>
              <a:buClr>
                <a:srgbClr val="F3A9BD"/>
              </a:buClr>
              <a:buSzPct val="68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BFE5AD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6FB733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457200" y="273050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entury Schoolbook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0" name="Shape 80"/>
          <p:cNvSpPr txBox="1"/>
          <p:nvPr>
            <p:ph idx="10" type="dt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1" type="ftr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sr-Latn-RS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457200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764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177800" lvl="1" marL="640080" marR="0" rtl="0" algn="l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21919" lvl="2" marL="914400" marR="0" rtl="0" algn="l">
              <a:spcBef>
                <a:spcPts val="360"/>
              </a:spcBef>
              <a:buClr>
                <a:srgbClr val="6FB733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16839" lvl="3" marL="1188720" marR="0" rtl="0" algn="l">
              <a:spcBef>
                <a:spcPts val="360"/>
              </a:spcBef>
              <a:buClr>
                <a:srgbClr val="BFE5AD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23951" lvl="4" marL="1463040" marR="0" rtl="0" algn="l">
              <a:spcBef>
                <a:spcPts val="320"/>
              </a:spcBef>
              <a:buClr>
                <a:srgbClr val="F3A9BD"/>
              </a:buClr>
              <a:buSzPct val="68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BFE5AD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6FB733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2" type="body"/>
          </p:nvPr>
        </p:nvSpPr>
        <p:spPr>
          <a:xfrm>
            <a:off x="4371975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764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177800" lvl="1" marL="640080" marR="0" rtl="0" algn="l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21919" lvl="2" marL="914400" marR="0" rtl="0" algn="l">
              <a:spcBef>
                <a:spcPts val="360"/>
              </a:spcBef>
              <a:buClr>
                <a:srgbClr val="6FB733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16839" lvl="3" marL="1188720" marR="0" rtl="0" algn="l">
              <a:spcBef>
                <a:spcPts val="360"/>
              </a:spcBef>
              <a:buClr>
                <a:srgbClr val="BFE5AD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23951" lvl="4" marL="1463040" marR="0" rtl="0" algn="l">
              <a:spcBef>
                <a:spcPts val="320"/>
              </a:spcBef>
              <a:buClr>
                <a:srgbClr val="F3A9BD"/>
              </a:buClr>
              <a:buSzPct val="68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BFE5AD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6FB733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85" name="Shape 85"/>
          <p:cNvSpPr/>
          <p:nvPr>
            <p:ph idx="3" type="body"/>
          </p:nvPr>
        </p:nvSpPr>
        <p:spPr>
          <a:xfrm>
            <a:off x="457200" y="1569720"/>
            <a:ext cx="3657600" cy="658368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600"/>
              </a:spcBef>
              <a:buClr>
                <a:schemeClr val="accent1"/>
              </a:buClr>
              <a:buFont typeface="Noto Sans Symbols"/>
              <a:buNone/>
              <a:defRPr b="1" i="0" sz="20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177800" lvl="1" marL="640080" marR="0" rtl="0" algn="l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21919" lvl="2" marL="914400" marR="0" rtl="0" algn="l">
              <a:spcBef>
                <a:spcPts val="360"/>
              </a:spcBef>
              <a:buClr>
                <a:srgbClr val="6FB733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16839" lvl="3" marL="1188720" marR="0" rtl="0" algn="l">
              <a:spcBef>
                <a:spcPts val="360"/>
              </a:spcBef>
              <a:buClr>
                <a:srgbClr val="BFE5AD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23951" lvl="4" marL="1463040" marR="0" rtl="0" algn="l">
              <a:spcBef>
                <a:spcPts val="320"/>
              </a:spcBef>
              <a:buClr>
                <a:srgbClr val="F3A9BD"/>
              </a:buClr>
              <a:buSzPct val="68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BFE5AD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6FB733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86" name="Shape 86"/>
          <p:cNvSpPr/>
          <p:nvPr>
            <p:ph idx="4" type="body"/>
          </p:nvPr>
        </p:nvSpPr>
        <p:spPr>
          <a:xfrm>
            <a:off x="4343400" y="1569720"/>
            <a:ext cx="3657600" cy="658368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600"/>
              </a:spcBef>
              <a:buClr>
                <a:schemeClr val="accent1"/>
              </a:buClr>
              <a:buFont typeface="Noto Sans Symbols"/>
              <a:buNone/>
              <a:defRPr b="1" i="0" sz="20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177800" lvl="1" marL="640080" marR="0" rtl="0" algn="l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21919" lvl="2" marL="914400" marR="0" rtl="0" algn="l">
              <a:spcBef>
                <a:spcPts val="360"/>
              </a:spcBef>
              <a:buClr>
                <a:srgbClr val="6FB733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16839" lvl="3" marL="1188720" marR="0" rtl="0" algn="l">
              <a:spcBef>
                <a:spcPts val="360"/>
              </a:spcBef>
              <a:buClr>
                <a:srgbClr val="BFE5AD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23951" lvl="4" marL="1463040" marR="0" rtl="0" algn="l">
              <a:spcBef>
                <a:spcPts val="320"/>
              </a:spcBef>
              <a:buClr>
                <a:srgbClr val="F3A9BD"/>
              </a:buClr>
              <a:buSzPct val="68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BFE5AD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6FB733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entury Schoolbook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9" name="Shape 89"/>
          <p:cNvSpPr txBox="1"/>
          <p:nvPr>
            <p:ph idx="10" type="dt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sr-Latn-RS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</a:p>
        </p:txBody>
      </p:sp>
      <p:sp>
        <p:nvSpPr>
          <p:cNvPr id="91" name="Shape 91"/>
          <p:cNvSpPr txBox="1"/>
          <p:nvPr>
            <p:ph idx="11" type="ftr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0" type="dt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1" type="ftr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sr-Latn-RS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bg>
      <p:bgPr>
        <a:solidFill>
          <a:schemeClr val="lt1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Shape 97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BFE5AD">
                <a:alpha val="9294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8" name="Shape 98"/>
          <p:cNvSpPr txBox="1"/>
          <p:nvPr>
            <p:ph type="title"/>
          </p:nvPr>
        </p:nvSpPr>
        <p:spPr>
          <a:xfrm rot="5400000">
            <a:off x="3371849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entury Schoolbook"/>
              <a:buNone/>
              <a:defRPr b="1" i="0" sz="2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12279" y="274319"/>
            <a:ext cx="1527047" cy="49834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100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284480" lvl="1" marL="640080" marR="0" rtl="0" algn="l">
              <a:spcBef>
                <a:spcPts val="240"/>
              </a:spcBef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90500" lvl="2" marL="914400" marR="0" rtl="0" algn="l">
              <a:spcBef>
                <a:spcPts val="200"/>
              </a:spcBef>
              <a:buClr>
                <a:srgbClr val="6FB733"/>
              </a:buClr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85419" lvl="3" marL="1188720" marR="0" rtl="0" algn="l">
              <a:spcBef>
                <a:spcPts val="180"/>
              </a:spcBef>
              <a:buClr>
                <a:srgbClr val="BFE5AD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93039" lvl="4" marL="1463040" marR="0" rtl="0" algn="l">
              <a:spcBef>
                <a:spcPts val="180"/>
              </a:spcBef>
              <a:buClr>
                <a:srgbClr val="F3A9BD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BFE5AD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6FB733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cxnSp>
        <p:nvCxnSpPr>
          <p:cNvPr id="100" name="Shape 100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BFE5AD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1" name="Shape 101"/>
          <p:cNvCxnSpPr/>
          <p:nvPr/>
        </p:nvCxnSpPr>
        <p:spPr>
          <a:xfrm>
            <a:off x="6192296" y="0"/>
            <a:ext cx="0" cy="685800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2" name="Shape 102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3" name="Shape 103"/>
          <p:cNvSpPr/>
          <p:nvPr/>
        </p:nvSpPr>
        <p:spPr>
          <a:xfrm>
            <a:off x="8839200" y="0"/>
            <a:ext cx="304799" cy="6858000"/>
          </a:xfrm>
          <a:prstGeom prst="rect">
            <a:avLst/>
          </a:prstGeom>
          <a:solidFill>
            <a:srgbClr val="BFE5AD">
              <a:alpha val="8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04" name="Shape 104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5" name="Shape 105"/>
          <p:cNvSpPr/>
          <p:nvPr/>
        </p:nvSpPr>
        <p:spPr>
          <a:xfrm>
            <a:off x="8156447" y="5715000"/>
            <a:ext cx="548639" cy="54863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06" name="Shape 106"/>
          <p:cNvSpPr txBox="1"/>
          <p:nvPr>
            <p:ph idx="2" type="body"/>
          </p:nvPr>
        </p:nvSpPr>
        <p:spPr>
          <a:xfrm>
            <a:off x="304800" y="274319"/>
            <a:ext cx="5638800" cy="632764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764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177800" lvl="1" marL="640080" marR="0" rtl="0" algn="l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21919" lvl="2" marL="914400" marR="0" rtl="0" algn="l">
              <a:spcBef>
                <a:spcPts val="360"/>
              </a:spcBef>
              <a:buClr>
                <a:srgbClr val="6FB733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16839" lvl="3" marL="1188720" marR="0" rtl="0" algn="l">
              <a:spcBef>
                <a:spcPts val="360"/>
              </a:spcBef>
              <a:buClr>
                <a:srgbClr val="BFE5AD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23951" lvl="4" marL="1463040" marR="0" rtl="0" algn="l">
              <a:spcBef>
                <a:spcPts val="320"/>
              </a:spcBef>
              <a:buClr>
                <a:srgbClr val="F3A9BD"/>
              </a:buClr>
              <a:buSzPct val="68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BFE5AD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6FB733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07" name="Shape 107"/>
          <p:cNvSpPr txBox="1"/>
          <p:nvPr>
            <p:ph idx="10" type="dt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sr-Latn-RS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</a:p>
        </p:txBody>
      </p:sp>
      <p:sp>
        <p:nvSpPr>
          <p:cNvPr id="109" name="Shape 109"/>
          <p:cNvSpPr txBox="1"/>
          <p:nvPr>
            <p:ph idx="11" type="ftr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1" name="Shape 111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BFE5AD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2" name="Shape 112"/>
          <p:cNvSpPr/>
          <p:nvPr/>
        </p:nvSpPr>
        <p:spPr>
          <a:xfrm>
            <a:off x="8156447" y="5715000"/>
            <a:ext cx="548639" cy="54863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13" name="Shape 113"/>
          <p:cNvSpPr txBox="1"/>
          <p:nvPr>
            <p:ph type="title"/>
          </p:nvPr>
        </p:nvSpPr>
        <p:spPr>
          <a:xfrm rot="5400000">
            <a:off x="3350133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entury Schoolbook"/>
              <a:buNone/>
              <a:defRPr b="1" i="0" sz="2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14" name="Shape 114"/>
          <p:cNvSpPr/>
          <p:nvPr>
            <p:ph idx="2" type="pic"/>
          </p:nvPr>
        </p:nvSpPr>
        <p:spPr>
          <a:xfrm>
            <a:off x="0" y="0"/>
            <a:ext cx="6172199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00"/>
              </a:spcBef>
              <a:buClr>
                <a:schemeClr val="accent1"/>
              </a:buClr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177800" lvl="1" marL="640080" marR="0" rtl="0" algn="l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21919" lvl="2" marL="914400" marR="0" rtl="0" algn="l">
              <a:spcBef>
                <a:spcPts val="360"/>
              </a:spcBef>
              <a:buClr>
                <a:srgbClr val="6FB733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16839" lvl="3" marL="1188720" marR="0" rtl="0" algn="l">
              <a:spcBef>
                <a:spcPts val="360"/>
              </a:spcBef>
              <a:buClr>
                <a:srgbClr val="BFE5AD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23951" lvl="4" marL="1463040" marR="0" rtl="0" algn="l">
              <a:spcBef>
                <a:spcPts val="320"/>
              </a:spcBef>
              <a:buClr>
                <a:srgbClr val="F3A9BD"/>
              </a:buClr>
              <a:buSzPct val="68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BFE5AD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6FB733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765797" y="264794"/>
            <a:ext cx="1524000" cy="49560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100"/>
              </a:spcBef>
              <a:spcAft>
                <a:spcPts val="40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223520" lvl="1" marL="640080" marR="0" rtl="0" algn="l">
              <a:spcBef>
                <a:spcPts val="240"/>
              </a:spcBef>
              <a:buClr>
                <a:schemeClr val="accent1"/>
              </a:buClr>
              <a:buSzPct val="8000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52400" lvl="2" marL="914400" marR="0" rtl="0" algn="l">
              <a:spcBef>
                <a:spcPts val="200"/>
              </a:spcBef>
              <a:buClr>
                <a:srgbClr val="6FB733"/>
              </a:buClr>
              <a:buSzPct val="60000"/>
              <a:buFont typeface="Noto Sans Symbols"/>
              <a:buChar char="•"/>
              <a:defRPr b="0" i="0" sz="10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51130" lvl="3" marL="1188720" marR="0" rtl="0" algn="l">
              <a:spcBef>
                <a:spcPts val="180"/>
              </a:spcBef>
              <a:buClr>
                <a:srgbClr val="BFE5AD"/>
              </a:buClr>
              <a:buSzPct val="60000"/>
              <a:buFont typeface="Noto Sans Symbols"/>
              <a:buChar char="•"/>
              <a:defRPr b="0" i="0" sz="9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54178" lvl="4" marL="1463040" marR="0" rtl="0" algn="l">
              <a:spcBef>
                <a:spcPts val="180"/>
              </a:spcBef>
              <a:buClr>
                <a:srgbClr val="F3A9BD"/>
              </a:buClr>
              <a:buSzPct val="68000"/>
              <a:buFont typeface="Noto Sans Symbols"/>
              <a:buChar char="●"/>
              <a:defRPr b="0" i="0" sz="9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BFE5AD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6FB733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cxnSp>
        <p:nvCxnSpPr>
          <p:cNvPr id="116" name="Shape 116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7" name="Shape 117"/>
          <p:cNvSpPr/>
          <p:nvPr/>
        </p:nvSpPr>
        <p:spPr>
          <a:xfrm>
            <a:off x="8839200" y="0"/>
            <a:ext cx="304799" cy="6858000"/>
          </a:xfrm>
          <a:prstGeom prst="rect">
            <a:avLst/>
          </a:prstGeom>
          <a:solidFill>
            <a:srgbClr val="BFE5AD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18" name="Shape 118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9" name="Shape 119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BFE5AD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0" name="Shape 120"/>
          <p:cNvCxnSpPr/>
          <p:nvPr/>
        </p:nvCxnSpPr>
        <p:spPr>
          <a:xfrm>
            <a:off x="6192296" y="0"/>
            <a:ext cx="0" cy="685800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1" name="Shape 121"/>
          <p:cNvSpPr txBox="1"/>
          <p:nvPr>
            <p:ph idx="10" type="dt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22" name="Shape 122"/>
          <p:cNvSpPr txBox="1"/>
          <p:nvPr>
            <p:ph idx="12" type="sldNum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sr-Latn-RS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</a:p>
        </p:txBody>
      </p:sp>
      <p:sp>
        <p:nvSpPr>
          <p:cNvPr id="123" name="Shape 123"/>
          <p:cNvSpPr txBox="1"/>
          <p:nvPr>
            <p:ph idx="11" type="ftr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BFE5AD">
                <a:alpha val="9294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entury Schoolbook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x="457200" y="1600200"/>
            <a:ext cx="7467600" cy="48737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764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177800" lvl="1" marL="640080" marR="0" rtl="0" algn="l">
              <a:spcBef>
                <a:spcPts val="420"/>
              </a:spcBef>
              <a:buClr>
                <a:schemeClr val="accent1"/>
              </a:buClr>
              <a:buSzPct val="79999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121919" lvl="2" marL="914400" marR="0" rtl="0" algn="l">
              <a:spcBef>
                <a:spcPts val="360"/>
              </a:spcBef>
              <a:buClr>
                <a:srgbClr val="6FB733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116839" lvl="3" marL="1188720" marR="0" rtl="0" algn="l">
              <a:spcBef>
                <a:spcPts val="360"/>
              </a:spcBef>
              <a:buClr>
                <a:srgbClr val="BFE5AD"/>
              </a:buClr>
              <a:buSzPct val="600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123951" lvl="4" marL="1463040" marR="0" rtl="0" algn="l">
              <a:spcBef>
                <a:spcPts val="320"/>
              </a:spcBef>
              <a:buClr>
                <a:srgbClr val="F3A9BD"/>
              </a:buClr>
              <a:buSzPct val="68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86360" lvl="5" marL="1737360" marR="0" rtl="0" algn="l">
              <a:spcBef>
                <a:spcPts val="320"/>
              </a:spcBef>
              <a:buClr>
                <a:schemeClr val="accent1"/>
              </a:buClr>
              <a:buSzPct val="1000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129539" lvl="6" marL="2011679" marR="0" rtl="0" algn="l">
              <a:spcBef>
                <a:spcPts val="280"/>
              </a:spcBef>
              <a:buClr>
                <a:srgbClr val="BFE5AD"/>
              </a:buClr>
              <a:buSzPct val="59999"/>
              <a:buFont typeface="Noto Sans Symbols"/>
              <a:buChar char="○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101600" lvl="7" marL="2286000" marR="0" rtl="0" algn="l">
              <a:spcBef>
                <a:spcPts val="280"/>
              </a:spcBef>
              <a:buClr>
                <a:schemeClr val="accent2"/>
              </a:buClr>
              <a:buSzPct val="1000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96520" lvl="8" marL="2560320" marR="0" rtl="0" algn="l">
              <a:spcBef>
                <a:spcPts val="280"/>
              </a:spcBef>
              <a:buClr>
                <a:srgbClr val="6FB733"/>
              </a:buClr>
              <a:buSzPct val="1000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 rot="5400000">
            <a:off x="7589520" y="1081851"/>
            <a:ext cx="2011680" cy="384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 rot="5400000">
            <a:off x="6990185" y="3737239"/>
            <a:ext cx="3200399" cy="3657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cxnSp>
        <p:nvCxnSpPr>
          <p:cNvPr id="15" name="Shape 15"/>
          <p:cNvCxnSpPr/>
          <p:nvPr/>
        </p:nvCxnSpPr>
        <p:spPr>
          <a:xfrm>
            <a:off x="76200" y="0"/>
            <a:ext cx="0" cy="6858000"/>
          </a:xfrm>
          <a:prstGeom prst="straightConnector1">
            <a:avLst/>
          </a:prstGeom>
          <a:noFill/>
          <a:ln cap="flat" cmpd="thickThin" w="57150">
            <a:solidFill>
              <a:srgbClr val="BFE5AD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" name="Shape 16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" name="Shape 17"/>
          <p:cNvSpPr/>
          <p:nvPr/>
        </p:nvSpPr>
        <p:spPr>
          <a:xfrm>
            <a:off x="8839200" y="0"/>
            <a:ext cx="304799" cy="6858000"/>
          </a:xfrm>
          <a:prstGeom prst="rect">
            <a:avLst/>
          </a:prstGeom>
          <a:solidFill>
            <a:srgbClr val="BFE5AD">
              <a:alpha val="8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8" name="Shape 18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" name="Shape 19"/>
          <p:cNvSpPr/>
          <p:nvPr/>
        </p:nvSpPr>
        <p:spPr>
          <a:xfrm>
            <a:off x="8156447" y="5715000"/>
            <a:ext cx="548639" cy="54863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129015" y="5734050"/>
            <a:ext cx="609599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sr-Latn-RS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ctrTitle"/>
          </p:nvPr>
        </p:nvSpPr>
        <p:spPr>
          <a:xfrm>
            <a:off x="2267743" y="1268759"/>
            <a:ext cx="6172199" cy="189436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entury Schoolbook"/>
              <a:buNone/>
            </a:pPr>
            <a:r>
              <a:rPr b="1" i="0" lang="sr-Latn-RS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Ecological foundations and limits of Sustainable Economy</a:t>
            </a:r>
          </a:p>
        </p:txBody>
      </p:sp>
      <p:sp>
        <p:nvSpPr>
          <p:cNvPr id="141" name="Shape 141"/>
          <p:cNvSpPr txBox="1"/>
          <p:nvPr>
            <p:ph idx="1" type="subTitle"/>
          </p:nvPr>
        </p:nvSpPr>
        <p:spPr>
          <a:xfrm>
            <a:off x="2286000" y="5003321"/>
            <a:ext cx="6172199" cy="1371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0" lang="sr-Latn-RS" sz="18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Radmilo V. Pešić</a:t>
            </a: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0" lang="sr-Latn-RS" sz="18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University of Belgrade</a:t>
            </a:r>
          </a:p>
          <a:p>
            <a:pPr indent="0" lvl="0" marL="0" marR="0" rtl="0" algn="l">
              <a:spcBef>
                <a:spcPts val="60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0" lang="sr-Latn-RS" sz="18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Serbia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entury Schoolbook"/>
              <a:buNone/>
            </a:pPr>
            <a:r>
              <a:rPr b="0" i="0" lang="sr-Latn-RS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References</a:t>
            </a:r>
          </a:p>
        </p:txBody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457200" y="1600200"/>
            <a:ext cx="7467600" cy="4873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Georgescu-Roegen, N. (1999) </a:t>
            </a:r>
            <a:r>
              <a:rPr b="0" i="1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The Entropy Law and the Economic Process. </a:t>
            </a: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Harvard University Press.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Daly, H. E. and Farley, J. (2004) </a:t>
            </a:r>
            <a:r>
              <a:rPr b="0" i="1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Ecological Economics, Principles and Applications. </a:t>
            </a: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Island Press. </a:t>
            </a:r>
          </a:p>
          <a:p>
            <a:pPr indent="-27432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Ruffin, R. J. , Gregory, P. R. (1988) </a:t>
            </a:r>
            <a:r>
              <a:rPr b="0" i="1" lang="sr-Latn-R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Principles of Economics. </a:t>
            </a:r>
            <a:r>
              <a:rPr b="0" i="0" lang="sr-Latn-R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Scott, Foresman and Co.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entury Schoolbook"/>
              <a:buNone/>
            </a:pPr>
            <a:r>
              <a:rPr b="0" i="0" lang="sr-Latn-RS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Definition of Economics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457200" y="2060848"/>
            <a:ext cx="7467600" cy="4413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Economics is the study of how a society </a:t>
            </a:r>
            <a:r>
              <a:rPr b="1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chooses</a:t>
            </a: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to use its limited resources to produce, exchange and consume goods and services. (R. J. Ruffin, P. R. Gregory)</a:t>
            </a:r>
          </a:p>
          <a:p>
            <a:pPr indent="-27432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Economics is the study of the </a:t>
            </a:r>
            <a:r>
              <a:rPr b="1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allocation</a:t>
            </a: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of limited, or scarce, resources among alternative, competing ends. (H. E. Daly , J. Farley)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entury Schoolbook"/>
              <a:buNone/>
            </a:pPr>
            <a:r>
              <a:rPr b="0" i="0" lang="sr-Latn-RS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What is missing?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457200" y="1600200"/>
            <a:ext cx="7467600" cy="4873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In nearly all of the definitions of Economics, the key words are </a:t>
            </a:r>
            <a:r>
              <a:rPr b="1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choice</a:t>
            </a: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or </a:t>
            </a:r>
            <a:r>
              <a:rPr b="1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allocation</a:t>
            </a: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However there is no criteri</a:t>
            </a:r>
            <a:r>
              <a:rPr b="1" lang="sr-Latn-RS"/>
              <a:t>a</a:t>
            </a:r>
            <a:r>
              <a:rPr b="1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of selection, no criteria for choice,  no cri</a:t>
            </a:r>
            <a:r>
              <a:rPr b="1" lang="sr-Latn-RS"/>
              <a:t>teria </a:t>
            </a:r>
            <a:r>
              <a:rPr b="1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for allocation.</a:t>
            </a: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marR="0" rtl="0" algn="l">
              <a:spcBef>
                <a:spcPts val="60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For full understanding of Economics the </a:t>
            </a:r>
            <a:r>
              <a:rPr b="1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CRITERION</a:t>
            </a: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concept is crucial.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entury Schoolbook"/>
              <a:buNone/>
            </a:pPr>
            <a:r>
              <a:rPr b="0" i="0" lang="sr-Latn-RS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Criterion of choice?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457200" y="1628800"/>
            <a:ext cx="7931224" cy="41044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                  </a:t>
            </a:r>
            <a:r>
              <a:rPr b="1" i="0" lang="sr-Latn-RS" sz="32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MAX/MIN criterion </a:t>
            </a: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1" i="0" sz="3200" u="none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Maximum OUTPUT with minimum INPUT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Maximum  UTILITY with minimum SACRIFICE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Maximum HARVEST with minimum EFFORT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Maximum REVENUE with minimum COSTS</a:t>
            </a:r>
          </a:p>
          <a:p>
            <a:pPr indent="-27432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Maximum LIFE JOY with minimum ENTROPY (N. Georgescu-Roegen)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entury Schoolbook"/>
              <a:buNone/>
            </a:pPr>
            <a:r>
              <a:rPr b="0" i="0" lang="sr-Latn-RS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What Economics really is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457200" y="1916832"/>
            <a:ext cx="7467600" cy="41044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Economics is nothing but the application of the mentioned </a:t>
            </a:r>
            <a:r>
              <a:rPr b="1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MAX/MIN</a:t>
            </a: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criterion in any of the allocation, selection or choice situations, or problems. 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Economics exists not only in human society. It is a basic principle of evolution, ecology, nature history.</a:t>
            </a:r>
          </a:p>
          <a:p>
            <a:pPr indent="-27432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“…thermodynamics is a blend of physics and economics” (</a:t>
            </a:r>
            <a:r>
              <a:rPr b="0" i="0" lang="sr-Latn-R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N. Georgescu-Roegen)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entury Schoolbook"/>
              <a:buNone/>
            </a:pPr>
            <a:r>
              <a:rPr b="0" i="0" lang="sr-Latn-RS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Economics of living world </a:t>
            </a:r>
          </a:p>
        </p:txBody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457200" y="1916832"/>
            <a:ext cx="7467600" cy="4557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Economics is not a pure social phenomenon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It is a NATURAL phenomenon, but it also</a:t>
            </a:r>
            <a:r>
              <a:rPr b="0" i="0" lang="sr-Latn-R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exists</a:t>
            </a: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in living societies, including a human society.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Ecology is the Economy of living nature.</a:t>
            </a:r>
          </a:p>
          <a:p>
            <a:pPr indent="-27432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Evolution mechanisms (including mutations, adaptations, genetic drift, migration, and selection-survival of the fittest)  are economic processes.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entury Schoolbook"/>
              <a:buNone/>
            </a:pPr>
            <a:r>
              <a:rPr b="0" i="0" lang="sr-Latn-RS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Anthropo-Economics</a:t>
            </a:r>
          </a:p>
        </p:txBody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457200" y="1600200"/>
            <a:ext cx="7467600" cy="4873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Modern Economics (from Smith to now) is Anthropo-Economics or application of MAX/MIN principle on choice and allocation to human society (limited resources – unlimited needs).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During human evolution and human society formation some of the genuine economic principles have been neglected or abandoned .</a:t>
            </a:r>
          </a:p>
          <a:p>
            <a:pPr indent="-27432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We became WASTEFULL and INEFFICENT. Too much ENTROPY for too little ENJOYMENT OF LIFE.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entury Schoolbook"/>
              <a:buNone/>
            </a:pPr>
            <a:r>
              <a:rPr b="0" i="0" lang="sr-Latn-RS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Sustainable Anthropo-Economy</a:t>
            </a:r>
          </a:p>
        </p:txBody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457200" y="1600200"/>
            <a:ext cx="8229600" cy="44930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There is no justification to declare Anthropo-Economics </a:t>
            </a: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a</a:t>
            </a: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 a natural phenomenon. It is a manmade structure, it should not be confused with Nature`s Economics.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Anthropo-Economics should serve mankind, not vice versa.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Nature`s Economics imposes limits (size and quality), but at the same time it gives foundations for Anthropo-Economics,  a clue for humans to survive.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No waste in nature!</a:t>
            </a:r>
          </a:p>
          <a:p>
            <a:pPr indent="-27432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God/Nature is neither a spendthrift, nor a gambler!</a:t>
            </a: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idx="1" type="body"/>
          </p:nvPr>
        </p:nvSpPr>
        <p:spPr>
          <a:xfrm>
            <a:off x="457200" y="1600200"/>
            <a:ext cx="7467600" cy="4873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Principles of Sustainable Economy are a blueprint for Antropo-Economics to become more nature-friendly and human-centered.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rgbClr val="7FD13B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rgbClr val="00000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From Homo Economicus to Homo Ecologicus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By promoting rationality in production and consumption,  resource efficiency, waste minimization (or elimination) sustainability is a way of extending longevity of mankind.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Digitalistion, robotics, devaluation of unskilled labor</a:t>
            </a:r>
          </a:p>
          <a:p>
            <a:pPr indent="-274320" lvl="0" marL="27432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•"/>
            </a:pPr>
            <a:r>
              <a:rPr b="0" i="0" lang="sr-Latn-RS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Networking. Road to NETWORKISM</a:t>
            </a:r>
          </a:p>
          <a:p>
            <a:pPr indent="-274320" lvl="0" marL="274320" marR="0" rtl="0" algn="l">
              <a:spcBef>
                <a:spcPts val="600"/>
              </a:spcBef>
              <a:buClr>
                <a:schemeClr val="accent1"/>
              </a:buClr>
              <a:buSzPct val="70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91" name="Shape 191"/>
          <p:cNvSpPr txBox="1"/>
          <p:nvPr>
            <p:ph type="title"/>
          </p:nvPr>
        </p:nvSpPr>
        <p:spPr>
          <a:xfrm>
            <a:off x="457200" y="274637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entury Schoolbook"/>
              <a:buNone/>
            </a:pPr>
            <a:r>
              <a:rPr b="0" i="0" lang="sr-Latn-RS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Sustainability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riel">
  <a:themeElements>
    <a:clrScheme name="Metro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