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360"/>
              </a:spcBef>
              <a:spcAft>
                <a:spcPts val="0"/>
              </a:spcAft>
              <a:buNone/>
              <a:defRPr b="0" i="0" sz="1200" u="none" cap="none" strike="noStrike">
                <a:solidFill>
                  <a:schemeClr val="dk1"/>
                </a:solidFill>
                <a:latin typeface="Arial"/>
                <a:ea typeface="Arial"/>
                <a:cs typeface="Arial"/>
                <a:sym typeface="Arial"/>
              </a:defRPr>
            </a:lvl2pPr>
            <a:lvl3pPr indent="0" lvl="2" marL="914400" marR="0" rtl="0" algn="l">
              <a:spcBef>
                <a:spcPts val="360"/>
              </a:spcBef>
              <a:spcAft>
                <a:spcPts val="0"/>
              </a:spcAft>
              <a:buNone/>
              <a:defRPr b="0" i="0" sz="1200" u="none" cap="none" strike="noStrike">
                <a:solidFill>
                  <a:schemeClr val="dk1"/>
                </a:solidFill>
                <a:latin typeface="Arial"/>
                <a:ea typeface="Arial"/>
                <a:cs typeface="Arial"/>
                <a:sym typeface="Arial"/>
              </a:defRPr>
            </a:lvl3pPr>
            <a:lvl4pPr indent="0" lvl="3" marL="1371600" marR="0" rtl="0" algn="l">
              <a:spcBef>
                <a:spcPts val="360"/>
              </a:spcBef>
              <a:spcAft>
                <a:spcPts val="0"/>
              </a:spcAft>
              <a:buNone/>
              <a:defRPr b="0" i="0" sz="1200" u="none" cap="none" strike="noStrike">
                <a:solidFill>
                  <a:schemeClr val="dk1"/>
                </a:solidFill>
                <a:latin typeface="Arial"/>
                <a:ea typeface="Arial"/>
                <a:cs typeface="Arial"/>
                <a:sym typeface="Arial"/>
              </a:defRPr>
            </a:lvl4pPr>
            <a:lvl5pPr indent="0" lvl="4" marL="1828800" marR="0" rtl="0" algn="l">
              <a:spcBef>
                <a:spcPts val="360"/>
              </a:spcBef>
              <a:spcAft>
                <a:spcPts val="0"/>
              </a:spcAft>
              <a:buNone/>
              <a:defRPr b="0" i="0" sz="1200" u="none" cap="none" strike="noStrike">
                <a:solidFill>
                  <a:schemeClr val="dk1"/>
                </a:solidFill>
                <a:latin typeface="Arial"/>
                <a:ea typeface="Arial"/>
                <a:cs typeface="Arial"/>
                <a:sym typeface="Arial"/>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GB"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20" name="Shape 12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GB" sz="1200" u="none" cap="none" strike="noStrike">
                <a:solidFill>
                  <a:schemeClr val="dk1"/>
                </a:solidFill>
                <a:latin typeface="Arial"/>
                <a:ea typeface="Arial"/>
                <a:cs typeface="Arial"/>
                <a:sym typeface="Arial"/>
              </a:rPr>
              <a:t>My name is ….., and  I would like to bring to your attention  the findings of a research project carried out at the Center of Eco-Management (CEM) of the Technical University of Cluj-Napoca, Romania. </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Findings that where presented  in the book……… published last year (2016), A BOOK WE MADE AVAILABLE FOR FREE DOWNLOAD. , if the subject proves of interest for you)</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CONTEXT:</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Principles of sustainable Economy</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This section examines principles and practices consistent with promotion of economic welfare of all humanity in a sustainable manner that protects the ecosystem.</a:t>
            </a:r>
          </a:p>
        </p:txBody>
      </p:sp>
      <p:sp>
        <p:nvSpPr>
          <p:cNvPr id="121" name="Shape 12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54" name="Shape 25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GB" sz="1200" u="none" cap="none" strike="noStrike">
                <a:solidFill>
                  <a:schemeClr val="dk1"/>
                </a:solidFill>
                <a:latin typeface="Arial"/>
                <a:ea typeface="Arial"/>
                <a:cs typeface="Arial"/>
                <a:sym typeface="Arial"/>
              </a:rPr>
              <a:t>As I said, sustainability requires RADICA, TRANSFORMATIONAL change. LO is a concept that had been widely used in the context of change management.</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LO: an organization that it’s continually expanding it’s capacity to CREATE IT’S FUTURE</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The LO is a conceptual framework defining an organization that evolves, transforms and adapts itself in response to the aspirations and needs of people within and without the organization in order to achieve superior performance in a complex, dynamically changing and globally competitive world. </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Five lifelong programs of study and practice, called disciplines, for individuals and teams in the organization have been identified as the means of constructing such an organization (</a:t>
            </a:r>
            <a:r>
              <a:rPr b="0" i="0" lang="en-GB" sz="1200" u="sng" cap="none" strike="noStrike">
                <a:solidFill>
                  <a:schemeClr val="dk1"/>
                </a:solidFill>
                <a:latin typeface="Arial"/>
                <a:ea typeface="Arial"/>
                <a:cs typeface="Arial"/>
                <a:sym typeface="Arial"/>
              </a:rPr>
              <a:t>prezinti daca ai timp</a:t>
            </a:r>
            <a:r>
              <a:rPr b="0" i="0" lang="en-GB" sz="1200" u="none" cap="none" strike="noStrike">
                <a:solidFill>
                  <a:schemeClr val="dk1"/>
                </a:solidFill>
                <a:latin typeface="Arial"/>
                <a:ea typeface="Arial"/>
                <a:cs typeface="Arial"/>
                <a:sym typeface="Arial"/>
              </a:rPr>
              <a:t>): - THEY ARE TRANSFORMING AT INDIVIDUAL AND ORGANIZATIONAL LEVEL THE WAY WE ARE THINKING ANT INTERACTING</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3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PERSONAL MASTERY: understanding what are the important things in our lives, and then expanding our personal capacity to create the results we desire</a:t>
            </a:r>
          </a:p>
          <a:p>
            <a:pPr indent="0" lvl="0" marL="0" marR="0" rtl="0" algn="l">
              <a:lnSpc>
                <a:spcPct val="100000"/>
              </a:lnSpc>
              <a:spcBef>
                <a:spcPts val="3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TEAM LEARNING: learning by dialogue in order to develop knowledge and skills of teams; team learning is essential because it is the first step up from individual learning to organizational learning.</a:t>
            </a:r>
          </a:p>
          <a:p>
            <a:pPr indent="0" lvl="0" marL="0" marR="0" rtl="0" algn="l">
              <a:lnSpc>
                <a:spcPct val="100000"/>
              </a:lnSpc>
              <a:spcBef>
                <a:spcPts val="3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SHARED VISION: nourishing a sense of commitment in a group by sharing the perception of the future we seek to create</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MENTAL MODELS: bringing to surface, questioning and changing paradigmes -  individualy and in teams</a:t>
            </a:r>
          </a:p>
          <a:p>
            <a:pPr indent="0" lvl="0" marL="0" marR="0" rtl="0" algn="l">
              <a:lnSpc>
                <a:spcPct val="100000"/>
              </a:lnSpc>
              <a:spcBef>
                <a:spcPts val="3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SYSTEMS THINKING: developing the ability to see interconnected parts, and patterns of change rather than isolated events</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Cândea (2007a) advances the hypothesis that a company that aspires to become a learning organization stands better prospects  of becoming sustainable. </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This is because systems thinking (the capacity to see interconnections between parts, processes and so on) and mental models (surfacing, questioning the personal and team’s paradigmes) will halp companies to be aware of the interdependencies in it’ environment and develop  sound strategies for sustainability)</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The author argues that it is reasonable to assume that a learning organization will be naturally inclined to conceive strategies for sustainability since THE DISCIPLINES OF SYSTEMS THINKING AND MENTAL MODELS  WILL MAKE THE COMPANY QUESTION THE "TRADITIONAL" STRATEGIC MODELS, LIMITED TO CUSTOMERS AND THE MARKET, WHILE BECOMING AWARE THAT IT BELONGS TO A LARGER SYSTEM OF INTERDEPENDENT STAKEHOLDERS.</a:t>
            </a:r>
          </a:p>
          <a:p>
            <a:pPr indent="0" lvl="0" marL="0" marR="0" rtl="0" algn="l">
              <a:spcBef>
                <a:spcPts val="360"/>
              </a:spcBef>
              <a:spcAft>
                <a:spcPts val="0"/>
              </a:spcAft>
              <a:buSzPct val="25000"/>
              <a:buNone/>
            </a:pPr>
            <a:r>
              <a:rPr b="1" i="0" lang="en-GB" sz="1200" u="none" cap="none" strike="noStrike">
                <a:solidFill>
                  <a:schemeClr val="dk1"/>
                </a:solidFill>
                <a:latin typeface="Arial"/>
                <a:ea typeface="Arial"/>
                <a:cs typeface="Arial"/>
                <a:sym typeface="Arial"/>
              </a:rPr>
              <a:t>======</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The learning organization, as shown by Oncică-Sanislav, Cândea and Cândea (2006), has been treated extensively in the literature with a focus on the</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usefulness of the concept for change management. But, as revealed by our literature search, there has been relatively little research done on how the learning organization addresses strategic management, a fact mentioned also by Mintzberg, Ahlstrand and Lampel (1998).</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Since RADICAL CHANGE IS A PREREQUISITE TO SUSTAINABILITY, and successful change is conditioned on a learning environment, it APPEARS THAT DEVELOPING A LEARNING ORGANIZATION HOLDS THE POTENTIAL OF IMPROVED CHANCES FOR SUSTAINABILITY.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64" name="Shape 26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GB" sz="1200" u="none" cap="none" strike="noStrike">
                <a:solidFill>
                  <a:schemeClr val="dk1"/>
                </a:solidFill>
                <a:latin typeface="Arial"/>
                <a:ea typeface="Arial"/>
                <a:cs typeface="Arial"/>
                <a:sym typeface="Arial"/>
              </a:rPr>
              <a:t>This led us  to the main hypothesis of our research: the learning organization paradigm presents a great potential for designing the inner characteristics of an organization that holds high prospects for sustainability.</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We defined and carried out our research on 2 streams (secondary hypotheses) . How it’s the learning organisation paradigmes and opractices help in deceloping sound strategies for sustainabilit;  and their impact on removing/reducing the limiting factors that stop them in evolution toward sustainability.</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Hypotheses that where confirmed by our research.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1268412" y="323850"/>
            <a:ext cx="4429124" cy="33210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71" name="Shape 271"/>
          <p:cNvSpPr txBox="1"/>
          <p:nvPr>
            <p:ph idx="1" type="body"/>
          </p:nvPr>
        </p:nvSpPr>
        <p:spPr>
          <a:xfrm>
            <a:off x="548679" y="3779912"/>
            <a:ext cx="5976664" cy="504055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SzPct val="25000"/>
              <a:buNone/>
            </a:pPr>
            <a:r>
              <a:rPr b="0" i="0" lang="en-GB" sz="1110" u="none" cap="none" strike="noStrike">
                <a:solidFill>
                  <a:schemeClr val="dk1"/>
                </a:solidFill>
                <a:latin typeface="Arial"/>
                <a:ea typeface="Arial"/>
                <a:cs typeface="Arial"/>
                <a:sym typeface="Arial"/>
              </a:rPr>
              <a:t>For data analysis we used pattern matching – that means that  a theoretical model had to be developed . This served as the reference pattern for studying the cases, predicting likely results. </a:t>
            </a:r>
          </a:p>
          <a:p>
            <a:pPr indent="0" lvl="0" marL="0" marR="0" rtl="0" algn="l">
              <a:lnSpc>
                <a:spcPct val="90000"/>
              </a:lnSpc>
              <a:spcBef>
                <a:spcPts val="333"/>
              </a:spcBef>
              <a:spcAft>
                <a:spcPts val="0"/>
              </a:spcAft>
              <a:buSzPct val="25000"/>
              <a:buNone/>
            </a:pPr>
            <a:r>
              <a:t/>
            </a:r>
            <a:endParaRPr b="0" i="0" sz="1110" u="none" cap="none" strike="noStrike">
              <a:solidFill>
                <a:schemeClr val="dk1"/>
              </a:solidFill>
              <a:latin typeface="Arial"/>
              <a:ea typeface="Arial"/>
              <a:cs typeface="Arial"/>
              <a:sym typeface="Arial"/>
            </a:endParaRPr>
          </a:p>
          <a:p>
            <a:pPr indent="0" lvl="0" marL="0" marR="0" rtl="0" algn="l">
              <a:lnSpc>
                <a:spcPct val="90000"/>
              </a:lnSpc>
              <a:spcBef>
                <a:spcPts val="333"/>
              </a:spcBef>
              <a:spcAft>
                <a:spcPts val="0"/>
              </a:spcAft>
              <a:buSzPct val="25000"/>
              <a:buNone/>
            </a:pPr>
            <a:r>
              <a:rPr b="0" i="0" lang="en-GB" sz="1110" u="none" cap="none" strike="noStrike">
                <a:solidFill>
                  <a:schemeClr val="dk1"/>
                </a:solidFill>
                <a:latin typeface="Arial"/>
                <a:ea typeface="Arial"/>
                <a:cs typeface="Arial"/>
                <a:sym typeface="Arial"/>
              </a:rPr>
              <a:t>=======</a:t>
            </a:r>
          </a:p>
          <a:p>
            <a:pPr indent="0" lvl="0" marL="0" marR="0" rtl="0" algn="l">
              <a:lnSpc>
                <a:spcPct val="90000"/>
              </a:lnSpc>
              <a:spcBef>
                <a:spcPts val="333"/>
              </a:spcBef>
              <a:spcAft>
                <a:spcPts val="0"/>
              </a:spcAft>
              <a:buClr>
                <a:schemeClr val="dk1"/>
              </a:buClr>
              <a:buSzPct val="25000"/>
              <a:buFont typeface="Arial"/>
              <a:buNone/>
            </a:pPr>
            <a:r>
              <a:rPr b="0" i="0" lang="en-GB" sz="1110" u="none" cap="none" strike="noStrike">
                <a:solidFill>
                  <a:schemeClr val="dk1"/>
                </a:solidFill>
                <a:latin typeface="Arial"/>
                <a:ea typeface="Arial"/>
                <a:cs typeface="Arial"/>
                <a:sym typeface="Arial"/>
              </a:rPr>
              <a:t>Pattern matching – if the theoretical and operational patterns do not match, there can be a number of causes: the theoretical model might be incorect; the observations may be unfit or erroneous, or a combination of both For internal validity it is important to show that there are no credible alternative theories that can explain the observed pattern. So, we paid particular attention to investigating and analyzing possible alternative explanations to those implied by the theoretical model we proposed. When the theoretical pattern and the observed one match the internal validity is significantly enhanced.</a:t>
            </a:r>
          </a:p>
          <a:p>
            <a:pPr indent="0" lvl="0" marL="0" marR="0" rtl="0" algn="l">
              <a:lnSpc>
                <a:spcPct val="90000"/>
              </a:lnSpc>
              <a:spcBef>
                <a:spcPts val="333"/>
              </a:spcBef>
              <a:spcAft>
                <a:spcPts val="0"/>
              </a:spcAft>
              <a:buSzPct val="25000"/>
              <a:buNone/>
            </a:pPr>
            <a:r>
              <a:t/>
            </a:r>
            <a:endParaRPr b="0" i="0" sz="1110" u="none" cap="none" strike="noStrike">
              <a:solidFill>
                <a:schemeClr val="dk1"/>
              </a:solidFill>
              <a:latin typeface="Arial"/>
              <a:ea typeface="Arial"/>
              <a:cs typeface="Arial"/>
              <a:sym typeface="Arial"/>
            </a:endParaRPr>
          </a:p>
          <a:p>
            <a:pPr indent="0" lvl="0" marL="0" marR="0" rtl="0" algn="l">
              <a:lnSpc>
                <a:spcPct val="90000"/>
              </a:lnSpc>
              <a:spcBef>
                <a:spcPts val="333"/>
              </a:spcBef>
              <a:spcAft>
                <a:spcPts val="0"/>
              </a:spcAft>
              <a:buSzPct val="25000"/>
              <a:buNone/>
            </a:pPr>
            <a:r>
              <a:rPr b="0" i="0" lang="en-GB" sz="1110" u="none" cap="none" strike="noStrike">
                <a:solidFill>
                  <a:schemeClr val="dk1"/>
                </a:solidFill>
                <a:latin typeface="Arial"/>
                <a:ea typeface="Arial"/>
                <a:cs typeface="Arial"/>
                <a:sym typeface="Arial"/>
              </a:rPr>
              <a:t>The logic of pattern matching leads us to relate, link or match the data directly obtained in the field (the observed or operational pattern) and the predictions made by the model (the theoretical pattern).For internal validity it is important to show that there are no credible alternative theories that can explain the observed pattern. So, we paid particular attention to investigating and analyzing possible alternative explanations to those implied by the theoretical model we proposed. When the theoretical pattern and the observed one match the internal validity is significantly enhanced.</a:t>
            </a:r>
          </a:p>
          <a:p>
            <a:pPr indent="0" lvl="0" marL="0" marR="0" rtl="0" algn="l">
              <a:lnSpc>
                <a:spcPct val="90000"/>
              </a:lnSpc>
              <a:spcBef>
                <a:spcPts val="333"/>
              </a:spcBef>
              <a:spcAft>
                <a:spcPts val="0"/>
              </a:spcAft>
              <a:buSzPct val="25000"/>
              <a:buNone/>
            </a:pPr>
            <a:r>
              <a:t/>
            </a:r>
            <a:endParaRPr b="0" i="0" sz="1110" u="none" cap="none" strike="noStrike">
              <a:solidFill>
                <a:schemeClr val="dk1"/>
              </a:solidFill>
              <a:latin typeface="Arial"/>
              <a:ea typeface="Arial"/>
              <a:cs typeface="Arial"/>
              <a:sym typeface="Arial"/>
            </a:endParaRPr>
          </a:p>
          <a:p>
            <a:pPr indent="0" lvl="0" marL="0" marR="0" rtl="0" algn="l">
              <a:lnSpc>
                <a:spcPct val="90000"/>
              </a:lnSpc>
              <a:spcBef>
                <a:spcPts val="333"/>
              </a:spcBef>
              <a:spcAft>
                <a:spcPts val="0"/>
              </a:spcAft>
              <a:buSzPct val="25000"/>
              <a:buNone/>
            </a:pPr>
            <a:r>
              <a:rPr b="0" i="0" lang="en-GB" sz="1110" u="none" cap="none" strike="noStrike">
                <a:solidFill>
                  <a:schemeClr val="dk1"/>
                </a:solidFill>
                <a:latin typeface="Arial"/>
                <a:ea typeface="Arial"/>
                <a:cs typeface="Arial"/>
                <a:sym typeface="Arial"/>
              </a:rPr>
              <a:t>The generalization should follow the method referred to as "analytic generalization", by which a previously developed theory is used as a pattern against which the empirical results of the case study are matched. If we can analyze two or more cases by pattern matching as part of a direct replication experiment (i.e., ensuring that all cases meet the conditions that the existing theory and evidence anticipate as necessary for obtaining the desired effect) and if the results are the same, then the experiment adds to the generalizability and acceptance of the original study. If we can also make a theoretical replication and if it turns successful, generalizability is further supported.</a:t>
            </a:r>
          </a:p>
        </p:txBody>
      </p:sp>
      <p:sp>
        <p:nvSpPr>
          <p:cNvPr id="272" name="Shape 27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79" name="Shape 27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SzPct val="25000"/>
              <a:buNone/>
            </a:pPr>
            <a:r>
              <a:rPr b="0" i="0" lang="en-GB" sz="1200" u="none" cap="none" strike="noStrike">
                <a:solidFill>
                  <a:schemeClr val="dk1"/>
                </a:solidFill>
                <a:latin typeface="Arial"/>
                <a:ea typeface="Arial"/>
                <a:cs typeface="Arial"/>
                <a:sym typeface="Arial"/>
              </a:rPr>
              <a:t>A simplified version of our model can be seen on the slide.</a:t>
            </a:r>
          </a:p>
          <a:p>
            <a:pPr indent="0" lvl="0" marL="0" marR="0" rtl="0" algn="l">
              <a:lnSpc>
                <a:spcPct val="90000"/>
              </a:lnSpc>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lnSpc>
                <a:spcPct val="90000"/>
              </a:lnSpc>
              <a:spcBef>
                <a:spcPts val="360"/>
              </a:spcBef>
              <a:spcAft>
                <a:spcPts val="0"/>
              </a:spcAft>
              <a:buSzPct val="25000"/>
              <a:buNone/>
            </a:pPr>
            <a:r>
              <a:rPr b="0" i="0" lang="en-GB" sz="1200" u="none" cap="none" strike="noStrike">
                <a:solidFill>
                  <a:schemeClr val="dk1"/>
                </a:solidFill>
                <a:latin typeface="Arial"/>
                <a:ea typeface="Arial"/>
                <a:cs typeface="Arial"/>
                <a:sym typeface="Arial"/>
              </a:rPr>
              <a:t>The model should be seen as consisting of two interrelated levels. Level "0" comprises the learning cycles of the "knowledge spiral" (Nonaka and</a:t>
            </a:r>
          </a:p>
          <a:p>
            <a:pPr indent="0" lvl="0" marL="0" marR="0" rtl="0" algn="l">
              <a:lnSpc>
                <a:spcPct val="90000"/>
              </a:lnSpc>
              <a:spcBef>
                <a:spcPts val="360"/>
              </a:spcBef>
              <a:spcAft>
                <a:spcPts val="0"/>
              </a:spcAft>
              <a:buSzPct val="25000"/>
              <a:buNone/>
            </a:pPr>
            <a:r>
              <a:rPr b="0" i="0" lang="en-GB" sz="1200" u="none" cap="none" strike="noStrike">
                <a:solidFill>
                  <a:schemeClr val="dk1"/>
                </a:solidFill>
                <a:latin typeface="Arial"/>
                <a:ea typeface="Arial"/>
                <a:cs typeface="Arial"/>
                <a:sym typeface="Arial"/>
              </a:rPr>
              <a:t>Takeuchi, 1995), cycles that occur in teams and communities of practice (Senge, 2006). Those cycles underlie the other elements of the model situated at level "1", i.e., four disciplines of the learning organization and the strategy development process.</a:t>
            </a:r>
          </a:p>
          <a:p>
            <a:pPr indent="0" lvl="0" marL="0" marR="0" rtl="0" algn="l">
              <a:lnSpc>
                <a:spcPct val="90000"/>
              </a:lnSpc>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lnSpc>
                <a:spcPct val="90000"/>
              </a:lnSpc>
              <a:spcBef>
                <a:spcPts val="360"/>
              </a:spcBef>
              <a:spcAft>
                <a:spcPts val="0"/>
              </a:spcAft>
              <a:buSzPct val="25000"/>
              <a:buNone/>
            </a:pPr>
            <a:r>
              <a:rPr b="0" i="0" lang="en-GB" sz="1200" u="none" cap="none" strike="noStrike">
                <a:solidFill>
                  <a:schemeClr val="dk1"/>
                </a:solidFill>
                <a:latin typeface="Arial"/>
                <a:ea typeface="Arial"/>
                <a:cs typeface="Arial"/>
                <a:sym typeface="Arial"/>
              </a:rPr>
              <a:t>====</a:t>
            </a:r>
          </a:p>
          <a:p>
            <a:pPr indent="0" lvl="0" marL="0" marR="0" rtl="0" algn="l">
              <a:lnSpc>
                <a:spcPct val="90000"/>
              </a:lnSpc>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lnSpc>
                <a:spcPct val="90000"/>
              </a:lnSpc>
              <a:spcBef>
                <a:spcPts val="360"/>
              </a:spcBef>
              <a:spcAft>
                <a:spcPts val="0"/>
              </a:spcAft>
              <a:buSzPct val="25000"/>
              <a:buNone/>
            </a:pPr>
            <a:r>
              <a:rPr b="0" i="0" lang="en-GB" sz="1200" u="none" cap="none" strike="noStrike">
                <a:solidFill>
                  <a:schemeClr val="dk1"/>
                </a:solidFill>
                <a:latin typeface="Arial"/>
                <a:ea typeface="Arial"/>
                <a:cs typeface="Arial"/>
                <a:sym typeface="Arial"/>
              </a:rPr>
              <a:t>The model places learning in teams and communities of practice centrally on level "0" because it is the keystone of the learning organization due to its essential role in creating the knowledge circulated throughout a learning organization. Our model also implies </a:t>
            </a:r>
          </a:p>
          <a:p>
            <a:pPr indent="0" lvl="0" marL="0" marR="0" rtl="0" algn="l">
              <a:lnSpc>
                <a:spcPct val="90000"/>
              </a:lnSpc>
              <a:spcBef>
                <a:spcPts val="360"/>
              </a:spcBef>
              <a:spcAft>
                <a:spcPts val="0"/>
              </a:spcAft>
              <a:buSzPct val="25000"/>
              <a:buNone/>
            </a:pPr>
            <a:r>
              <a:rPr b="0" i="0" lang="en-GB" sz="1200" u="none" cap="none" strike="noStrike">
                <a:solidFill>
                  <a:schemeClr val="dk1"/>
                </a:solidFill>
                <a:latin typeface="Arial"/>
                <a:ea typeface="Arial"/>
                <a:cs typeface="Arial"/>
                <a:sym typeface="Arial"/>
              </a:rPr>
              <a:t>that the creation of the shared vision, challenging mental models, creation of dynamic capabilities and the development of systems thinking cannot occur in the absence of the learning cycles at level "0" (Oncică-Sanislav and Cândea, 2010). Thus, the learning processes at the level “0” appear to lie at the basis of developing a sustainable business.</a:t>
            </a:r>
          </a:p>
          <a:p>
            <a:pPr indent="0" lvl="0" marL="0" marR="0" rtl="0" algn="l">
              <a:lnSpc>
                <a:spcPct val="90000"/>
              </a:lnSpc>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p:txBody>
      </p:sp>
      <p:sp>
        <p:nvSpPr>
          <p:cNvPr id="280" name="Shape 28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1268412" y="323850"/>
            <a:ext cx="4429124" cy="33210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87" name="Shape 287"/>
          <p:cNvSpPr txBox="1"/>
          <p:nvPr>
            <p:ph idx="1" type="body"/>
          </p:nvPr>
        </p:nvSpPr>
        <p:spPr>
          <a:xfrm>
            <a:off x="548679" y="3779912"/>
            <a:ext cx="5976664" cy="504055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SzPct val="25000"/>
              <a:buNone/>
            </a:pPr>
            <a:r>
              <a:rPr b="0" i="0" lang="en-GB" sz="1110" u="none" cap="none" strike="noStrike">
                <a:solidFill>
                  <a:schemeClr val="dk1"/>
                </a:solidFill>
                <a:latin typeface="Arial"/>
                <a:ea typeface="Arial"/>
                <a:cs typeface="Arial"/>
                <a:sym typeface="Arial"/>
              </a:rPr>
              <a:t>We decided to produce two case studies and make use of the theoretical replication logic (contrasting results for predictable reasons) . We had as a goal to obtain an acceptable transferability of the results of the study performed on the two cases by theoretical replication </a:t>
            </a:r>
          </a:p>
          <a:p>
            <a:pPr indent="0" lvl="0" marL="0" marR="0" rtl="0" algn="l">
              <a:lnSpc>
                <a:spcPct val="90000"/>
              </a:lnSpc>
              <a:spcBef>
                <a:spcPts val="333"/>
              </a:spcBef>
              <a:spcAft>
                <a:spcPts val="0"/>
              </a:spcAft>
              <a:buSzPct val="25000"/>
              <a:buNone/>
            </a:pPr>
            <a:r>
              <a:t/>
            </a:r>
            <a:endParaRPr b="0" i="0" sz="1110" u="none" cap="none" strike="noStrike">
              <a:solidFill>
                <a:schemeClr val="dk1"/>
              </a:solidFill>
              <a:latin typeface="Arial"/>
              <a:ea typeface="Arial"/>
              <a:cs typeface="Arial"/>
              <a:sym typeface="Arial"/>
            </a:endParaRPr>
          </a:p>
          <a:p>
            <a:pPr indent="0" lvl="0" marL="0" marR="0" rtl="0" algn="l">
              <a:lnSpc>
                <a:spcPct val="90000"/>
              </a:lnSpc>
              <a:spcBef>
                <a:spcPts val="333"/>
              </a:spcBef>
              <a:spcAft>
                <a:spcPts val="0"/>
              </a:spcAft>
              <a:buSzPct val="25000"/>
              <a:buNone/>
            </a:pPr>
            <a:r>
              <a:t/>
            </a:r>
            <a:endParaRPr b="0" i="0" sz="1110" u="none" cap="none" strike="noStrike">
              <a:solidFill>
                <a:schemeClr val="dk1"/>
              </a:solidFill>
              <a:latin typeface="Arial"/>
              <a:ea typeface="Arial"/>
              <a:cs typeface="Arial"/>
              <a:sym typeface="Arial"/>
            </a:endParaRPr>
          </a:p>
          <a:p>
            <a:pPr indent="0" lvl="0" marL="0" marR="0" rtl="0" algn="l">
              <a:lnSpc>
                <a:spcPct val="90000"/>
              </a:lnSpc>
              <a:spcBef>
                <a:spcPts val="333"/>
              </a:spcBef>
              <a:spcAft>
                <a:spcPts val="0"/>
              </a:spcAft>
              <a:buSzPct val="25000"/>
              <a:buNone/>
            </a:pPr>
            <a:r>
              <a:rPr b="0" i="0" lang="en-GB" sz="1110" u="none" cap="none" strike="noStrike">
                <a:solidFill>
                  <a:schemeClr val="dk1"/>
                </a:solidFill>
                <a:latin typeface="Arial"/>
                <a:ea typeface="Arial"/>
                <a:cs typeface="Arial"/>
                <a:sym typeface="Arial"/>
              </a:rPr>
              <a:t>======================. </a:t>
            </a:r>
          </a:p>
          <a:p>
            <a:pPr indent="0" lvl="0" marL="0" marR="0" rtl="0" algn="l">
              <a:lnSpc>
                <a:spcPct val="90000"/>
              </a:lnSpc>
              <a:spcBef>
                <a:spcPts val="333"/>
              </a:spcBef>
              <a:spcAft>
                <a:spcPts val="0"/>
              </a:spcAft>
              <a:buSzPct val="25000"/>
              <a:buNone/>
            </a:pPr>
            <a:r>
              <a:rPr b="0" i="0" lang="en-GB" sz="1110" u="none" cap="none" strike="noStrike">
                <a:solidFill>
                  <a:schemeClr val="dk1"/>
                </a:solidFill>
                <a:latin typeface="Arial"/>
                <a:ea typeface="Arial"/>
                <a:cs typeface="Arial"/>
                <a:sym typeface="Arial"/>
              </a:rPr>
              <a:t>If we can analyze two or more cases by pattern matching as part of a direct replication experiment (i.e., ensuring that all cases meet the conditions that the existing theory and evidence anticipate as necessary for obtaining the desired effect) and if the results are the same, then the experiment adds to the generalizability and acceptance of the original study. If we can also make a theoretical replication and if it turns successful, generalizability is further supported.</a:t>
            </a:r>
          </a:p>
        </p:txBody>
      </p:sp>
      <p:sp>
        <p:nvSpPr>
          <p:cNvPr id="288" name="Shape 28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95" name="Shape 29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GB" sz="1200" u="none" cap="none" strike="noStrike">
                <a:solidFill>
                  <a:schemeClr val="dk1"/>
                </a:solidFill>
                <a:latin typeface="Arial"/>
                <a:ea typeface="Arial"/>
                <a:cs typeface="Arial"/>
                <a:sym typeface="Arial"/>
              </a:rPr>
              <a:t>Nike, Inc. case was selected because, after a preliminary analysis, the corporation presented the profile of an organization well advanced along the</a:t>
            </a:r>
          </a:p>
          <a:p>
            <a:pPr indent="0" lvl="0" marL="0" marR="0" rtl="0" algn="l">
              <a:lnSpc>
                <a:spcPct val="100000"/>
              </a:lnSpc>
              <a:spcBef>
                <a:spcPts val="3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evolutionary process toward sustainability. Served as direct replication of the model.</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We followed the evolution of the company with a focus on internal events without disregard for the external context. Our study covered the period from 1992 to 2012. For this time interval we proceededed to analyze the development of the company and the strategic decisions made by company management. We made use of information from a variety of sources: company annual reports, financial reports and public information posted on company websites, reports and articles of monitoring agencies and of NGOs, articles in the economic and sustainability-related press.</a:t>
            </a:r>
          </a:p>
        </p:txBody>
      </p:sp>
      <p:sp>
        <p:nvSpPr>
          <p:cNvPr id="296" name="Shape 29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28" name="Shape 32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The other case was selected so that the company has a corporate strategy in contrast with Nike’s. In other words, we looked for a company that reached at best stage 3 in the model. Having in view also the data accesibilty  and our will to study a Romanian company, we selected Romtelecom – one of the biggest national companies in Romania at the moment of the research. </a:t>
            </a:r>
          </a:p>
          <a:p>
            <a:pPr indent="0" lvl="0" marL="0" marR="0" rtl="0" algn="l">
              <a:lnSpc>
                <a:spcPct val="100000"/>
              </a:lnSpc>
              <a:spcBef>
                <a:spcPts val="3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Theoretical replication of the model – contrasting result for predictable reasons.</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p:txBody>
      </p:sp>
      <p:sp>
        <p:nvSpPr>
          <p:cNvPr id="329" name="Shape 32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60" name="Shape 36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Noto Sans Symbols"/>
              <a:buChar char="✓"/>
            </a:pPr>
            <a:r>
              <a:rPr b="0" i="0" lang="en-GB" sz="1200" u="none" cap="none" strike="noStrike">
                <a:solidFill>
                  <a:schemeClr val="dk1"/>
                </a:solidFill>
                <a:latin typeface="Arial"/>
                <a:ea typeface="Arial"/>
                <a:cs typeface="Arial"/>
                <a:sym typeface="Arial"/>
              </a:rPr>
              <a:t>The analysis produced an observed pattern that matched the pattern predicted by the model in case of Nike, thereby supporting the hypotheses of our research (direct replication) and an oposite- for predictable reasons</a:t>
            </a:r>
          </a:p>
          <a:p>
            <a:pPr indent="0" lvl="0" marL="0" marR="0" rtl="0" algn="l">
              <a:spcBef>
                <a:spcPts val="960"/>
              </a:spcBef>
              <a:spcAft>
                <a:spcPts val="0"/>
              </a:spcAft>
              <a:buClr>
                <a:schemeClr val="dk1"/>
              </a:buClr>
              <a:buSzPct val="25000"/>
              <a:buFont typeface="Noto Sans Symbols"/>
              <a:buNone/>
            </a:pPr>
            <a:r>
              <a:t/>
            </a:r>
            <a:endParaRPr b="0" i="0" sz="1200" u="none" cap="none" strike="noStrike">
              <a:solidFill>
                <a:schemeClr val="dk1"/>
              </a:solidFill>
              <a:latin typeface="Arial"/>
              <a:ea typeface="Arial"/>
              <a:cs typeface="Arial"/>
              <a:sym typeface="Arial"/>
            </a:endParaRPr>
          </a:p>
          <a:p>
            <a:pPr indent="0" lvl="0" marL="0" marR="0" rtl="0" algn="l">
              <a:spcBef>
                <a:spcPts val="960"/>
              </a:spcBef>
              <a:spcAft>
                <a:spcPts val="0"/>
              </a:spcAft>
              <a:buClr>
                <a:schemeClr val="dk1"/>
              </a:buClr>
              <a:buSzPct val="100000"/>
              <a:buFont typeface="Noto Sans Symbols"/>
              <a:buChar char="✓"/>
            </a:pPr>
            <a:r>
              <a:rPr b="0" i="0" lang="en-GB" sz="1200" u="none" cap="none" strike="noStrike">
                <a:solidFill>
                  <a:schemeClr val="dk1"/>
                </a:solidFill>
                <a:latin typeface="Arial"/>
                <a:ea typeface="Arial"/>
                <a:cs typeface="Arial"/>
                <a:sym typeface="Arial"/>
              </a:rPr>
              <a:t>Our analysis revealed the existence of a two-way relation between the two development processes, toward the learning organization and toward sustainability.</a:t>
            </a:r>
          </a:p>
          <a:p>
            <a:pPr indent="0" lvl="0" marL="0" marR="0" rtl="0" algn="l">
              <a:spcBef>
                <a:spcPts val="9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 </a:t>
            </a:r>
          </a:p>
          <a:p>
            <a:pPr indent="0" lvl="0" marL="0" marR="0" rtl="0" algn="l">
              <a:spcBef>
                <a:spcPts val="960"/>
              </a:spcBef>
              <a:spcAft>
                <a:spcPts val="0"/>
              </a:spcAft>
              <a:buClr>
                <a:schemeClr val="dk1"/>
              </a:buClr>
              <a:buSzPct val="100000"/>
              <a:buFont typeface="Noto Sans Symbols"/>
              <a:buChar char="✓"/>
            </a:pPr>
            <a:r>
              <a:rPr b="0" i="0" lang="en-GB" sz="1200" u="none" cap="none" strike="noStrike">
                <a:solidFill>
                  <a:schemeClr val="dk1"/>
                </a:solidFill>
                <a:latin typeface="Arial"/>
                <a:ea typeface="Arial"/>
                <a:cs typeface="Arial"/>
                <a:sym typeface="Arial"/>
              </a:rPr>
              <a:t>Questioning existing </a:t>
            </a:r>
            <a:r>
              <a:rPr b="1" i="0" lang="en-GB" sz="1200" u="none" cap="none" strike="noStrike">
                <a:solidFill>
                  <a:schemeClr val="dk1"/>
                </a:solidFill>
                <a:latin typeface="Arial"/>
                <a:ea typeface="Arial"/>
                <a:cs typeface="Arial"/>
                <a:sym typeface="Arial"/>
              </a:rPr>
              <a:t>mental models </a:t>
            </a:r>
            <a:r>
              <a:rPr b="0" i="0" lang="en-GB" sz="1200" u="none" cap="none" strike="noStrike">
                <a:solidFill>
                  <a:schemeClr val="dk1"/>
                </a:solidFill>
                <a:latin typeface="Arial"/>
                <a:ea typeface="Arial"/>
                <a:cs typeface="Arial"/>
                <a:sym typeface="Arial"/>
              </a:rPr>
              <a:t>and double loop learning appears to be essential for moving toward more advanced stages of sustainability (stage 3 and higher)</a:t>
            </a:r>
          </a:p>
          <a:p>
            <a:pPr indent="0" lvl="0" marL="0" marR="0" rtl="0" algn="l">
              <a:spcBef>
                <a:spcPts val="960"/>
              </a:spcBef>
              <a:spcAft>
                <a:spcPts val="0"/>
              </a:spcAft>
              <a:buClr>
                <a:schemeClr val="dk1"/>
              </a:buClr>
              <a:buSzPct val="100000"/>
              <a:buFont typeface="Noto Sans Symbols"/>
              <a:buNone/>
            </a:pPr>
            <a:r>
              <a:t/>
            </a:r>
            <a:endParaRPr b="0" i="0" sz="1200" u="none" cap="none" strike="noStrike">
              <a:solidFill>
                <a:schemeClr val="dk1"/>
              </a:solidFill>
              <a:latin typeface="Arial"/>
              <a:ea typeface="Arial"/>
              <a:cs typeface="Arial"/>
              <a:sym typeface="Arial"/>
            </a:endParaRPr>
          </a:p>
          <a:p>
            <a:pPr indent="0" lvl="0" marL="0" marR="0" rtl="0" algn="l">
              <a:spcBef>
                <a:spcPts val="960"/>
              </a:spcBef>
              <a:spcAft>
                <a:spcPts val="0"/>
              </a:spcAft>
              <a:buClr>
                <a:schemeClr val="dk1"/>
              </a:buClr>
              <a:buSzPct val="100000"/>
              <a:buFont typeface="Noto Sans Symbols"/>
              <a:buChar char="✓"/>
            </a:pPr>
            <a:r>
              <a:rPr b="0" i="0" lang="en-GB" sz="1200" u="none" cap="none" strike="noStrike">
                <a:solidFill>
                  <a:schemeClr val="dk1"/>
                </a:solidFill>
                <a:latin typeface="Arial"/>
                <a:ea typeface="Arial"/>
                <a:cs typeface="Arial"/>
                <a:sym typeface="Arial"/>
              </a:rPr>
              <a:t>There is a critical need to </a:t>
            </a:r>
            <a:r>
              <a:rPr b="1" i="0" lang="en-GB" sz="1200" u="none" cap="none" strike="noStrike">
                <a:solidFill>
                  <a:schemeClr val="dk1"/>
                </a:solidFill>
                <a:latin typeface="Arial"/>
                <a:ea typeface="Arial"/>
                <a:cs typeface="Arial"/>
                <a:sym typeface="Arial"/>
              </a:rPr>
              <a:t>think systemically</a:t>
            </a:r>
            <a:r>
              <a:rPr b="0" i="0" lang="en-GB" sz="1200" u="none" cap="none" strike="noStrike">
                <a:solidFill>
                  <a:schemeClr val="dk1"/>
                </a:solidFill>
                <a:latin typeface="Arial"/>
                <a:ea typeface="Arial"/>
                <a:cs typeface="Arial"/>
                <a:sym typeface="Arial"/>
              </a:rPr>
              <a:t> in the struggle for sustainability – understanding the system in which you operate and , for example understanding and redefining the boundary between externalities and internalities.</a:t>
            </a:r>
          </a:p>
          <a:p>
            <a:pPr indent="0" lvl="0" marL="0" marR="0" rtl="0" algn="l">
              <a:spcBef>
                <a:spcPts val="960"/>
              </a:spcBef>
              <a:spcAft>
                <a:spcPts val="0"/>
              </a:spcAft>
              <a:buClr>
                <a:schemeClr val="dk1"/>
              </a:buClr>
              <a:buSzPct val="100000"/>
              <a:buFont typeface="Noto Sans Symbols"/>
              <a:buNone/>
            </a:pPr>
            <a:r>
              <a:t/>
            </a:r>
            <a:endParaRPr b="0" i="0" sz="1200" u="none" cap="none" strike="noStrike">
              <a:solidFill>
                <a:schemeClr val="dk1"/>
              </a:solidFill>
              <a:latin typeface="Arial"/>
              <a:ea typeface="Arial"/>
              <a:cs typeface="Arial"/>
              <a:sym typeface="Arial"/>
            </a:endParaRPr>
          </a:p>
          <a:p>
            <a:pPr indent="0" lvl="0" marL="0" marR="0" rtl="0" algn="l">
              <a:spcBef>
                <a:spcPts val="960"/>
              </a:spcBef>
              <a:spcAft>
                <a:spcPts val="0"/>
              </a:spcAft>
              <a:buClr>
                <a:schemeClr val="dk1"/>
              </a:buClr>
              <a:buSzPct val="100000"/>
              <a:buFont typeface="Noto Sans Symbols"/>
              <a:buChar char="✓"/>
            </a:pPr>
            <a:r>
              <a:rPr b="0" i="0" lang="en-GB" sz="1200" u="none" cap="none" strike="noStrike">
                <a:solidFill>
                  <a:schemeClr val="dk1"/>
                </a:solidFill>
                <a:latin typeface="Arial"/>
                <a:ea typeface="Arial"/>
                <a:cs typeface="Arial"/>
                <a:sym typeface="Arial"/>
              </a:rPr>
              <a:t>The importance of strategic management: adopting a long-term perspective and providing  strategic guidance to all corporate responsibility actions, over time, has been revealed</a:t>
            </a:r>
          </a:p>
          <a:p>
            <a:pPr indent="0" lvl="0" marL="0" marR="0" rtl="0" algn="l">
              <a:spcBef>
                <a:spcPts val="360"/>
              </a:spcBef>
              <a:spcAft>
                <a:spcPts val="0"/>
              </a:spcAft>
              <a:buClr>
                <a:schemeClr val="dk1"/>
              </a:buClr>
              <a:buSzPct val="100000"/>
              <a:buFont typeface="Noto Sans Symbols"/>
              <a:buChar char="✓"/>
            </a:pPr>
            <a:r>
              <a:rPr b="0" i="0" lang="en-GB" sz="1200" u="none" cap="none" strike="noStrike">
                <a:solidFill>
                  <a:schemeClr val="dk1"/>
                </a:solidFill>
                <a:latin typeface="Arial"/>
                <a:ea typeface="Arial"/>
                <a:cs typeface="Arial"/>
                <a:sym typeface="Arial"/>
              </a:rPr>
              <a:t> It is equally important for the top  management of the company to possess the capability to encourage the surfacing of ideas from within the organization and to incorporate them into the emergent component of company strategy.</a:t>
            </a:r>
          </a:p>
          <a:p>
            <a:pPr indent="0" lvl="0" marL="0" marR="0" rtl="0" algn="l">
              <a:spcBef>
                <a:spcPts val="360"/>
              </a:spcBef>
              <a:spcAft>
                <a:spcPts val="0"/>
              </a:spcAft>
              <a:buClr>
                <a:schemeClr val="dk1"/>
              </a:buClr>
              <a:buSzPct val="100000"/>
              <a:buFont typeface="Noto Sans Symbols"/>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Clr>
                <a:schemeClr val="dk1"/>
              </a:buClr>
              <a:buSzPct val="100000"/>
              <a:buFont typeface="Noto Sans Symbols"/>
              <a:buChar char="✓"/>
            </a:pPr>
            <a:r>
              <a:rPr b="0" i="0" lang="en-GB" sz="1200" u="none" cap="none" strike="noStrike">
                <a:solidFill>
                  <a:schemeClr val="dk1"/>
                </a:solidFill>
                <a:latin typeface="Arial"/>
                <a:ea typeface="Arial"/>
                <a:cs typeface="Arial"/>
                <a:sym typeface="Arial"/>
              </a:rPr>
              <a:t>STRATEGY: LONG TERM GUIDANCE FOR MANAGERIAL EXECUTION</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p:txBody>
      </p:sp>
      <p:sp>
        <p:nvSpPr>
          <p:cNvPr id="361" name="Shape 36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68" name="Shape 36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1" marL="457200" marR="0" rtl="0" algn="l">
              <a:lnSpc>
                <a:spcPct val="90000"/>
              </a:lnSpc>
              <a:spcBef>
                <a:spcPts val="0"/>
              </a:spcBef>
              <a:spcAft>
                <a:spcPts val="0"/>
              </a:spcAft>
              <a:buClr>
                <a:schemeClr val="dk1"/>
              </a:buClr>
              <a:buSzPct val="100000"/>
              <a:buFont typeface="Noto Sans Symbols"/>
              <a:buChar char="✓"/>
            </a:pPr>
            <a:r>
              <a:rPr b="0" i="0" lang="en-GB" sz="1600" u="none" cap="none" strike="noStrike">
                <a:solidFill>
                  <a:schemeClr val="dk1"/>
                </a:solidFill>
                <a:latin typeface="Arial"/>
                <a:ea typeface="Arial"/>
                <a:cs typeface="Arial"/>
                <a:sym typeface="Arial"/>
              </a:rPr>
              <a:t>D</a:t>
            </a:r>
            <a:r>
              <a:rPr b="0" i="0" lang="en-GB" sz="1600" u="none" cap="none" strike="noStrike">
                <a:solidFill>
                  <a:schemeClr val="dk2"/>
                </a:solidFill>
                <a:latin typeface="Arial"/>
                <a:ea typeface="Arial"/>
                <a:cs typeface="Arial"/>
                <a:sym typeface="Arial"/>
              </a:rPr>
              <a:t>imensions of the learning organization critical for moving toward more advanced stages of sustainability (stage 3 and higher). </a:t>
            </a:r>
          </a:p>
          <a:p>
            <a:pPr indent="0" lvl="1" marL="457200" marR="0" rtl="0" algn="l">
              <a:lnSpc>
                <a:spcPct val="90000"/>
              </a:lnSpc>
              <a:spcBef>
                <a:spcPts val="480"/>
              </a:spcBef>
              <a:spcAft>
                <a:spcPts val="0"/>
              </a:spcAft>
              <a:buClr>
                <a:schemeClr val="dk1"/>
              </a:buClr>
              <a:buSzPct val="100000"/>
              <a:buFont typeface="Noto Sans Symbols"/>
              <a:buNone/>
            </a:pPr>
            <a:r>
              <a:t/>
            </a:r>
            <a:endParaRPr b="0" i="0" sz="1600" u="none" cap="none" strike="noStrike">
              <a:solidFill>
                <a:schemeClr val="dk1"/>
              </a:solidFill>
              <a:latin typeface="Arial"/>
              <a:ea typeface="Arial"/>
              <a:cs typeface="Arial"/>
              <a:sym typeface="Arial"/>
            </a:endParaRPr>
          </a:p>
          <a:p>
            <a:pPr indent="0" lvl="1" marL="457200" marR="0" rtl="0" algn="l">
              <a:lnSpc>
                <a:spcPct val="90000"/>
              </a:lnSpc>
              <a:spcBef>
                <a:spcPts val="480"/>
              </a:spcBef>
              <a:spcAft>
                <a:spcPts val="0"/>
              </a:spcAft>
              <a:buClr>
                <a:schemeClr val="dk1"/>
              </a:buClr>
              <a:buSzPct val="100000"/>
              <a:buFont typeface="Noto Sans Symbols"/>
              <a:buChar char="✓"/>
            </a:pPr>
            <a:r>
              <a:rPr b="0" i="0" lang="en-GB" sz="1600" u="none" cap="none" strike="noStrike">
                <a:solidFill>
                  <a:schemeClr val="dk1"/>
                </a:solidFill>
                <a:latin typeface="Arial"/>
                <a:ea typeface="Arial"/>
                <a:cs typeface="Arial"/>
                <a:sym typeface="Arial"/>
              </a:rPr>
              <a:t>the characteristics, tools and strategies of the learning organization paradigm could be used for preventing or overcoming internal limiting factors that could hinder progression through the evolutionary stages toward  sustainability </a:t>
            </a:r>
          </a:p>
          <a:p>
            <a:pPr indent="0" lvl="1" marL="457200" marR="0" rtl="0" algn="l">
              <a:lnSpc>
                <a:spcPct val="90000"/>
              </a:lnSpc>
              <a:spcBef>
                <a:spcPts val="480"/>
              </a:spcBef>
              <a:spcAft>
                <a:spcPts val="0"/>
              </a:spcAft>
              <a:buClr>
                <a:schemeClr val="dk1"/>
              </a:buClr>
              <a:buSzPct val="100000"/>
              <a:buFont typeface="Noto Sans Symbols"/>
              <a:buNone/>
            </a:pPr>
            <a:r>
              <a:t/>
            </a:r>
            <a:endParaRPr b="0" i="0" sz="1600" u="none" cap="none" strike="noStrike">
              <a:solidFill>
                <a:schemeClr val="dk1"/>
              </a:solidFill>
              <a:latin typeface="Arial"/>
              <a:ea typeface="Arial"/>
              <a:cs typeface="Arial"/>
              <a:sym typeface="Arial"/>
            </a:endParaRPr>
          </a:p>
          <a:p>
            <a:pPr indent="0" lvl="1" marL="457200" marR="0" rtl="0" algn="l">
              <a:lnSpc>
                <a:spcPct val="90000"/>
              </a:lnSpc>
              <a:spcBef>
                <a:spcPts val="480"/>
              </a:spcBef>
              <a:spcAft>
                <a:spcPts val="0"/>
              </a:spcAft>
              <a:buClr>
                <a:schemeClr val="dk1"/>
              </a:buClr>
              <a:buSzPct val="100000"/>
              <a:buFont typeface="Noto Sans Symbols"/>
              <a:buChar char="✓"/>
            </a:pPr>
            <a:r>
              <a:rPr b="0" i="0" lang="en-GB" sz="1600" u="none" cap="none" strike="noStrike">
                <a:solidFill>
                  <a:schemeClr val="dk1"/>
                </a:solidFill>
                <a:latin typeface="Arial"/>
                <a:ea typeface="Arial"/>
                <a:cs typeface="Arial"/>
                <a:sym typeface="Arial"/>
              </a:rPr>
              <a:t>this </a:t>
            </a:r>
            <a:r>
              <a:rPr b="0" i="0" lang="en-GB" sz="1600" u="none" cap="none" strike="noStrike">
                <a:solidFill>
                  <a:schemeClr val="dk2"/>
                </a:solidFill>
                <a:latin typeface="Arial"/>
                <a:ea typeface="Arial"/>
                <a:cs typeface="Arial"/>
                <a:sym typeface="Arial"/>
              </a:rPr>
              <a:t> could very important in the context of SD/HCS: if </a:t>
            </a:r>
            <a:r>
              <a:rPr b="0" i="0" lang="en-GB" sz="1600" u="none" cap="none" strike="noStrike">
                <a:solidFill>
                  <a:schemeClr val="dk1"/>
                </a:solidFill>
                <a:latin typeface="Arial"/>
                <a:ea typeface="Arial"/>
                <a:cs typeface="Arial"/>
                <a:sym typeface="Arial"/>
              </a:rPr>
              <a:t> the number of companies on stage 4-5 increases , after a “tipping point” it’s reached, an avalanche effect is likely to be generated in the markets and the competitive context they operate – thus accelerating the evolution towards SD/HCS</a:t>
            </a:r>
          </a:p>
        </p:txBody>
      </p:sp>
      <p:sp>
        <p:nvSpPr>
          <p:cNvPr id="369" name="Shape 36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76" name="Shape 37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GB" sz="1200" u="none" cap="none" strike="noStrike">
                <a:solidFill>
                  <a:schemeClr val="lt1"/>
                </a:solidFill>
                <a:latin typeface="Arial"/>
                <a:ea typeface="Arial"/>
                <a:cs typeface="Arial"/>
                <a:sym typeface="Arial"/>
              </a:rPr>
              <a:t>Timpul nu mi-a permis o prezentare detaliata</a:t>
            </a:r>
          </a:p>
          <a:p>
            <a:pPr indent="0" lvl="0" marL="0" marR="0" rtl="0" algn="l">
              <a:lnSpc>
                <a:spcPct val="100000"/>
              </a:lnSpc>
              <a:spcBef>
                <a:spcPts val="360"/>
              </a:spcBef>
              <a:spcAft>
                <a:spcPts val="0"/>
              </a:spcAft>
              <a:buClr>
                <a:schemeClr val="lt1"/>
              </a:buClr>
              <a:buSzPct val="25000"/>
              <a:buFont typeface="Arial"/>
              <a:buNone/>
            </a:pPr>
            <a:r>
              <a:rPr b="0" i="0" lang="en-GB" sz="1200" u="none" cap="none" strike="noStrike">
                <a:solidFill>
                  <a:schemeClr val="lt1"/>
                </a:solidFill>
                <a:latin typeface="Arial"/>
                <a:ea typeface="Arial"/>
                <a:cs typeface="Arial"/>
                <a:sym typeface="Arial"/>
              </a:rPr>
              <a:t>Daca cercetarea noastra a reusit sa va trezeasca interesul, and you would find interesting to find aou in greater detail :  the book is available for free download at the address: </a:t>
            </a:r>
          </a:p>
          <a:p>
            <a:pPr indent="0" lvl="0" marL="0" marR="0" rtl="0" algn="l">
              <a:lnSpc>
                <a:spcPct val="100000"/>
              </a:lnSpc>
              <a:spcBef>
                <a:spcPts val="360"/>
              </a:spcBef>
              <a:spcAft>
                <a:spcPts val="0"/>
              </a:spcAft>
              <a:buClr>
                <a:schemeClr val="lt1"/>
              </a:buClr>
              <a:buSzPct val="25000"/>
              <a:buFont typeface="Arial"/>
              <a:buNone/>
            </a:pPr>
            <a:r>
              <a:rPr b="0" i="0" lang="en-GB" sz="1200" u="none" cap="none" strike="noStrike">
                <a:solidFill>
                  <a:schemeClr val="lt1"/>
                </a:solidFill>
                <a:latin typeface="Arial"/>
                <a:ea typeface="Arial"/>
                <a:cs typeface="Arial"/>
                <a:sym typeface="Arial"/>
              </a:rPr>
              <a:t>Pentru intrebari – va stau la dispozitie in urmatoarele minute, pe tot parcursul conferintei, and after.</a:t>
            </a:r>
          </a:p>
          <a:p>
            <a:pPr indent="0" lvl="0" marL="0" marR="0" rtl="0" algn="l">
              <a:lnSpc>
                <a:spcPct val="100000"/>
              </a:lnSpc>
              <a:spcBef>
                <a:spcPts val="360"/>
              </a:spcBef>
              <a:spcAft>
                <a:spcPts val="0"/>
              </a:spcAft>
              <a:buClr>
                <a:schemeClr val="lt1"/>
              </a:buClr>
              <a:buSzPct val="25000"/>
              <a:buFont typeface="Arial"/>
              <a:buNone/>
            </a:pPr>
            <a:r>
              <a:rPr b="0" i="0" lang="en-GB" sz="1200" u="none" cap="none" strike="noStrike">
                <a:solidFill>
                  <a:schemeClr val="lt1"/>
                </a:solidFill>
                <a:latin typeface="Arial"/>
                <a:ea typeface="Arial"/>
                <a:cs typeface="Arial"/>
                <a:sym typeface="Arial"/>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28" name="Shape 12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GB" sz="1200" u="none" cap="none" strike="noStrike">
                <a:solidFill>
                  <a:schemeClr val="dk1"/>
                </a:solidFill>
                <a:latin typeface="Arial"/>
                <a:ea typeface="Arial"/>
                <a:cs typeface="Arial"/>
                <a:sym typeface="Arial"/>
              </a:rPr>
              <a:t>In the next 25 min, I will try to give a very brief overview of our research: the premises we started from, our hypothesis, and of course , our findings.</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If you would pe interested in our research,  please access the electronic form of the book.</a:t>
            </a:r>
          </a:p>
        </p:txBody>
      </p:sp>
      <p:sp>
        <p:nvSpPr>
          <p:cNvPr id="129" name="Shape 12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82" name="Shape 38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GB" sz="1200" u="none" cap="none" strike="noStrike">
                <a:solidFill>
                  <a:schemeClr val="lt1"/>
                </a:solidFill>
                <a:latin typeface="Arial"/>
                <a:ea typeface="Arial"/>
                <a:cs typeface="Arial"/>
                <a:sym typeface="Arial"/>
              </a:rPr>
              <a:t>Findings synthesized in the book published last year (2016), a book made available for free download. </a:t>
            </a:r>
          </a:p>
          <a:p>
            <a:pPr indent="0" lvl="0" marL="0" marR="0" rtl="0" algn="l">
              <a:spcBef>
                <a:spcPts val="360"/>
              </a:spcBef>
              <a:spcAft>
                <a:spcPts val="0"/>
              </a:spcAft>
              <a:buSzPct val="25000"/>
              <a:buNone/>
            </a:pPr>
            <a:r>
              <a:t/>
            </a:r>
            <a:endParaRPr b="0" i="0" sz="1200" u="none" cap="none" strike="noStrike">
              <a:solidFill>
                <a:schemeClr val="lt1"/>
              </a:solidFill>
              <a:latin typeface="Arial"/>
              <a:ea typeface="Arial"/>
              <a:cs typeface="Arial"/>
              <a:sym typeface="Arial"/>
            </a:endParaRPr>
          </a:p>
          <a:p>
            <a:pPr indent="0" lvl="0" marL="0" marR="0" rtl="0" algn="l">
              <a:spcBef>
                <a:spcPts val="360"/>
              </a:spcBef>
              <a:spcAft>
                <a:spcPts val="0"/>
              </a:spcAft>
              <a:buSzPct val="25000"/>
              <a:buNone/>
            </a:pPr>
            <a:r>
              <a:rPr b="0" i="0" lang="en-GB" sz="1200" u="none" cap="none" strike="noStrike">
                <a:solidFill>
                  <a:schemeClr val="lt1"/>
                </a:solidFill>
                <a:latin typeface="Arial"/>
                <a:ea typeface="Arial"/>
                <a:cs typeface="Arial"/>
                <a:sym typeface="Arial"/>
              </a:rPr>
              <a:t>Si astept cu interes intrebarile dumneavoastra.</a:t>
            </a:r>
          </a:p>
          <a:p>
            <a:pPr indent="0" lvl="0" marL="0" marR="0" rtl="0" algn="l">
              <a:spcBef>
                <a:spcPts val="360"/>
              </a:spcBef>
              <a:spcAft>
                <a:spcPts val="0"/>
              </a:spcAft>
              <a:buSzPct val="25000"/>
              <a:buNone/>
            </a:pPr>
            <a:r>
              <a:rPr b="0" i="0" lang="en-GB" sz="1200" u="none" cap="none" strike="noStrike">
                <a:solidFill>
                  <a:schemeClr val="lt1"/>
                </a:solidFill>
                <a:latin typeface="Arial"/>
                <a:ea typeface="Arial"/>
                <a:cs typeface="Arial"/>
                <a:sym typeface="Arial"/>
              </a:rPr>
              <a:t>ZI-LE CUMVA CA GASESC CARTEA PT FREE DOWNLOAD SI UNDE!!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
        <p:nvSpPr>
          <p:cNvPr id="388" name="Shape 3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89" name="Shape 38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This lead to the main hypothesis of our research: the learning organization paradigm presents a great potential for designing the inner characteristics of an organization that holds high prospects for sustainability.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96" name="Shape 39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GB" sz="1200" u="none" cap="none" strike="noStrike">
                <a:solidFill>
                  <a:schemeClr val="dk1"/>
                </a:solidFill>
                <a:latin typeface="Arial"/>
                <a:ea typeface="Arial"/>
                <a:cs typeface="Arial"/>
                <a:sym typeface="Arial"/>
              </a:rPr>
              <a:t>This part of the model should be seen as consisting of two interrelated levels. Level "0" comprises the learning cycles of the "knowledge spiral" (Nonaka and</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Takeuchi, 1995), cycles that occur in teams and communities of practice (Senge, 2006). Those cycles underlie the other elements of the model situated at level "1“,i.e., four disciplines of the learning organization and the strategy development process.</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The model places learning in teams and communities of practice centrally on level "0" because it is the keystone of the learning organization according to Senge</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(1990, 2006), Nonaka (1991) and Garvin (1993), due to its essential role in creating the knowledge circulated throughout a learning organization. Our model also implies</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that the creation of the shared vision, challenging mental models, creation of dynamic capabilities and the development of systems thinking cannot occur in the</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absence of the learning cycles at level "0" (Oncică-Sanislav and Cândea, 2010). Thus, the learning processes at the level “0” appear to lie at the basis of developing</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a sustainable business.</a:t>
            </a:r>
          </a:p>
        </p:txBody>
      </p:sp>
      <p:sp>
        <p:nvSpPr>
          <p:cNvPr id="397" name="Shape 39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1" name="Shape 401"/>
        <p:cNvGrpSpPr/>
        <p:nvPr/>
      </p:nvGrpSpPr>
      <p:grpSpPr>
        <a:xfrm>
          <a:off x="0" y="0"/>
          <a:ext cx="0" cy="0"/>
          <a:chOff x="0" y="0"/>
          <a:chExt cx="0" cy="0"/>
        </a:xfrm>
      </p:grpSpPr>
      <p:sp>
        <p:nvSpPr>
          <p:cNvPr id="402" name="Shape 4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03" name="Shape 4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10" name="Shape 41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GB" sz="1200" u="none" cap="none" strike="noStrike">
                <a:solidFill>
                  <a:schemeClr val="dk1"/>
                </a:solidFill>
                <a:latin typeface="Arial"/>
                <a:ea typeface="Arial"/>
                <a:cs typeface="Arial"/>
                <a:sym typeface="Arial"/>
              </a:rPr>
              <a:t>Theoretical replication: contrasting results for predictable reasons – </a:t>
            </a:r>
          </a:p>
          <a:p>
            <a:pPr indent="0" lvl="0" marL="0" marR="0" rtl="0" algn="l">
              <a:lnSpc>
                <a:spcPct val="100000"/>
              </a:lnSpc>
              <a:spcBef>
                <a:spcPts val="360"/>
              </a:spcBef>
              <a:spcAft>
                <a:spcPts val="0"/>
              </a:spcAft>
              <a:buClr>
                <a:schemeClr val="dk1"/>
              </a:buClr>
              <a:buSzPct val="100000"/>
              <a:buFont typeface="Arial"/>
              <a:buChar char="-"/>
            </a:pPr>
            <a:r>
              <a:rPr b="0" i="0" lang="en-GB" sz="1200" u="none" cap="none" strike="noStrike">
                <a:solidFill>
                  <a:schemeClr val="dk1"/>
                </a:solidFill>
                <a:latin typeface="Arial"/>
                <a:ea typeface="Arial"/>
                <a:cs typeface="Arial"/>
                <a:sym typeface="Arial"/>
              </a:rPr>
              <a:t>We had as a goal to obtain an acceptable transferability of the results of the study performed on the two cases by theoretical replication </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p:txBody>
      </p:sp>
      <p:sp>
        <p:nvSpPr>
          <p:cNvPr id="411" name="Shape 41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36" name="Shape 13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GB" sz="1400" u="none" cap="none" strike="noStrike">
                <a:solidFill>
                  <a:schemeClr val="dk1"/>
                </a:solidFill>
                <a:latin typeface="Arial"/>
                <a:ea typeface="Arial"/>
                <a:cs typeface="Arial"/>
                <a:sym typeface="Arial"/>
              </a:rPr>
              <a:t>First of all, </a:t>
            </a:r>
          </a:p>
          <a:p>
            <a:pPr indent="0" lvl="0" marL="0" marR="0" rtl="0" algn="l">
              <a:spcBef>
                <a:spcPts val="420"/>
              </a:spcBef>
              <a:spcAft>
                <a:spcPts val="0"/>
              </a:spcAft>
              <a:buSzPct val="25000"/>
              <a:buNone/>
            </a:pPr>
            <a:r>
              <a:rPr b="0" i="0" lang="en-GB" sz="1400" u="none" cap="none" strike="noStrike">
                <a:solidFill>
                  <a:schemeClr val="dk1"/>
                </a:solidFill>
                <a:latin typeface="Arial"/>
                <a:ea typeface="Arial"/>
                <a:cs typeface="Arial"/>
                <a:sym typeface="Arial"/>
              </a:rPr>
              <a:t>I would like to present some premises that stood at the base of our research.</a:t>
            </a:r>
          </a:p>
          <a:p>
            <a:pPr indent="0" lvl="0" marL="0" marR="0" rtl="0" algn="l">
              <a:spcBef>
                <a:spcPts val="420"/>
              </a:spcBef>
              <a:spcAft>
                <a:spcPts val="0"/>
              </a:spcAft>
              <a:buSzPct val="25000"/>
              <a:buNone/>
            </a:pPr>
            <a:r>
              <a:rPr b="0" i="0" lang="en-GB" sz="1400" u="none" cap="none" strike="noStrike">
                <a:solidFill>
                  <a:schemeClr val="dk1"/>
                </a:solidFill>
                <a:latin typeface="Arial"/>
                <a:ea typeface="Arial"/>
                <a:cs typeface="Arial"/>
                <a:sym typeface="Arial"/>
              </a:rPr>
              <a:t>We interpret the concept of sustainable development as the ideal of a human society thriving indefinitely.</a:t>
            </a:r>
          </a:p>
          <a:p>
            <a:pPr indent="0" lvl="0" marL="0" marR="0" rtl="0" algn="l">
              <a:lnSpc>
                <a:spcPct val="100000"/>
              </a:lnSpc>
              <a:spcBef>
                <a:spcPts val="420"/>
              </a:spcBef>
              <a:spcAft>
                <a:spcPts val="0"/>
              </a:spcAft>
              <a:buClr>
                <a:schemeClr val="dk1"/>
              </a:buClr>
              <a:buSzPct val="25000"/>
              <a:buFont typeface="Arial"/>
              <a:buNone/>
            </a:pPr>
            <a:r>
              <a:rPr b="0" i="0" lang="en-GB" sz="1400" u="none" cap="none" strike="noStrike">
                <a:solidFill>
                  <a:schemeClr val="dk1"/>
                </a:solidFill>
                <a:latin typeface="Arial"/>
                <a:ea typeface="Arial"/>
                <a:cs typeface="Arial"/>
                <a:sym typeface="Arial"/>
              </a:rPr>
              <a:t> It is a global, macroeconomic concept particularly through its social and environmental facets.</a:t>
            </a:r>
          </a:p>
          <a:p>
            <a:pPr indent="0" lvl="0" marL="0" marR="0" rtl="0" algn="l">
              <a:spcBef>
                <a:spcPts val="420"/>
              </a:spcBef>
              <a:spcAft>
                <a:spcPts val="0"/>
              </a:spcAft>
              <a:buSzPct val="25000"/>
              <a:buNone/>
            </a:pPr>
            <a:r>
              <a:t/>
            </a:r>
            <a:endParaRPr b="0" i="0" sz="1400" u="none" cap="none" strike="noStrike">
              <a:solidFill>
                <a:schemeClr val="dk1"/>
              </a:solidFill>
              <a:latin typeface="Arial"/>
              <a:ea typeface="Arial"/>
              <a:cs typeface="Arial"/>
              <a:sym typeface="Arial"/>
            </a:endParaRPr>
          </a:p>
          <a:p>
            <a:pPr indent="0" lvl="0" marL="0" marR="0" rtl="0" algn="l">
              <a:spcBef>
                <a:spcPts val="420"/>
              </a:spcBef>
              <a:spcAft>
                <a:spcPts val="0"/>
              </a:spcAft>
              <a:buSzPct val="25000"/>
              <a:buNone/>
            </a:pPr>
            <a:r>
              <a:rPr b="0" i="0" lang="en-GB" sz="1400" u="none" cap="none" strike="noStrike">
                <a:solidFill>
                  <a:schemeClr val="dk1"/>
                </a:solidFill>
                <a:latin typeface="Arial"/>
                <a:ea typeface="Arial"/>
                <a:cs typeface="Arial"/>
                <a:sym typeface="Arial"/>
              </a:rPr>
              <a:t>At microeconomic level, this concept relates , in our opinion,  to "sustainable business“  concept </a:t>
            </a:r>
          </a:p>
          <a:p>
            <a:pPr indent="0" lvl="0" marL="0" marR="0" rtl="0" algn="l">
              <a:spcBef>
                <a:spcPts val="420"/>
              </a:spcBef>
              <a:spcAft>
                <a:spcPts val="0"/>
              </a:spcAft>
              <a:buSzPct val="25000"/>
              <a:buNone/>
            </a:pPr>
            <a:r>
              <a:rPr b="0" i="0" lang="en-GB" sz="1400" u="none" cap="none" strike="noStrike">
                <a:solidFill>
                  <a:schemeClr val="dk1"/>
                </a:solidFill>
                <a:latin typeface="Arial"/>
                <a:ea typeface="Arial"/>
                <a:cs typeface="Arial"/>
                <a:sym typeface="Arial"/>
              </a:rPr>
              <a:t>A concept (Business sustainability) that  can be regarded as the correspondent of sustainable development for the business sector.</a:t>
            </a:r>
          </a:p>
          <a:p>
            <a:pPr indent="0" lvl="0" marL="0" marR="0" rtl="0" algn="l">
              <a:spcBef>
                <a:spcPts val="420"/>
              </a:spcBef>
              <a:spcAft>
                <a:spcPts val="0"/>
              </a:spcAft>
              <a:buSzPct val="25000"/>
              <a:buNone/>
            </a:pPr>
            <a:r>
              <a:t/>
            </a:r>
            <a:endParaRPr b="0" i="0" sz="1400" u="none" cap="none" strike="noStrike">
              <a:solidFill>
                <a:schemeClr val="dk1"/>
              </a:solidFill>
              <a:latin typeface="Arial"/>
              <a:ea typeface="Arial"/>
              <a:cs typeface="Arial"/>
              <a:sym typeface="Arial"/>
            </a:endParaRPr>
          </a:p>
          <a:p>
            <a:pPr indent="0" lvl="0" marL="0" marR="0" rtl="0" algn="l">
              <a:spcBef>
                <a:spcPts val="420"/>
              </a:spcBef>
              <a:spcAft>
                <a:spcPts val="0"/>
              </a:spcAft>
              <a:buSzPct val="25000"/>
              <a:buNone/>
            </a:pPr>
            <a:r>
              <a:rPr b="0" i="0" lang="en-GB" sz="1400" u="none" cap="none" strike="noStrike">
                <a:solidFill>
                  <a:schemeClr val="dk1"/>
                </a:solidFill>
                <a:latin typeface="Arial"/>
                <a:ea typeface="Arial"/>
                <a:cs typeface="Arial"/>
                <a:sym typeface="Arial"/>
              </a:rPr>
              <a:t>In this context,  we can define business sustainability as the capacity….</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The concept of sustainable development upholds the compatibility and complementarities of its three dimensions: economic, social and environmental.</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Candea (2006)Conceptul dezvoltării durabile este un concept global, macroeconomic, în particular prin laturile sale sociale şi de mediu. Datorită globalizării afacerilor, a dinamizării transporturilor şi a circulaţiei informaţiei, şi a lărgirii libertăţii de mişcare a populaţiilor, aspectele sociale ale dezvoltării au încetat să rămână localizate în anumite areale limitate geografic. Datorită oceanului planetar şi a atmosferei care nu ţine seamă de frontierele statelor, problemele majore de mediu nu aleg între ţările subdezvoltate şi ţările puternic industrializate, între săraci şi bogaţi. </a:t>
            </a:r>
          </a:p>
        </p:txBody>
      </p:sp>
      <p:sp>
        <p:nvSpPr>
          <p:cNvPr id="137" name="Shape 13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44" name="Shape 14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t/>
            </a:r>
            <a:endParaRPr b="0" i="0" sz="570" u="none" cap="none" strike="noStrike">
              <a:solidFill>
                <a:schemeClr val="dk1"/>
              </a:solidFill>
              <a:latin typeface="Arial"/>
              <a:ea typeface="Arial"/>
              <a:cs typeface="Arial"/>
              <a:sym typeface="Arial"/>
            </a:endParaRPr>
          </a:p>
          <a:p>
            <a:pPr indent="0" lvl="0" marL="0" marR="0" rtl="0" algn="l">
              <a:lnSpc>
                <a:spcPct val="80000"/>
              </a:lnSpc>
              <a:spcBef>
                <a:spcPts val="171"/>
              </a:spcBef>
              <a:spcAft>
                <a:spcPts val="0"/>
              </a:spcAft>
              <a:buClr>
                <a:schemeClr val="dk1"/>
              </a:buClr>
              <a:buSzPct val="25000"/>
              <a:buFont typeface="Arial"/>
              <a:buNone/>
            </a:pPr>
            <a:r>
              <a:rPr b="0" i="0" lang="en-GB" sz="570" u="none" cap="none" strike="noStrike">
                <a:solidFill>
                  <a:schemeClr val="dk1"/>
                </a:solidFill>
                <a:latin typeface="Arial"/>
                <a:ea typeface="Arial"/>
                <a:cs typeface="Arial"/>
                <a:sym typeface="Arial"/>
              </a:rPr>
              <a:t>Business operates in a social, economic, and environmental context. </a:t>
            </a:r>
          </a:p>
          <a:p>
            <a:pPr indent="0" lvl="0" marL="0" marR="0" rtl="0" algn="l">
              <a:lnSpc>
                <a:spcPct val="80000"/>
              </a:lnSpc>
              <a:spcBef>
                <a:spcPts val="171"/>
              </a:spcBef>
              <a:spcAft>
                <a:spcPts val="0"/>
              </a:spcAft>
              <a:buClr>
                <a:schemeClr val="dk1"/>
              </a:buClr>
              <a:buSzPct val="25000"/>
              <a:buFont typeface="Arial"/>
              <a:buNone/>
            </a:pPr>
            <a:r>
              <a:rPr b="0" i="0" lang="en-GB" sz="570" u="none" cap="none" strike="noStrike">
                <a:solidFill>
                  <a:schemeClr val="dk1"/>
                </a:solidFill>
                <a:latin typeface="Arial"/>
                <a:ea typeface="Arial"/>
                <a:cs typeface="Arial"/>
                <a:sym typeface="Arial"/>
              </a:rPr>
              <a:t>As the engine of economic development, business it’s a very important actor and stakeholder of sustainable development and HCS (Human Centered Sustainability)</a:t>
            </a:r>
          </a:p>
          <a:p>
            <a:pPr indent="0" lvl="0" marL="0" marR="0" rtl="0" algn="l">
              <a:lnSpc>
                <a:spcPct val="80000"/>
              </a:lnSpc>
              <a:spcBef>
                <a:spcPts val="171"/>
              </a:spcBef>
              <a:spcAft>
                <a:spcPts val="0"/>
              </a:spcAft>
              <a:buClr>
                <a:schemeClr val="dk1"/>
              </a:buClr>
              <a:buSzPct val="25000"/>
              <a:buFont typeface="Arial"/>
              <a:buNone/>
            </a:pPr>
            <a:r>
              <a:t/>
            </a:r>
            <a:endParaRPr b="0" i="0" sz="570" u="none" cap="none" strike="noStrike">
              <a:solidFill>
                <a:schemeClr val="dk1"/>
              </a:solidFill>
              <a:latin typeface="Arial"/>
              <a:ea typeface="Arial"/>
              <a:cs typeface="Arial"/>
              <a:sym typeface="Arial"/>
            </a:endParaRPr>
          </a:p>
          <a:p>
            <a:pPr indent="0" lvl="0" marL="0" marR="0" rtl="0" algn="l">
              <a:lnSpc>
                <a:spcPct val="80000"/>
              </a:lnSpc>
              <a:spcBef>
                <a:spcPts val="171"/>
              </a:spcBef>
              <a:spcAft>
                <a:spcPts val="0"/>
              </a:spcAft>
              <a:buClr>
                <a:schemeClr val="dk1"/>
              </a:buClr>
              <a:buSzPct val="25000"/>
              <a:buFont typeface="Arial"/>
              <a:buNone/>
            </a:pPr>
            <a:r>
              <a:rPr b="0" i="0" lang="en-GB" sz="570" u="none" cap="none" strike="noStrike">
                <a:solidFill>
                  <a:schemeClr val="dk1"/>
                </a:solidFill>
                <a:latin typeface="Arial"/>
                <a:ea typeface="Arial"/>
                <a:cs typeface="Arial"/>
                <a:sym typeface="Arial"/>
              </a:rPr>
              <a:t>- On one hand its activity  and it’s sustainability (or lack of…) has a strong impact on it’s social and natural environments.  The well-being of society depends upon profitable and responsible/sustainable business enterprises. </a:t>
            </a:r>
          </a:p>
          <a:p>
            <a:pPr indent="0" lvl="0" marL="0" marR="0" rtl="0" algn="l">
              <a:lnSpc>
                <a:spcPct val="80000"/>
              </a:lnSpc>
              <a:spcBef>
                <a:spcPts val="171"/>
              </a:spcBef>
              <a:spcAft>
                <a:spcPts val="0"/>
              </a:spcAft>
              <a:buClr>
                <a:schemeClr val="dk1"/>
              </a:buClr>
              <a:buSzPct val="95000"/>
              <a:buFont typeface="Arial"/>
              <a:buNone/>
            </a:pPr>
            <a:r>
              <a:t/>
            </a:r>
            <a:endParaRPr b="0" i="0" sz="570" u="none" cap="none" strike="noStrike">
              <a:solidFill>
                <a:schemeClr val="dk1"/>
              </a:solidFill>
              <a:latin typeface="Arial"/>
              <a:ea typeface="Arial"/>
              <a:cs typeface="Arial"/>
              <a:sym typeface="Arial"/>
            </a:endParaRPr>
          </a:p>
          <a:p>
            <a:pPr indent="0" lvl="0" marL="0" marR="0" rtl="0" algn="l">
              <a:lnSpc>
                <a:spcPct val="80000"/>
              </a:lnSpc>
              <a:spcBef>
                <a:spcPts val="171"/>
              </a:spcBef>
              <a:spcAft>
                <a:spcPts val="0"/>
              </a:spcAft>
              <a:buClr>
                <a:schemeClr val="dk1"/>
              </a:buClr>
              <a:buSzPct val="95000"/>
              <a:buFont typeface="Arial"/>
              <a:buChar char="-"/>
            </a:pPr>
            <a:r>
              <a:rPr b="0" i="0" lang="en-GB" sz="570" u="none" cap="none" strike="noStrike">
                <a:solidFill>
                  <a:schemeClr val="dk1"/>
                </a:solidFill>
                <a:latin typeface="Arial"/>
                <a:ea typeface="Arial"/>
                <a:cs typeface="Arial"/>
                <a:sym typeface="Arial"/>
              </a:rPr>
              <a:t> On the other hand, business sustainability (it’s long term prosperity) depends on the well –being of it’s social and natural environment. From this PERSPECTIVE THE CONTRIBUTION OF COMPANIES TO SOCIETY’S SUSTAINABLE DEVELOPMENT APPEARS TO BE LESS AN ACT OF CHARITY THAN OF SELF-INTEREST., and this is a major change of paradigm needed to take place in the business sector.</a:t>
            </a:r>
          </a:p>
          <a:p>
            <a:pPr indent="0" lvl="0" marL="0" marR="0" rtl="0" algn="l">
              <a:lnSpc>
                <a:spcPct val="80000"/>
              </a:lnSpc>
              <a:spcBef>
                <a:spcPts val="171"/>
              </a:spcBef>
              <a:spcAft>
                <a:spcPts val="0"/>
              </a:spcAft>
              <a:buClr>
                <a:schemeClr val="dk1"/>
              </a:buClr>
              <a:buSzPct val="25000"/>
              <a:buFont typeface="Arial"/>
              <a:buNone/>
            </a:pPr>
            <a:r>
              <a:t/>
            </a:r>
            <a:endParaRPr b="0" i="0" sz="570" u="none" cap="none" strike="noStrike">
              <a:solidFill>
                <a:schemeClr val="dk1"/>
              </a:solidFill>
              <a:latin typeface="Arial"/>
              <a:ea typeface="Arial"/>
              <a:cs typeface="Arial"/>
              <a:sym typeface="Arial"/>
            </a:endParaRPr>
          </a:p>
          <a:p>
            <a:pPr indent="0" lvl="0" marL="0" marR="0" rtl="0" algn="l">
              <a:lnSpc>
                <a:spcPct val="80000"/>
              </a:lnSpc>
              <a:spcBef>
                <a:spcPts val="171"/>
              </a:spcBef>
              <a:spcAft>
                <a:spcPts val="0"/>
              </a:spcAft>
              <a:buClr>
                <a:schemeClr val="dk1"/>
              </a:buClr>
              <a:buSzPct val="25000"/>
              <a:buFont typeface="Arial"/>
              <a:buNone/>
            </a:pPr>
            <a:r>
              <a:rPr b="0" i="0" lang="en-GB" sz="570" u="none" cap="none" strike="noStrike">
                <a:solidFill>
                  <a:schemeClr val="dk1"/>
                </a:solidFill>
                <a:latin typeface="Arial"/>
                <a:ea typeface="Arial"/>
                <a:cs typeface="Arial"/>
                <a:sym typeface="Arial"/>
              </a:rPr>
              <a:t>As a result, the partnership between business and society is a must if sustainability (in its two forms: the macro concept of sustainable development and the micro notion of sustainable business) it’s to be reached. Any harm inflicted by one of these partners to the other one would affect the sustainability of both.</a:t>
            </a:r>
          </a:p>
          <a:p>
            <a:pPr indent="0" lvl="0" marL="0" marR="0" rtl="0" algn="l">
              <a:lnSpc>
                <a:spcPct val="80000"/>
              </a:lnSpc>
              <a:spcBef>
                <a:spcPts val="171"/>
              </a:spcBef>
              <a:spcAft>
                <a:spcPts val="0"/>
              </a:spcAft>
              <a:buClr>
                <a:schemeClr val="dk1"/>
              </a:buClr>
              <a:buSzPct val="25000"/>
              <a:buFont typeface="Arial"/>
              <a:buNone/>
            </a:pPr>
            <a:r>
              <a:t/>
            </a:r>
            <a:endParaRPr b="0" i="0" sz="570" u="none" cap="none" strike="noStrike">
              <a:solidFill>
                <a:schemeClr val="dk1"/>
              </a:solidFill>
              <a:latin typeface="Arial"/>
              <a:ea typeface="Arial"/>
              <a:cs typeface="Arial"/>
              <a:sym typeface="Arial"/>
            </a:endParaRPr>
          </a:p>
          <a:p>
            <a:pPr indent="0" lvl="0" marL="0" marR="0" rtl="0" algn="l">
              <a:lnSpc>
                <a:spcPct val="80000"/>
              </a:lnSpc>
              <a:spcBef>
                <a:spcPts val="171"/>
              </a:spcBef>
              <a:spcAft>
                <a:spcPts val="0"/>
              </a:spcAft>
              <a:buSzPct val="25000"/>
              <a:buNone/>
            </a:pPr>
            <a:r>
              <a:rPr b="0" i="0" lang="en-GB" sz="570" u="none" cap="none" strike="noStrike">
                <a:solidFill>
                  <a:schemeClr val="dk1"/>
                </a:solidFill>
                <a:latin typeface="Arial"/>
                <a:ea typeface="Arial"/>
                <a:cs typeface="Arial"/>
                <a:sym typeface="Arial"/>
              </a:rPr>
              <a:t>====================</a:t>
            </a:r>
          </a:p>
          <a:p>
            <a:pPr indent="0" lvl="0" marL="0" marR="0" rtl="0" algn="l">
              <a:lnSpc>
                <a:spcPct val="80000"/>
              </a:lnSpc>
              <a:spcBef>
                <a:spcPts val="171"/>
              </a:spcBef>
              <a:spcAft>
                <a:spcPts val="0"/>
              </a:spcAft>
              <a:buSzPct val="25000"/>
              <a:buNone/>
            </a:pPr>
            <a:r>
              <a:t/>
            </a:r>
            <a:endParaRPr b="0" i="0" sz="570" u="none" cap="none" strike="noStrike">
              <a:solidFill>
                <a:schemeClr val="dk1"/>
              </a:solidFill>
              <a:latin typeface="Arial"/>
              <a:ea typeface="Arial"/>
              <a:cs typeface="Arial"/>
              <a:sym typeface="Arial"/>
            </a:endParaRPr>
          </a:p>
          <a:p>
            <a:pPr indent="0" lvl="0" marL="0" marR="0" rtl="0" algn="l">
              <a:lnSpc>
                <a:spcPct val="80000"/>
              </a:lnSpc>
              <a:spcBef>
                <a:spcPts val="171"/>
              </a:spcBef>
              <a:spcAft>
                <a:spcPts val="0"/>
              </a:spcAft>
              <a:buSzPct val="25000"/>
              <a:buNone/>
            </a:pPr>
            <a:r>
              <a:t/>
            </a:r>
            <a:endParaRPr b="0" i="0" sz="570" u="none" cap="none" strike="noStrike">
              <a:solidFill>
                <a:schemeClr val="dk1"/>
              </a:solidFill>
              <a:latin typeface="Arial"/>
              <a:ea typeface="Arial"/>
              <a:cs typeface="Arial"/>
              <a:sym typeface="Arial"/>
            </a:endParaRPr>
          </a:p>
          <a:p>
            <a:pPr indent="0" lvl="0" marL="0" marR="0" rtl="0" algn="l">
              <a:lnSpc>
                <a:spcPct val="80000"/>
              </a:lnSpc>
              <a:spcBef>
                <a:spcPts val="171"/>
              </a:spcBef>
              <a:spcAft>
                <a:spcPts val="0"/>
              </a:spcAft>
              <a:buSzPct val="25000"/>
              <a:buNone/>
            </a:pPr>
            <a:r>
              <a:t/>
            </a:r>
            <a:endParaRPr b="0" i="0" sz="570" u="none" cap="none" strike="noStrike">
              <a:solidFill>
                <a:schemeClr val="dk1"/>
              </a:solidFill>
              <a:latin typeface="Arial"/>
              <a:ea typeface="Arial"/>
              <a:cs typeface="Arial"/>
              <a:sym typeface="Arial"/>
            </a:endParaRPr>
          </a:p>
          <a:p>
            <a:pPr indent="0" lvl="0" marL="0" marR="0" rtl="0" algn="l">
              <a:lnSpc>
                <a:spcPct val="80000"/>
              </a:lnSpc>
              <a:spcBef>
                <a:spcPts val="171"/>
              </a:spcBef>
              <a:spcAft>
                <a:spcPts val="0"/>
              </a:spcAft>
              <a:buSzPct val="25000"/>
              <a:buNone/>
            </a:pPr>
            <a:r>
              <a:rPr b="0" i="0" lang="en-GB" sz="570" u="none" cap="none" strike="noStrike">
                <a:solidFill>
                  <a:schemeClr val="dk1"/>
                </a:solidFill>
                <a:latin typeface="Arial"/>
                <a:ea typeface="Arial"/>
                <a:cs typeface="Arial"/>
                <a:sym typeface="Arial"/>
              </a:rPr>
              <a:t>The partnership between business and society is a must if sustainability (in its two forms: the macro concept of sustainable development and the micro notion of sustainable business) is to be reached. Any harm inflicted by one of these partners to the other one would bounce back and affect the sustainability of both. Events around us show that this principle is poorly understood. I our oppinion, The business-society partnership needs to be perceived as a mutually beneficial tie-up and a prerequisite to sustainable development. </a:t>
            </a:r>
          </a:p>
          <a:p>
            <a:pPr indent="0" lvl="0" marL="0" marR="0" rtl="0" algn="l">
              <a:lnSpc>
                <a:spcPct val="80000"/>
              </a:lnSpc>
              <a:spcBef>
                <a:spcPts val="171"/>
              </a:spcBef>
              <a:spcAft>
                <a:spcPts val="0"/>
              </a:spcAft>
              <a:buSzPct val="25000"/>
              <a:buNone/>
            </a:pPr>
            <a:r>
              <a:t/>
            </a:r>
            <a:endParaRPr b="0" i="0" sz="570" u="none" cap="none" strike="noStrike">
              <a:solidFill>
                <a:schemeClr val="dk1"/>
              </a:solidFill>
              <a:latin typeface="Arial"/>
              <a:ea typeface="Arial"/>
              <a:cs typeface="Arial"/>
              <a:sym typeface="Arial"/>
            </a:endParaRPr>
          </a:p>
          <a:p>
            <a:pPr indent="0" lvl="0" marL="0" marR="0" rtl="0" algn="l">
              <a:lnSpc>
                <a:spcPct val="80000"/>
              </a:lnSpc>
              <a:spcBef>
                <a:spcPts val="171"/>
              </a:spcBef>
              <a:spcAft>
                <a:spcPts val="0"/>
              </a:spcAft>
              <a:buSzPct val="25000"/>
              <a:buNone/>
            </a:pPr>
            <a:r>
              <a:t/>
            </a:r>
            <a:endParaRPr b="0" i="0" sz="570" u="none" cap="none" strike="noStrike">
              <a:solidFill>
                <a:schemeClr val="dk1"/>
              </a:solidFill>
              <a:latin typeface="Arial"/>
              <a:ea typeface="Arial"/>
              <a:cs typeface="Arial"/>
              <a:sym typeface="Arial"/>
            </a:endParaRPr>
          </a:p>
          <a:p>
            <a:pPr indent="0" lvl="0" marL="0" marR="0" rtl="0" algn="l">
              <a:lnSpc>
                <a:spcPct val="80000"/>
              </a:lnSpc>
              <a:spcBef>
                <a:spcPts val="171"/>
              </a:spcBef>
              <a:spcAft>
                <a:spcPts val="0"/>
              </a:spcAft>
              <a:buSzPct val="25000"/>
              <a:buNone/>
            </a:pPr>
            <a:r>
              <a:t/>
            </a:r>
            <a:endParaRPr b="1" i="0" sz="570" u="none" cap="none" strike="noStrike">
              <a:solidFill>
                <a:schemeClr val="dk1"/>
              </a:solidFill>
              <a:latin typeface="Arial"/>
              <a:ea typeface="Arial"/>
              <a:cs typeface="Arial"/>
              <a:sym typeface="Arial"/>
            </a:endParaRPr>
          </a:p>
          <a:p>
            <a:pPr indent="0" lvl="0" marL="0" marR="0" rtl="0" algn="l">
              <a:lnSpc>
                <a:spcPct val="80000"/>
              </a:lnSpc>
              <a:spcBef>
                <a:spcPts val="171"/>
              </a:spcBef>
              <a:spcAft>
                <a:spcPts val="0"/>
              </a:spcAft>
              <a:buSzPct val="25000"/>
              <a:buNone/>
            </a:pPr>
            <a:r>
              <a:rPr b="1" i="0" lang="en-GB" sz="570" u="none" cap="none" strike="noStrike">
                <a:solidFill>
                  <a:schemeClr val="dk1"/>
                </a:solidFill>
                <a:latin typeface="Arial"/>
                <a:ea typeface="Arial"/>
                <a:cs typeface="Arial"/>
                <a:sym typeface="Arial"/>
              </a:rPr>
              <a:t>In our view, the sustainable business can and has to be a key partner of the society for achieving ecologically sustainable, human centered development  and welfare for all.</a:t>
            </a:r>
          </a:p>
          <a:p>
            <a:pPr indent="0" lvl="0" marL="0" marR="0" rtl="0" algn="l">
              <a:lnSpc>
                <a:spcPct val="80000"/>
              </a:lnSpc>
              <a:spcBef>
                <a:spcPts val="171"/>
              </a:spcBef>
              <a:spcAft>
                <a:spcPts val="0"/>
              </a:spcAft>
              <a:buSzPct val="25000"/>
              <a:buNone/>
            </a:pPr>
            <a:r>
              <a:t/>
            </a:r>
            <a:endParaRPr b="1" i="0" sz="570" u="none" cap="none" strike="noStrike">
              <a:solidFill>
                <a:schemeClr val="dk1"/>
              </a:solidFill>
              <a:latin typeface="Arial"/>
              <a:ea typeface="Arial"/>
              <a:cs typeface="Arial"/>
              <a:sym typeface="Arial"/>
            </a:endParaRPr>
          </a:p>
          <a:p>
            <a:pPr indent="0" lvl="0" marL="0" marR="0" rtl="0" algn="l">
              <a:lnSpc>
                <a:spcPct val="80000"/>
              </a:lnSpc>
              <a:spcBef>
                <a:spcPts val="171"/>
              </a:spcBef>
              <a:spcAft>
                <a:spcPts val="0"/>
              </a:spcAft>
              <a:buSzPct val="25000"/>
              <a:buNone/>
            </a:pPr>
            <a:r>
              <a:rPr b="0" i="0" lang="en-GB" sz="570" u="none" cap="none" strike="noStrike">
                <a:solidFill>
                  <a:schemeClr val="dk1"/>
                </a:solidFill>
                <a:latin typeface="Arial"/>
                <a:ea typeface="Arial"/>
                <a:cs typeface="Arial"/>
                <a:sym typeface="Arial"/>
              </a:rPr>
              <a:t>Conceptul dezvoltării durabile este un concept global, macroeconomic, în particular prin laturile sale sociale şi de mediu. Datorită globalizării afacerilor, a dinamizării transporturilor şi a circulaţiei informaţiei, şi a lărgirii libertăţii de mişcare a populaţiilor, aspectele sociale ale dezvoltării au încetat să rămână localizate în anumite areale limitate geografic. Datorită oceanului planetar şi a atmosferei care nu ţine seamă de frontierele statelor, problemele majore de mediu nu aleg între ţările subdezvoltate şi ţările puternic industrializate, între săraci şi bogaţi.  O întreprindere, oricât de mare, nu poate asigura singură dezvoltarea durabilă, dar fiecare întreprindere poate contribui la dezvoltarea durabilă. Pentru aceasta, conceptul trebuie transpus în termeni accesibili, familiari oamenilor de afaceri şi integrat în sistemele de planificare şi evaluare a performanţelor întreprinderilor. În plus, calea dezvoltării durabile presupune un parteneriat real, sincer, între sectorul privat, motorul dezvoltarii economice, şi sectorul public, girantul interesului comunităţilor</a:t>
            </a:r>
          </a:p>
          <a:p>
            <a:pPr indent="0" lvl="0" marL="0" marR="0" rtl="0" algn="l">
              <a:lnSpc>
                <a:spcPct val="80000"/>
              </a:lnSpc>
              <a:spcBef>
                <a:spcPts val="171"/>
              </a:spcBef>
              <a:spcAft>
                <a:spcPts val="0"/>
              </a:spcAft>
              <a:buSzPct val="25000"/>
              <a:buNone/>
            </a:pPr>
            <a:r>
              <a:rPr b="0" i="0" lang="en-GB" sz="570" u="none" cap="none" strike="noStrike">
                <a:solidFill>
                  <a:schemeClr val="dk1"/>
                </a:solidFill>
                <a:latin typeface="Arial"/>
                <a:ea typeface="Arial"/>
                <a:cs typeface="Arial"/>
                <a:sym typeface="Arial"/>
              </a:rPr>
              <a:t>======</a:t>
            </a:r>
          </a:p>
          <a:p>
            <a:pPr indent="0" lvl="0" marL="0" marR="0" rtl="0" algn="l">
              <a:lnSpc>
                <a:spcPct val="80000"/>
              </a:lnSpc>
              <a:spcBef>
                <a:spcPts val="171"/>
              </a:spcBef>
              <a:spcAft>
                <a:spcPts val="0"/>
              </a:spcAft>
              <a:buSzPct val="25000"/>
              <a:buNone/>
            </a:pPr>
            <a:r>
              <a:rPr b="0" i="0" lang="en-GB" sz="570" u="none" cap="none" strike="noStrike">
                <a:solidFill>
                  <a:schemeClr val="dk1"/>
                </a:solidFill>
                <a:latin typeface="Arial"/>
                <a:ea typeface="Arial"/>
                <a:cs typeface="Arial"/>
                <a:sym typeface="Arial"/>
              </a:rPr>
              <a:t>PricewaterhouseCoopers (2003, p. 14) stated: “Companies live or die by their relationships with those around them”, which means that in order to survive</a:t>
            </a:r>
          </a:p>
          <a:p>
            <a:pPr indent="0" lvl="0" marL="0" marR="0" rtl="0" algn="l">
              <a:lnSpc>
                <a:spcPct val="80000"/>
              </a:lnSpc>
              <a:spcBef>
                <a:spcPts val="171"/>
              </a:spcBef>
              <a:spcAft>
                <a:spcPts val="0"/>
              </a:spcAft>
              <a:buSzPct val="25000"/>
              <a:buNone/>
            </a:pPr>
            <a:r>
              <a:rPr b="0" i="0" lang="en-GB" sz="570" u="none" cap="none" strike="noStrike">
                <a:solidFill>
                  <a:schemeClr val="dk1"/>
                </a:solidFill>
                <a:latin typeface="Arial"/>
                <a:ea typeface="Arial"/>
                <a:cs typeface="Arial"/>
                <a:sym typeface="Arial"/>
              </a:rPr>
              <a:t>companies have to be considerate of others. At the same time: “The long-term viability of the corporation depends upon its responsibility to the society of which it is</a:t>
            </a:r>
          </a:p>
          <a:p>
            <a:pPr indent="0" lvl="0" marL="0" marR="0" rtl="0" algn="l">
              <a:lnSpc>
                <a:spcPct val="80000"/>
              </a:lnSpc>
              <a:spcBef>
                <a:spcPts val="171"/>
              </a:spcBef>
              <a:spcAft>
                <a:spcPts val="0"/>
              </a:spcAft>
              <a:buSzPct val="25000"/>
              <a:buNone/>
            </a:pPr>
            <a:r>
              <a:rPr b="0" i="0" lang="en-GB" sz="570" u="none" cap="none" strike="noStrike">
                <a:solidFill>
                  <a:schemeClr val="dk1"/>
                </a:solidFill>
                <a:latin typeface="Arial"/>
                <a:ea typeface="Arial"/>
                <a:cs typeface="Arial"/>
                <a:sym typeface="Arial"/>
              </a:rPr>
              <a:t>a part. And the well-being of society depends upon profitable and responsible business enterprises”, to quote an article in the Washington Post (Yang, 2013).</a:t>
            </a:r>
          </a:p>
          <a:p>
            <a:pPr indent="0" lvl="0" marL="0" marR="0" rtl="0" algn="l">
              <a:lnSpc>
                <a:spcPct val="80000"/>
              </a:lnSpc>
              <a:spcBef>
                <a:spcPts val="171"/>
              </a:spcBef>
              <a:spcAft>
                <a:spcPts val="0"/>
              </a:spcAft>
              <a:buClr>
                <a:schemeClr val="dk1"/>
              </a:buClr>
              <a:buSzPct val="25000"/>
              <a:buFont typeface="Arial"/>
              <a:buNone/>
            </a:pPr>
            <a:r>
              <a:rPr b="1" i="0" lang="en-GB" sz="570" u="none" cap="none" strike="noStrike">
                <a:solidFill>
                  <a:schemeClr val="dk1"/>
                </a:solidFill>
                <a:latin typeface="Arial"/>
                <a:ea typeface="Arial"/>
                <a:cs typeface="Arial"/>
                <a:sym typeface="Arial"/>
              </a:rPr>
              <a:t>These quotes equally reflect our group’s conviction that business and society should partner so that the efforts for sustainable development have a chance to succeed.</a:t>
            </a:r>
          </a:p>
          <a:p>
            <a:pPr indent="0" lvl="0" marL="0" marR="0" rtl="0" algn="l">
              <a:lnSpc>
                <a:spcPct val="80000"/>
              </a:lnSpc>
              <a:spcBef>
                <a:spcPts val="171"/>
              </a:spcBef>
              <a:spcAft>
                <a:spcPts val="0"/>
              </a:spcAft>
              <a:buSzPct val="25000"/>
              <a:buNone/>
            </a:pPr>
            <a:r>
              <a:t/>
            </a:r>
            <a:endParaRPr b="1" i="0" sz="570" u="none" cap="none" strike="noStrike">
              <a:solidFill>
                <a:schemeClr val="dk1"/>
              </a:solidFill>
              <a:latin typeface="Arial"/>
              <a:ea typeface="Arial"/>
              <a:cs typeface="Arial"/>
              <a:sym typeface="Arial"/>
            </a:endParaRPr>
          </a:p>
        </p:txBody>
      </p:sp>
      <p:sp>
        <p:nvSpPr>
          <p:cNvPr id="145" name="Shape 14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
        <p:nvSpPr>
          <p:cNvPr id="160" name="Shape 160"/>
          <p:cNvSpPr/>
          <p:nvPr>
            <p:ph idx="2" type="sldImg"/>
          </p:nvPr>
        </p:nvSpPr>
        <p:spPr>
          <a:xfrm>
            <a:off x="1162050" y="673100"/>
            <a:ext cx="4570412" cy="3429000"/>
          </a:xfrm>
          <a:custGeom>
            <a:pathLst>
              <a:path extrusionOk="0" h="120000" w="120000">
                <a:moveTo>
                  <a:pt x="0" y="0"/>
                </a:moveTo>
                <a:lnTo>
                  <a:pt x="120000" y="0"/>
                </a:lnTo>
                <a:lnTo>
                  <a:pt x="120000" y="120000"/>
                </a:lnTo>
                <a:lnTo>
                  <a:pt x="0" y="120000"/>
                </a:lnTo>
                <a:close/>
              </a:path>
            </a:pathLst>
          </a:custGeom>
          <a:noFill/>
          <a:ln>
            <a:noFill/>
          </a:ln>
        </p:spPr>
      </p:sp>
      <p:sp>
        <p:nvSpPr>
          <p:cNvPr id="161" name="Shape 16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As I mentioned, since a company's success depends on the well-being of the society in which it operates, the contribution of companies to society’s sustainable development appears to be LESS AN ACT OF CHARITY THAN OF SELF-INTEREST. </a:t>
            </a:r>
          </a:p>
          <a:p>
            <a:pPr indent="0" lvl="0" marL="0" marR="0" rtl="0" algn="l">
              <a:lnSpc>
                <a:spcPct val="100000"/>
              </a:lnSpc>
              <a:spcBef>
                <a:spcPts val="36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3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It means that, to be competitive is for a business the </a:t>
            </a:r>
            <a:r>
              <a:rPr b="0" i="0" lang="en-GB" sz="1200" u="sng" cap="none" strike="noStrike">
                <a:solidFill>
                  <a:schemeClr val="dk1"/>
                </a:solidFill>
                <a:latin typeface="Arial"/>
                <a:ea typeface="Arial"/>
                <a:cs typeface="Arial"/>
                <a:sym typeface="Arial"/>
              </a:rPr>
              <a:t>necessary</a:t>
            </a:r>
            <a:r>
              <a:rPr b="0" i="0" lang="en-GB" sz="1200" u="none" cap="none" strike="noStrike">
                <a:solidFill>
                  <a:schemeClr val="dk1"/>
                </a:solidFill>
                <a:latin typeface="Arial"/>
                <a:ea typeface="Arial"/>
                <a:cs typeface="Arial"/>
                <a:sym typeface="Arial"/>
              </a:rPr>
              <a:t> condition for long-term prosperity but it is </a:t>
            </a:r>
            <a:r>
              <a:rPr b="0" i="0" lang="en-GB" sz="1200" u="sng" cap="none" strike="noStrike">
                <a:solidFill>
                  <a:schemeClr val="dk1"/>
                </a:solidFill>
                <a:latin typeface="Arial"/>
                <a:ea typeface="Arial"/>
                <a:cs typeface="Arial"/>
                <a:sym typeface="Arial"/>
              </a:rPr>
              <a:t>not sufficient</a:t>
            </a:r>
            <a:r>
              <a:rPr b="0" i="0" lang="en-GB" sz="1200" u="none" cap="none" strike="noStrike">
                <a:solidFill>
                  <a:schemeClr val="dk1"/>
                </a:solidFill>
                <a:latin typeface="Arial"/>
                <a:ea typeface="Arial"/>
                <a:cs typeface="Arial"/>
                <a:sym typeface="Arial"/>
              </a:rPr>
              <a:t>. Prospects for long lasting prosperity are to be substantially heightened by intertwining social and ecological responsibility objectives with the business objectives. </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Clr>
                <a:schemeClr val="dk1"/>
              </a:buClr>
              <a:buSzPct val="100000"/>
              <a:buFont typeface="Arial"/>
              <a:buChar char="-"/>
            </a:pPr>
            <a:r>
              <a:rPr b="0" i="0" lang="en-GB" sz="1200" u="none" cap="none" strike="noStrike">
                <a:solidFill>
                  <a:schemeClr val="dk1"/>
                </a:solidFill>
                <a:latin typeface="Arial"/>
                <a:ea typeface="Arial"/>
                <a:cs typeface="Arial"/>
                <a:sym typeface="Arial"/>
              </a:rPr>
              <a:t> From this point of view, business sustainability  is a matter of </a:t>
            </a:r>
            <a:r>
              <a:rPr b="0" i="0" lang="en-GB" sz="1200" u="sng" cap="none" strike="noStrike">
                <a:solidFill>
                  <a:schemeClr val="dk1"/>
                </a:solidFill>
                <a:latin typeface="Arial"/>
                <a:ea typeface="Arial"/>
                <a:cs typeface="Arial"/>
                <a:sym typeface="Arial"/>
              </a:rPr>
              <a:t>strategic choice ….DECIDING THE DIRECTION OF THE FIRM, WHICH IS THE CENTRAL FOCUS OF STRATEGIC MANAGEMENT I</a:t>
            </a:r>
            <a:r>
              <a:rPr b="1" i="0" lang="en-GB" sz="1200" u="sng" cap="none" strike="noStrike">
                <a:solidFill>
                  <a:schemeClr val="dk1"/>
                </a:solidFill>
                <a:latin typeface="Arial"/>
                <a:ea typeface="Arial"/>
                <a:cs typeface="Arial"/>
                <a:sym typeface="Arial"/>
              </a:rPr>
              <a:t>N</a:t>
            </a:r>
            <a:r>
              <a:rPr b="0" i="0" lang="en-GB" sz="1200" u="sng" cap="none" strike="noStrike">
                <a:solidFill>
                  <a:schemeClr val="dk1"/>
                </a:solidFill>
                <a:latin typeface="Arial"/>
                <a:ea typeface="Arial"/>
                <a:cs typeface="Arial"/>
                <a:sym typeface="Arial"/>
              </a:rPr>
              <a:t> PURSUIT OF SUSTAINABLE COMPETITIVE ADVANTAGE.</a:t>
            </a:r>
          </a:p>
          <a:p>
            <a:pPr indent="0" lvl="0" marL="0" marR="0" rtl="0" algn="l">
              <a:spcBef>
                <a:spcPts val="360"/>
              </a:spcBef>
              <a:spcAft>
                <a:spcPts val="0"/>
              </a:spcAft>
              <a:buClr>
                <a:schemeClr val="dk1"/>
              </a:buClr>
              <a:buSzPct val="25000"/>
              <a:buFont typeface="Arial"/>
              <a:buNone/>
            </a:pPr>
            <a:r>
              <a:t/>
            </a:r>
            <a:endParaRPr b="0" i="0" sz="1200" u="sng" cap="none" strike="noStrike">
              <a:solidFill>
                <a:schemeClr val="dk1"/>
              </a:solidFill>
              <a:latin typeface="Arial"/>
              <a:ea typeface="Arial"/>
              <a:cs typeface="Arial"/>
              <a:sym typeface="Arial"/>
            </a:endParaRPr>
          </a:p>
          <a:p>
            <a:pPr indent="0" lvl="0" marL="0" marR="0" rtl="0" algn="l">
              <a:spcBef>
                <a:spcPts val="3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Companies have to be selective in their choice of social and environmental objective to support because of their limited resources. A strategic choice requires to address such objectives that are tightly linked with their business interests.</a:t>
            </a:r>
          </a:p>
          <a:p>
            <a:pPr indent="0" lvl="0" marL="0" marR="0" rtl="0" algn="l">
              <a:spcBef>
                <a:spcPts val="3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 This will help companies to develop sound sustainability strategies which  will set them apart from competition . </a:t>
            </a:r>
          </a:p>
          <a:p>
            <a:pPr indent="0" lvl="0" marL="0" marR="0" rtl="0" algn="l">
              <a:spcBef>
                <a:spcPts val="3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(In our oppinion, this is the huge opportunity sustainability holds: gaining competitive advantage through differentiation from the competition in the way the company integrates in it’ strategy  social and environmental objectives tightly linked with their business interests)</a:t>
            </a:r>
          </a:p>
          <a:p>
            <a:pPr indent="0" lvl="0" marL="0" marR="0" rtl="0" algn="l">
              <a:spcBef>
                <a:spcPts val="360"/>
              </a:spcBef>
              <a:spcAft>
                <a:spcPts val="0"/>
              </a:spcAft>
              <a:buClr>
                <a:schemeClr val="dk1"/>
              </a:buClr>
              <a:buSzPct val="25000"/>
              <a:buFont typeface="Arial"/>
              <a:buNone/>
            </a:pPr>
            <a:r>
              <a:t/>
            </a:r>
            <a:endParaRPr b="0" i="0" sz="1200" u="sng"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68" name="Shape 16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rPr b="0" i="0" lang="en-GB" sz="839" u="none" cap="none" strike="noStrike">
                <a:solidFill>
                  <a:schemeClr val="dk1"/>
                </a:solidFill>
                <a:latin typeface="Arial"/>
                <a:ea typeface="Arial"/>
                <a:cs typeface="Arial"/>
                <a:sym typeface="Arial"/>
              </a:rPr>
              <a:t>Companies adopt a wide range of  reacyions regarding the sustainability imperative.</a:t>
            </a:r>
          </a:p>
          <a:p>
            <a:pPr indent="0" lvl="0" marL="0" marR="0" rtl="0" algn="l">
              <a:lnSpc>
                <a:spcPct val="80000"/>
              </a:lnSpc>
              <a:spcBef>
                <a:spcPts val="252"/>
              </a:spcBef>
              <a:spcAft>
                <a:spcPts val="0"/>
              </a:spcAft>
              <a:buClr>
                <a:schemeClr val="dk1"/>
              </a:buClr>
              <a:buSzPct val="25000"/>
              <a:buFont typeface="Arial"/>
              <a:buNone/>
            </a:pPr>
            <a:r>
              <a:t/>
            </a:r>
            <a:endParaRPr b="0" i="0" sz="839" u="none" cap="none" strike="noStrike">
              <a:solidFill>
                <a:schemeClr val="dk1"/>
              </a:solidFill>
              <a:latin typeface="Arial"/>
              <a:ea typeface="Arial"/>
              <a:cs typeface="Arial"/>
              <a:sym typeface="Arial"/>
            </a:endParaRPr>
          </a:p>
          <a:p>
            <a:pPr indent="0" lvl="0" marL="0" marR="0" rtl="0" algn="l">
              <a:lnSpc>
                <a:spcPct val="80000"/>
              </a:lnSpc>
              <a:spcBef>
                <a:spcPts val="252"/>
              </a:spcBef>
              <a:spcAft>
                <a:spcPts val="0"/>
              </a:spcAft>
              <a:buClr>
                <a:schemeClr val="dk1"/>
              </a:buClr>
              <a:buSzPct val="25000"/>
              <a:buFont typeface="Arial"/>
              <a:buNone/>
            </a:pPr>
            <a:r>
              <a:rPr b="0" i="0" lang="en-GB" sz="839" u="none" cap="none" strike="noStrike">
                <a:solidFill>
                  <a:schemeClr val="dk1"/>
                </a:solidFill>
                <a:latin typeface="Arial"/>
                <a:ea typeface="Arial"/>
                <a:cs typeface="Arial"/>
                <a:sym typeface="Arial"/>
              </a:rPr>
              <a:t>Some of them adopt short term REACTIVE STEPS, while others ACT PROACTIVELY, by seeking new business opportunities and integrating the sustainability agenda into every aspect of their strategy.</a:t>
            </a:r>
          </a:p>
          <a:p>
            <a:pPr indent="0" lvl="0" marL="0" marR="0" rtl="0" algn="l">
              <a:lnSpc>
                <a:spcPct val="80000"/>
              </a:lnSpc>
              <a:spcBef>
                <a:spcPts val="252"/>
              </a:spcBef>
              <a:spcAft>
                <a:spcPts val="0"/>
              </a:spcAft>
              <a:buClr>
                <a:schemeClr val="dk1"/>
              </a:buClr>
              <a:buSzPct val="25000"/>
              <a:buFont typeface="Arial"/>
              <a:buNone/>
            </a:pPr>
            <a:r>
              <a:rPr b="0" i="0" lang="en-GB" sz="839" u="none" cap="none" strike="noStrike">
                <a:solidFill>
                  <a:schemeClr val="dk1"/>
                </a:solidFill>
                <a:latin typeface="Arial"/>
                <a:ea typeface="Arial"/>
                <a:cs typeface="Arial"/>
                <a:sym typeface="Arial"/>
              </a:rPr>
              <a:t>Depending on their strategic choice regarding sustainability,  companies can be in different stages(prezint </a:t>
            </a:r>
            <a:r>
              <a:rPr b="0" i="0" lang="en-GB" sz="839" u="sng" cap="none" strike="noStrike">
                <a:solidFill>
                  <a:schemeClr val="dk1"/>
                </a:solidFill>
                <a:latin typeface="Arial"/>
                <a:ea typeface="Arial"/>
                <a:cs typeface="Arial"/>
                <a:sym typeface="Arial"/>
              </a:rPr>
              <a:t>daca</a:t>
            </a:r>
            <a:r>
              <a:rPr b="0" i="0" lang="en-GB" sz="839" u="none" cap="none" strike="noStrike">
                <a:solidFill>
                  <a:schemeClr val="dk1"/>
                </a:solidFill>
                <a:latin typeface="Arial"/>
                <a:ea typeface="Arial"/>
                <a:cs typeface="Arial"/>
                <a:sym typeface="Arial"/>
              </a:rPr>
              <a:t> timpul permite): </a:t>
            </a:r>
          </a:p>
          <a:p>
            <a:pPr indent="0" lvl="0" marL="0" marR="0" rtl="0" algn="l">
              <a:lnSpc>
                <a:spcPct val="80000"/>
              </a:lnSpc>
              <a:spcBef>
                <a:spcPts val="252"/>
              </a:spcBef>
              <a:spcAft>
                <a:spcPts val="0"/>
              </a:spcAft>
              <a:buSzPct val="25000"/>
              <a:buNone/>
            </a:pPr>
            <a:r>
              <a:rPr b="0" i="0" lang="en-GB" sz="839" u="none" cap="none" strike="noStrike">
                <a:solidFill>
                  <a:schemeClr val="dk1"/>
                </a:solidFill>
                <a:latin typeface="Arial"/>
                <a:ea typeface="Arial"/>
                <a:cs typeface="Arial"/>
                <a:sym typeface="Arial"/>
              </a:rPr>
              <a:t>– </a:t>
            </a:r>
            <a:r>
              <a:rPr b="0" i="1" lang="en-GB" sz="839" u="none" cap="none" strike="noStrike">
                <a:solidFill>
                  <a:schemeClr val="dk1"/>
                </a:solidFill>
                <a:latin typeface="Arial"/>
                <a:ea typeface="Arial"/>
                <a:cs typeface="Arial"/>
                <a:sym typeface="Arial"/>
              </a:rPr>
              <a:t>Stage 1: </a:t>
            </a:r>
            <a:r>
              <a:rPr b="1" i="1" lang="en-GB" sz="839" u="none" cap="none" strike="noStrike">
                <a:solidFill>
                  <a:schemeClr val="dk1"/>
                </a:solidFill>
                <a:latin typeface="Arial"/>
                <a:ea typeface="Arial"/>
                <a:cs typeface="Arial"/>
                <a:sym typeface="Arial"/>
              </a:rPr>
              <a:t>Non-Compliance. The company perceives no further obligation </a:t>
            </a:r>
            <a:r>
              <a:rPr b="0" i="0" lang="en-GB" sz="839" u="none" cap="none" strike="noStrike">
                <a:solidFill>
                  <a:schemeClr val="dk1"/>
                </a:solidFill>
                <a:latin typeface="Arial"/>
                <a:ea typeface="Arial"/>
                <a:cs typeface="Arial"/>
                <a:sym typeface="Arial"/>
              </a:rPr>
              <a:t>beyond generating profits. It ignores the idea of sustainability or, even more, actively battles regulations for sustainability.</a:t>
            </a:r>
          </a:p>
          <a:p>
            <a:pPr indent="0" lvl="0" marL="0" marR="0" rtl="0" algn="l">
              <a:lnSpc>
                <a:spcPct val="80000"/>
              </a:lnSpc>
              <a:spcBef>
                <a:spcPts val="252"/>
              </a:spcBef>
              <a:spcAft>
                <a:spcPts val="0"/>
              </a:spcAft>
              <a:buSzPct val="25000"/>
              <a:buNone/>
            </a:pPr>
            <a:r>
              <a:rPr b="0" i="0" lang="en-GB" sz="839" u="none" cap="none" strike="noStrike">
                <a:solidFill>
                  <a:schemeClr val="dk1"/>
                </a:solidFill>
                <a:latin typeface="Arial"/>
                <a:ea typeface="Arial"/>
                <a:cs typeface="Arial"/>
                <a:sym typeface="Arial"/>
              </a:rPr>
              <a:t>– </a:t>
            </a:r>
            <a:r>
              <a:rPr b="0" i="1" lang="en-GB" sz="839" u="none" cap="none" strike="noStrike">
                <a:solidFill>
                  <a:schemeClr val="dk1"/>
                </a:solidFill>
                <a:latin typeface="Arial"/>
                <a:ea typeface="Arial"/>
                <a:cs typeface="Arial"/>
                <a:sym typeface="Arial"/>
              </a:rPr>
              <a:t>Stage 2: </a:t>
            </a:r>
            <a:r>
              <a:rPr b="1" i="1" lang="en-GB" sz="839" u="none" cap="none" strike="noStrike">
                <a:solidFill>
                  <a:schemeClr val="dk1"/>
                </a:solidFill>
                <a:latin typeface="Arial"/>
                <a:ea typeface="Arial"/>
                <a:cs typeface="Arial"/>
                <a:sym typeface="Arial"/>
              </a:rPr>
              <a:t>Compliance. The company strictly complies with legislation and all  labor, health and safety regulations. </a:t>
            </a:r>
            <a:r>
              <a:rPr b="0" i="0" lang="en-GB" sz="839" u="none" cap="none" strike="noStrike">
                <a:solidFill>
                  <a:schemeClr val="dk1"/>
                </a:solidFill>
                <a:latin typeface="Arial"/>
                <a:ea typeface="Arial"/>
                <a:cs typeface="Arial"/>
                <a:sym typeface="Arial"/>
              </a:rPr>
              <a:t>It reactively but efficiently does what it is legally bound to do. </a:t>
            </a:r>
            <a:r>
              <a:rPr b="1" i="0" lang="en-GB" sz="839" u="none" cap="none" strike="noStrike">
                <a:solidFill>
                  <a:schemeClr val="dk1"/>
                </a:solidFill>
                <a:latin typeface="Arial"/>
                <a:ea typeface="Arial"/>
                <a:cs typeface="Arial"/>
                <a:sym typeface="Arial"/>
              </a:rPr>
              <a:t>Any potential philanthropic (social) or environmental protection initiatives are treated as costs. </a:t>
            </a:r>
            <a:r>
              <a:rPr b="0" i="0" lang="en-GB" sz="839" u="none" cap="none" strike="noStrike">
                <a:solidFill>
                  <a:schemeClr val="dk1"/>
                </a:solidFill>
                <a:latin typeface="Arial"/>
                <a:ea typeface="Arial"/>
                <a:cs typeface="Arial"/>
                <a:sym typeface="Arial"/>
              </a:rPr>
              <a:t>In case environmental protection projects are undertaken they use "end-of-pipe" solutions, while the social dimension of sustainability is treated superficially, as a means to improve public image.</a:t>
            </a:r>
          </a:p>
          <a:p>
            <a:pPr indent="0" lvl="0" marL="0" marR="0" rtl="0" algn="l">
              <a:lnSpc>
                <a:spcPct val="80000"/>
              </a:lnSpc>
              <a:spcBef>
                <a:spcPts val="252"/>
              </a:spcBef>
              <a:spcAft>
                <a:spcPts val="0"/>
              </a:spcAft>
              <a:buSzPct val="25000"/>
              <a:buNone/>
            </a:pPr>
            <a:r>
              <a:rPr b="0" i="0" lang="en-GB" sz="839" u="none" cap="none" strike="noStrike">
                <a:solidFill>
                  <a:schemeClr val="dk1"/>
                </a:solidFill>
                <a:latin typeface="Arial"/>
                <a:ea typeface="Arial"/>
                <a:cs typeface="Arial"/>
                <a:sym typeface="Arial"/>
              </a:rPr>
              <a:t>– </a:t>
            </a:r>
            <a:r>
              <a:rPr b="0" i="1" lang="en-GB" sz="839" u="none" cap="none" strike="noStrike">
                <a:solidFill>
                  <a:schemeClr val="dk1"/>
                </a:solidFill>
                <a:latin typeface="Arial"/>
                <a:ea typeface="Arial"/>
                <a:cs typeface="Arial"/>
                <a:sym typeface="Arial"/>
              </a:rPr>
              <a:t>Stage 3: </a:t>
            </a:r>
            <a:r>
              <a:rPr b="1" i="1" lang="en-GB" sz="839" u="none" cap="none" strike="noStrike">
                <a:solidFill>
                  <a:schemeClr val="dk1"/>
                </a:solidFill>
                <a:latin typeface="Arial"/>
                <a:ea typeface="Arial"/>
                <a:cs typeface="Arial"/>
                <a:sym typeface="Arial"/>
              </a:rPr>
              <a:t>Beyond Compliance. The company moves from defensive to </a:t>
            </a:r>
            <a:r>
              <a:rPr b="0" i="0" lang="en-GB" sz="839" u="none" cap="none" strike="noStrike">
                <a:solidFill>
                  <a:schemeClr val="dk1"/>
                </a:solidFill>
                <a:latin typeface="Arial"/>
                <a:ea typeface="Arial"/>
                <a:cs typeface="Arial"/>
                <a:sym typeface="Arial"/>
              </a:rPr>
              <a:t>offensive. It realizes that it </a:t>
            </a:r>
            <a:r>
              <a:rPr b="1" i="0" lang="en-GB" sz="839" u="none" cap="none" strike="noStrike">
                <a:solidFill>
                  <a:schemeClr val="dk1"/>
                </a:solidFill>
                <a:latin typeface="Arial"/>
                <a:ea typeface="Arial"/>
                <a:cs typeface="Arial"/>
                <a:sym typeface="Arial"/>
              </a:rPr>
              <a:t>can minimize costs and improve its operational efficiency </a:t>
            </a:r>
            <a:r>
              <a:rPr b="0" i="0" lang="en-GB" sz="839" u="none" cap="none" strike="noStrike">
                <a:solidFill>
                  <a:schemeClr val="dk1"/>
                </a:solidFill>
                <a:latin typeface="Arial"/>
                <a:ea typeface="Arial"/>
                <a:cs typeface="Arial"/>
                <a:sym typeface="Arial"/>
              </a:rPr>
              <a:t>through eco-efficiency, cleaner processes and better waste management. It understands that investing in the community and social marketing can bring benefits by minimizing uncertainty, improving reputation and maximizing shareholder value. </a:t>
            </a:r>
            <a:r>
              <a:rPr b="1" i="0" lang="en-GB" sz="839" u="none" cap="none" strike="noStrike">
                <a:solidFill>
                  <a:schemeClr val="dk1"/>
                </a:solidFill>
                <a:latin typeface="Arial"/>
                <a:ea typeface="Arial"/>
                <a:cs typeface="Arial"/>
                <a:sym typeface="Arial"/>
              </a:rPr>
              <a:t>Sustainability initiatives are nevertheless considered a necessary evil </a:t>
            </a:r>
            <a:r>
              <a:rPr b="0" i="0" lang="en-GB" sz="839" u="none" cap="none" strike="noStrike">
                <a:solidFill>
                  <a:schemeClr val="dk1"/>
                </a:solidFill>
                <a:latin typeface="Arial"/>
                <a:ea typeface="Arial"/>
                <a:cs typeface="Arial"/>
                <a:sym typeface="Arial"/>
              </a:rPr>
              <a:t>and are marginalized in the company's core departments.</a:t>
            </a:r>
          </a:p>
          <a:p>
            <a:pPr indent="0" lvl="0" marL="0" marR="0" rtl="0" algn="l">
              <a:lnSpc>
                <a:spcPct val="80000"/>
              </a:lnSpc>
              <a:spcBef>
                <a:spcPts val="252"/>
              </a:spcBef>
              <a:spcAft>
                <a:spcPts val="0"/>
              </a:spcAft>
              <a:buSzPct val="25000"/>
              <a:buNone/>
            </a:pPr>
            <a:r>
              <a:rPr b="0" i="0" lang="en-GB" sz="839" u="none" cap="none" strike="noStrike">
                <a:solidFill>
                  <a:schemeClr val="dk1"/>
                </a:solidFill>
                <a:latin typeface="Arial"/>
                <a:ea typeface="Arial"/>
                <a:cs typeface="Arial"/>
                <a:sym typeface="Arial"/>
              </a:rPr>
              <a:t>– </a:t>
            </a:r>
            <a:r>
              <a:rPr b="0" i="1" lang="en-GB" sz="839" u="none" cap="none" strike="noStrike">
                <a:solidFill>
                  <a:schemeClr val="dk1"/>
                </a:solidFill>
                <a:latin typeface="Arial"/>
                <a:ea typeface="Arial"/>
                <a:cs typeface="Arial"/>
                <a:sym typeface="Arial"/>
              </a:rPr>
              <a:t>Stage 4: </a:t>
            </a:r>
            <a:r>
              <a:rPr b="1" i="1" lang="en-GB" sz="839" u="none" cap="none" strike="noStrike">
                <a:solidFill>
                  <a:schemeClr val="dk1"/>
                </a:solidFill>
                <a:latin typeface="Arial"/>
                <a:ea typeface="Arial"/>
                <a:cs typeface="Arial"/>
                <a:sym typeface="Arial"/>
              </a:rPr>
              <a:t>Integrated Strategy. The company goes through a radical change. </a:t>
            </a:r>
            <a:r>
              <a:rPr b="0" i="0" lang="en-GB" sz="839" u="none" cap="none" strike="noStrike">
                <a:solidFill>
                  <a:schemeClr val="dk1"/>
                </a:solidFill>
                <a:latin typeface="Arial"/>
                <a:ea typeface="Arial"/>
                <a:cs typeface="Arial"/>
                <a:sym typeface="Arial"/>
              </a:rPr>
              <a:t>It undergoes a reconstruction process, presenting itself as an organization committed to sustainability, integrating sustainability into its key business strategies. It manages to capture value added through innovative initiatives that benefit all relevant stakeholders. Instead of regarding sustainability in terms of costs and risks, the company sees it as an opportunity to invest and find new business opportunities.</a:t>
            </a:r>
          </a:p>
          <a:p>
            <a:pPr indent="0" lvl="0" marL="0" marR="0" rtl="0" algn="l">
              <a:lnSpc>
                <a:spcPct val="80000"/>
              </a:lnSpc>
              <a:spcBef>
                <a:spcPts val="252"/>
              </a:spcBef>
              <a:spcAft>
                <a:spcPts val="0"/>
              </a:spcAft>
              <a:buSzPct val="25000"/>
              <a:buNone/>
            </a:pPr>
            <a:r>
              <a:rPr b="0" i="0" lang="en-GB" sz="839" u="none" cap="none" strike="noStrike">
                <a:solidFill>
                  <a:schemeClr val="dk1"/>
                </a:solidFill>
                <a:latin typeface="Arial"/>
                <a:ea typeface="Arial"/>
                <a:cs typeface="Arial"/>
                <a:sym typeface="Arial"/>
              </a:rPr>
              <a:t>It enjoys COMPETITIVE ADVANTAGES DUE TO ITS SUSTAINABILITY INITIATIVES, BY DIFFERENTIATION, FROM THE FIRST-MOVER ADVANTAGE AND REPUTATION.</a:t>
            </a:r>
          </a:p>
          <a:p>
            <a:pPr indent="0" lvl="0" marL="0" marR="0" rtl="0" algn="l">
              <a:lnSpc>
                <a:spcPct val="80000"/>
              </a:lnSpc>
              <a:spcBef>
                <a:spcPts val="252"/>
              </a:spcBef>
              <a:spcAft>
                <a:spcPts val="0"/>
              </a:spcAft>
              <a:buSzPct val="25000"/>
              <a:buNone/>
            </a:pPr>
            <a:r>
              <a:rPr b="0" i="0" lang="en-GB" sz="839" u="none" cap="none" strike="noStrike">
                <a:solidFill>
                  <a:schemeClr val="dk1"/>
                </a:solidFill>
                <a:latin typeface="Arial"/>
                <a:ea typeface="Arial"/>
                <a:cs typeface="Arial"/>
                <a:sym typeface="Arial"/>
              </a:rPr>
              <a:t>– </a:t>
            </a:r>
            <a:r>
              <a:rPr b="0" i="1" lang="en-GB" sz="839" u="none" cap="none" strike="noStrike">
                <a:solidFill>
                  <a:schemeClr val="dk1"/>
                </a:solidFill>
                <a:latin typeface="Arial"/>
                <a:ea typeface="Arial"/>
                <a:cs typeface="Arial"/>
                <a:sym typeface="Arial"/>
              </a:rPr>
              <a:t>Stage 5: </a:t>
            </a:r>
            <a:r>
              <a:rPr b="1" i="1" lang="en-GB" sz="839" u="none" cap="none" strike="noStrike">
                <a:solidFill>
                  <a:schemeClr val="dk1"/>
                </a:solidFill>
                <a:latin typeface="Arial"/>
                <a:ea typeface="Arial"/>
                <a:cs typeface="Arial"/>
                <a:sym typeface="Arial"/>
              </a:rPr>
              <a:t>Purpose/Mission. The company is driven toward sustainability by </a:t>
            </a:r>
            <a:r>
              <a:rPr b="0" i="0" lang="en-GB" sz="839" u="none" cap="none" strike="noStrike">
                <a:solidFill>
                  <a:schemeClr val="dk1"/>
                </a:solidFill>
                <a:latin typeface="Arial"/>
                <a:ea typeface="Arial"/>
                <a:cs typeface="Arial"/>
                <a:sym typeface="Arial"/>
              </a:rPr>
              <a:t>internal passion and a commitment based on sustainability values. It is dedicated to both its own well-being and the well-being of society and of the natural environment. The organization tries to contribute to building a better world by acting on true beliefs. IT’S TAKING STEPS TO TRANSFORM THE COMPETITIVE CONTEXT IN WHICH IT OPERATES: INITIATIVES FOR TIGHTENING REGULATIONS, MODIFYING MARKET STRUCTURES.</a:t>
            </a:r>
          </a:p>
          <a:p>
            <a:pPr indent="0" lvl="0" marL="0" marR="0" rtl="0" algn="l">
              <a:lnSpc>
                <a:spcPct val="80000"/>
              </a:lnSpc>
              <a:spcBef>
                <a:spcPts val="252"/>
              </a:spcBef>
              <a:spcAft>
                <a:spcPts val="0"/>
              </a:spcAft>
              <a:buSzPct val="25000"/>
              <a:buNone/>
            </a:pPr>
            <a:r>
              <a:t/>
            </a:r>
            <a:endParaRPr b="0" i="0" sz="839" u="none" cap="none" strike="noStrike">
              <a:solidFill>
                <a:schemeClr val="dk1"/>
              </a:solidFill>
              <a:latin typeface="Arial"/>
              <a:ea typeface="Arial"/>
              <a:cs typeface="Arial"/>
              <a:sym typeface="Arial"/>
            </a:endParaRPr>
          </a:p>
          <a:p>
            <a:pPr indent="0" lvl="0" marL="0" marR="0" rtl="0" algn="l">
              <a:lnSpc>
                <a:spcPct val="80000"/>
              </a:lnSpc>
              <a:spcBef>
                <a:spcPts val="252"/>
              </a:spcBef>
              <a:spcAft>
                <a:spcPts val="0"/>
              </a:spcAft>
              <a:buClr>
                <a:schemeClr val="dk1"/>
              </a:buClr>
              <a:buSzPct val="25000"/>
              <a:buFont typeface="Arial"/>
              <a:buNone/>
            </a:pPr>
            <a:r>
              <a:rPr b="0" i="0" lang="en-GB" sz="839" u="none" cap="none" strike="noStrike">
                <a:solidFill>
                  <a:schemeClr val="dk1"/>
                </a:solidFill>
                <a:latin typeface="Arial"/>
                <a:ea typeface="Arial"/>
                <a:cs typeface="Arial"/>
                <a:sym typeface="Arial"/>
              </a:rPr>
              <a:t>Partulary important for our discussion (for SD and HCS) – are the companies at level 4-5</a:t>
            </a:r>
          </a:p>
          <a:p>
            <a:pPr indent="0" lvl="0" marL="0" marR="0" rtl="0" algn="l">
              <a:lnSpc>
                <a:spcPct val="80000"/>
              </a:lnSpc>
              <a:spcBef>
                <a:spcPts val="252"/>
              </a:spcBef>
              <a:spcAft>
                <a:spcPts val="0"/>
              </a:spcAft>
              <a:buClr>
                <a:schemeClr val="dk1"/>
              </a:buClr>
              <a:buSzPct val="25000"/>
              <a:buFont typeface="Arial"/>
              <a:buNone/>
            </a:pPr>
            <a:r>
              <a:t/>
            </a:r>
            <a:endParaRPr b="0" i="0" sz="839" u="none" cap="none" strike="noStrike">
              <a:solidFill>
                <a:schemeClr val="dk1"/>
              </a:solidFill>
              <a:latin typeface="Arial"/>
              <a:ea typeface="Arial"/>
              <a:cs typeface="Arial"/>
              <a:sym typeface="Arial"/>
            </a:endParaRPr>
          </a:p>
          <a:p>
            <a:pPr indent="0" lvl="0" marL="0" marR="0" rtl="0" algn="l">
              <a:lnSpc>
                <a:spcPct val="80000"/>
              </a:lnSpc>
              <a:spcBef>
                <a:spcPts val="252"/>
              </a:spcBef>
              <a:spcAft>
                <a:spcPts val="0"/>
              </a:spcAft>
              <a:buSzPct val="25000"/>
              <a:buNone/>
            </a:pPr>
            <a:r>
              <a:t/>
            </a:r>
            <a:endParaRPr b="0" i="0" sz="839" u="none" cap="none" strike="noStrike">
              <a:solidFill>
                <a:schemeClr val="dk1"/>
              </a:solidFill>
              <a:latin typeface="Arial"/>
              <a:ea typeface="Arial"/>
              <a:cs typeface="Arial"/>
              <a:sym typeface="Arial"/>
            </a:endParaRPr>
          </a:p>
          <a:p>
            <a:pPr indent="0" lvl="0" marL="0" marR="0" rtl="0" algn="l">
              <a:lnSpc>
                <a:spcPct val="80000"/>
              </a:lnSpc>
              <a:spcBef>
                <a:spcPts val="252"/>
              </a:spcBef>
              <a:spcAft>
                <a:spcPts val="0"/>
              </a:spcAft>
              <a:buClr>
                <a:schemeClr val="dk1"/>
              </a:buClr>
              <a:buSzPct val="25000"/>
              <a:buFont typeface="Arial"/>
              <a:buNone/>
            </a:pPr>
            <a:r>
              <a:t/>
            </a:r>
            <a:endParaRPr b="0" i="0" sz="839" u="none" cap="none" strike="noStrike">
              <a:solidFill>
                <a:schemeClr val="dk1"/>
              </a:solidFill>
              <a:latin typeface="Arial"/>
              <a:ea typeface="Arial"/>
              <a:cs typeface="Arial"/>
              <a:sym typeface="Arial"/>
            </a:endParaRPr>
          </a:p>
        </p:txBody>
      </p:sp>
      <p:sp>
        <p:nvSpPr>
          <p:cNvPr id="169" name="Shape 16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82" name="Shape 18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Particularly important for our discussion (for SD and HCS) – are the companies at level 4-5 , because they integrate social, environmental and ethical principles in their strategies, they NURTURE NATURAL, SOCIAL AND HUMAN CAPITAL,  and  generate economic, social and environmental value – </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They  become promoter’s of sustainability and are taking steps to transform the competitive context in which they operate, including initiatives for tightening regulations and modifying market structures. The organization is aware that all these will be beneficial to itself by enhancing its competitive advantage, and will also benefit society and the natural environment.</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3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WE COULD SAY THAT THEY A SUSTAINABLE IMPACT AT MICROECONOMIC LEVEL</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It is possible that, if the number of companies on stage 4-5 increases , after a “tipping point” it’s reached, an avalanche effect is likely to be generated in the markets and the competitive context they operate – thus accelerating the evolution towards SD/HCS</a:t>
            </a:r>
          </a:p>
          <a:p>
            <a:pPr indent="0" lvl="0" marL="0" marR="0" rtl="0" algn="l">
              <a:spcBef>
                <a:spcPts val="36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HOW CAN WE HELP COMPANIES TO EVOLUATE ON THIS PATH?</a:t>
            </a:r>
          </a:p>
        </p:txBody>
      </p:sp>
      <p:sp>
        <p:nvSpPr>
          <p:cNvPr id="183" name="Shape 18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97" name="Shape 19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Arial"/>
              <a:buChar char="-"/>
            </a:pPr>
            <a:r>
              <a:rPr b="0" i="0" lang="en-GB" sz="1200" u="none" cap="none" strike="noStrike">
                <a:solidFill>
                  <a:schemeClr val="dk1"/>
                </a:solidFill>
                <a:latin typeface="Arial"/>
                <a:ea typeface="Arial"/>
                <a:cs typeface="Arial"/>
                <a:sym typeface="Arial"/>
              </a:rPr>
              <a:t>  studies show that this stages can be regarded as steps of an  evolutionary process</a:t>
            </a:r>
          </a:p>
          <a:p>
            <a:pPr indent="0" lvl="0" marL="0" marR="0" rtl="0" algn="l">
              <a:spcBef>
                <a:spcPts val="360"/>
              </a:spcBef>
              <a:spcAft>
                <a:spcPts val="0"/>
              </a:spcAft>
              <a:buSzPct val="25000"/>
              <a:buNone/>
            </a:pPr>
            <a:r>
              <a:rPr b="0" i="0" lang="en-GB" sz="1200" u="none" cap="none" strike="noStrike">
                <a:solidFill>
                  <a:schemeClr val="dk1"/>
                </a:solidFill>
                <a:latin typeface="Arial"/>
                <a:ea typeface="Arial"/>
                <a:cs typeface="Arial"/>
                <a:sym typeface="Arial"/>
              </a:rPr>
              <a:t>- Progress toward  higher stages of continuum – generated by  internal and external determinants – I have reprezented on the slide some of the these determinants , proposed by Willard</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Companies can , or not, go through all  stages. Most of them remain blocked (quartered) in one of the stages (especially) the stages 1-3. Our study reveald that the step from 3 to 4 is a radical, transformational one and posses the greatest challenges for companies.</a:t>
            </a:r>
          </a:p>
          <a:p>
            <a:pPr indent="0" lvl="0" marL="0" marR="0" rtl="0" algn="l">
              <a:lnSpc>
                <a:spcPct val="100000"/>
              </a:lnSpc>
              <a:spcBef>
                <a:spcPts val="360"/>
              </a:spcBef>
              <a:spcAft>
                <a:spcPts val="0"/>
              </a:spcAft>
              <a:buClr>
                <a:schemeClr val="dk1"/>
              </a:buClr>
              <a:buSzPct val="25000"/>
              <a:buFont typeface="Noto Sans Symbols"/>
              <a:buNone/>
            </a:pPr>
            <a:r>
              <a:rPr b="0" i="0" lang="en-GB" sz="1200" u="none" cap="none" strike="noStrike">
                <a:solidFill>
                  <a:schemeClr val="dk1"/>
                </a:solidFill>
                <a:latin typeface="Arial"/>
                <a:ea typeface="Arial"/>
                <a:cs typeface="Arial"/>
                <a:sym typeface="Arial"/>
              </a:rPr>
              <a:t> - The road to sustainability requires RADICAL CHANGES: from organizational values, vision, mission, to the business models, operating policies and  applied management frameworks.</a:t>
            </a:r>
          </a:p>
          <a:p>
            <a:pPr indent="0" lvl="0" marL="0" marR="0" rtl="0" algn="l">
              <a:spcBef>
                <a:spcPts val="360"/>
              </a:spcBef>
              <a:spcAft>
                <a:spcPts val="0"/>
              </a:spcAft>
              <a:buClr>
                <a:schemeClr val="dk1"/>
              </a:buClr>
              <a:buSzPct val="25000"/>
              <a:buFont typeface="Noto Sans Symbols"/>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ESSENTIALLY, IT’S  A CONTINUOUS LEARNING PROCESS, AT THE STRATEGIC LEVEL</a:t>
            </a:r>
          </a:p>
          <a:p>
            <a:pPr indent="0" lvl="0" marL="0" marR="0" rtl="0" algn="l">
              <a:spcBef>
                <a:spcPts val="360"/>
              </a:spcBef>
              <a:spcAft>
                <a:spcPts val="0"/>
              </a:spcAft>
              <a:buClr>
                <a:schemeClr val="dk1"/>
              </a:buClr>
              <a:buSzPct val="25000"/>
              <a:buFont typeface="Arial"/>
              <a:buNone/>
            </a:pPr>
            <a:r>
              <a:rPr b="1" i="0" lang="en-GB" sz="1200" u="none" cap="none" strike="noStrike">
                <a:solidFill>
                  <a:schemeClr val="dk1"/>
                </a:solidFill>
                <a:latin typeface="Arial"/>
                <a:ea typeface="Arial"/>
                <a:cs typeface="Arial"/>
                <a:sym typeface="Arial"/>
              </a:rPr>
              <a:t>===========</a:t>
            </a:r>
          </a:p>
          <a:p>
            <a:pPr indent="0" lvl="0" marL="0" marR="0" rtl="0" algn="l">
              <a:spcBef>
                <a:spcPts val="360"/>
              </a:spcBef>
              <a:spcAft>
                <a:spcPts val="0"/>
              </a:spcAft>
              <a:buClr>
                <a:schemeClr val="dk1"/>
              </a:buClr>
              <a:buSzPct val="25000"/>
              <a:buFont typeface="Arial"/>
              <a:buNone/>
            </a:pPr>
            <a:r>
              <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Clr>
                <a:schemeClr val="dk1"/>
              </a:buClr>
              <a:buSzPct val="25000"/>
              <a:buFont typeface="Arial"/>
              <a:buNone/>
            </a:pPr>
            <a:r>
              <a:rPr b="1" i="0" lang="en-GB" sz="1200" u="none" cap="none" strike="noStrike">
                <a:solidFill>
                  <a:schemeClr val="dk1"/>
                </a:solidFill>
                <a:latin typeface="Arial"/>
                <a:ea typeface="Arial"/>
                <a:cs typeface="Arial"/>
                <a:sym typeface="Arial"/>
              </a:rPr>
              <a:t>Sau sa las linia asta rosie ca conluzie??</a:t>
            </a:r>
          </a:p>
        </p:txBody>
      </p:sp>
      <p:sp>
        <p:nvSpPr>
          <p:cNvPr id="198" name="Shape 19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44" name="Shape 24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GB" sz="1200" u="none" cap="none" strike="noStrike">
                <a:solidFill>
                  <a:schemeClr val="dk1"/>
                </a:solidFill>
                <a:latin typeface="Arial"/>
                <a:ea typeface="Arial"/>
                <a:cs typeface="Arial"/>
                <a:sym typeface="Arial"/>
              </a:rPr>
              <a:t>If we could discover some of this features, and the way to build them – we could help companies to evolve faster  toward sustainability </a:t>
            </a:r>
          </a:p>
        </p:txBody>
      </p:sp>
      <p:sp>
        <p:nvSpPr>
          <p:cNvPr id="245" name="Shape 24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9" name="Shape 19"/>
        <p:cNvGrpSpPr/>
        <p:nvPr/>
      </p:nvGrpSpPr>
      <p:grpSpPr>
        <a:xfrm>
          <a:off x="0" y="0"/>
          <a:ext cx="0" cy="0"/>
          <a:chOff x="0" y="0"/>
          <a:chExt cx="0" cy="0"/>
        </a:xfrm>
      </p:grpSpPr>
      <p:sp>
        <p:nvSpPr>
          <p:cNvPr id="20" name="Shape 20"/>
          <p:cNvSpPr txBox="1"/>
          <p:nvPr>
            <p:ph type="title"/>
          </p:nvPr>
        </p:nvSpPr>
        <p:spPr>
          <a:xfrm>
            <a:off x="301752" y="457200"/>
            <a:ext cx="8686800" cy="84124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9pPr>
          </a:lstStyle>
          <a:p/>
        </p:txBody>
      </p:sp>
      <p:sp>
        <p:nvSpPr>
          <p:cNvPr id="21" name="Shape 21"/>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2" name="Shape 22"/>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3" name="Shape 23"/>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GB" sz="1200" u="none" cap="none" strike="noStrike">
                <a:solidFill>
                  <a:srgbClr val="909E80"/>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84" name="Shape 84"/>
        <p:cNvGrpSpPr/>
        <p:nvPr/>
      </p:nvGrpSpPr>
      <p:grpSpPr>
        <a:xfrm>
          <a:off x="0" y="0"/>
          <a:ext cx="0" cy="0"/>
          <a:chOff x="0" y="0"/>
          <a:chExt cx="0" cy="0"/>
        </a:xfrm>
      </p:grpSpPr>
      <p:sp>
        <p:nvSpPr>
          <p:cNvPr id="85" name="Shape 85"/>
          <p:cNvSpPr/>
          <p:nvPr>
            <p:ph idx="2" type="pic"/>
          </p:nvPr>
        </p:nvSpPr>
        <p:spPr>
          <a:xfrm>
            <a:off x="3505200" y="616633"/>
            <a:ext cx="5029199" cy="3657600"/>
          </a:xfrm>
          <a:prstGeom prst="rect">
            <a:avLst/>
          </a:prstGeom>
          <a:solidFill>
            <a:schemeClr val="lt1"/>
          </a:solidFill>
          <a:ln cap="flat" cmpd="sng" w="9525">
            <a:solidFill>
              <a:schemeClr val="accent1"/>
            </a:solidFill>
            <a:prstDash val="solid"/>
            <a:round/>
            <a:headEnd len="med" w="med" type="none"/>
            <a:tailEnd len="med" w="med" type="none"/>
          </a:ln>
          <a:effectLst>
            <a:reflection blurRad="0" dir="5400000" dist="900" endA="500" endPos="10000" kx="0" rotWithShape="0" algn="bl" stA="49000" stPos="0" sy="-90000" ky="0"/>
          </a:effectLst>
        </p:spPr>
        <p:txBody>
          <a:bodyPr anchorCtr="0" anchor="t" bIns="91425" lIns="91425" rIns="91425" tIns="91425"/>
          <a:lstStyle>
            <a:lvl1pPr indent="0" lvl="0" marL="0" marR="0" rtl="0" algn="l">
              <a:spcBef>
                <a:spcPts val="640"/>
              </a:spcBef>
              <a:spcAft>
                <a:spcPts val="0"/>
              </a:spcAft>
              <a:buClr>
                <a:schemeClr val="accent1"/>
              </a:buClr>
              <a:buFont typeface="Noto Sans Symbols"/>
              <a:buNone/>
              <a:defRPr b="0" i="0" sz="3200" u="none" cap="none" strike="noStrike">
                <a:solidFill>
                  <a:schemeClr val="dk2"/>
                </a:solidFill>
                <a:latin typeface="Source Sans Pro"/>
                <a:ea typeface="Source Sans Pro"/>
                <a:cs typeface="Source Sans Pro"/>
                <a:sym typeface="Source Sans Pro"/>
              </a:defRPr>
            </a:lvl1pPr>
            <a:lvl2pPr indent="-161290" lvl="1" marL="742950" marR="0" rtl="0" algn="l">
              <a:spcBef>
                <a:spcPts val="560"/>
              </a:spcBef>
              <a:spcAft>
                <a:spcPts val="0"/>
              </a:spcAft>
              <a:buClr>
                <a:schemeClr val="accent1"/>
              </a:buClr>
              <a:buSzPct val="7000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121919" lvl="2" marL="1143000" marR="0" rtl="0" algn="l">
              <a:spcBef>
                <a:spcPts val="480"/>
              </a:spcBef>
              <a:spcAft>
                <a:spcPts val="0"/>
              </a:spcAft>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139700" lvl="3" marL="1600200" marR="0" rtl="0" algn="l">
              <a:spcBef>
                <a:spcPts val="400"/>
              </a:spcBef>
              <a:spcAft>
                <a:spcPts val="0"/>
              </a:spcAft>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160020" lvl="4" marL="2057400" marR="0" rtl="0" algn="l">
              <a:spcBef>
                <a:spcPts val="360"/>
              </a:spcBef>
              <a:spcAft>
                <a:spcPts val="0"/>
              </a:spcAft>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86" name="Shape 86"/>
          <p:cNvSpPr txBox="1"/>
          <p:nvPr>
            <p:ph type="title"/>
          </p:nvPr>
        </p:nvSpPr>
        <p:spPr>
          <a:xfrm>
            <a:off x="381000" y="4993760"/>
            <a:ext cx="5867400" cy="522288"/>
          </a:xfrm>
          <a:prstGeom prst="rect">
            <a:avLst/>
          </a:prstGeom>
          <a:noFill/>
          <a:ln>
            <a:noFill/>
          </a:ln>
        </p:spPr>
        <p:txBody>
          <a:bodyPr anchorCtr="0" anchor="ctr" bIns="91425" lIns="91425" rIns="91425" tIns="91425"/>
          <a:lstStyle>
            <a:lvl1pPr indent="0" lvl="0" marL="0" marR="0" rtl="0" algn="l">
              <a:spcBef>
                <a:spcPts val="0"/>
              </a:spcBef>
              <a:spcAft>
                <a:spcPts val="0"/>
              </a:spcAft>
              <a:buClr>
                <a:schemeClr val="dk2"/>
              </a:buClr>
              <a:buFont typeface="Source Sans Pro"/>
              <a:buNone/>
              <a:defRPr b="1" i="0" sz="2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9pPr>
          </a:lstStyle>
          <a:p/>
        </p:txBody>
      </p:sp>
      <p:sp>
        <p:nvSpPr>
          <p:cNvPr id="87" name="Shape 87"/>
          <p:cNvSpPr txBox="1"/>
          <p:nvPr>
            <p:ph idx="1" type="body"/>
          </p:nvPr>
        </p:nvSpPr>
        <p:spPr>
          <a:xfrm>
            <a:off x="381000" y="5533217"/>
            <a:ext cx="5867400" cy="768349"/>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accent1"/>
              </a:buClr>
              <a:buFont typeface="Noto Sans Symbols"/>
              <a:buNone/>
              <a:defRPr b="0" i="0" sz="1400" u="none" cap="none" strike="noStrike">
                <a:solidFill>
                  <a:schemeClr val="dk2"/>
                </a:solidFill>
                <a:latin typeface="Source Sans Pro"/>
                <a:ea typeface="Source Sans Pro"/>
                <a:cs typeface="Source Sans Pro"/>
                <a:sym typeface="Source Sans Pro"/>
              </a:defRPr>
            </a:lvl1pPr>
            <a:lvl2pPr indent="-232409" lvl="1" marL="742950" marR="0" rtl="0" algn="l">
              <a:spcBef>
                <a:spcPts val="240"/>
              </a:spcBef>
              <a:spcAft>
                <a:spcPts val="0"/>
              </a:spcAft>
              <a:buClr>
                <a:schemeClr val="accent1"/>
              </a:buClr>
              <a:buSzPct val="70000"/>
              <a:buFont typeface="Noto Sans Symbols"/>
              <a:buChar char="+"/>
              <a:defRPr b="0" i="0" sz="1200" u="none" cap="none" strike="noStrike">
                <a:solidFill>
                  <a:schemeClr val="dk2"/>
                </a:solidFill>
                <a:latin typeface="Source Sans Pro"/>
                <a:ea typeface="Source Sans Pro"/>
                <a:cs typeface="Source Sans Pro"/>
                <a:sym typeface="Source Sans Pro"/>
              </a:defRPr>
            </a:lvl2pPr>
            <a:lvl3pPr indent="-184150" lvl="2" marL="1143000" marR="0" rtl="0" algn="l">
              <a:spcBef>
                <a:spcPts val="200"/>
              </a:spcBef>
              <a:spcAft>
                <a:spcPts val="0"/>
              </a:spcAft>
              <a:buClr>
                <a:schemeClr val="accent1"/>
              </a:buClr>
              <a:buSzPct val="70000"/>
              <a:buFont typeface="Noto Sans Symbols"/>
              <a:buChar char="✕"/>
              <a:defRPr b="0" i="0" sz="1000" u="none" cap="none" strike="noStrike">
                <a:solidFill>
                  <a:schemeClr val="dk2"/>
                </a:solidFill>
                <a:latin typeface="Source Sans Pro"/>
                <a:ea typeface="Source Sans Pro"/>
                <a:cs typeface="Source Sans Pro"/>
                <a:sym typeface="Source Sans Pro"/>
              </a:defRPr>
            </a:lvl3pPr>
            <a:lvl4pPr indent="-188594" lvl="3" marL="1600200" marR="0" rtl="0" algn="l">
              <a:spcBef>
                <a:spcPts val="180"/>
              </a:spcBef>
              <a:spcAft>
                <a:spcPts val="0"/>
              </a:spcAft>
              <a:buClr>
                <a:schemeClr val="accent1"/>
              </a:buClr>
              <a:buSzPct val="70000"/>
              <a:buFont typeface="Noto Sans Symbols"/>
              <a:buChar char="✱"/>
              <a:defRPr b="0" i="0" sz="900" u="none" cap="none" strike="noStrike">
                <a:solidFill>
                  <a:schemeClr val="dk2"/>
                </a:solidFill>
                <a:latin typeface="Source Sans Pro"/>
                <a:ea typeface="Source Sans Pro"/>
                <a:cs typeface="Source Sans Pro"/>
                <a:sym typeface="Source Sans Pro"/>
              </a:defRPr>
            </a:lvl4pPr>
            <a:lvl5pPr indent="-194310" lvl="4" marL="2057400" marR="0" rtl="0" algn="l">
              <a:spcBef>
                <a:spcPts val="180"/>
              </a:spcBef>
              <a:spcAft>
                <a:spcPts val="0"/>
              </a:spcAft>
              <a:buClr>
                <a:schemeClr val="accent1"/>
              </a:buClr>
              <a:buSzPct val="60000"/>
              <a:buFont typeface="Noto Sans Symbols"/>
              <a:buChar char="✕"/>
              <a:defRPr b="0" i="0" sz="9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88" name="Shape 88"/>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9" name="Shape 89"/>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90" name="Shape 90"/>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
        <p:nvSpPr>
          <p:cNvPr id="91" name="Shape 91"/>
          <p:cNvSpPr/>
          <p:nvPr/>
        </p:nvSpPr>
        <p:spPr>
          <a:xfrm>
            <a:off x="925512" y="0"/>
            <a:ext cx="8218487" cy="476671"/>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r>
              <a:rPr i="1" lang="en-GB" sz="1400">
                <a:solidFill>
                  <a:schemeClr val="dk1"/>
                </a:solidFill>
                <a:latin typeface="Arial"/>
                <a:ea typeface="Arial"/>
                <a:cs typeface="Arial"/>
                <a:sym typeface="Arial"/>
              </a:rPr>
              <a:t>“Organizatia care invata, caracteristica strategica a intreprinderii sustenabile”, </a:t>
            </a:r>
          </a:p>
          <a:p>
            <a:pPr indent="0" lvl="0" marL="0" marR="0" rtl="0" algn="r">
              <a:spcBef>
                <a:spcPts val="0"/>
              </a:spcBef>
              <a:spcAft>
                <a:spcPts val="0"/>
              </a:spcAft>
              <a:buSzPct val="25000"/>
              <a:buNone/>
            </a:pPr>
            <a:r>
              <a:rPr i="1" lang="en-GB" sz="1400">
                <a:solidFill>
                  <a:schemeClr val="dk1"/>
                </a:solidFill>
                <a:latin typeface="Arial"/>
                <a:ea typeface="Arial"/>
                <a:cs typeface="Arial"/>
                <a:sym typeface="Arial"/>
              </a:rPr>
              <a:t>Dan Oncica-Sanislav</a:t>
            </a:r>
          </a:p>
        </p:txBody>
      </p:sp>
      <p:sp>
        <p:nvSpPr>
          <p:cNvPr id="92" name="Shape 92"/>
          <p:cNvSpPr txBox="1"/>
          <p:nvPr/>
        </p:nvSpPr>
        <p:spPr>
          <a:xfrm>
            <a:off x="428625" y="6237312"/>
            <a:ext cx="7929563" cy="620688"/>
          </a:xfrm>
          <a:prstGeom prst="rect">
            <a:avLst/>
          </a:prstGeom>
          <a:noFill/>
          <a:ln>
            <a:noFill/>
          </a:ln>
        </p:spPr>
        <p:txBody>
          <a:bodyPr anchorCtr="1" anchor="ctr" bIns="45700" lIns="91425" rIns="91425" tIns="45700">
            <a:noAutofit/>
          </a:bodyPr>
          <a:lstStyle/>
          <a:p>
            <a:pPr indent="0" lvl="0" marL="0" marR="0" rtl="0" algn="ctr">
              <a:spcBef>
                <a:spcPts val="0"/>
              </a:spcBef>
              <a:spcAft>
                <a:spcPts val="0"/>
              </a:spcAft>
              <a:buSzPct val="25000"/>
              <a:buNone/>
            </a:pPr>
            <a:r>
              <a:rPr b="1" i="0" lang="en-GB" sz="1000">
                <a:solidFill>
                  <a:schemeClr val="dk1"/>
                </a:solidFill>
                <a:latin typeface="Arial"/>
                <a:ea typeface="Arial"/>
                <a:cs typeface="Arial"/>
                <a:sym typeface="Arial"/>
              </a:rPr>
              <a:t>Roundtable on Human Centered Economics</a:t>
            </a:r>
          </a:p>
          <a:p>
            <a:pPr indent="0" lvl="0" marL="0" marR="0" rtl="0" algn="ctr">
              <a:spcBef>
                <a:spcPts val="0"/>
              </a:spcBef>
              <a:spcAft>
                <a:spcPts val="0"/>
              </a:spcAft>
              <a:buSzPct val="25000"/>
              <a:buNone/>
            </a:pPr>
            <a:r>
              <a:rPr b="1" i="0" lang="en-GB" sz="1000">
                <a:solidFill>
                  <a:schemeClr val="dk1"/>
                </a:solidFill>
                <a:latin typeface="Arial"/>
                <a:ea typeface="Arial"/>
                <a:cs typeface="Arial"/>
                <a:sym typeface="Arial"/>
              </a:rPr>
              <a:t>	February 1-3, 2017, </a:t>
            </a:r>
            <a:r>
              <a:rPr b="1" lang="en-GB" sz="1000">
                <a:solidFill>
                  <a:schemeClr val="dk1"/>
                </a:solidFill>
                <a:latin typeface="Arial"/>
                <a:ea typeface="Arial"/>
                <a:cs typeface="Arial"/>
                <a:sym typeface="Arial"/>
              </a:rPr>
              <a:t>Dubrovnik, Croatia </a:t>
            </a:r>
            <a:r>
              <a:rPr b="1" lang="en-GB" sz="1600">
                <a:solidFill>
                  <a:schemeClr val="dk1"/>
                </a:solidFill>
                <a:latin typeface="Arial"/>
                <a:ea typeface="Arial"/>
                <a:cs typeface="Arial"/>
                <a:sym typeface="Arial"/>
              </a:rPr>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93" name="Shape 93"/>
        <p:cNvGrpSpPr/>
        <p:nvPr/>
      </p:nvGrpSpPr>
      <p:grpSpPr>
        <a:xfrm>
          <a:off x="0" y="0"/>
          <a:ext cx="0" cy="0"/>
          <a:chOff x="0" y="0"/>
          <a:chExt cx="0" cy="0"/>
        </a:xfrm>
      </p:grpSpPr>
      <p:sp>
        <p:nvSpPr>
          <p:cNvPr id="94" name="Shape 94"/>
          <p:cNvSpPr txBox="1"/>
          <p:nvPr>
            <p:ph type="title"/>
          </p:nvPr>
        </p:nvSpPr>
        <p:spPr>
          <a:xfrm rot="5400000">
            <a:off x="4846637" y="2560638"/>
            <a:ext cx="5851525" cy="18288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9pPr>
          </a:lstStyle>
          <a:p/>
        </p:txBody>
      </p:sp>
      <p:sp>
        <p:nvSpPr>
          <p:cNvPr id="95" name="Shape 95"/>
          <p:cNvSpPr txBox="1"/>
          <p:nvPr>
            <p:ph idx="1" type="body"/>
          </p:nvPr>
        </p:nvSpPr>
        <p:spPr>
          <a:xfrm rot="5400000">
            <a:off x="655637" y="350838"/>
            <a:ext cx="5851525" cy="6248399"/>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chemeClr val="accent1"/>
              </a:buClr>
              <a:buSzPct val="70000"/>
              <a:buFont typeface="Noto Sans Symbols"/>
              <a:buChar char="✕"/>
              <a:defRPr b="0" i="0" sz="3200" u="none" cap="none" strike="noStrike">
                <a:solidFill>
                  <a:schemeClr val="dk2"/>
                </a:solidFill>
                <a:latin typeface="Source Sans Pro"/>
                <a:ea typeface="Source Sans Pro"/>
                <a:cs typeface="Source Sans Pro"/>
                <a:sym typeface="Source Sans Pro"/>
              </a:defRPr>
            </a:lvl1pPr>
            <a:lvl2pPr indent="-161290" lvl="1" marL="742950" marR="0" rtl="0" algn="l">
              <a:spcBef>
                <a:spcPts val="560"/>
              </a:spcBef>
              <a:spcAft>
                <a:spcPts val="0"/>
              </a:spcAft>
              <a:buClr>
                <a:schemeClr val="accent1"/>
              </a:buClr>
              <a:buSzPct val="7000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121919" lvl="2" marL="1143000" marR="0" rtl="0" algn="l">
              <a:spcBef>
                <a:spcPts val="480"/>
              </a:spcBef>
              <a:spcAft>
                <a:spcPts val="0"/>
              </a:spcAft>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139700" lvl="3" marL="1600200" marR="0" rtl="0" algn="l">
              <a:spcBef>
                <a:spcPts val="400"/>
              </a:spcBef>
              <a:spcAft>
                <a:spcPts val="0"/>
              </a:spcAft>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160020" lvl="4" marL="2057400" marR="0" rtl="0" algn="l">
              <a:spcBef>
                <a:spcPts val="360"/>
              </a:spcBef>
              <a:spcAft>
                <a:spcPts val="0"/>
              </a:spcAft>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96" name="Shape 96"/>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97" name="Shape 97"/>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98" name="Shape 98"/>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
        <p:nvSpPr>
          <p:cNvPr id="99" name="Shape 99"/>
          <p:cNvSpPr/>
          <p:nvPr/>
        </p:nvSpPr>
        <p:spPr>
          <a:xfrm>
            <a:off x="925512" y="0"/>
            <a:ext cx="8218487" cy="476671"/>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r>
              <a:rPr i="1" lang="en-GB" sz="1400">
                <a:solidFill>
                  <a:schemeClr val="dk1"/>
                </a:solidFill>
                <a:latin typeface="Arial"/>
                <a:ea typeface="Arial"/>
                <a:cs typeface="Arial"/>
                <a:sym typeface="Arial"/>
              </a:rPr>
              <a:t>“Organizaţia care învaţă, caracteristică strategică a întreprinderii sustenabile”, </a:t>
            </a:r>
          </a:p>
          <a:p>
            <a:pPr indent="0" lvl="0" marL="0" marR="0" rtl="0" algn="r">
              <a:spcBef>
                <a:spcPts val="0"/>
              </a:spcBef>
              <a:spcAft>
                <a:spcPts val="0"/>
              </a:spcAft>
              <a:buSzPct val="25000"/>
              <a:buNone/>
            </a:pPr>
            <a:r>
              <a:rPr i="1" lang="en-GB" sz="1400">
                <a:solidFill>
                  <a:schemeClr val="dk1"/>
                </a:solidFill>
                <a:latin typeface="Arial"/>
                <a:ea typeface="Arial"/>
                <a:cs typeface="Arial"/>
                <a:sym typeface="Arial"/>
              </a:rPr>
              <a:t>Dan Oncică-Sanislav</a:t>
            </a:r>
          </a:p>
        </p:txBody>
      </p:sp>
      <p:sp>
        <p:nvSpPr>
          <p:cNvPr id="100" name="Shape 100"/>
          <p:cNvSpPr txBox="1"/>
          <p:nvPr/>
        </p:nvSpPr>
        <p:spPr>
          <a:xfrm>
            <a:off x="428625" y="6237312"/>
            <a:ext cx="7929563" cy="620688"/>
          </a:xfrm>
          <a:prstGeom prst="rect">
            <a:avLst/>
          </a:prstGeom>
          <a:noFill/>
          <a:ln>
            <a:noFill/>
          </a:ln>
        </p:spPr>
        <p:txBody>
          <a:bodyPr anchorCtr="1" anchor="ctr" bIns="45700" lIns="91425" rIns="91425" tIns="45700">
            <a:noAutofit/>
          </a:bodyPr>
          <a:lstStyle/>
          <a:p>
            <a:pPr indent="0" lvl="0" marL="0" marR="0" rtl="0" algn="ctr">
              <a:spcBef>
                <a:spcPts val="0"/>
              </a:spcBef>
              <a:spcAft>
                <a:spcPts val="0"/>
              </a:spcAft>
              <a:buSzPct val="25000"/>
              <a:buNone/>
            </a:pPr>
            <a:r>
              <a:rPr b="1" i="0" lang="en-GB" sz="1000">
                <a:solidFill>
                  <a:schemeClr val="dk1"/>
                </a:solidFill>
                <a:latin typeface="Arial"/>
                <a:ea typeface="Arial"/>
                <a:cs typeface="Arial"/>
                <a:sym typeface="Arial"/>
              </a:rPr>
              <a:t>Roundtable on Human Centered Economics</a:t>
            </a:r>
          </a:p>
          <a:p>
            <a:pPr indent="0" lvl="0" marL="0" marR="0" rtl="0" algn="ctr">
              <a:spcBef>
                <a:spcPts val="0"/>
              </a:spcBef>
              <a:spcAft>
                <a:spcPts val="0"/>
              </a:spcAft>
              <a:buSzPct val="25000"/>
              <a:buNone/>
            </a:pPr>
            <a:r>
              <a:rPr b="1" i="0" lang="en-GB" sz="1000">
                <a:solidFill>
                  <a:schemeClr val="dk1"/>
                </a:solidFill>
                <a:latin typeface="Arial"/>
                <a:ea typeface="Arial"/>
                <a:cs typeface="Arial"/>
                <a:sym typeface="Arial"/>
              </a:rPr>
              <a:t>	February 1-3, 2017, </a:t>
            </a:r>
            <a:r>
              <a:rPr b="1" lang="en-GB" sz="1000">
                <a:solidFill>
                  <a:schemeClr val="dk1"/>
                </a:solidFill>
                <a:latin typeface="Arial"/>
                <a:ea typeface="Arial"/>
                <a:cs typeface="Arial"/>
                <a:sym typeface="Arial"/>
              </a:rPr>
              <a:t>Dubrovnik, Croatia </a:t>
            </a:r>
            <a:r>
              <a:rPr b="1" lang="en-GB" sz="1600">
                <a:solidFill>
                  <a:schemeClr val="dk1"/>
                </a:solidFill>
                <a:latin typeface="Arial"/>
                <a:ea typeface="Arial"/>
                <a:cs typeface="Arial"/>
                <a:sym typeface="Arial"/>
              </a:rPr>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1" name="Shape 111"/>
        <p:cNvGrpSpPr/>
        <p:nvPr/>
      </p:nvGrpSpPr>
      <p:grpSpPr>
        <a:xfrm>
          <a:off x="0" y="0"/>
          <a:ext cx="0" cy="0"/>
          <a:chOff x="0" y="0"/>
          <a:chExt cx="0" cy="0"/>
        </a:xfrm>
      </p:grpSpPr>
      <p:cxnSp>
        <p:nvCxnSpPr>
          <p:cNvPr id="112" name="Shape 112"/>
          <p:cNvCxnSpPr/>
          <p:nvPr/>
        </p:nvCxnSpPr>
        <p:spPr>
          <a:xfrm>
            <a:off x="514350" y="3444901"/>
            <a:ext cx="8629649" cy="2381"/>
          </a:xfrm>
          <a:prstGeom prst="straightConnector1">
            <a:avLst/>
          </a:prstGeom>
          <a:noFill/>
          <a:ln cap="flat" cmpd="sng" w="9525">
            <a:solidFill>
              <a:schemeClr val="accent1"/>
            </a:solidFill>
            <a:prstDash val="solid"/>
            <a:round/>
            <a:headEnd len="med" w="med" type="none"/>
            <a:tailEnd len="med" w="med" type="none"/>
          </a:ln>
        </p:spPr>
      </p:cxnSp>
      <p:sp>
        <p:nvSpPr>
          <p:cNvPr id="113" name="Shape 113"/>
          <p:cNvSpPr txBox="1"/>
          <p:nvPr>
            <p:ph idx="1" type="body"/>
          </p:nvPr>
        </p:nvSpPr>
        <p:spPr>
          <a:xfrm>
            <a:off x="381000" y="1676400"/>
            <a:ext cx="8458200" cy="1219199"/>
          </a:xfrm>
          <a:prstGeom prst="rect">
            <a:avLst/>
          </a:prstGeom>
          <a:noFill/>
          <a:ln>
            <a:noFill/>
          </a:ln>
        </p:spPr>
        <p:txBody>
          <a:bodyPr anchorCtr="0" anchor="b" bIns="91425" lIns="91425" rIns="91425" tIns="91425"/>
          <a:lstStyle>
            <a:lvl1pPr indent="0" lvl="0" marL="0" marR="0" rtl="0" algn="r">
              <a:spcBef>
                <a:spcPts val="400"/>
              </a:spcBef>
              <a:spcAft>
                <a:spcPts val="0"/>
              </a:spcAft>
              <a:buClr>
                <a:schemeClr val="accent1"/>
              </a:buClr>
              <a:buFont typeface="Noto Sans Symbols"/>
              <a:buNone/>
              <a:defRPr b="0" i="0" sz="2000" u="none" cap="none" strike="noStrike">
                <a:solidFill>
                  <a:srgbClr val="DEDBB0"/>
                </a:solidFill>
                <a:latin typeface="Source Sans Pro"/>
                <a:ea typeface="Source Sans Pro"/>
                <a:cs typeface="Source Sans Pro"/>
                <a:sym typeface="Source Sans Pro"/>
              </a:defRPr>
            </a:lvl1pPr>
            <a:lvl2pPr indent="-285750" lvl="1" marL="742950" marR="0" rtl="0" algn="l">
              <a:spcBef>
                <a:spcPts val="360"/>
              </a:spcBef>
              <a:spcAft>
                <a:spcPts val="0"/>
              </a:spcAft>
              <a:buClr>
                <a:schemeClr val="accent1"/>
              </a:buClr>
              <a:buFont typeface="Noto Sans Symbols"/>
              <a:buNone/>
              <a:defRPr b="0" i="0" sz="1800" u="none" cap="none" strike="noStrike">
                <a:solidFill>
                  <a:schemeClr val="lt1"/>
                </a:solidFill>
                <a:latin typeface="Source Sans Pro"/>
                <a:ea typeface="Source Sans Pro"/>
                <a:cs typeface="Source Sans Pro"/>
                <a:sym typeface="Source Sans Pro"/>
              </a:defRPr>
            </a:lvl2pPr>
            <a:lvl3pPr indent="-228600" lvl="2" marL="1143000" marR="0" rtl="0" algn="l">
              <a:spcBef>
                <a:spcPts val="320"/>
              </a:spcBef>
              <a:spcAft>
                <a:spcPts val="0"/>
              </a:spcAft>
              <a:buClr>
                <a:schemeClr val="accent1"/>
              </a:buClr>
              <a:buFont typeface="Noto Sans Symbols"/>
              <a:buNone/>
              <a:defRPr b="0" i="0" sz="1600" u="none" cap="none" strike="noStrike">
                <a:solidFill>
                  <a:schemeClr val="lt1"/>
                </a:solidFill>
                <a:latin typeface="Source Sans Pro"/>
                <a:ea typeface="Source Sans Pro"/>
                <a:cs typeface="Source Sans Pro"/>
                <a:sym typeface="Source Sans Pro"/>
              </a:defRPr>
            </a:lvl3pPr>
            <a:lvl4pPr indent="-228600" lvl="3" marL="1600200" marR="0" rtl="0" algn="l">
              <a:spcBef>
                <a:spcPts val="280"/>
              </a:spcBef>
              <a:spcAft>
                <a:spcPts val="0"/>
              </a:spcAft>
              <a:buClr>
                <a:schemeClr val="accent1"/>
              </a:buClr>
              <a:buFont typeface="Noto Sans Symbols"/>
              <a:buNone/>
              <a:defRPr b="0" i="0" sz="1400" u="none" cap="none" strike="noStrike">
                <a:solidFill>
                  <a:schemeClr val="lt1"/>
                </a:solidFill>
                <a:latin typeface="Source Sans Pro"/>
                <a:ea typeface="Source Sans Pro"/>
                <a:cs typeface="Source Sans Pro"/>
                <a:sym typeface="Source Sans Pro"/>
              </a:defRPr>
            </a:lvl4pPr>
            <a:lvl5pPr indent="-228600" lvl="4" marL="2057400" marR="0" rtl="0" algn="l">
              <a:spcBef>
                <a:spcPts val="280"/>
              </a:spcBef>
              <a:spcAft>
                <a:spcPts val="0"/>
              </a:spcAft>
              <a:buClr>
                <a:schemeClr val="accent1"/>
              </a:buClr>
              <a:buFont typeface="Noto Sans Symbols"/>
              <a:buNone/>
              <a:defRPr b="0" i="0" sz="1400" u="none" cap="none" strike="noStrike">
                <a:solidFill>
                  <a:schemeClr val="lt1"/>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lt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lt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lt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lt2"/>
                </a:solidFill>
                <a:latin typeface="Source Sans Pro"/>
                <a:ea typeface="Source Sans Pro"/>
                <a:cs typeface="Source Sans Pro"/>
                <a:sym typeface="Source Sans Pro"/>
              </a:defRPr>
            </a:lvl9pPr>
          </a:lstStyle>
          <a:p/>
        </p:txBody>
      </p:sp>
      <p:sp>
        <p:nvSpPr>
          <p:cNvPr id="114" name="Shape 114"/>
          <p:cNvSpPr txBox="1"/>
          <p:nvPr>
            <p:ph type="title"/>
          </p:nvPr>
        </p:nvSpPr>
        <p:spPr>
          <a:xfrm>
            <a:off x="180475" y="2947084"/>
            <a:ext cx="8686800" cy="1184824"/>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1pPr>
            <a:lvl2pPr indent="0" lvl="1" marL="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2pPr>
            <a:lvl3pPr indent="0" lvl="2" marL="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3pPr>
            <a:lvl4pPr indent="0" lvl="3" marL="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4pPr>
            <a:lvl5pPr indent="0" lvl="4" marL="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5pPr>
            <a:lvl6pPr indent="0" lvl="5" marL="45720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6pPr>
            <a:lvl7pPr indent="0" lvl="6" marL="91440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7pPr>
            <a:lvl8pPr indent="0" lvl="7" marL="137160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8pPr>
            <a:lvl9pPr indent="0" lvl="8" marL="182880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9pPr>
          </a:lstStyle>
          <a:p/>
        </p:txBody>
      </p:sp>
      <p:sp>
        <p:nvSpPr>
          <p:cNvPr id="115" name="Shape 115"/>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16" name="Shape 116"/>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17" name="Shape 117"/>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x="0" y="0"/>
          <a:ext cx="0" cy="0"/>
          <a:chOff x="0" y="0"/>
          <a:chExt cx="0" cy="0"/>
        </a:xfrm>
      </p:grpSpPr>
      <p:sp>
        <p:nvSpPr>
          <p:cNvPr id="25" name="Shape 25"/>
          <p:cNvSpPr txBox="1"/>
          <p:nvPr>
            <p:ph type="title"/>
          </p:nvPr>
        </p:nvSpPr>
        <p:spPr>
          <a:xfrm>
            <a:off x="304800" y="457200"/>
            <a:ext cx="8686800" cy="8381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9pPr>
          </a:lstStyle>
          <a:p/>
        </p:txBody>
      </p:sp>
      <p:sp>
        <p:nvSpPr>
          <p:cNvPr id="26" name="Shape 26"/>
          <p:cNvSpPr txBox="1"/>
          <p:nvPr>
            <p:ph idx="1" type="body"/>
          </p:nvPr>
        </p:nvSpPr>
        <p:spPr>
          <a:xfrm>
            <a:off x="304800" y="1554162"/>
            <a:ext cx="8686800" cy="4525961"/>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chemeClr val="accent1"/>
              </a:buClr>
              <a:buSzPct val="70000"/>
              <a:buFont typeface="Noto Sans Symbols"/>
              <a:buChar char="✕"/>
              <a:defRPr b="0" i="0" sz="3200" u="none" cap="none" strike="noStrike">
                <a:solidFill>
                  <a:schemeClr val="dk2"/>
                </a:solidFill>
                <a:latin typeface="Source Sans Pro"/>
                <a:ea typeface="Source Sans Pro"/>
                <a:cs typeface="Source Sans Pro"/>
                <a:sym typeface="Source Sans Pro"/>
              </a:defRPr>
            </a:lvl1pPr>
            <a:lvl2pPr indent="-161290" lvl="1" marL="742950" marR="0" rtl="0" algn="l">
              <a:spcBef>
                <a:spcPts val="560"/>
              </a:spcBef>
              <a:spcAft>
                <a:spcPts val="0"/>
              </a:spcAft>
              <a:buClr>
                <a:schemeClr val="accent1"/>
              </a:buClr>
              <a:buSzPct val="7000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121919" lvl="2" marL="1143000" marR="0" rtl="0" algn="l">
              <a:spcBef>
                <a:spcPts val="480"/>
              </a:spcBef>
              <a:spcAft>
                <a:spcPts val="0"/>
              </a:spcAft>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139700" lvl="3" marL="1600200" marR="0" rtl="0" algn="l">
              <a:spcBef>
                <a:spcPts val="400"/>
              </a:spcBef>
              <a:spcAft>
                <a:spcPts val="0"/>
              </a:spcAft>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160020" lvl="4" marL="2057400" marR="0" rtl="0" algn="l">
              <a:spcBef>
                <a:spcPts val="360"/>
              </a:spcBef>
              <a:spcAft>
                <a:spcPts val="0"/>
              </a:spcAft>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27" name="Shape 27"/>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8" name="Shape 28"/>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9" name="Shape 29"/>
        <p:cNvGrpSpPr/>
        <p:nvPr/>
      </p:nvGrpSpPr>
      <p:grpSpPr>
        <a:xfrm>
          <a:off x="0" y="0"/>
          <a:ext cx="0" cy="0"/>
          <a:chOff x="0" y="0"/>
          <a:chExt cx="0" cy="0"/>
        </a:xfrm>
      </p:grpSpPr>
      <p:sp>
        <p:nvSpPr>
          <p:cNvPr id="30" name="Shape 30"/>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1" name="Shape 31"/>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2" name="Shape 32"/>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
        <p:nvSpPr>
          <p:cNvPr id="33" name="Shape 33"/>
          <p:cNvSpPr txBox="1"/>
          <p:nvPr/>
        </p:nvSpPr>
        <p:spPr>
          <a:xfrm>
            <a:off x="428625" y="6237312"/>
            <a:ext cx="7929563" cy="620688"/>
          </a:xfrm>
          <a:prstGeom prst="rect">
            <a:avLst/>
          </a:prstGeom>
          <a:noFill/>
          <a:ln>
            <a:noFill/>
          </a:ln>
        </p:spPr>
        <p:txBody>
          <a:bodyPr anchorCtr="1" anchor="ctr" bIns="45700" lIns="91425" rIns="91425" tIns="45700">
            <a:noAutofit/>
          </a:bodyPr>
          <a:lstStyle/>
          <a:p>
            <a:pPr indent="0" lvl="0" marL="0" marR="0" rtl="0" algn="ctr">
              <a:spcBef>
                <a:spcPts val="0"/>
              </a:spcBef>
              <a:spcAft>
                <a:spcPts val="0"/>
              </a:spcAft>
              <a:buSzPct val="25000"/>
              <a:buNone/>
            </a:pPr>
            <a:r>
              <a:rPr b="1" i="0" lang="en-GB" sz="1000">
                <a:solidFill>
                  <a:schemeClr val="dk1"/>
                </a:solidFill>
                <a:latin typeface="Arial"/>
                <a:ea typeface="Arial"/>
                <a:cs typeface="Arial"/>
                <a:sym typeface="Arial"/>
              </a:rPr>
              <a:t>Roundtable on Human Centered Economics</a:t>
            </a:r>
          </a:p>
          <a:p>
            <a:pPr indent="0" lvl="0" marL="0" marR="0" rtl="0" algn="ctr">
              <a:spcBef>
                <a:spcPts val="0"/>
              </a:spcBef>
              <a:spcAft>
                <a:spcPts val="0"/>
              </a:spcAft>
              <a:buSzPct val="25000"/>
              <a:buNone/>
            </a:pPr>
            <a:r>
              <a:rPr b="1" i="0" lang="en-GB" sz="1000">
                <a:solidFill>
                  <a:schemeClr val="dk1"/>
                </a:solidFill>
                <a:latin typeface="Arial"/>
                <a:ea typeface="Arial"/>
                <a:cs typeface="Arial"/>
                <a:sym typeface="Arial"/>
              </a:rPr>
              <a:t>      February 1-3, 2017, </a:t>
            </a:r>
            <a:r>
              <a:rPr b="1" lang="en-GB" sz="1000">
                <a:solidFill>
                  <a:schemeClr val="dk1"/>
                </a:solidFill>
                <a:latin typeface="Arial"/>
                <a:ea typeface="Arial"/>
                <a:cs typeface="Arial"/>
                <a:sym typeface="Arial"/>
              </a:rPr>
              <a:t>Dubrovnik, Croatia </a:t>
            </a:r>
            <a:r>
              <a:rPr b="1" lang="en-GB" sz="1600">
                <a:solidFill>
                  <a:schemeClr val="dk1"/>
                </a:solidFill>
                <a:latin typeface="Arial"/>
                <a:ea typeface="Arial"/>
                <a:cs typeface="Arial"/>
                <a:sym typeface="Arial"/>
              </a:rPr>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4" name="Shape 34"/>
        <p:cNvGrpSpPr/>
        <p:nvPr/>
      </p:nvGrpSpPr>
      <p:grpSpPr>
        <a:xfrm>
          <a:off x="0" y="0"/>
          <a:ext cx="0" cy="0"/>
          <a:chOff x="0" y="0"/>
          <a:chExt cx="0" cy="0"/>
        </a:xfrm>
      </p:grpSpPr>
      <p:cxnSp>
        <p:nvCxnSpPr>
          <p:cNvPr id="35" name="Shape 35"/>
          <p:cNvCxnSpPr/>
          <p:nvPr/>
        </p:nvCxnSpPr>
        <p:spPr>
          <a:xfrm>
            <a:off x="514350" y="5349901"/>
            <a:ext cx="8629649" cy="2381"/>
          </a:xfrm>
          <a:prstGeom prst="straightConnector1">
            <a:avLst/>
          </a:prstGeom>
          <a:noFill/>
          <a:ln cap="flat" cmpd="sng" w="9525">
            <a:solidFill>
              <a:schemeClr val="accent1"/>
            </a:solidFill>
            <a:prstDash val="solid"/>
            <a:round/>
            <a:headEnd len="med" w="med" type="none"/>
            <a:tailEnd len="med" w="med" type="none"/>
          </a:ln>
        </p:spPr>
      </p:cxnSp>
      <p:sp>
        <p:nvSpPr>
          <p:cNvPr id="36" name="Shape 36"/>
          <p:cNvSpPr txBox="1"/>
          <p:nvPr>
            <p:ph type="ctrTitle"/>
          </p:nvPr>
        </p:nvSpPr>
        <p:spPr>
          <a:xfrm>
            <a:off x="381000" y="4853410"/>
            <a:ext cx="8458200" cy="12223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9pPr>
          </a:lstStyle>
          <a:p/>
        </p:txBody>
      </p:sp>
      <p:sp>
        <p:nvSpPr>
          <p:cNvPr id="37" name="Shape 37"/>
          <p:cNvSpPr txBox="1"/>
          <p:nvPr>
            <p:ph idx="1" type="subTitle"/>
          </p:nvPr>
        </p:nvSpPr>
        <p:spPr>
          <a:xfrm>
            <a:off x="381000" y="3886200"/>
            <a:ext cx="8458200" cy="914400"/>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accent1"/>
              </a:buClr>
              <a:buFont typeface="Noto Sans Symbols"/>
              <a:buNone/>
              <a:defRPr b="0" i="0" sz="2400" u="none" cap="none" strike="noStrike">
                <a:solidFill>
                  <a:srgbClr val="3B4321"/>
                </a:solidFill>
                <a:latin typeface="Source Sans Pro"/>
                <a:ea typeface="Source Sans Pro"/>
                <a:cs typeface="Source Sans Pro"/>
                <a:sym typeface="Source Sans Pro"/>
              </a:defRPr>
            </a:lvl1pPr>
            <a:lvl2pPr indent="0" lvl="1" marL="457200" marR="0" rtl="0" algn="ctr">
              <a:spcBef>
                <a:spcPts val="560"/>
              </a:spcBef>
              <a:spcAft>
                <a:spcPts val="0"/>
              </a:spcAft>
              <a:buClr>
                <a:schemeClr val="accent1"/>
              </a:buClr>
              <a:buFont typeface="Noto Sans Symbols"/>
              <a:buNone/>
              <a:defRPr b="0" i="0" sz="2800" u="none" cap="none" strike="noStrike">
                <a:solidFill>
                  <a:schemeClr val="dk2"/>
                </a:solidFill>
                <a:latin typeface="Source Sans Pro"/>
                <a:ea typeface="Source Sans Pro"/>
                <a:cs typeface="Source Sans Pro"/>
                <a:sym typeface="Source Sans Pro"/>
              </a:defRPr>
            </a:lvl2pPr>
            <a:lvl3pPr indent="0" lvl="2" marL="914400" marR="0" rtl="0" algn="ctr">
              <a:spcBef>
                <a:spcPts val="480"/>
              </a:spcBef>
              <a:spcAft>
                <a:spcPts val="0"/>
              </a:spcAft>
              <a:buClr>
                <a:schemeClr val="accent1"/>
              </a:buClr>
              <a:buFont typeface="Noto Sans Symbols"/>
              <a:buNone/>
              <a:defRPr b="0" i="0" sz="2400" u="none" cap="none" strike="noStrike">
                <a:solidFill>
                  <a:schemeClr val="dk2"/>
                </a:solidFill>
                <a:latin typeface="Source Sans Pro"/>
                <a:ea typeface="Source Sans Pro"/>
                <a:cs typeface="Source Sans Pro"/>
                <a:sym typeface="Source Sans Pro"/>
              </a:defRPr>
            </a:lvl3pPr>
            <a:lvl4pPr indent="0" lvl="3" marL="1371600" marR="0" rtl="0" algn="ctr">
              <a:spcBef>
                <a:spcPts val="400"/>
              </a:spcBef>
              <a:spcAft>
                <a:spcPts val="0"/>
              </a:spcAft>
              <a:buClr>
                <a:schemeClr val="accent1"/>
              </a:buClr>
              <a:buFont typeface="Noto Sans Symbols"/>
              <a:buNone/>
              <a:defRPr b="0" i="0" sz="2000" u="none" cap="none" strike="noStrike">
                <a:solidFill>
                  <a:schemeClr val="dk2"/>
                </a:solidFill>
                <a:latin typeface="Source Sans Pro"/>
                <a:ea typeface="Source Sans Pro"/>
                <a:cs typeface="Source Sans Pro"/>
                <a:sym typeface="Source Sans Pro"/>
              </a:defRPr>
            </a:lvl4pPr>
            <a:lvl5pPr indent="0" lvl="4" marL="1828800" marR="0" rtl="0" algn="ctr">
              <a:spcBef>
                <a:spcPts val="360"/>
              </a:spcBef>
              <a:spcAft>
                <a:spcPts val="0"/>
              </a:spcAft>
              <a:buClr>
                <a:schemeClr val="accent1"/>
              </a:buClr>
              <a:buFont typeface="Noto Sans Symbols"/>
              <a:buNone/>
              <a:defRPr b="0" i="0" sz="1800" u="none" cap="none" strike="noStrike">
                <a:solidFill>
                  <a:schemeClr val="dk2"/>
                </a:solidFill>
                <a:latin typeface="Source Sans Pro"/>
                <a:ea typeface="Source Sans Pro"/>
                <a:cs typeface="Source Sans Pro"/>
                <a:sym typeface="Source Sans Pro"/>
              </a:defRPr>
            </a:lvl5pPr>
            <a:lvl6pPr indent="0" lvl="5" marL="2286000" marR="0" rtl="0" algn="ctr">
              <a:spcBef>
                <a:spcPts val="360"/>
              </a:spcBef>
              <a:buClr>
                <a:schemeClr val="accent1"/>
              </a:buClr>
              <a:buFont typeface="Noto Sans Symbols"/>
              <a:buNone/>
              <a:defRPr b="0" i="0" sz="1800" u="none" cap="none" strike="noStrike">
                <a:solidFill>
                  <a:schemeClr val="dk2"/>
                </a:solidFill>
                <a:latin typeface="Source Sans Pro"/>
                <a:ea typeface="Source Sans Pro"/>
                <a:cs typeface="Source Sans Pro"/>
                <a:sym typeface="Source Sans Pro"/>
              </a:defRPr>
            </a:lvl6pPr>
            <a:lvl7pPr indent="0" lvl="6" marL="2743200" marR="0" rtl="0" algn="ctr">
              <a:spcBef>
                <a:spcPts val="320"/>
              </a:spcBef>
              <a:buClr>
                <a:schemeClr val="accent1"/>
              </a:buClr>
              <a:buFont typeface="Noto Sans Symbols"/>
              <a:buNone/>
              <a:defRPr b="0" i="0" sz="1600" u="none" cap="none" strike="noStrike">
                <a:solidFill>
                  <a:schemeClr val="dk2"/>
                </a:solidFill>
                <a:latin typeface="Source Sans Pro"/>
                <a:ea typeface="Source Sans Pro"/>
                <a:cs typeface="Source Sans Pro"/>
                <a:sym typeface="Source Sans Pro"/>
              </a:defRPr>
            </a:lvl7pPr>
            <a:lvl8pPr indent="0" lvl="7" marL="3200400" marR="0" rtl="0" algn="ctr">
              <a:spcBef>
                <a:spcPts val="320"/>
              </a:spcBef>
              <a:buClr>
                <a:schemeClr val="accent1"/>
              </a:buClr>
              <a:buFont typeface="Noto Sans Symbols"/>
              <a:buNone/>
              <a:defRPr b="0" i="0" sz="1600" u="none" cap="none" strike="noStrike">
                <a:solidFill>
                  <a:schemeClr val="dk2"/>
                </a:solidFill>
                <a:latin typeface="Source Sans Pro"/>
                <a:ea typeface="Source Sans Pro"/>
                <a:cs typeface="Source Sans Pro"/>
                <a:sym typeface="Source Sans Pro"/>
              </a:defRPr>
            </a:lvl8pPr>
            <a:lvl9pPr indent="0" lvl="8" marL="3657600" marR="0" rtl="0" algn="ctr">
              <a:spcBef>
                <a:spcPts val="280"/>
              </a:spcBef>
              <a:buClr>
                <a:schemeClr val="accent1"/>
              </a:buClr>
              <a:buFont typeface="Noto Sans Symbols"/>
              <a:buNone/>
              <a:defRPr b="0" i="0" sz="1400" u="none" cap="none" strike="noStrike">
                <a:solidFill>
                  <a:schemeClr val="dk2"/>
                </a:solidFill>
                <a:latin typeface="Source Sans Pro"/>
                <a:ea typeface="Source Sans Pro"/>
                <a:cs typeface="Source Sans Pro"/>
                <a:sym typeface="Source Sans Pro"/>
              </a:defRPr>
            </a:lvl9pPr>
          </a:lstStyle>
          <a:p/>
        </p:txBody>
      </p:sp>
      <p:sp>
        <p:nvSpPr>
          <p:cNvPr id="38" name="Shape 38"/>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9" name="Shape 39"/>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0" name="Shape 40"/>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
        <p:nvSpPr>
          <p:cNvPr id="41" name="Shape 41"/>
          <p:cNvSpPr txBox="1"/>
          <p:nvPr/>
        </p:nvSpPr>
        <p:spPr>
          <a:xfrm>
            <a:off x="428625" y="6237312"/>
            <a:ext cx="7929563" cy="620688"/>
          </a:xfrm>
          <a:prstGeom prst="rect">
            <a:avLst/>
          </a:prstGeom>
          <a:noFill/>
          <a:ln>
            <a:noFill/>
          </a:ln>
        </p:spPr>
        <p:txBody>
          <a:bodyPr anchorCtr="1" anchor="ctr" bIns="45700" lIns="91425" rIns="91425" tIns="45700">
            <a:noAutofit/>
          </a:bodyPr>
          <a:lstStyle/>
          <a:p>
            <a:pPr indent="0" lvl="0" marL="0" marR="0" rtl="0" algn="ctr">
              <a:spcBef>
                <a:spcPts val="0"/>
              </a:spcBef>
              <a:spcAft>
                <a:spcPts val="0"/>
              </a:spcAft>
              <a:buSzPct val="25000"/>
              <a:buNone/>
            </a:pPr>
            <a:r>
              <a:rPr b="1" i="0" lang="en-GB" sz="1200">
                <a:solidFill>
                  <a:schemeClr val="dk1"/>
                </a:solidFill>
                <a:latin typeface="Arial"/>
                <a:ea typeface="Arial"/>
                <a:cs typeface="Arial"/>
                <a:sym typeface="Arial"/>
              </a:rPr>
              <a:t>Roundtable on Human Centered Economics</a:t>
            </a:r>
          </a:p>
          <a:p>
            <a:pPr indent="0" lvl="0" marL="0" marR="0" rtl="0" algn="ctr">
              <a:spcBef>
                <a:spcPts val="0"/>
              </a:spcBef>
              <a:spcAft>
                <a:spcPts val="0"/>
              </a:spcAft>
              <a:buSzPct val="25000"/>
              <a:buNone/>
            </a:pPr>
            <a:r>
              <a:rPr b="1" i="0" lang="en-GB" sz="1200">
                <a:solidFill>
                  <a:schemeClr val="dk1"/>
                </a:solidFill>
                <a:latin typeface="Arial"/>
                <a:ea typeface="Arial"/>
                <a:cs typeface="Arial"/>
                <a:sym typeface="Arial"/>
              </a:rPr>
              <a:t>	February 1-3, 2017, </a:t>
            </a:r>
            <a:r>
              <a:rPr b="1" lang="en-GB" sz="1200">
                <a:solidFill>
                  <a:schemeClr val="dk1"/>
                </a:solidFill>
                <a:latin typeface="Arial"/>
                <a:ea typeface="Arial"/>
                <a:cs typeface="Arial"/>
                <a:sym typeface="Arial"/>
              </a:rPr>
              <a:t>Dubrovnik, Croatia </a:t>
            </a:r>
            <a:r>
              <a:rPr b="1" lang="en-GB" sz="1600">
                <a:solidFill>
                  <a:schemeClr val="dk1"/>
                </a:solidFill>
                <a:latin typeface="Arial"/>
                <a:ea typeface="Arial"/>
                <a:cs typeface="Arial"/>
                <a:sym typeface="Arial"/>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2" name="Shape 42"/>
        <p:cNvGrpSpPr/>
        <p:nvPr/>
      </p:nvGrpSpPr>
      <p:grpSpPr>
        <a:xfrm>
          <a:off x="0" y="0"/>
          <a:ext cx="0" cy="0"/>
          <a:chOff x="0" y="0"/>
          <a:chExt cx="0" cy="0"/>
        </a:xfrm>
      </p:grpSpPr>
      <p:cxnSp>
        <p:nvCxnSpPr>
          <p:cNvPr id="43" name="Shape 43"/>
          <p:cNvCxnSpPr/>
          <p:nvPr/>
        </p:nvCxnSpPr>
        <p:spPr>
          <a:xfrm>
            <a:off x="514350" y="3444901"/>
            <a:ext cx="8629649" cy="2381"/>
          </a:xfrm>
          <a:prstGeom prst="straightConnector1">
            <a:avLst/>
          </a:prstGeom>
          <a:noFill/>
          <a:ln cap="flat" cmpd="sng" w="9525">
            <a:solidFill>
              <a:schemeClr val="accent1"/>
            </a:solidFill>
            <a:prstDash val="solid"/>
            <a:round/>
            <a:headEnd len="med" w="med" type="none"/>
            <a:tailEnd len="med" w="med" type="none"/>
          </a:ln>
        </p:spPr>
      </p:cxnSp>
      <p:sp>
        <p:nvSpPr>
          <p:cNvPr id="44" name="Shape 44"/>
          <p:cNvSpPr txBox="1"/>
          <p:nvPr>
            <p:ph idx="1" type="body"/>
          </p:nvPr>
        </p:nvSpPr>
        <p:spPr>
          <a:xfrm>
            <a:off x="381000" y="1676400"/>
            <a:ext cx="8458200" cy="1219199"/>
          </a:xfrm>
          <a:prstGeom prst="rect">
            <a:avLst/>
          </a:prstGeom>
          <a:noFill/>
          <a:ln>
            <a:noFill/>
          </a:ln>
        </p:spPr>
        <p:txBody>
          <a:bodyPr anchorCtr="0" anchor="b" bIns="91425" lIns="91425" rIns="91425" tIns="91425"/>
          <a:lstStyle>
            <a:lvl1pPr indent="0" lvl="0" marL="0" marR="0" rtl="0" algn="r">
              <a:spcBef>
                <a:spcPts val="400"/>
              </a:spcBef>
              <a:spcAft>
                <a:spcPts val="0"/>
              </a:spcAft>
              <a:buClr>
                <a:schemeClr val="accent1"/>
              </a:buClr>
              <a:buFont typeface="Noto Sans Symbols"/>
              <a:buNone/>
              <a:defRPr b="0" i="0" sz="2000" u="none" cap="none" strike="noStrike">
                <a:solidFill>
                  <a:srgbClr val="DEDBB0"/>
                </a:solidFill>
                <a:latin typeface="Source Sans Pro"/>
                <a:ea typeface="Source Sans Pro"/>
                <a:cs typeface="Source Sans Pro"/>
                <a:sym typeface="Source Sans Pro"/>
              </a:defRPr>
            </a:lvl1pPr>
            <a:lvl2pPr indent="-285750" lvl="1" marL="742950" marR="0" rtl="0" algn="l">
              <a:spcBef>
                <a:spcPts val="360"/>
              </a:spcBef>
              <a:spcAft>
                <a:spcPts val="0"/>
              </a:spcAft>
              <a:buClr>
                <a:schemeClr val="accent1"/>
              </a:buClr>
              <a:buFont typeface="Noto Sans Symbols"/>
              <a:buNone/>
              <a:defRPr b="0" i="0" sz="1800" u="none" cap="none" strike="noStrike">
                <a:solidFill>
                  <a:schemeClr val="lt1"/>
                </a:solidFill>
                <a:latin typeface="Source Sans Pro"/>
                <a:ea typeface="Source Sans Pro"/>
                <a:cs typeface="Source Sans Pro"/>
                <a:sym typeface="Source Sans Pro"/>
              </a:defRPr>
            </a:lvl2pPr>
            <a:lvl3pPr indent="-228600" lvl="2" marL="1143000" marR="0" rtl="0" algn="l">
              <a:spcBef>
                <a:spcPts val="320"/>
              </a:spcBef>
              <a:spcAft>
                <a:spcPts val="0"/>
              </a:spcAft>
              <a:buClr>
                <a:schemeClr val="accent1"/>
              </a:buClr>
              <a:buFont typeface="Noto Sans Symbols"/>
              <a:buNone/>
              <a:defRPr b="0" i="0" sz="1600" u="none" cap="none" strike="noStrike">
                <a:solidFill>
                  <a:schemeClr val="lt1"/>
                </a:solidFill>
                <a:latin typeface="Source Sans Pro"/>
                <a:ea typeface="Source Sans Pro"/>
                <a:cs typeface="Source Sans Pro"/>
                <a:sym typeface="Source Sans Pro"/>
              </a:defRPr>
            </a:lvl3pPr>
            <a:lvl4pPr indent="-228600" lvl="3" marL="1600200" marR="0" rtl="0" algn="l">
              <a:spcBef>
                <a:spcPts val="280"/>
              </a:spcBef>
              <a:spcAft>
                <a:spcPts val="0"/>
              </a:spcAft>
              <a:buClr>
                <a:schemeClr val="accent1"/>
              </a:buClr>
              <a:buFont typeface="Noto Sans Symbols"/>
              <a:buNone/>
              <a:defRPr b="0" i="0" sz="1400" u="none" cap="none" strike="noStrike">
                <a:solidFill>
                  <a:schemeClr val="lt1"/>
                </a:solidFill>
                <a:latin typeface="Source Sans Pro"/>
                <a:ea typeface="Source Sans Pro"/>
                <a:cs typeface="Source Sans Pro"/>
                <a:sym typeface="Source Sans Pro"/>
              </a:defRPr>
            </a:lvl4pPr>
            <a:lvl5pPr indent="-228600" lvl="4" marL="2057400" marR="0" rtl="0" algn="l">
              <a:spcBef>
                <a:spcPts val="280"/>
              </a:spcBef>
              <a:spcAft>
                <a:spcPts val="0"/>
              </a:spcAft>
              <a:buClr>
                <a:schemeClr val="accent1"/>
              </a:buClr>
              <a:buFont typeface="Noto Sans Symbols"/>
              <a:buNone/>
              <a:defRPr b="0" i="0" sz="1400" u="none" cap="none" strike="noStrike">
                <a:solidFill>
                  <a:schemeClr val="lt1"/>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lt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lt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lt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lt2"/>
                </a:solidFill>
                <a:latin typeface="Source Sans Pro"/>
                <a:ea typeface="Source Sans Pro"/>
                <a:cs typeface="Source Sans Pro"/>
                <a:sym typeface="Source Sans Pro"/>
              </a:defRPr>
            </a:lvl9pPr>
          </a:lstStyle>
          <a:p/>
        </p:txBody>
      </p:sp>
      <p:sp>
        <p:nvSpPr>
          <p:cNvPr id="45" name="Shape 45"/>
          <p:cNvSpPr txBox="1"/>
          <p:nvPr>
            <p:ph type="title"/>
          </p:nvPr>
        </p:nvSpPr>
        <p:spPr>
          <a:xfrm>
            <a:off x="180475" y="2947084"/>
            <a:ext cx="8686800" cy="1184824"/>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1pPr>
            <a:lvl2pPr indent="0" lvl="1" marL="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2pPr>
            <a:lvl3pPr indent="0" lvl="2" marL="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3pPr>
            <a:lvl4pPr indent="0" lvl="3" marL="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4pPr>
            <a:lvl5pPr indent="0" lvl="4" marL="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5pPr>
            <a:lvl6pPr indent="0" lvl="5" marL="45720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6pPr>
            <a:lvl7pPr indent="0" lvl="6" marL="91440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7pPr>
            <a:lvl8pPr indent="0" lvl="7" marL="137160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8pPr>
            <a:lvl9pPr indent="0" lvl="8" marL="182880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9pPr>
          </a:lstStyle>
          <a:p/>
        </p:txBody>
      </p:sp>
      <p:sp>
        <p:nvSpPr>
          <p:cNvPr id="46" name="Shape 46"/>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47" name="Shape 47"/>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48" name="Shape 48"/>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9" name="Shape 49"/>
        <p:cNvGrpSpPr/>
        <p:nvPr/>
      </p:nvGrpSpPr>
      <p:grpSpPr>
        <a:xfrm>
          <a:off x="0" y="0"/>
          <a:ext cx="0" cy="0"/>
          <a:chOff x="0" y="0"/>
          <a:chExt cx="0" cy="0"/>
        </a:xfrm>
      </p:grpSpPr>
      <p:sp>
        <p:nvSpPr>
          <p:cNvPr id="50" name="Shape 50"/>
          <p:cNvSpPr txBox="1"/>
          <p:nvPr>
            <p:ph type="title"/>
          </p:nvPr>
        </p:nvSpPr>
        <p:spPr>
          <a:xfrm>
            <a:off x="301752" y="457200"/>
            <a:ext cx="8686800" cy="84124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9pPr>
          </a:lstStyle>
          <a:p/>
        </p:txBody>
      </p:sp>
      <p:sp>
        <p:nvSpPr>
          <p:cNvPr id="51" name="Shape 51"/>
          <p:cNvSpPr txBox="1"/>
          <p:nvPr>
            <p:ph idx="1" type="body"/>
          </p:nvPr>
        </p:nvSpPr>
        <p:spPr>
          <a:xfrm>
            <a:off x="304800" y="1600200"/>
            <a:ext cx="4190999" cy="4724400"/>
          </a:xfrm>
          <a:prstGeom prst="rect">
            <a:avLst/>
          </a:prstGeom>
          <a:noFill/>
          <a:ln>
            <a:noFill/>
          </a:ln>
        </p:spPr>
        <p:txBody>
          <a:bodyPr anchorCtr="0" anchor="t" bIns="91425" lIns="91425" rIns="91425" tIns="91425"/>
          <a:lstStyle>
            <a:lvl1pPr indent="-218440" lvl="0" marL="342900" marR="0" rtl="0" algn="l">
              <a:spcBef>
                <a:spcPts val="560"/>
              </a:spcBef>
              <a:spcAft>
                <a:spcPts val="0"/>
              </a:spcAft>
              <a:buClr>
                <a:schemeClr val="accent1"/>
              </a:buClr>
              <a:buSzPct val="70000"/>
              <a:buFont typeface="Noto Sans Symbols"/>
              <a:buChar char="✕"/>
              <a:defRPr b="0" i="0" sz="2800" u="none" cap="none" strike="noStrike">
                <a:solidFill>
                  <a:schemeClr val="dk2"/>
                </a:solidFill>
                <a:latin typeface="Source Sans Pro"/>
                <a:ea typeface="Source Sans Pro"/>
                <a:cs typeface="Source Sans Pro"/>
                <a:sym typeface="Source Sans Pro"/>
              </a:defRPr>
            </a:lvl1pPr>
            <a:lvl2pPr indent="-179069" lvl="1" marL="742950" marR="0" rtl="0" algn="l">
              <a:spcBef>
                <a:spcPts val="480"/>
              </a:spcBef>
              <a:spcAft>
                <a:spcPts val="0"/>
              </a:spcAft>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2pPr>
            <a:lvl3pPr indent="-139700" lvl="2" marL="1143000" marR="0" rtl="0" algn="l">
              <a:spcBef>
                <a:spcPts val="400"/>
              </a:spcBef>
              <a:spcAft>
                <a:spcPts val="0"/>
              </a:spcAft>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3pPr>
            <a:lvl4pPr indent="-148589" lvl="3" marL="1600200" marR="0" rtl="0" algn="l">
              <a:spcBef>
                <a:spcPts val="360"/>
              </a:spcBef>
              <a:spcAft>
                <a:spcPts val="0"/>
              </a:spcAft>
              <a:buClr>
                <a:schemeClr val="accent1"/>
              </a:buClr>
              <a:buSzPct val="70000"/>
              <a:buFont typeface="Noto Sans Symbols"/>
              <a:buChar char="✱"/>
              <a:defRPr b="0" i="0" sz="1800" u="none" cap="none" strike="noStrike">
                <a:solidFill>
                  <a:schemeClr val="dk2"/>
                </a:solidFill>
                <a:latin typeface="Source Sans Pro"/>
                <a:ea typeface="Source Sans Pro"/>
                <a:cs typeface="Source Sans Pro"/>
                <a:sym typeface="Source Sans Pro"/>
              </a:defRPr>
            </a:lvl4pPr>
            <a:lvl5pPr indent="-160020" lvl="4" marL="2057400" marR="0" rtl="0" algn="l">
              <a:spcBef>
                <a:spcPts val="360"/>
              </a:spcBef>
              <a:spcAft>
                <a:spcPts val="0"/>
              </a:spcAft>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52" name="Shape 52"/>
          <p:cNvSpPr txBox="1"/>
          <p:nvPr>
            <p:ph idx="2" type="body"/>
          </p:nvPr>
        </p:nvSpPr>
        <p:spPr>
          <a:xfrm>
            <a:off x="4648200" y="1600200"/>
            <a:ext cx="4343400" cy="4724400"/>
          </a:xfrm>
          <a:prstGeom prst="rect">
            <a:avLst/>
          </a:prstGeom>
          <a:noFill/>
          <a:ln>
            <a:noFill/>
          </a:ln>
        </p:spPr>
        <p:txBody>
          <a:bodyPr anchorCtr="0" anchor="t" bIns="91425" lIns="91425" rIns="91425" tIns="91425"/>
          <a:lstStyle>
            <a:lvl1pPr indent="-218440" lvl="0" marL="342900" marR="0" rtl="0" algn="l">
              <a:spcBef>
                <a:spcPts val="560"/>
              </a:spcBef>
              <a:spcAft>
                <a:spcPts val="0"/>
              </a:spcAft>
              <a:buClr>
                <a:schemeClr val="accent1"/>
              </a:buClr>
              <a:buSzPct val="70000"/>
              <a:buFont typeface="Noto Sans Symbols"/>
              <a:buChar char="✕"/>
              <a:defRPr b="0" i="0" sz="2800" u="none" cap="none" strike="noStrike">
                <a:solidFill>
                  <a:schemeClr val="dk2"/>
                </a:solidFill>
                <a:latin typeface="Source Sans Pro"/>
                <a:ea typeface="Source Sans Pro"/>
                <a:cs typeface="Source Sans Pro"/>
                <a:sym typeface="Source Sans Pro"/>
              </a:defRPr>
            </a:lvl1pPr>
            <a:lvl2pPr indent="-179069" lvl="1" marL="742950" marR="0" rtl="0" algn="l">
              <a:spcBef>
                <a:spcPts val="480"/>
              </a:spcBef>
              <a:spcAft>
                <a:spcPts val="0"/>
              </a:spcAft>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2pPr>
            <a:lvl3pPr indent="-139700" lvl="2" marL="1143000" marR="0" rtl="0" algn="l">
              <a:spcBef>
                <a:spcPts val="400"/>
              </a:spcBef>
              <a:spcAft>
                <a:spcPts val="0"/>
              </a:spcAft>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3pPr>
            <a:lvl4pPr indent="-148589" lvl="3" marL="1600200" marR="0" rtl="0" algn="l">
              <a:spcBef>
                <a:spcPts val="360"/>
              </a:spcBef>
              <a:spcAft>
                <a:spcPts val="0"/>
              </a:spcAft>
              <a:buClr>
                <a:schemeClr val="accent1"/>
              </a:buClr>
              <a:buSzPct val="70000"/>
              <a:buFont typeface="Noto Sans Symbols"/>
              <a:buChar char="✱"/>
              <a:defRPr b="0" i="0" sz="1800" u="none" cap="none" strike="noStrike">
                <a:solidFill>
                  <a:schemeClr val="dk2"/>
                </a:solidFill>
                <a:latin typeface="Source Sans Pro"/>
                <a:ea typeface="Source Sans Pro"/>
                <a:cs typeface="Source Sans Pro"/>
                <a:sym typeface="Source Sans Pro"/>
              </a:defRPr>
            </a:lvl4pPr>
            <a:lvl5pPr indent="-160020" lvl="4" marL="2057400" marR="0" rtl="0" algn="l">
              <a:spcBef>
                <a:spcPts val="360"/>
              </a:spcBef>
              <a:spcAft>
                <a:spcPts val="0"/>
              </a:spcAft>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53" name="Shape 53"/>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4" name="Shape 54"/>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5" name="Shape 55"/>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6" name="Shape 56"/>
        <p:cNvGrpSpPr/>
        <p:nvPr/>
      </p:nvGrpSpPr>
      <p:grpSpPr>
        <a:xfrm>
          <a:off x="0" y="0"/>
          <a:ext cx="0" cy="0"/>
          <a:chOff x="0" y="0"/>
          <a:chExt cx="0" cy="0"/>
        </a:xfrm>
      </p:grpSpPr>
      <p:cxnSp>
        <p:nvCxnSpPr>
          <p:cNvPr id="57" name="Shape 57"/>
          <p:cNvCxnSpPr/>
          <p:nvPr/>
        </p:nvCxnSpPr>
        <p:spPr>
          <a:xfrm>
            <a:off x="514350" y="6019800"/>
            <a:ext cx="8629649" cy="2381"/>
          </a:xfrm>
          <a:prstGeom prst="straightConnector1">
            <a:avLst/>
          </a:prstGeom>
          <a:noFill/>
          <a:ln cap="flat" cmpd="sng" w="9525">
            <a:solidFill>
              <a:schemeClr val="accent1"/>
            </a:solidFill>
            <a:prstDash val="solid"/>
            <a:round/>
            <a:headEnd len="med" w="med" type="none"/>
            <a:tailEnd len="med" w="med" type="none"/>
          </a:ln>
        </p:spPr>
      </p:cxnSp>
      <p:sp>
        <p:nvSpPr>
          <p:cNvPr id="58" name="Shape 58"/>
          <p:cNvSpPr txBox="1"/>
          <p:nvPr>
            <p:ph type="title"/>
          </p:nvPr>
        </p:nvSpPr>
        <p:spPr>
          <a:xfrm>
            <a:off x="304800" y="5410200"/>
            <a:ext cx="8610599" cy="88264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9pPr>
          </a:lstStyle>
          <a:p/>
        </p:txBody>
      </p:sp>
      <p:sp>
        <p:nvSpPr>
          <p:cNvPr id="59" name="Shape 59"/>
          <p:cNvSpPr txBox="1"/>
          <p:nvPr>
            <p:ph idx="1" type="body"/>
          </p:nvPr>
        </p:nvSpPr>
        <p:spPr>
          <a:xfrm>
            <a:off x="281443" y="666750"/>
            <a:ext cx="4290555" cy="639762"/>
          </a:xfrm>
          <a:prstGeom prst="rect">
            <a:avLst/>
          </a:prstGeom>
          <a:noFill/>
          <a:ln>
            <a:noFill/>
          </a:ln>
        </p:spPr>
        <p:txBody>
          <a:bodyPr anchorCtr="0" anchor="ctr" bIns="91425" lIns="91425" rIns="91425" tIns="91425"/>
          <a:lstStyle>
            <a:lvl1pPr indent="0" lvl="0" marL="0" marR="0" rtl="0" algn="l">
              <a:spcBef>
                <a:spcPts val="360"/>
              </a:spcBef>
              <a:spcAft>
                <a:spcPts val="0"/>
              </a:spcAft>
              <a:buClr>
                <a:schemeClr val="accent1"/>
              </a:buClr>
              <a:buFont typeface="Noto Sans Symbols"/>
              <a:buNone/>
              <a:defRPr b="0" i="0" sz="1800" u="none" cap="none" strike="noStrike">
                <a:solidFill>
                  <a:srgbClr val="78846A"/>
                </a:solidFill>
                <a:latin typeface="Source Sans Pro"/>
                <a:ea typeface="Source Sans Pro"/>
                <a:cs typeface="Source Sans Pro"/>
                <a:sym typeface="Source Sans Pro"/>
              </a:defRPr>
            </a:lvl1pPr>
            <a:lvl2pPr indent="-285750" lvl="1" marL="742950" marR="0" rtl="0" algn="l">
              <a:spcBef>
                <a:spcPts val="400"/>
              </a:spcBef>
              <a:spcAft>
                <a:spcPts val="0"/>
              </a:spcAft>
              <a:buClr>
                <a:schemeClr val="accent1"/>
              </a:buClr>
              <a:buFont typeface="Noto Sans Symbols"/>
              <a:buNone/>
              <a:defRPr b="1" i="0" sz="2000" u="none" cap="none" strike="noStrike">
                <a:solidFill>
                  <a:schemeClr val="dk2"/>
                </a:solidFill>
                <a:latin typeface="Source Sans Pro"/>
                <a:ea typeface="Source Sans Pro"/>
                <a:cs typeface="Source Sans Pro"/>
                <a:sym typeface="Source Sans Pro"/>
              </a:defRPr>
            </a:lvl2pPr>
            <a:lvl3pPr indent="-228600" lvl="2" marL="1143000" marR="0" rtl="0" algn="l">
              <a:spcBef>
                <a:spcPts val="360"/>
              </a:spcBef>
              <a:spcAft>
                <a:spcPts val="0"/>
              </a:spcAft>
              <a:buClr>
                <a:schemeClr val="accent1"/>
              </a:buClr>
              <a:buFont typeface="Noto Sans Symbols"/>
              <a:buNone/>
              <a:defRPr b="1" i="0" sz="1800" u="none" cap="none" strike="noStrike">
                <a:solidFill>
                  <a:schemeClr val="dk2"/>
                </a:solidFill>
                <a:latin typeface="Source Sans Pro"/>
                <a:ea typeface="Source Sans Pro"/>
                <a:cs typeface="Source Sans Pro"/>
                <a:sym typeface="Source Sans Pro"/>
              </a:defRPr>
            </a:lvl3pPr>
            <a:lvl4pPr indent="-228600" lvl="3" marL="1600200" marR="0" rtl="0" algn="l">
              <a:spcBef>
                <a:spcPts val="320"/>
              </a:spcBef>
              <a:spcAft>
                <a:spcPts val="0"/>
              </a:spcAft>
              <a:buClr>
                <a:schemeClr val="accent1"/>
              </a:buClr>
              <a:buFont typeface="Noto Sans Symbols"/>
              <a:buNone/>
              <a:defRPr b="1" i="0" sz="1600" u="none" cap="none" strike="noStrike">
                <a:solidFill>
                  <a:schemeClr val="dk2"/>
                </a:solidFill>
                <a:latin typeface="Source Sans Pro"/>
                <a:ea typeface="Source Sans Pro"/>
                <a:cs typeface="Source Sans Pro"/>
                <a:sym typeface="Source Sans Pro"/>
              </a:defRPr>
            </a:lvl4pPr>
            <a:lvl5pPr indent="-228600" lvl="4" marL="2057400" marR="0" rtl="0" algn="l">
              <a:spcBef>
                <a:spcPts val="320"/>
              </a:spcBef>
              <a:spcAft>
                <a:spcPts val="0"/>
              </a:spcAft>
              <a:buClr>
                <a:schemeClr val="accent1"/>
              </a:buClr>
              <a:buFont typeface="Noto Sans Symbols"/>
              <a:buNone/>
              <a:defRPr b="1" i="0" sz="16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60" name="Shape 60"/>
          <p:cNvSpPr txBox="1"/>
          <p:nvPr>
            <p:ph idx="2" type="body"/>
          </p:nvPr>
        </p:nvSpPr>
        <p:spPr>
          <a:xfrm>
            <a:off x="4645025" y="666750"/>
            <a:ext cx="4292241" cy="639762"/>
          </a:xfrm>
          <a:prstGeom prst="rect">
            <a:avLst/>
          </a:prstGeom>
          <a:noFill/>
          <a:ln>
            <a:noFill/>
          </a:ln>
        </p:spPr>
        <p:txBody>
          <a:bodyPr anchorCtr="0" anchor="ctr" bIns="91425" lIns="91425" rIns="91425" tIns="91425"/>
          <a:lstStyle>
            <a:lvl1pPr indent="0" lvl="0" marL="0" marR="0" rtl="0" algn="l">
              <a:spcBef>
                <a:spcPts val="360"/>
              </a:spcBef>
              <a:spcAft>
                <a:spcPts val="0"/>
              </a:spcAft>
              <a:buClr>
                <a:schemeClr val="accent1"/>
              </a:buClr>
              <a:buFont typeface="Noto Sans Symbols"/>
              <a:buNone/>
              <a:defRPr b="0" i="0" sz="1800" u="none" cap="none" strike="noStrike">
                <a:solidFill>
                  <a:srgbClr val="78846A"/>
                </a:solidFill>
                <a:latin typeface="Source Sans Pro"/>
                <a:ea typeface="Source Sans Pro"/>
                <a:cs typeface="Source Sans Pro"/>
                <a:sym typeface="Source Sans Pro"/>
              </a:defRPr>
            </a:lvl1pPr>
            <a:lvl2pPr indent="-285750" lvl="1" marL="742950" marR="0" rtl="0" algn="l">
              <a:spcBef>
                <a:spcPts val="400"/>
              </a:spcBef>
              <a:spcAft>
                <a:spcPts val="0"/>
              </a:spcAft>
              <a:buClr>
                <a:schemeClr val="accent1"/>
              </a:buClr>
              <a:buFont typeface="Noto Sans Symbols"/>
              <a:buNone/>
              <a:defRPr b="1" i="0" sz="2000" u="none" cap="none" strike="noStrike">
                <a:solidFill>
                  <a:schemeClr val="dk2"/>
                </a:solidFill>
                <a:latin typeface="Source Sans Pro"/>
                <a:ea typeface="Source Sans Pro"/>
                <a:cs typeface="Source Sans Pro"/>
                <a:sym typeface="Source Sans Pro"/>
              </a:defRPr>
            </a:lvl2pPr>
            <a:lvl3pPr indent="-228600" lvl="2" marL="1143000" marR="0" rtl="0" algn="l">
              <a:spcBef>
                <a:spcPts val="360"/>
              </a:spcBef>
              <a:spcAft>
                <a:spcPts val="0"/>
              </a:spcAft>
              <a:buClr>
                <a:schemeClr val="accent1"/>
              </a:buClr>
              <a:buFont typeface="Noto Sans Symbols"/>
              <a:buNone/>
              <a:defRPr b="1" i="0" sz="1800" u="none" cap="none" strike="noStrike">
                <a:solidFill>
                  <a:schemeClr val="dk2"/>
                </a:solidFill>
                <a:latin typeface="Source Sans Pro"/>
                <a:ea typeface="Source Sans Pro"/>
                <a:cs typeface="Source Sans Pro"/>
                <a:sym typeface="Source Sans Pro"/>
              </a:defRPr>
            </a:lvl3pPr>
            <a:lvl4pPr indent="-228600" lvl="3" marL="1600200" marR="0" rtl="0" algn="l">
              <a:spcBef>
                <a:spcPts val="320"/>
              </a:spcBef>
              <a:spcAft>
                <a:spcPts val="0"/>
              </a:spcAft>
              <a:buClr>
                <a:schemeClr val="accent1"/>
              </a:buClr>
              <a:buFont typeface="Noto Sans Symbols"/>
              <a:buNone/>
              <a:defRPr b="1" i="0" sz="1600" u="none" cap="none" strike="noStrike">
                <a:solidFill>
                  <a:schemeClr val="dk2"/>
                </a:solidFill>
                <a:latin typeface="Source Sans Pro"/>
                <a:ea typeface="Source Sans Pro"/>
                <a:cs typeface="Source Sans Pro"/>
                <a:sym typeface="Source Sans Pro"/>
              </a:defRPr>
            </a:lvl4pPr>
            <a:lvl5pPr indent="-228600" lvl="4" marL="2057400" marR="0" rtl="0" algn="l">
              <a:spcBef>
                <a:spcPts val="320"/>
              </a:spcBef>
              <a:spcAft>
                <a:spcPts val="0"/>
              </a:spcAft>
              <a:buClr>
                <a:schemeClr val="accent1"/>
              </a:buClr>
              <a:buFont typeface="Noto Sans Symbols"/>
              <a:buNone/>
              <a:defRPr b="1" i="0" sz="16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61" name="Shape 61"/>
          <p:cNvSpPr txBox="1"/>
          <p:nvPr>
            <p:ph idx="3" type="body"/>
          </p:nvPr>
        </p:nvSpPr>
        <p:spPr>
          <a:xfrm>
            <a:off x="281443" y="1316037"/>
            <a:ext cx="4290555" cy="3941762"/>
          </a:xfrm>
          <a:prstGeom prst="rect">
            <a:avLst/>
          </a:prstGeom>
          <a:noFill/>
          <a:ln>
            <a:noFill/>
          </a:ln>
        </p:spPr>
        <p:txBody>
          <a:bodyPr anchorCtr="0" anchor="t" bIns="91425" lIns="91425" rIns="91425" tIns="91425"/>
          <a:lstStyle>
            <a:lvl1pPr indent="-236220" lvl="0" marL="342900" marR="0" rtl="0" algn="l">
              <a:spcBef>
                <a:spcPts val="480"/>
              </a:spcBef>
              <a:spcAft>
                <a:spcPts val="0"/>
              </a:spcAft>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196850" lvl="1" marL="742950" marR="0" rtl="0" algn="l">
              <a:spcBef>
                <a:spcPts val="400"/>
              </a:spcBef>
              <a:spcAft>
                <a:spcPts val="0"/>
              </a:spcAft>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2pPr>
            <a:lvl3pPr indent="-148589" lvl="2" marL="1143000" marR="0" rtl="0" algn="l">
              <a:spcBef>
                <a:spcPts val="360"/>
              </a:spcBef>
              <a:spcAft>
                <a:spcPts val="0"/>
              </a:spcAft>
              <a:buClr>
                <a:schemeClr val="accent1"/>
              </a:buClr>
              <a:buSzPct val="70000"/>
              <a:buFont typeface="Noto Sans Symbols"/>
              <a:buChar char="✕"/>
              <a:defRPr b="0" i="0" sz="1800" u="none" cap="none" strike="noStrike">
                <a:solidFill>
                  <a:schemeClr val="dk2"/>
                </a:solidFill>
                <a:latin typeface="Source Sans Pro"/>
                <a:ea typeface="Source Sans Pro"/>
                <a:cs typeface="Source Sans Pro"/>
                <a:sym typeface="Source Sans Pro"/>
              </a:defRPr>
            </a:lvl3pPr>
            <a:lvl4pPr indent="-157480" lvl="3" marL="1600200" marR="0" rtl="0" algn="l">
              <a:spcBef>
                <a:spcPts val="320"/>
              </a:spcBef>
              <a:spcAft>
                <a:spcPts val="0"/>
              </a:spcAft>
              <a:buClr>
                <a:schemeClr val="accent1"/>
              </a:buClr>
              <a:buSzPct val="70000"/>
              <a:buFont typeface="Noto Sans Symbols"/>
              <a:buChar char="✱"/>
              <a:defRPr b="0" i="0" sz="1600" u="none" cap="none" strike="noStrike">
                <a:solidFill>
                  <a:schemeClr val="dk2"/>
                </a:solidFill>
                <a:latin typeface="Source Sans Pro"/>
                <a:ea typeface="Source Sans Pro"/>
                <a:cs typeface="Source Sans Pro"/>
                <a:sym typeface="Source Sans Pro"/>
              </a:defRPr>
            </a:lvl4pPr>
            <a:lvl5pPr indent="-167639" lvl="4" marL="2057400" marR="0" rtl="0" algn="l">
              <a:spcBef>
                <a:spcPts val="320"/>
              </a:spcBef>
              <a:spcAft>
                <a:spcPts val="0"/>
              </a:spcAft>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62" name="Shape 62"/>
          <p:cNvSpPr txBox="1"/>
          <p:nvPr>
            <p:ph idx="4" type="body"/>
          </p:nvPr>
        </p:nvSpPr>
        <p:spPr>
          <a:xfrm>
            <a:off x="4648730" y="1316037"/>
            <a:ext cx="4288536" cy="3941762"/>
          </a:xfrm>
          <a:prstGeom prst="rect">
            <a:avLst/>
          </a:prstGeom>
          <a:noFill/>
          <a:ln>
            <a:noFill/>
          </a:ln>
        </p:spPr>
        <p:txBody>
          <a:bodyPr anchorCtr="0" anchor="t" bIns="91425" lIns="91425" rIns="91425" tIns="91425"/>
          <a:lstStyle>
            <a:lvl1pPr indent="-236220" lvl="0" marL="342900" marR="0" rtl="0" algn="l">
              <a:spcBef>
                <a:spcPts val="480"/>
              </a:spcBef>
              <a:spcAft>
                <a:spcPts val="0"/>
              </a:spcAft>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196850" lvl="1" marL="742950" marR="0" rtl="0" algn="l">
              <a:spcBef>
                <a:spcPts val="400"/>
              </a:spcBef>
              <a:spcAft>
                <a:spcPts val="0"/>
              </a:spcAft>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2pPr>
            <a:lvl3pPr indent="-148589" lvl="2" marL="1143000" marR="0" rtl="0" algn="l">
              <a:spcBef>
                <a:spcPts val="360"/>
              </a:spcBef>
              <a:spcAft>
                <a:spcPts val="0"/>
              </a:spcAft>
              <a:buClr>
                <a:schemeClr val="accent1"/>
              </a:buClr>
              <a:buSzPct val="70000"/>
              <a:buFont typeface="Noto Sans Symbols"/>
              <a:buChar char="✕"/>
              <a:defRPr b="0" i="0" sz="1800" u="none" cap="none" strike="noStrike">
                <a:solidFill>
                  <a:schemeClr val="dk2"/>
                </a:solidFill>
                <a:latin typeface="Source Sans Pro"/>
                <a:ea typeface="Source Sans Pro"/>
                <a:cs typeface="Source Sans Pro"/>
                <a:sym typeface="Source Sans Pro"/>
              </a:defRPr>
            </a:lvl3pPr>
            <a:lvl4pPr indent="-157480" lvl="3" marL="1600200" marR="0" rtl="0" algn="l">
              <a:spcBef>
                <a:spcPts val="320"/>
              </a:spcBef>
              <a:spcAft>
                <a:spcPts val="0"/>
              </a:spcAft>
              <a:buClr>
                <a:schemeClr val="accent1"/>
              </a:buClr>
              <a:buSzPct val="70000"/>
              <a:buFont typeface="Noto Sans Symbols"/>
              <a:buChar char="✱"/>
              <a:defRPr b="0" i="0" sz="1600" u="none" cap="none" strike="noStrike">
                <a:solidFill>
                  <a:schemeClr val="dk2"/>
                </a:solidFill>
                <a:latin typeface="Source Sans Pro"/>
                <a:ea typeface="Source Sans Pro"/>
                <a:cs typeface="Source Sans Pro"/>
                <a:sym typeface="Source Sans Pro"/>
              </a:defRPr>
            </a:lvl4pPr>
            <a:lvl5pPr indent="-167639" lvl="4" marL="2057400" marR="0" rtl="0" algn="l">
              <a:spcBef>
                <a:spcPts val="320"/>
              </a:spcBef>
              <a:spcAft>
                <a:spcPts val="0"/>
              </a:spcAft>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63" name="Shape 63"/>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4" name="Shape 64"/>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5" name="Shape 65"/>
          <p:cNvSpPr txBox="1"/>
          <p:nvPr>
            <p:ph idx="12" type="sldNum"/>
          </p:nvPr>
        </p:nvSpPr>
        <p:spPr>
          <a:xfrm>
            <a:off x="8229600" y="6477000"/>
            <a:ext cx="762000"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
        <p:nvSpPr>
          <p:cNvPr id="66" name="Shape 66"/>
          <p:cNvSpPr txBox="1"/>
          <p:nvPr/>
        </p:nvSpPr>
        <p:spPr>
          <a:xfrm>
            <a:off x="428625" y="6237312"/>
            <a:ext cx="7929563" cy="620688"/>
          </a:xfrm>
          <a:prstGeom prst="rect">
            <a:avLst/>
          </a:prstGeom>
          <a:noFill/>
          <a:ln>
            <a:noFill/>
          </a:ln>
        </p:spPr>
        <p:txBody>
          <a:bodyPr anchorCtr="1" anchor="ctr" bIns="45700" lIns="91425" rIns="91425" tIns="45700">
            <a:noAutofit/>
          </a:bodyPr>
          <a:lstStyle/>
          <a:p>
            <a:pPr indent="0" lvl="0" marL="0" marR="0" rtl="0" algn="ctr">
              <a:spcBef>
                <a:spcPts val="0"/>
              </a:spcBef>
              <a:spcAft>
                <a:spcPts val="0"/>
              </a:spcAft>
              <a:buSzPct val="25000"/>
              <a:buNone/>
            </a:pPr>
            <a:r>
              <a:rPr b="1" i="0" lang="en-GB" sz="1200">
                <a:solidFill>
                  <a:schemeClr val="dk1"/>
                </a:solidFill>
                <a:latin typeface="Arial"/>
                <a:ea typeface="Arial"/>
                <a:cs typeface="Arial"/>
                <a:sym typeface="Arial"/>
              </a:rPr>
              <a:t>Roundtable on Human Centered Economics</a:t>
            </a:r>
          </a:p>
          <a:p>
            <a:pPr indent="0" lvl="0" marL="0" marR="0" rtl="0" algn="ctr">
              <a:spcBef>
                <a:spcPts val="0"/>
              </a:spcBef>
              <a:spcAft>
                <a:spcPts val="0"/>
              </a:spcAft>
              <a:buSzPct val="25000"/>
              <a:buNone/>
            </a:pPr>
            <a:r>
              <a:rPr b="1" i="0" lang="en-GB" sz="1200">
                <a:solidFill>
                  <a:schemeClr val="dk1"/>
                </a:solidFill>
                <a:latin typeface="Arial"/>
                <a:ea typeface="Arial"/>
                <a:cs typeface="Arial"/>
                <a:sym typeface="Arial"/>
              </a:rPr>
              <a:t>	February 1-3, 2017, </a:t>
            </a:r>
            <a:r>
              <a:rPr b="1" lang="en-GB" sz="1200">
                <a:solidFill>
                  <a:schemeClr val="dk1"/>
                </a:solidFill>
                <a:latin typeface="Arial"/>
                <a:ea typeface="Arial"/>
                <a:cs typeface="Arial"/>
                <a:sym typeface="Arial"/>
              </a:rPr>
              <a:t>Dubrovnik, Croatia </a:t>
            </a:r>
            <a:r>
              <a:rPr b="1" lang="en-GB" sz="1600">
                <a:solidFill>
                  <a:schemeClr val="dk1"/>
                </a:solidFill>
                <a:latin typeface="Arial"/>
                <a:ea typeface="Arial"/>
                <a:cs typeface="Arial"/>
                <a:sym typeface="Arial"/>
              </a:rPr>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Blank">
    <p:spTree>
      <p:nvGrpSpPr>
        <p:cNvPr id="67" name="Shape 67"/>
        <p:cNvGrpSpPr/>
        <p:nvPr/>
      </p:nvGrpSpPr>
      <p:grpSpPr>
        <a:xfrm>
          <a:off x="0" y="0"/>
          <a:ext cx="0" cy="0"/>
          <a:chOff x="0" y="0"/>
          <a:chExt cx="0" cy="0"/>
        </a:xfrm>
      </p:grpSpPr>
      <p:sp>
        <p:nvSpPr>
          <p:cNvPr id="68" name="Shape 68"/>
          <p:cNvSpPr txBox="1"/>
          <p:nvPr>
            <p:ph type="title"/>
          </p:nvPr>
        </p:nvSpPr>
        <p:spPr>
          <a:xfrm>
            <a:off x="457200" y="2500306"/>
            <a:ext cx="8686800" cy="841248"/>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9pPr>
          </a:lstStyle>
          <a:p/>
        </p:txBody>
      </p:sp>
      <p:sp>
        <p:nvSpPr>
          <p:cNvPr id="69" name="Shape 69"/>
          <p:cNvSpPr txBox="1"/>
          <p:nvPr>
            <p:ph idx="1" type="subTitle"/>
          </p:nvPr>
        </p:nvSpPr>
        <p:spPr>
          <a:xfrm>
            <a:off x="428595" y="3500437"/>
            <a:ext cx="8458200" cy="914400"/>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accent1"/>
              </a:buClr>
              <a:buFont typeface="Noto Sans Symbols"/>
              <a:buNone/>
              <a:defRPr b="0" i="0" sz="2400" u="none" cap="none" strike="noStrike">
                <a:solidFill>
                  <a:srgbClr val="3B4321"/>
                </a:solidFill>
                <a:latin typeface="Source Sans Pro"/>
                <a:ea typeface="Source Sans Pro"/>
                <a:cs typeface="Source Sans Pro"/>
                <a:sym typeface="Source Sans Pro"/>
              </a:defRPr>
            </a:lvl1pPr>
            <a:lvl2pPr indent="0" lvl="1" marL="457200" marR="0" rtl="0" algn="ctr">
              <a:spcBef>
                <a:spcPts val="560"/>
              </a:spcBef>
              <a:spcAft>
                <a:spcPts val="0"/>
              </a:spcAft>
              <a:buClr>
                <a:schemeClr val="accent1"/>
              </a:buClr>
              <a:buFont typeface="Noto Sans Symbols"/>
              <a:buNone/>
              <a:defRPr b="0" i="0" sz="2800" u="none" cap="none" strike="noStrike">
                <a:solidFill>
                  <a:schemeClr val="dk2"/>
                </a:solidFill>
                <a:latin typeface="Source Sans Pro"/>
                <a:ea typeface="Source Sans Pro"/>
                <a:cs typeface="Source Sans Pro"/>
                <a:sym typeface="Source Sans Pro"/>
              </a:defRPr>
            </a:lvl2pPr>
            <a:lvl3pPr indent="0" lvl="2" marL="914400" marR="0" rtl="0" algn="ctr">
              <a:spcBef>
                <a:spcPts val="480"/>
              </a:spcBef>
              <a:spcAft>
                <a:spcPts val="0"/>
              </a:spcAft>
              <a:buClr>
                <a:schemeClr val="accent1"/>
              </a:buClr>
              <a:buFont typeface="Noto Sans Symbols"/>
              <a:buNone/>
              <a:defRPr b="0" i="0" sz="2400" u="none" cap="none" strike="noStrike">
                <a:solidFill>
                  <a:schemeClr val="dk2"/>
                </a:solidFill>
                <a:latin typeface="Source Sans Pro"/>
                <a:ea typeface="Source Sans Pro"/>
                <a:cs typeface="Source Sans Pro"/>
                <a:sym typeface="Source Sans Pro"/>
              </a:defRPr>
            </a:lvl3pPr>
            <a:lvl4pPr indent="0" lvl="3" marL="1371600" marR="0" rtl="0" algn="ctr">
              <a:spcBef>
                <a:spcPts val="400"/>
              </a:spcBef>
              <a:spcAft>
                <a:spcPts val="0"/>
              </a:spcAft>
              <a:buClr>
                <a:schemeClr val="accent1"/>
              </a:buClr>
              <a:buFont typeface="Noto Sans Symbols"/>
              <a:buNone/>
              <a:defRPr b="0" i="0" sz="2000" u="none" cap="none" strike="noStrike">
                <a:solidFill>
                  <a:schemeClr val="dk2"/>
                </a:solidFill>
                <a:latin typeface="Source Sans Pro"/>
                <a:ea typeface="Source Sans Pro"/>
                <a:cs typeface="Source Sans Pro"/>
                <a:sym typeface="Source Sans Pro"/>
              </a:defRPr>
            </a:lvl4pPr>
            <a:lvl5pPr indent="0" lvl="4" marL="1828800" marR="0" rtl="0" algn="ctr">
              <a:spcBef>
                <a:spcPts val="360"/>
              </a:spcBef>
              <a:spcAft>
                <a:spcPts val="0"/>
              </a:spcAft>
              <a:buClr>
                <a:schemeClr val="accent1"/>
              </a:buClr>
              <a:buFont typeface="Noto Sans Symbols"/>
              <a:buNone/>
              <a:defRPr b="0" i="0" sz="1800" u="none" cap="none" strike="noStrike">
                <a:solidFill>
                  <a:schemeClr val="dk2"/>
                </a:solidFill>
                <a:latin typeface="Source Sans Pro"/>
                <a:ea typeface="Source Sans Pro"/>
                <a:cs typeface="Source Sans Pro"/>
                <a:sym typeface="Source Sans Pro"/>
              </a:defRPr>
            </a:lvl5pPr>
            <a:lvl6pPr indent="0" lvl="5" marL="2286000" marR="0" rtl="0" algn="ctr">
              <a:spcBef>
                <a:spcPts val="360"/>
              </a:spcBef>
              <a:buClr>
                <a:schemeClr val="accent1"/>
              </a:buClr>
              <a:buFont typeface="Noto Sans Symbols"/>
              <a:buNone/>
              <a:defRPr b="0" i="0" sz="1800" u="none" cap="none" strike="noStrike">
                <a:solidFill>
                  <a:schemeClr val="dk2"/>
                </a:solidFill>
                <a:latin typeface="Source Sans Pro"/>
                <a:ea typeface="Source Sans Pro"/>
                <a:cs typeface="Source Sans Pro"/>
                <a:sym typeface="Source Sans Pro"/>
              </a:defRPr>
            </a:lvl6pPr>
            <a:lvl7pPr indent="0" lvl="6" marL="2743200" marR="0" rtl="0" algn="ctr">
              <a:spcBef>
                <a:spcPts val="320"/>
              </a:spcBef>
              <a:buClr>
                <a:schemeClr val="accent1"/>
              </a:buClr>
              <a:buFont typeface="Noto Sans Symbols"/>
              <a:buNone/>
              <a:defRPr b="0" i="0" sz="1600" u="none" cap="none" strike="noStrike">
                <a:solidFill>
                  <a:schemeClr val="dk2"/>
                </a:solidFill>
                <a:latin typeface="Source Sans Pro"/>
                <a:ea typeface="Source Sans Pro"/>
                <a:cs typeface="Source Sans Pro"/>
                <a:sym typeface="Source Sans Pro"/>
              </a:defRPr>
            </a:lvl7pPr>
            <a:lvl8pPr indent="0" lvl="7" marL="3200400" marR="0" rtl="0" algn="ctr">
              <a:spcBef>
                <a:spcPts val="320"/>
              </a:spcBef>
              <a:buClr>
                <a:schemeClr val="accent1"/>
              </a:buClr>
              <a:buFont typeface="Noto Sans Symbols"/>
              <a:buNone/>
              <a:defRPr b="0" i="0" sz="1600" u="none" cap="none" strike="noStrike">
                <a:solidFill>
                  <a:schemeClr val="dk2"/>
                </a:solidFill>
                <a:latin typeface="Source Sans Pro"/>
                <a:ea typeface="Source Sans Pro"/>
                <a:cs typeface="Source Sans Pro"/>
                <a:sym typeface="Source Sans Pro"/>
              </a:defRPr>
            </a:lvl8pPr>
            <a:lvl9pPr indent="0" lvl="8" marL="3657600" marR="0" rtl="0" algn="ctr">
              <a:spcBef>
                <a:spcPts val="280"/>
              </a:spcBef>
              <a:buClr>
                <a:schemeClr val="accent1"/>
              </a:buClr>
              <a:buFont typeface="Noto Sans Symbols"/>
              <a:buNone/>
              <a:defRPr b="0" i="0" sz="1400" u="none" cap="none" strike="noStrike">
                <a:solidFill>
                  <a:schemeClr val="dk2"/>
                </a:solidFill>
                <a:latin typeface="Source Sans Pro"/>
                <a:ea typeface="Source Sans Pro"/>
                <a:cs typeface="Source Sans Pro"/>
                <a:sym typeface="Source Sans Pro"/>
              </a:defRPr>
            </a:lvl9pPr>
          </a:lstStyle>
          <a:p/>
        </p:txBody>
      </p:sp>
      <p:sp>
        <p:nvSpPr>
          <p:cNvPr id="70" name="Shape 70"/>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1" name="Shape 71"/>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2" name="Shape 72"/>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
        <p:nvSpPr>
          <p:cNvPr id="73" name="Shape 73"/>
          <p:cNvSpPr txBox="1"/>
          <p:nvPr/>
        </p:nvSpPr>
        <p:spPr>
          <a:xfrm>
            <a:off x="428625" y="6237312"/>
            <a:ext cx="7929563" cy="620688"/>
          </a:xfrm>
          <a:prstGeom prst="rect">
            <a:avLst/>
          </a:prstGeom>
          <a:noFill/>
          <a:ln>
            <a:noFill/>
          </a:ln>
        </p:spPr>
        <p:txBody>
          <a:bodyPr anchorCtr="1" anchor="ctr" bIns="45700" lIns="91425" rIns="91425" tIns="45700">
            <a:noAutofit/>
          </a:bodyPr>
          <a:lstStyle/>
          <a:p>
            <a:pPr indent="0" lvl="0" marL="0" marR="0" rtl="0" algn="ctr">
              <a:spcBef>
                <a:spcPts val="0"/>
              </a:spcBef>
              <a:spcAft>
                <a:spcPts val="0"/>
              </a:spcAft>
              <a:buSzPct val="25000"/>
              <a:buNone/>
            </a:pPr>
            <a:r>
              <a:rPr b="1" i="0" lang="en-GB" sz="1000">
                <a:solidFill>
                  <a:schemeClr val="dk1"/>
                </a:solidFill>
                <a:latin typeface="Arial"/>
                <a:ea typeface="Arial"/>
                <a:cs typeface="Arial"/>
                <a:sym typeface="Arial"/>
              </a:rPr>
              <a:t>Roundtable on Human Centered Economics</a:t>
            </a:r>
          </a:p>
          <a:p>
            <a:pPr indent="0" lvl="0" marL="0" marR="0" rtl="0" algn="ctr">
              <a:spcBef>
                <a:spcPts val="0"/>
              </a:spcBef>
              <a:spcAft>
                <a:spcPts val="0"/>
              </a:spcAft>
              <a:buSzPct val="25000"/>
              <a:buNone/>
            </a:pPr>
            <a:r>
              <a:rPr b="1" i="0" lang="en-GB" sz="1000">
                <a:solidFill>
                  <a:schemeClr val="dk1"/>
                </a:solidFill>
                <a:latin typeface="Arial"/>
                <a:ea typeface="Arial"/>
                <a:cs typeface="Arial"/>
                <a:sym typeface="Arial"/>
              </a:rPr>
              <a:t>	February 1-3, 2017, </a:t>
            </a:r>
            <a:r>
              <a:rPr b="1" lang="en-GB" sz="1000">
                <a:solidFill>
                  <a:schemeClr val="dk1"/>
                </a:solidFill>
                <a:latin typeface="Arial"/>
                <a:ea typeface="Arial"/>
                <a:cs typeface="Arial"/>
                <a:sym typeface="Arial"/>
              </a:rPr>
              <a:t>Dubrovnik, Croatia </a:t>
            </a:r>
            <a:r>
              <a:rPr b="1" lang="en-GB" sz="1600">
                <a:solidFill>
                  <a:schemeClr val="dk1"/>
                </a:solidFill>
                <a:latin typeface="Arial"/>
                <a:ea typeface="Arial"/>
                <a:cs typeface="Arial"/>
                <a:sym typeface="Arial"/>
              </a:rPr>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4" name="Shape 74"/>
        <p:cNvGrpSpPr/>
        <p:nvPr/>
      </p:nvGrpSpPr>
      <p:grpSpPr>
        <a:xfrm>
          <a:off x="0" y="0"/>
          <a:ext cx="0" cy="0"/>
          <a:chOff x="0" y="0"/>
          <a:chExt cx="0" cy="0"/>
        </a:xfrm>
      </p:grpSpPr>
      <p:cxnSp>
        <p:nvCxnSpPr>
          <p:cNvPr id="75" name="Shape 75"/>
          <p:cNvCxnSpPr/>
          <p:nvPr/>
        </p:nvCxnSpPr>
        <p:spPr>
          <a:xfrm>
            <a:off x="514350" y="5849117"/>
            <a:ext cx="8629649" cy="2381"/>
          </a:xfrm>
          <a:prstGeom prst="straightConnector1">
            <a:avLst/>
          </a:prstGeom>
          <a:noFill/>
          <a:ln cap="flat" cmpd="sng" w="9525">
            <a:solidFill>
              <a:schemeClr val="accent1"/>
            </a:solidFill>
            <a:prstDash val="solid"/>
            <a:round/>
            <a:headEnd len="med" w="med" type="none"/>
            <a:tailEnd len="med" w="med" type="none"/>
          </a:ln>
        </p:spPr>
      </p:cxnSp>
      <p:sp>
        <p:nvSpPr>
          <p:cNvPr id="76" name="Shape 76"/>
          <p:cNvSpPr txBox="1"/>
          <p:nvPr>
            <p:ph type="title"/>
          </p:nvPr>
        </p:nvSpPr>
        <p:spPr>
          <a:xfrm>
            <a:off x="457200" y="5486400"/>
            <a:ext cx="8458200" cy="520700"/>
          </a:xfrm>
          <a:prstGeom prst="rect">
            <a:avLst/>
          </a:prstGeom>
          <a:noFill/>
          <a:ln>
            <a:noFill/>
          </a:ln>
        </p:spPr>
        <p:txBody>
          <a:bodyPr anchorCtr="0" anchor="ctr" bIns="91425" lIns="91425" rIns="91425" tIns="91425"/>
          <a:lstStyle>
            <a:lvl1pPr indent="0" lvl="0" marL="0" marR="0" rtl="0" algn="l">
              <a:spcBef>
                <a:spcPts val="0"/>
              </a:spcBef>
              <a:spcAft>
                <a:spcPts val="0"/>
              </a:spcAft>
              <a:buClr>
                <a:schemeClr val="dk2"/>
              </a:buClr>
              <a:buFont typeface="Source Sans Pro"/>
              <a:buNone/>
              <a:defRPr b="1" i="0" sz="2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9pPr>
          </a:lstStyle>
          <a:p/>
        </p:txBody>
      </p:sp>
      <p:sp>
        <p:nvSpPr>
          <p:cNvPr id="77" name="Shape 77"/>
          <p:cNvSpPr txBox="1"/>
          <p:nvPr>
            <p:ph idx="1" type="body"/>
          </p:nvPr>
        </p:nvSpPr>
        <p:spPr>
          <a:xfrm>
            <a:off x="457200" y="609600"/>
            <a:ext cx="3008313" cy="48006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accent1"/>
              </a:buClr>
              <a:buFont typeface="Noto Sans Symbols"/>
              <a:buNone/>
              <a:defRPr b="0" i="0" sz="1400" u="none" cap="none" strike="noStrike">
                <a:solidFill>
                  <a:schemeClr val="dk2"/>
                </a:solidFill>
                <a:latin typeface="Source Sans Pro"/>
                <a:ea typeface="Source Sans Pro"/>
                <a:cs typeface="Source Sans Pro"/>
                <a:sym typeface="Source Sans Pro"/>
              </a:defRPr>
            </a:lvl1pPr>
            <a:lvl2pPr indent="-285750" lvl="1" marL="742950" marR="0" rtl="0" algn="l">
              <a:spcBef>
                <a:spcPts val="240"/>
              </a:spcBef>
              <a:spcAft>
                <a:spcPts val="0"/>
              </a:spcAft>
              <a:buClr>
                <a:schemeClr val="accent1"/>
              </a:buClr>
              <a:buFont typeface="Noto Sans Symbols"/>
              <a:buNone/>
              <a:defRPr b="0" i="0" sz="1200" u="none" cap="none" strike="noStrike">
                <a:solidFill>
                  <a:schemeClr val="dk2"/>
                </a:solidFill>
                <a:latin typeface="Source Sans Pro"/>
                <a:ea typeface="Source Sans Pro"/>
                <a:cs typeface="Source Sans Pro"/>
                <a:sym typeface="Source Sans Pro"/>
              </a:defRPr>
            </a:lvl2pPr>
            <a:lvl3pPr indent="-228600" lvl="2" marL="1143000" marR="0" rtl="0" algn="l">
              <a:spcBef>
                <a:spcPts val="200"/>
              </a:spcBef>
              <a:spcAft>
                <a:spcPts val="0"/>
              </a:spcAft>
              <a:buClr>
                <a:schemeClr val="accent1"/>
              </a:buClr>
              <a:buFont typeface="Noto Sans Symbols"/>
              <a:buNone/>
              <a:defRPr b="0" i="0" sz="1000" u="none" cap="none" strike="noStrike">
                <a:solidFill>
                  <a:schemeClr val="dk2"/>
                </a:solidFill>
                <a:latin typeface="Source Sans Pro"/>
                <a:ea typeface="Source Sans Pro"/>
                <a:cs typeface="Source Sans Pro"/>
                <a:sym typeface="Source Sans Pro"/>
              </a:defRPr>
            </a:lvl3pPr>
            <a:lvl4pPr indent="-228600" lvl="3" marL="1600200" marR="0" rtl="0" algn="l">
              <a:spcBef>
                <a:spcPts val="180"/>
              </a:spcBef>
              <a:spcAft>
                <a:spcPts val="0"/>
              </a:spcAft>
              <a:buClr>
                <a:schemeClr val="accent1"/>
              </a:buClr>
              <a:buFont typeface="Noto Sans Symbols"/>
              <a:buNone/>
              <a:defRPr b="0" i="0" sz="900" u="none" cap="none" strike="noStrike">
                <a:solidFill>
                  <a:schemeClr val="dk2"/>
                </a:solidFill>
                <a:latin typeface="Source Sans Pro"/>
                <a:ea typeface="Source Sans Pro"/>
                <a:cs typeface="Source Sans Pro"/>
                <a:sym typeface="Source Sans Pro"/>
              </a:defRPr>
            </a:lvl4pPr>
            <a:lvl5pPr indent="-228600" lvl="4" marL="2057400" marR="0" rtl="0" algn="l">
              <a:spcBef>
                <a:spcPts val="180"/>
              </a:spcBef>
              <a:spcAft>
                <a:spcPts val="0"/>
              </a:spcAft>
              <a:buClr>
                <a:schemeClr val="accent1"/>
              </a:buClr>
              <a:buFont typeface="Noto Sans Symbols"/>
              <a:buNone/>
              <a:defRPr b="0" i="0" sz="9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78" name="Shape 78"/>
          <p:cNvSpPr txBox="1"/>
          <p:nvPr>
            <p:ph idx="2" type="body"/>
          </p:nvPr>
        </p:nvSpPr>
        <p:spPr>
          <a:xfrm>
            <a:off x="3575050" y="609600"/>
            <a:ext cx="5340350" cy="4800600"/>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chemeClr val="accent1"/>
              </a:buClr>
              <a:buSzPct val="70000"/>
              <a:buFont typeface="Noto Sans Symbols"/>
              <a:buChar char="✕"/>
              <a:defRPr b="0" i="0" sz="3200" u="none" cap="none" strike="noStrike">
                <a:solidFill>
                  <a:schemeClr val="dk2"/>
                </a:solidFill>
                <a:latin typeface="Source Sans Pro"/>
                <a:ea typeface="Source Sans Pro"/>
                <a:cs typeface="Source Sans Pro"/>
                <a:sym typeface="Source Sans Pro"/>
              </a:defRPr>
            </a:lvl1pPr>
            <a:lvl2pPr indent="-161290" lvl="1" marL="742950" marR="0" rtl="0" algn="l">
              <a:spcBef>
                <a:spcPts val="560"/>
              </a:spcBef>
              <a:spcAft>
                <a:spcPts val="0"/>
              </a:spcAft>
              <a:buClr>
                <a:schemeClr val="accent1"/>
              </a:buClr>
              <a:buSzPct val="7000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121919" lvl="2" marL="1143000" marR="0" rtl="0" algn="l">
              <a:spcBef>
                <a:spcPts val="480"/>
              </a:spcBef>
              <a:spcAft>
                <a:spcPts val="0"/>
              </a:spcAft>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139700" lvl="3" marL="1600200" marR="0" rtl="0" algn="l">
              <a:spcBef>
                <a:spcPts val="400"/>
              </a:spcBef>
              <a:spcAft>
                <a:spcPts val="0"/>
              </a:spcAft>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152400" lvl="4" marL="2057400" marR="0" rtl="0" algn="l">
              <a:spcBef>
                <a:spcPts val="400"/>
              </a:spcBef>
              <a:spcAft>
                <a:spcPts val="0"/>
              </a:spcAft>
              <a:buClr>
                <a:schemeClr val="accent1"/>
              </a:buClr>
              <a:buSzPct val="60000"/>
              <a:buFont typeface="Noto Sans Symbols"/>
              <a:buChar char="✕"/>
              <a:defRPr b="0" i="0" sz="20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79" name="Shape 79"/>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0" name="Shape 80"/>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1" name="Shape 81"/>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
        <p:nvSpPr>
          <p:cNvPr id="82" name="Shape 82"/>
          <p:cNvSpPr/>
          <p:nvPr/>
        </p:nvSpPr>
        <p:spPr>
          <a:xfrm>
            <a:off x="684212" y="0"/>
            <a:ext cx="8459786" cy="476671"/>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r>
              <a:rPr i="1" lang="en-GB" sz="1400">
                <a:solidFill>
                  <a:schemeClr val="dk1"/>
                </a:solidFill>
                <a:latin typeface="Arial"/>
                <a:ea typeface="Arial"/>
                <a:cs typeface="Arial"/>
                <a:sym typeface="Arial"/>
              </a:rPr>
              <a:t>“Organizatia care invata, caracteristica strategica a intreprinderii sustenabile”, </a:t>
            </a:r>
          </a:p>
          <a:p>
            <a:pPr indent="0" lvl="0" marL="0" marR="0" rtl="0" algn="r">
              <a:spcBef>
                <a:spcPts val="0"/>
              </a:spcBef>
              <a:spcAft>
                <a:spcPts val="0"/>
              </a:spcAft>
              <a:buSzPct val="25000"/>
              <a:buNone/>
            </a:pPr>
            <a:r>
              <a:rPr i="1" lang="en-GB" sz="1400">
                <a:solidFill>
                  <a:schemeClr val="dk1"/>
                </a:solidFill>
                <a:latin typeface="Arial"/>
                <a:ea typeface="Arial"/>
                <a:cs typeface="Arial"/>
                <a:sym typeface="Arial"/>
              </a:rPr>
              <a:t>Dan Oncica-Sanislav</a:t>
            </a:r>
          </a:p>
        </p:txBody>
      </p:sp>
      <p:sp>
        <p:nvSpPr>
          <p:cNvPr id="83" name="Shape 83"/>
          <p:cNvSpPr txBox="1"/>
          <p:nvPr/>
        </p:nvSpPr>
        <p:spPr>
          <a:xfrm>
            <a:off x="428625" y="6237312"/>
            <a:ext cx="7929563" cy="620688"/>
          </a:xfrm>
          <a:prstGeom prst="rect">
            <a:avLst/>
          </a:prstGeom>
          <a:noFill/>
          <a:ln>
            <a:noFill/>
          </a:ln>
        </p:spPr>
        <p:txBody>
          <a:bodyPr anchorCtr="1" anchor="ctr" bIns="45700" lIns="91425" rIns="91425" tIns="45700">
            <a:noAutofit/>
          </a:bodyPr>
          <a:lstStyle/>
          <a:p>
            <a:pPr indent="0" lvl="0" marL="0" marR="0" rtl="0" algn="ctr">
              <a:spcBef>
                <a:spcPts val="0"/>
              </a:spcBef>
              <a:spcAft>
                <a:spcPts val="0"/>
              </a:spcAft>
              <a:buSzPct val="25000"/>
              <a:buNone/>
            </a:pPr>
            <a:r>
              <a:rPr b="1" i="0" lang="en-GB" sz="1000">
                <a:solidFill>
                  <a:schemeClr val="dk1"/>
                </a:solidFill>
                <a:latin typeface="Arial"/>
                <a:ea typeface="Arial"/>
                <a:cs typeface="Arial"/>
                <a:sym typeface="Arial"/>
              </a:rPr>
              <a:t>Roundtable on Human Centered Economics</a:t>
            </a:r>
          </a:p>
          <a:p>
            <a:pPr indent="0" lvl="0" marL="0" marR="0" rtl="0" algn="ctr">
              <a:spcBef>
                <a:spcPts val="0"/>
              </a:spcBef>
              <a:spcAft>
                <a:spcPts val="0"/>
              </a:spcAft>
              <a:buSzPct val="25000"/>
              <a:buNone/>
            </a:pPr>
            <a:r>
              <a:rPr b="1" i="0" lang="en-GB" sz="1000">
                <a:solidFill>
                  <a:schemeClr val="dk1"/>
                </a:solidFill>
                <a:latin typeface="Arial"/>
                <a:ea typeface="Arial"/>
                <a:cs typeface="Arial"/>
                <a:sym typeface="Arial"/>
              </a:rPr>
              <a:t>	February 1-3, 2017, </a:t>
            </a:r>
            <a:r>
              <a:rPr b="1" lang="en-GB" sz="1000">
                <a:solidFill>
                  <a:schemeClr val="dk1"/>
                </a:solidFill>
                <a:latin typeface="Arial"/>
                <a:ea typeface="Arial"/>
                <a:cs typeface="Arial"/>
                <a:sym typeface="Arial"/>
              </a:rPr>
              <a:t>Dubrovnik, Croatia 	</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02.png"/><Relationship Id="rId2" Type="http://schemas.openxmlformats.org/officeDocument/2006/relationships/slideLayout" Target="../slideLayouts/slideLayout12.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cxnSp>
        <p:nvCxnSpPr>
          <p:cNvPr id="10" name="Shape 10"/>
          <p:cNvCxnSpPr/>
          <p:nvPr/>
        </p:nvCxnSpPr>
        <p:spPr>
          <a:xfrm>
            <a:off x="514350" y="1050898"/>
            <a:ext cx="8629649" cy="2381"/>
          </a:xfrm>
          <a:prstGeom prst="straightConnector1">
            <a:avLst/>
          </a:prstGeom>
          <a:noFill/>
          <a:ln cap="flat" cmpd="sng" w="9525">
            <a:solidFill>
              <a:schemeClr val="accent1"/>
            </a:solidFill>
            <a:prstDash val="solid"/>
            <a:round/>
            <a:headEnd len="med" w="med" type="none"/>
            <a:tailEnd len="med" w="med" type="none"/>
          </a:ln>
        </p:spPr>
      </p:cxnSp>
      <p:sp>
        <p:nvSpPr>
          <p:cNvPr id="11" name="Shape 11"/>
          <p:cNvSpPr txBox="1"/>
          <p:nvPr>
            <p:ph idx="1" type="body"/>
          </p:nvPr>
        </p:nvSpPr>
        <p:spPr>
          <a:xfrm>
            <a:off x="304800" y="1554162"/>
            <a:ext cx="8686800" cy="4525961"/>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chemeClr val="accent1"/>
              </a:buClr>
              <a:buSzPct val="70000"/>
              <a:buFont typeface="Noto Sans Symbols"/>
              <a:buChar char="✕"/>
              <a:defRPr b="0" i="0" sz="3200" u="none" cap="none" strike="noStrike">
                <a:solidFill>
                  <a:schemeClr val="dk2"/>
                </a:solidFill>
                <a:latin typeface="Source Sans Pro"/>
                <a:ea typeface="Source Sans Pro"/>
                <a:cs typeface="Source Sans Pro"/>
                <a:sym typeface="Source Sans Pro"/>
              </a:defRPr>
            </a:lvl1pPr>
            <a:lvl2pPr indent="-161290" lvl="1" marL="742950" marR="0" rtl="0" algn="l">
              <a:spcBef>
                <a:spcPts val="560"/>
              </a:spcBef>
              <a:spcAft>
                <a:spcPts val="0"/>
              </a:spcAft>
              <a:buClr>
                <a:schemeClr val="accent1"/>
              </a:buClr>
              <a:buSzPct val="70000"/>
              <a:buFont typeface="Noto Sans Symbols"/>
              <a:buChar char="+"/>
              <a:defRPr b="0" i="0" sz="2800" u="none" cap="none" strike="noStrike">
                <a:solidFill>
                  <a:schemeClr val="dk2"/>
                </a:solidFill>
                <a:latin typeface="Source Sans Pro"/>
                <a:ea typeface="Source Sans Pro"/>
                <a:cs typeface="Source Sans Pro"/>
                <a:sym typeface="Source Sans Pro"/>
              </a:defRPr>
            </a:lvl2pPr>
            <a:lvl3pPr indent="-121919" lvl="2" marL="1143000" marR="0" rtl="0" algn="l">
              <a:spcBef>
                <a:spcPts val="480"/>
              </a:spcBef>
              <a:spcAft>
                <a:spcPts val="0"/>
              </a:spcAft>
              <a:buClr>
                <a:schemeClr val="accent1"/>
              </a:buClr>
              <a:buSzPct val="70000"/>
              <a:buFont typeface="Noto Sans Symbols"/>
              <a:buChar char="✕"/>
              <a:defRPr b="0" i="0" sz="2400" u="none" cap="none" strike="noStrike">
                <a:solidFill>
                  <a:schemeClr val="dk2"/>
                </a:solidFill>
                <a:latin typeface="Source Sans Pro"/>
                <a:ea typeface="Source Sans Pro"/>
                <a:cs typeface="Source Sans Pro"/>
                <a:sym typeface="Source Sans Pro"/>
              </a:defRPr>
            </a:lvl3pPr>
            <a:lvl4pPr indent="-139700" lvl="3" marL="1600200" marR="0" rtl="0" algn="l">
              <a:spcBef>
                <a:spcPts val="400"/>
              </a:spcBef>
              <a:spcAft>
                <a:spcPts val="0"/>
              </a:spcAft>
              <a:buClr>
                <a:schemeClr val="accent1"/>
              </a:buClr>
              <a:buSzPct val="70000"/>
              <a:buFont typeface="Noto Sans Symbols"/>
              <a:buChar char="✱"/>
              <a:defRPr b="0" i="0" sz="2000" u="none" cap="none" strike="noStrike">
                <a:solidFill>
                  <a:schemeClr val="dk2"/>
                </a:solidFill>
                <a:latin typeface="Source Sans Pro"/>
                <a:ea typeface="Source Sans Pro"/>
                <a:cs typeface="Source Sans Pro"/>
                <a:sym typeface="Source Sans Pro"/>
              </a:defRPr>
            </a:lvl4pPr>
            <a:lvl5pPr indent="-160020" lvl="4" marL="2057400" marR="0" rtl="0" algn="l">
              <a:spcBef>
                <a:spcPts val="360"/>
              </a:spcBef>
              <a:spcAft>
                <a:spcPts val="0"/>
              </a:spcAft>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12" name="Shape 12"/>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GB" sz="1200" u="none" cap="none" strike="noStrike">
                <a:solidFill>
                  <a:srgbClr val="909E80"/>
                </a:solidFill>
                <a:latin typeface="Arial"/>
                <a:ea typeface="Arial"/>
                <a:cs typeface="Arial"/>
                <a:sym typeface="Arial"/>
              </a:rPr>
              <a:t>‹#›</a:t>
            </a:fld>
          </a:p>
        </p:txBody>
      </p:sp>
      <p:sp>
        <p:nvSpPr>
          <p:cNvPr id="15" name="Shape 15"/>
          <p:cNvSpPr txBox="1"/>
          <p:nvPr>
            <p:ph type="title"/>
          </p:nvPr>
        </p:nvSpPr>
        <p:spPr>
          <a:xfrm>
            <a:off x="304800" y="457200"/>
            <a:ext cx="8686800" cy="8381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3600" u="none" cap="none" strike="noStrike">
                <a:solidFill>
                  <a:schemeClr val="dk2"/>
                </a:solidFill>
                <a:latin typeface="Source Sans Pro"/>
                <a:ea typeface="Source Sans Pro"/>
                <a:cs typeface="Source Sans Pro"/>
                <a:sym typeface="Source Sans Pro"/>
              </a:defRPr>
            </a:lvl9pPr>
          </a:lstStyle>
          <a:p/>
        </p:txBody>
      </p:sp>
      <p:cxnSp>
        <p:nvCxnSpPr>
          <p:cNvPr id="16" name="Shape 16"/>
          <p:cNvCxnSpPr/>
          <p:nvPr/>
        </p:nvCxnSpPr>
        <p:spPr>
          <a:xfrm>
            <a:off x="514350" y="1050898"/>
            <a:ext cx="8629649" cy="2381"/>
          </a:xfrm>
          <a:prstGeom prst="straightConnector1">
            <a:avLst/>
          </a:prstGeom>
          <a:noFill/>
          <a:ln cap="flat" cmpd="sng" w="9525">
            <a:solidFill>
              <a:schemeClr val="accent1"/>
            </a:solidFill>
            <a:prstDash val="solid"/>
            <a:round/>
            <a:headEnd len="med" w="med" type="none"/>
            <a:tailEnd len="med" w="med" type="none"/>
          </a:ln>
        </p:spPr>
      </p:cxnSp>
      <p:cxnSp>
        <p:nvCxnSpPr>
          <p:cNvPr id="17" name="Shape 17"/>
          <p:cNvCxnSpPr/>
          <p:nvPr/>
        </p:nvCxnSpPr>
        <p:spPr>
          <a:xfrm>
            <a:off x="514350" y="1057986"/>
            <a:ext cx="8629649" cy="2381"/>
          </a:xfrm>
          <a:prstGeom prst="straightConnector1">
            <a:avLst/>
          </a:prstGeom>
          <a:noFill/>
          <a:ln cap="flat" cmpd="sng" w="9525">
            <a:solidFill>
              <a:schemeClr val="accent1"/>
            </a:solidFill>
            <a:prstDash val="solid"/>
            <a:round/>
            <a:headEnd len="med" w="med" type="none"/>
            <a:tailEnd len="med" w="med" type="none"/>
          </a:ln>
        </p:spPr>
      </p:cxnSp>
      <p:sp>
        <p:nvSpPr>
          <p:cNvPr id="18" name="Shape 18"/>
          <p:cNvSpPr txBox="1"/>
          <p:nvPr/>
        </p:nvSpPr>
        <p:spPr>
          <a:xfrm>
            <a:off x="428625" y="6237312"/>
            <a:ext cx="7929563" cy="620688"/>
          </a:xfrm>
          <a:prstGeom prst="rect">
            <a:avLst/>
          </a:prstGeom>
          <a:noFill/>
          <a:ln>
            <a:noFill/>
          </a:ln>
        </p:spPr>
        <p:txBody>
          <a:bodyPr anchorCtr="1" anchor="ctr" bIns="45700" lIns="91425" rIns="91425" tIns="45700">
            <a:noAutofit/>
          </a:bodyPr>
          <a:lstStyle/>
          <a:p>
            <a:pPr indent="0" lvl="0" marL="0" marR="0" rtl="0" algn="ctr">
              <a:spcBef>
                <a:spcPts val="0"/>
              </a:spcBef>
              <a:spcAft>
                <a:spcPts val="0"/>
              </a:spcAft>
              <a:buSzPct val="25000"/>
              <a:buNone/>
            </a:pPr>
            <a:r>
              <a:rPr b="1" i="0" lang="en-GB" sz="1200" u="none" cap="none" strike="noStrike">
                <a:solidFill>
                  <a:schemeClr val="dk1"/>
                </a:solidFill>
                <a:latin typeface="Arial"/>
                <a:ea typeface="Arial"/>
                <a:cs typeface="Arial"/>
                <a:sym typeface="Arial"/>
              </a:rPr>
              <a:t>Roundtable on Human Centered Economics</a:t>
            </a:r>
          </a:p>
          <a:p>
            <a:pPr indent="0" lvl="0" marL="0" marR="0" rtl="0" algn="ctr">
              <a:spcBef>
                <a:spcPts val="0"/>
              </a:spcBef>
              <a:spcAft>
                <a:spcPts val="0"/>
              </a:spcAft>
              <a:buSzPct val="25000"/>
              <a:buNone/>
            </a:pPr>
            <a:r>
              <a:rPr b="1" i="0" lang="en-GB" sz="1200" u="none" cap="none" strike="noStrike">
                <a:solidFill>
                  <a:schemeClr val="dk1"/>
                </a:solidFill>
                <a:latin typeface="Arial"/>
                <a:ea typeface="Arial"/>
                <a:cs typeface="Arial"/>
                <a:sym typeface="Arial"/>
              </a:rPr>
              <a:t>	February 1-3, 2017, Dubrovnik, Croatia </a:t>
            </a:r>
            <a:r>
              <a:rPr b="1" i="0" lang="en-GB" sz="1600" u="none" cap="none" strike="noStrike">
                <a:solidFill>
                  <a:schemeClr val="dk1"/>
                </a:solidFill>
                <a:latin typeface="Arial"/>
                <a:ea typeface="Arial"/>
                <a:cs typeface="Arial"/>
                <a:sym typeface="Arial"/>
              </a:rPr>
              <a:t>	</a:t>
            </a: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01" name="Shape 101"/>
        <p:cNvGrpSpPr/>
        <p:nvPr/>
      </p:nvGrpSpPr>
      <p:grpSpPr>
        <a:xfrm>
          <a:off x="0" y="0"/>
          <a:ext cx="0" cy="0"/>
          <a:chOff x="0" y="0"/>
          <a:chExt cx="0" cy="0"/>
        </a:xfrm>
      </p:grpSpPr>
      <p:cxnSp>
        <p:nvCxnSpPr>
          <p:cNvPr id="102" name="Shape 102"/>
          <p:cNvCxnSpPr/>
          <p:nvPr/>
        </p:nvCxnSpPr>
        <p:spPr>
          <a:xfrm>
            <a:off x="514350" y="1050898"/>
            <a:ext cx="8629649" cy="2381"/>
          </a:xfrm>
          <a:prstGeom prst="straightConnector1">
            <a:avLst/>
          </a:prstGeom>
          <a:noFill/>
          <a:ln cap="flat" cmpd="sng" w="9525">
            <a:solidFill>
              <a:schemeClr val="accent1"/>
            </a:solidFill>
            <a:prstDash val="solid"/>
            <a:round/>
            <a:headEnd len="med" w="med" type="none"/>
            <a:tailEnd len="med" w="med" type="none"/>
          </a:ln>
        </p:spPr>
      </p:cxnSp>
      <p:sp>
        <p:nvSpPr>
          <p:cNvPr id="103" name="Shape 103"/>
          <p:cNvSpPr txBox="1"/>
          <p:nvPr>
            <p:ph idx="1" type="body"/>
          </p:nvPr>
        </p:nvSpPr>
        <p:spPr>
          <a:xfrm>
            <a:off x="304800" y="1554162"/>
            <a:ext cx="8686800" cy="4525961"/>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chemeClr val="accent1"/>
              </a:buClr>
              <a:buSzPct val="70000"/>
              <a:buFont typeface="Noto Sans Symbols"/>
              <a:buChar char="✕"/>
              <a:defRPr b="0" i="0" sz="3200" u="none" cap="none" strike="noStrike">
                <a:solidFill>
                  <a:schemeClr val="lt2"/>
                </a:solidFill>
                <a:latin typeface="Source Sans Pro"/>
                <a:ea typeface="Source Sans Pro"/>
                <a:cs typeface="Source Sans Pro"/>
                <a:sym typeface="Source Sans Pro"/>
              </a:defRPr>
            </a:lvl1pPr>
            <a:lvl2pPr indent="-161290" lvl="1" marL="742950" marR="0" rtl="0" algn="l">
              <a:spcBef>
                <a:spcPts val="560"/>
              </a:spcBef>
              <a:spcAft>
                <a:spcPts val="0"/>
              </a:spcAft>
              <a:buClr>
                <a:schemeClr val="accent1"/>
              </a:buClr>
              <a:buSzPct val="70000"/>
              <a:buFont typeface="Noto Sans Symbols"/>
              <a:buChar char="+"/>
              <a:defRPr b="0" i="0" sz="2800" u="none" cap="none" strike="noStrike">
                <a:solidFill>
                  <a:schemeClr val="lt2"/>
                </a:solidFill>
                <a:latin typeface="Source Sans Pro"/>
                <a:ea typeface="Source Sans Pro"/>
                <a:cs typeface="Source Sans Pro"/>
                <a:sym typeface="Source Sans Pro"/>
              </a:defRPr>
            </a:lvl2pPr>
            <a:lvl3pPr indent="-121919" lvl="2" marL="1143000" marR="0" rtl="0" algn="l">
              <a:spcBef>
                <a:spcPts val="480"/>
              </a:spcBef>
              <a:spcAft>
                <a:spcPts val="0"/>
              </a:spcAft>
              <a:buClr>
                <a:schemeClr val="accent1"/>
              </a:buClr>
              <a:buSzPct val="70000"/>
              <a:buFont typeface="Noto Sans Symbols"/>
              <a:buChar char="✕"/>
              <a:defRPr b="0" i="0" sz="2400" u="none" cap="none" strike="noStrike">
                <a:solidFill>
                  <a:schemeClr val="lt2"/>
                </a:solidFill>
                <a:latin typeface="Source Sans Pro"/>
                <a:ea typeface="Source Sans Pro"/>
                <a:cs typeface="Source Sans Pro"/>
                <a:sym typeface="Source Sans Pro"/>
              </a:defRPr>
            </a:lvl3pPr>
            <a:lvl4pPr indent="-139700" lvl="3" marL="1600200" marR="0" rtl="0" algn="l">
              <a:spcBef>
                <a:spcPts val="400"/>
              </a:spcBef>
              <a:spcAft>
                <a:spcPts val="0"/>
              </a:spcAft>
              <a:buClr>
                <a:schemeClr val="accent1"/>
              </a:buClr>
              <a:buSzPct val="70000"/>
              <a:buFont typeface="Noto Sans Symbols"/>
              <a:buChar char="✱"/>
              <a:defRPr b="0" i="0" sz="2000" u="none" cap="none" strike="noStrike">
                <a:solidFill>
                  <a:schemeClr val="lt2"/>
                </a:solidFill>
                <a:latin typeface="Source Sans Pro"/>
                <a:ea typeface="Source Sans Pro"/>
                <a:cs typeface="Source Sans Pro"/>
                <a:sym typeface="Source Sans Pro"/>
              </a:defRPr>
            </a:lvl4pPr>
            <a:lvl5pPr indent="-160020" lvl="4" marL="2057400" marR="0" rtl="0" algn="l">
              <a:spcBef>
                <a:spcPts val="360"/>
              </a:spcBef>
              <a:spcAft>
                <a:spcPts val="0"/>
              </a:spcAft>
              <a:buClr>
                <a:schemeClr val="accent1"/>
              </a:buClr>
              <a:buSzPct val="60000"/>
              <a:buFont typeface="Noto Sans Symbols"/>
              <a:buChar char="✕"/>
              <a:defRPr b="0" i="0" sz="1800" u="none" cap="none" strike="noStrike">
                <a:solidFill>
                  <a:schemeClr val="lt2"/>
                </a:solidFill>
                <a:latin typeface="Source Sans Pro"/>
                <a:ea typeface="Source Sans Pro"/>
                <a:cs typeface="Source Sans Pro"/>
                <a:sym typeface="Source Sans Pro"/>
              </a:defRPr>
            </a:lvl5pPr>
            <a:lvl6pPr indent="-160020" lvl="5" marL="2514600" marR="0" rtl="0" algn="l">
              <a:spcBef>
                <a:spcPts val="360"/>
              </a:spcBef>
              <a:buClr>
                <a:schemeClr val="accent1"/>
              </a:buClr>
              <a:buSzPct val="60000"/>
              <a:buFont typeface="Noto Sans Symbols"/>
              <a:buChar char="+"/>
              <a:defRPr b="0" i="0" sz="1800" u="none" cap="none" strike="noStrike">
                <a:solidFill>
                  <a:schemeClr val="lt2"/>
                </a:solidFill>
                <a:latin typeface="Source Sans Pro"/>
                <a:ea typeface="Source Sans Pro"/>
                <a:cs typeface="Source Sans Pro"/>
                <a:sym typeface="Source Sans Pro"/>
              </a:defRPr>
            </a:lvl6pPr>
            <a:lvl7pPr indent="-167639" lvl="6" marL="2971800" marR="0" rtl="0" algn="l">
              <a:spcBef>
                <a:spcPts val="320"/>
              </a:spcBef>
              <a:buClr>
                <a:schemeClr val="accent1"/>
              </a:buClr>
              <a:buSzPct val="60000"/>
              <a:buFont typeface="Noto Sans Symbols"/>
              <a:buChar char="✱"/>
              <a:defRPr b="0" i="0" sz="1600" u="none" cap="none" strike="noStrike">
                <a:solidFill>
                  <a:schemeClr val="lt2"/>
                </a:solidFill>
                <a:latin typeface="Source Sans Pro"/>
                <a:ea typeface="Source Sans Pro"/>
                <a:cs typeface="Source Sans Pro"/>
                <a:sym typeface="Source Sans Pro"/>
              </a:defRPr>
            </a:lvl7pPr>
            <a:lvl8pPr indent="-167640" lvl="7" marL="3429000" marR="0" rtl="0" algn="l">
              <a:spcBef>
                <a:spcPts val="320"/>
              </a:spcBef>
              <a:buClr>
                <a:schemeClr val="accent1"/>
              </a:buClr>
              <a:buSzPct val="60000"/>
              <a:buFont typeface="Noto Sans Symbols"/>
              <a:buChar char="◆"/>
              <a:defRPr b="0" i="0" sz="1600" u="none" cap="none" strike="noStrike">
                <a:solidFill>
                  <a:schemeClr val="lt2"/>
                </a:solidFill>
                <a:latin typeface="Source Sans Pro"/>
                <a:ea typeface="Source Sans Pro"/>
                <a:cs typeface="Source Sans Pro"/>
                <a:sym typeface="Source Sans Pro"/>
              </a:defRPr>
            </a:lvl8pPr>
            <a:lvl9pPr indent="-175259" lvl="8" marL="3886200" marR="0" rtl="0" algn="l">
              <a:spcBef>
                <a:spcPts val="280"/>
              </a:spcBef>
              <a:buClr>
                <a:schemeClr val="accent1"/>
              </a:buClr>
              <a:buSzPct val="59999"/>
              <a:buFont typeface="Noto Sans Symbols"/>
              <a:buChar char="◼"/>
              <a:defRPr b="0" i="0" sz="1400" u="none" cap="none" strike="noStrike">
                <a:solidFill>
                  <a:schemeClr val="lt2"/>
                </a:solidFill>
                <a:latin typeface="Source Sans Pro"/>
                <a:ea typeface="Source Sans Pro"/>
                <a:cs typeface="Source Sans Pro"/>
                <a:sym typeface="Source Sans Pro"/>
              </a:defRPr>
            </a:lvl9pPr>
          </a:lstStyle>
          <a:p/>
        </p:txBody>
      </p:sp>
      <p:sp>
        <p:nvSpPr>
          <p:cNvPr id="104" name="Shape 104"/>
          <p:cNvSpPr txBox="1"/>
          <p:nvPr>
            <p:ph idx="10" type="dt"/>
          </p:nvPr>
        </p:nvSpPr>
        <p:spPr>
          <a:xfrm>
            <a:off x="6477000" y="76200"/>
            <a:ext cx="2514599" cy="288925"/>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05" name="Shape 105"/>
          <p:cNvSpPr txBox="1"/>
          <p:nvPr>
            <p:ph idx="11" type="ftr"/>
          </p:nvPr>
        </p:nvSpPr>
        <p:spPr>
          <a:xfrm>
            <a:off x="3124200" y="76200"/>
            <a:ext cx="3352799" cy="288925"/>
          </a:xfrm>
          <a:prstGeom prst="rect">
            <a:avLst/>
          </a:prstGeom>
          <a:noFill/>
          <a:ln>
            <a:noFill/>
          </a:ln>
        </p:spPr>
        <p:txBody>
          <a:bodyPr anchorCtr="0" anchor="t" bIns="91425" lIns="91425" rIns="91425" tIns="91425"/>
          <a:lstStyle>
            <a:lvl1pPr indent="0" lvl="0" marL="0" marR="0" rtl="0" algn="r">
              <a:spcBef>
                <a:spcPts val="0"/>
              </a:spcBef>
              <a:spcAft>
                <a:spcPts val="0"/>
              </a:spcAft>
              <a:buNone/>
              <a:defRPr sz="1200">
                <a:solidFill>
                  <a:srgbClr val="909E80"/>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06" name="Shape 106"/>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lang="en-GB" sz="1200" u="none">
                <a:solidFill>
                  <a:srgbClr val="909E80"/>
                </a:solidFill>
                <a:latin typeface="Arial"/>
                <a:ea typeface="Arial"/>
                <a:cs typeface="Arial"/>
                <a:sym typeface="Arial"/>
              </a:rPr>
              <a:t>‹#›</a:t>
            </a:fld>
          </a:p>
        </p:txBody>
      </p:sp>
      <p:sp>
        <p:nvSpPr>
          <p:cNvPr id="107" name="Shape 107"/>
          <p:cNvSpPr txBox="1"/>
          <p:nvPr>
            <p:ph type="title"/>
          </p:nvPr>
        </p:nvSpPr>
        <p:spPr>
          <a:xfrm>
            <a:off x="304800" y="457200"/>
            <a:ext cx="8686800" cy="8381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1pPr>
            <a:lvl2pPr indent="0" lvl="1" marL="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2pPr>
            <a:lvl3pPr indent="0" lvl="2" marL="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3pPr>
            <a:lvl4pPr indent="0" lvl="3" marL="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4pPr>
            <a:lvl5pPr indent="0" lvl="4" marL="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5pPr>
            <a:lvl6pPr indent="0" lvl="5" marL="45720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6pPr>
            <a:lvl7pPr indent="0" lvl="6" marL="91440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7pPr>
            <a:lvl8pPr indent="0" lvl="7" marL="137160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8pPr>
            <a:lvl9pPr indent="0" lvl="8" marL="1828800" marR="0" rtl="0" algn="l">
              <a:spcBef>
                <a:spcPts val="0"/>
              </a:spcBef>
              <a:spcAft>
                <a:spcPts val="0"/>
              </a:spcAft>
              <a:buNone/>
              <a:defRPr b="0" i="0" sz="3600" u="none" cap="none" strike="noStrike">
                <a:solidFill>
                  <a:schemeClr val="lt2"/>
                </a:solidFill>
                <a:latin typeface="Source Sans Pro"/>
                <a:ea typeface="Source Sans Pro"/>
                <a:cs typeface="Source Sans Pro"/>
                <a:sym typeface="Source Sans Pro"/>
              </a:defRPr>
            </a:lvl9pPr>
          </a:lstStyle>
          <a:p/>
        </p:txBody>
      </p:sp>
      <p:cxnSp>
        <p:nvCxnSpPr>
          <p:cNvPr id="108" name="Shape 108"/>
          <p:cNvCxnSpPr/>
          <p:nvPr/>
        </p:nvCxnSpPr>
        <p:spPr>
          <a:xfrm>
            <a:off x="514350" y="1050898"/>
            <a:ext cx="8629649" cy="2381"/>
          </a:xfrm>
          <a:prstGeom prst="straightConnector1">
            <a:avLst/>
          </a:prstGeom>
          <a:noFill/>
          <a:ln cap="flat" cmpd="sng" w="9525">
            <a:solidFill>
              <a:schemeClr val="accent1"/>
            </a:solidFill>
            <a:prstDash val="solid"/>
            <a:round/>
            <a:headEnd len="med" w="med" type="none"/>
            <a:tailEnd len="med" w="med" type="none"/>
          </a:ln>
        </p:spPr>
      </p:cxnSp>
      <p:cxnSp>
        <p:nvCxnSpPr>
          <p:cNvPr id="109" name="Shape 109"/>
          <p:cNvCxnSpPr/>
          <p:nvPr/>
        </p:nvCxnSpPr>
        <p:spPr>
          <a:xfrm>
            <a:off x="514350" y="1057986"/>
            <a:ext cx="8629649" cy="2381"/>
          </a:xfrm>
          <a:prstGeom prst="straightConnector1">
            <a:avLst/>
          </a:prstGeom>
          <a:noFill/>
          <a:ln cap="flat" cmpd="sng" w="9525">
            <a:solidFill>
              <a:schemeClr val="accent1"/>
            </a:solidFill>
            <a:prstDash val="solid"/>
            <a:round/>
            <a:headEnd len="med" w="med" type="none"/>
            <a:tailEnd len="med" w="med" type="none"/>
          </a:ln>
        </p:spPr>
      </p:cxnSp>
      <p:sp>
        <p:nvSpPr>
          <p:cNvPr id="110" name="Shape 110"/>
          <p:cNvSpPr txBox="1"/>
          <p:nvPr/>
        </p:nvSpPr>
        <p:spPr>
          <a:xfrm>
            <a:off x="428625" y="6237312"/>
            <a:ext cx="7929563" cy="620688"/>
          </a:xfrm>
          <a:prstGeom prst="rect">
            <a:avLst/>
          </a:prstGeom>
          <a:noFill/>
          <a:ln>
            <a:noFill/>
          </a:ln>
        </p:spPr>
        <p:txBody>
          <a:bodyPr anchorCtr="1" anchor="ctr" bIns="45700" lIns="91425" rIns="91425" tIns="45700">
            <a:noAutofit/>
          </a:bodyPr>
          <a:lstStyle/>
          <a:p>
            <a:pPr indent="0" lvl="0" marL="0" marR="0" rtl="0" algn="ctr">
              <a:spcBef>
                <a:spcPts val="0"/>
              </a:spcBef>
              <a:spcAft>
                <a:spcPts val="0"/>
              </a:spcAft>
              <a:buSzPct val="25000"/>
              <a:buNone/>
            </a:pPr>
            <a:r>
              <a:rPr b="1" i="0" lang="en-GB" sz="1200" u="none">
                <a:solidFill>
                  <a:schemeClr val="lt1"/>
                </a:solidFill>
                <a:latin typeface="Arial"/>
                <a:ea typeface="Arial"/>
                <a:cs typeface="Arial"/>
                <a:sym typeface="Arial"/>
              </a:rPr>
              <a:t>Roundtable on Human Centered Economics</a:t>
            </a:r>
          </a:p>
          <a:p>
            <a:pPr indent="0" lvl="0" marL="0" marR="0" rtl="0" algn="ctr">
              <a:spcBef>
                <a:spcPts val="0"/>
              </a:spcBef>
              <a:spcAft>
                <a:spcPts val="0"/>
              </a:spcAft>
              <a:buSzPct val="25000"/>
              <a:buNone/>
            </a:pPr>
            <a:r>
              <a:rPr b="1" i="0" lang="en-GB" sz="1200" u="none">
                <a:solidFill>
                  <a:schemeClr val="lt1"/>
                </a:solidFill>
                <a:latin typeface="Arial"/>
                <a:ea typeface="Arial"/>
                <a:cs typeface="Arial"/>
                <a:sym typeface="Arial"/>
              </a:rPr>
              <a:t>	February 1-3, 2017, </a:t>
            </a:r>
            <a:r>
              <a:rPr b="1" lang="en-GB" sz="1200" u="none">
                <a:solidFill>
                  <a:schemeClr val="lt1"/>
                </a:solidFill>
                <a:latin typeface="Arial"/>
                <a:ea typeface="Arial"/>
                <a:cs typeface="Arial"/>
                <a:sym typeface="Arial"/>
              </a:rPr>
              <a:t>Dubrovnik, Croatia </a:t>
            </a:r>
            <a:r>
              <a:rPr b="1" lang="en-GB" sz="1600" u="none">
                <a:solidFill>
                  <a:schemeClr val="lt1"/>
                </a:solidFill>
                <a:latin typeface="Arial"/>
                <a:ea typeface="Arial"/>
                <a:cs typeface="Arial"/>
                <a:sym typeface="Arial"/>
              </a:rPr>
              <a:t>	</a:t>
            </a:r>
          </a:p>
        </p:txBody>
      </p:sp>
    </p:spTree>
  </p:cSld>
  <p:clrMap accent1="accent1" accent2="accent2" accent3="accent3" accent4="accent4" accent5="accent5" accent6="accent6" bg1="lt1" bg2="dk2" tx1="dk1" tx2="lt2" folHlink="folHlink" hlink="hlink"/>
  <p:sldLayoutIdLst>
    <p:sldLayoutId id="214748365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site/bussustl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ppt/slides/slide13.x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s://sites.google.com/site/bussustlo/" TargetMode="External"/><Relationship Id="rId4" Type="http://schemas.openxmlformats.org/officeDocument/2006/relationships/hyperlink" Target="https://sites.google.com/site/bussustlo/" TargetMode="External"/><Relationship Id="rId5" Type="http://schemas.openxmlformats.org/officeDocument/2006/relationships/hyperlink" Target="https://sites.google.com/site/bussustlo/" TargetMode="External"/><Relationship Id="rId6" Type="http://schemas.openxmlformats.org/officeDocument/2006/relationships/hyperlink" Target="https://sites.google.com/site/bussustl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0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1916832"/>
            <a:ext cx="8686800" cy="841248"/>
          </a:xfrm>
          <a:prstGeom prst="rect">
            <a:avLst/>
          </a:prstGeom>
          <a:noFill/>
          <a:ln>
            <a:noFill/>
          </a:ln>
        </p:spPr>
        <p:txBody>
          <a:bodyPr anchorCtr="0" anchor="ctr" bIns="45700" lIns="45700" rIns="45700" tIns="45700">
            <a:noAutofit/>
          </a:bodyPr>
          <a:lstStyle/>
          <a:p>
            <a:pPr indent="0" lvl="0" marL="0" marR="0" rtl="0" algn="ctr">
              <a:lnSpc>
                <a:spcPct val="150000"/>
              </a:lnSpc>
              <a:spcBef>
                <a:spcPts val="0"/>
              </a:spcBef>
              <a:spcAft>
                <a:spcPts val="0"/>
              </a:spcAft>
              <a:buSzPct val="25000"/>
              <a:buNone/>
            </a:pPr>
            <a:r>
              <a:rPr b="1" i="0" lang="en-GB" sz="3200" u="none" cap="none" strike="noStrike">
                <a:solidFill>
                  <a:schemeClr val="dk2"/>
                </a:solidFill>
                <a:latin typeface="Source Sans Pro"/>
                <a:ea typeface="Source Sans Pro"/>
                <a:cs typeface="Source Sans Pro"/>
                <a:sym typeface="Source Sans Pro"/>
              </a:rPr>
              <a:t>BUSINESS SUSTAINABILITY: </a:t>
            </a:r>
            <a:br>
              <a:rPr b="1" i="0" lang="en-GB" sz="3200" u="none" cap="none" strike="noStrike">
                <a:solidFill>
                  <a:schemeClr val="dk2"/>
                </a:solidFill>
                <a:latin typeface="Source Sans Pro"/>
                <a:ea typeface="Source Sans Pro"/>
                <a:cs typeface="Source Sans Pro"/>
                <a:sym typeface="Source Sans Pro"/>
              </a:rPr>
            </a:br>
            <a:r>
              <a:rPr b="1" i="0" lang="en-GB" sz="3200" u="none" cap="none" strike="noStrike">
                <a:solidFill>
                  <a:schemeClr val="dk2"/>
                </a:solidFill>
                <a:latin typeface="Source Sans Pro"/>
                <a:ea typeface="Source Sans Pro"/>
                <a:cs typeface="Source Sans Pro"/>
                <a:sym typeface="Source Sans Pro"/>
              </a:rPr>
              <a:t>Is the Learning Organization one step ahead?</a:t>
            </a:r>
            <a:br>
              <a:rPr b="1" i="0" lang="en-GB" sz="3200" u="none" cap="none" strike="noStrike">
                <a:solidFill>
                  <a:schemeClr val="dk2"/>
                </a:solidFill>
                <a:latin typeface="Source Sans Pro"/>
                <a:ea typeface="Source Sans Pro"/>
                <a:cs typeface="Source Sans Pro"/>
                <a:sym typeface="Source Sans Pro"/>
              </a:rPr>
            </a:br>
            <a:br>
              <a:rPr b="1" i="0" lang="en-GB" sz="3200" u="none" cap="none" strike="noStrike">
                <a:solidFill>
                  <a:schemeClr val="dk2"/>
                </a:solidFill>
                <a:latin typeface="Source Sans Pro"/>
                <a:ea typeface="Source Sans Pro"/>
                <a:cs typeface="Source Sans Pro"/>
                <a:sym typeface="Source Sans Pro"/>
              </a:rPr>
            </a:br>
            <a:r>
              <a:rPr b="0" i="0" lang="en-GB" sz="2000" u="sng" cap="none" strike="noStrike">
                <a:solidFill>
                  <a:schemeClr val="hlink"/>
                </a:solidFill>
                <a:latin typeface="Source Sans Pro"/>
                <a:ea typeface="Source Sans Pro"/>
                <a:cs typeface="Source Sans Pro"/>
                <a:sym typeface="Source Sans Pro"/>
                <a:hlinkClick r:id="rId3"/>
              </a:rPr>
              <a:t>https://sites.google.com/site/bussustlo/</a:t>
            </a:r>
            <a:br>
              <a:rPr b="0" i="0" lang="en-GB" sz="2000" u="none" cap="none" strike="noStrike">
                <a:solidFill>
                  <a:schemeClr val="dk2"/>
                </a:solidFill>
                <a:latin typeface="Source Sans Pro"/>
                <a:ea typeface="Source Sans Pro"/>
                <a:cs typeface="Source Sans Pro"/>
                <a:sym typeface="Source Sans Pro"/>
              </a:rPr>
            </a:br>
            <a:br>
              <a:rPr b="1" i="0" lang="en-GB" sz="3200" u="none" cap="none" strike="noStrike">
                <a:solidFill>
                  <a:schemeClr val="dk2"/>
                </a:solidFill>
                <a:latin typeface="Source Sans Pro"/>
                <a:ea typeface="Source Sans Pro"/>
                <a:cs typeface="Source Sans Pro"/>
                <a:sym typeface="Source Sans Pro"/>
              </a:rPr>
            </a:br>
          </a:p>
        </p:txBody>
      </p:sp>
      <p:sp>
        <p:nvSpPr>
          <p:cNvPr id="124" name="Shape 124"/>
          <p:cNvSpPr txBox="1"/>
          <p:nvPr/>
        </p:nvSpPr>
        <p:spPr>
          <a:xfrm>
            <a:off x="1007095" y="3933055"/>
            <a:ext cx="8136903" cy="230832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GB" sz="1800" u="none" cap="none" strike="noStrike">
                <a:solidFill>
                  <a:schemeClr val="dk1"/>
                </a:solidFill>
                <a:latin typeface="Arial"/>
                <a:ea typeface="Arial"/>
                <a:cs typeface="Arial"/>
                <a:sym typeface="Arial"/>
              </a:rPr>
              <a:t>	 				Dr.     Dan Oncică-Sanislav</a:t>
            </a:r>
          </a:p>
          <a:p>
            <a:pPr indent="0" lvl="0" marL="0" marR="0" rtl="0" algn="l">
              <a:spcBef>
                <a:spcPts val="0"/>
              </a:spcBef>
              <a:spcAft>
                <a:spcPts val="0"/>
              </a:spcAft>
              <a:buSzPct val="25000"/>
              <a:buNone/>
            </a:pPr>
            <a:r>
              <a:rPr b="1" lang="en-GB" sz="1800">
                <a:solidFill>
                  <a:schemeClr val="dk1"/>
                </a:solidFill>
                <a:latin typeface="Arial"/>
                <a:ea typeface="Arial"/>
                <a:cs typeface="Arial"/>
                <a:sym typeface="Arial"/>
              </a:rPr>
              <a:t>					Prof.  Dan Cândea</a:t>
            </a: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r">
              <a:spcBef>
                <a:spcPts val="0"/>
              </a:spcBef>
              <a:spcAft>
                <a:spcPts val="0"/>
              </a:spcAft>
              <a:buSzPct val="25000"/>
              <a:buNone/>
            </a:pPr>
            <a:r>
              <a:rPr lang="en-GB" sz="1800">
                <a:solidFill>
                  <a:schemeClr val="dk1"/>
                </a:solidFill>
                <a:latin typeface="Arial"/>
                <a:ea typeface="Arial"/>
                <a:cs typeface="Arial"/>
                <a:sym typeface="Arial"/>
              </a:rPr>
              <a:t>		</a:t>
            </a:r>
            <a:r>
              <a:rPr i="1" lang="en-GB" sz="1800">
                <a:solidFill>
                  <a:schemeClr val="dk1"/>
                </a:solidFill>
                <a:latin typeface="Arial"/>
                <a:ea typeface="Arial"/>
                <a:cs typeface="Arial"/>
                <a:sym typeface="Arial"/>
              </a:rPr>
              <a:t>Center of Eco-Management (CEM),</a:t>
            </a:r>
          </a:p>
          <a:p>
            <a:pPr indent="0" lvl="0" marL="0" marR="0" rtl="0" algn="r">
              <a:spcBef>
                <a:spcPts val="0"/>
              </a:spcBef>
              <a:spcAft>
                <a:spcPts val="0"/>
              </a:spcAft>
              <a:buSzPct val="25000"/>
              <a:buNone/>
            </a:pPr>
            <a:r>
              <a:rPr i="1" lang="en-GB" sz="1800">
                <a:solidFill>
                  <a:schemeClr val="dk1"/>
                </a:solidFill>
                <a:latin typeface="Arial"/>
                <a:ea typeface="Arial"/>
                <a:cs typeface="Arial"/>
                <a:sym typeface="Arial"/>
              </a:rPr>
              <a:t>Technical University of Cluj-Napoca,</a:t>
            </a:r>
          </a:p>
          <a:p>
            <a:pPr indent="0" lvl="0" marL="0" marR="0" rtl="0" algn="r">
              <a:spcBef>
                <a:spcPts val="0"/>
              </a:spcBef>
              <a:spcAft>
                <a:spcPts val="0"/>
              </a:spcAft>
              <a:buSzPct val="25000"/>
              <a:buNone/>
            </a:pPr>
            <a:r>
              <a:rPr i="1" lang="en-GB" sz="1800">
                <a:solidFill>
                  <a:schemeClr val="dk1"/>
                </a:solidFill>
                <a:latin typeface="Arial"/>
                <a:ea typeface="Arial"/>
                <a:cs typeface="Arial"/>
                <a:sym typeface="Arial"/>
              </a:rPr>
              <a:t>Romania</a:t>
            </a: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5" name="Shape 125"/>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179511" y="332656"/>
            <a:ext cx="8686800" cy="841248"/>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GB" sz="2520" u="none" cap="none" strike="noStrike">
                <a:solidFill>
                  <a:schemeClr val="dk2"/>
                </a:solidFill>
                <a:latin typeface="Source Sans Pro"/>
                <a:ea typeface="Source Sans Pro"/>
                <a:cs typeface="Source Sans Pro"/>
                <a:sym typeface="Source Sans Pro"/>
              </a:rPr>
              <a:t>HAS A LEARNING ORGANIZATION BETTER PROSPECTS OF BECOMING SUSTAINABLE? </a:t>
            </a:r>
          </a:p>
        </p:txBody>
      </p:sp>
      <p:sp>
        <p:nvSpPr>
          <p:cNvPr id="257" name="Shape 257"/>
          <p:cNvSpPr txBox="1"/>
          <p:nvPr/>
        </p:nvSpPr>
        <p:spPr>
          <a:xfrm>
            <a:off x="500062" y="1412775"/>
            <a:ext cx="8643937" cy="5355312"/>
          </a:xfrm>
          <a:prstGeom prst="rect">
            <a:avLst/>
          </a:prstGeom>
          <a:noFill/>
          <a:ln>
            <a:noFill/>
          </a:ln>
        </p:spPr>
        <p:txBody>
          <a:bodyPr anchorCtr="0" anchor="t" bIns="45700" lIns="91425" rIns="91425" tIns="45700">
            <a:noAutofit/>
          </a:bodyPr>
          <a:lstStyle/>
          <a:p>
            <a:pPr indent="0" lvl="1" marL="457200" marR="0" rtl="0" algn="l">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Clr>
                <a:schemeClr val="dk1"/>
              </a:buClr>
              <a:buSzPct val="100000"/>
              <a:buFont typeface="Noto Sans Symbols"/>
              <a:buChar char="➢"/>
            </a:pPr>
            <a:r>
              <a:rPr b="0" i="0" lang="en-GB" sz="1800" u="none" cap="none" strike="noStrike">
                <a:solidFill>
                  <a:schemeClr val="dk1"/>
                </a:solidFill>
                <a:latin typeface="Arial"/>
                <a:ea typeface="Arial"/>
                <a:cs typeface="Arial"/>
                <a:sym typeface="Arial"/>
              </a:rPr>
              <a:t>an organization that i</a:t>
            </a:r>
            <a:r>
              <a:rPr lang="en-GB" sz="1800">
                <a:solidFill>
                  <a:schemeClr val="dk1"/>
                </a:solidFill>
              </a:rPr>
              <a:t>s</a:t>
            </a:r>
            <a:r>
              <a:rPr b="0" i="0" lang="en-GB" sz="1800" u="none" cap="none" strike="noStrike">
                <a:solidFill>
                  <a:schemeClr val="dk1"/>
                </a:solidFill>
                <a:latin typeface="Arial"/>
                <a:ea typeface="Arial"/>
                <a:cs typeface="Arial"/>
                <a:sym typeface="Arial"/>
              </a:rPr>
              <a:t> continually expanding its capacity to create its future</a:t>
            </a: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Clr>
                <a:schemeClr val="dk1"/>
              </a:buClr>
              <a:buSzPct val="100000"/>
              <a:buFont typeface="Noto Sans Symbols"/>
              <a:buChar char="➢"/>
            </a:pPr>
            <a:r>
              <a:rPr b="0" i="0" lang="en-GB" sz="1800" u="none" cap="none" strike="noStrike">
                <a:solidFill>
                  <a:schemeClr val="dk1"/>
                </a:solidFill>
                <a:latin typeface="Arial"/>
                <a:ea typeface="Arial"/>
                <a:cs typeface="Arial"/>
                <a:sym typeface="Arial"/>
              </a:rPr>
              <a:t>Dimensions (disciplines) of the learning organization (Senge,1990; 2006)</a:t>
            </a:r>
          </a:p>
          <a:p>
            <a:pPr indent="0" lvl="2" marL="914400" marR="0" rtl="0" algn="l">
              <a:spcBef>
                <a:spcPts val="0"/>
              </a:spcBef>
              <a:spcAft>
                <a:spcPts val="0"/>
              </a:spcAft>
              <a:buClr>
                <a:schemeClr val="dk1"/>
              </a:buClr>
              <a:buSzPct val="100000"/>
              <a:buFont typeface="Arial"/>
              <a:buChar char="•"/>
            </a:pPr>
            <a:r>
              <a:rPr b="0" i="0" lang="en-GB" sz="1800" u="none" cap="none" strike="noStrike">
                <a:solidFill>
                  <a:schemeClr val="dk1"/>
                </a:solidFill>
                <a:latin typeface="Arial"/>
                <a:ea typeface="Arial"/>
                <a:cs typeface="Arial"/>
                <a:sym typeface="Arial"/>
              </a:rPr>
              <a:t> Personal mastery</a:t>
            </a:r>
          </a:p>
          <a:p>
            <a:pPr indent="0" lvl="2" marL="914400" marR="0" rtl="0" algn="l">
              <a:spcBef>
                <a:spcPts val="0"/>
              </a:spcBef>
              <a:spcAft>
                <a:spcPts val="0"/>
              </a:spcAft>
              <a:buClr>
                <a:schemeClr val="dk1"/>
              </a:buClr>
              <a:buSzPct val="100000"/>
              <a:buFont typeface="Arial"/>
              <a:buChar char="•"/>
            </a:pPr>
            <a:r>
              <a:rPr b="0" i="0" lang="en-GB" sz="1800" u="none" cap="none" strike="noStrike">
                <a:solidFill>
                  <a:schemeClr val="dk1"/>
                </a:solidFill>
                <a:latin typeface="Arial"/>
                <a:ea typeface="Arial"/>
                <a:cs typeface="Arial"/>
                <a:sym typeface="Arial"/>
              </a:rPr>
              <a:t> Team learning</a:t>
            </a:r>
          </a:p>
          <a:p>
            <a:pPr indent="0" lvl="2" marL="914400" marR="0" rtl="0" algn="l">
              <a:spcBef>
                <a:spcPts val="0"/>
              </a:spcBef>
              <a:spcAft>
                <a:spcPts val="0"/>
              </a:spcAft>
              <a:buClr>
                <a:schemeClr val="dk1"/>
              </a:buClr>
              <a:buSzPct val="100000"/>
              <a:buFont typeface="Arial"/>
              <a:buChar char="•"/>
            </a:pPr>
            <a:r>
              <a:rPr b="0" i="0" lang="en-GB" sz="1800" u="none" cap="none" strike="noStrike">
                <a:solidFill>
                  <a:schemeClr val="dk1"/>
                </a:solidFill>
                <a:latin typeface="Arial"/>
                <a:ea typeface="Arial"/>
                <a:cs typeface="Arial"/>
                <a:sym typeface="Arial"/>
              </a:rPr>
              <a:t> Shared Vision 		   transforming thinking and interaction</a:t>
            </a:r>
          </a:p>
          <a:p>
            <a:pPr indent="0" lvl="2" marL="914400" marR="0" rtl="0" algn="l">
              <a:spcBef>
                <a:spcPts val="0"/>
              </a:spcBef>
              <a:spcAft>
                <a:spcPts val="0"/>
              </a:spcAft>
              <a:buClr>
                <a:schemeClr val="dk1"/>
              </a:buClr>
              <a:buSzPct val="100000"/>
              <a:buFont typeface="Arial"/>
              <a:buChar char="•"/>
            </a:pPr>
            <a:r>
              <a:rPr b="0" i="0" lang="en-GB" sz="1800" u="none" cap="none" strike="noStrike">
                <a:solidFill>
                  <a:schemeClr val="dk1"/>
                </a:solidFill>
                <a:latin typeface="Arial"/>
                <a:ea typeface="Arial"/>
                <a:cs typeface="Arial"/>
                <a:sym typeface="Arial"/>
              </a:rPr>
              <a:t> Mental models</a:t>
            </a:r>
          </a:p>
          <a:p>
            <a:pPr indent="0" lvl="2" marL="914400" marR="0" rtl="0" algn="l">
              <a:spcBef>
                <a:spcPts val="0"/>
              </a:spcBef>
              <a:spcAft>
                <a:spcPts val="0"/>
              </a:spcAft>
              <a:buClr>
                <a:schemeClr val="dk1"/>
              </a:buClr>
              <a:buSzPct val="100000"/>
              <a:buFont typeface="Arial"/>
              <a:buChar char="•"/>
            </a:pPr>
            <a:r>
              <a:rPr b="0" i="0" lang="en-GB" sz="1800" u="none" cap="none" strike="noStrike">
                <a:solidFill>
                  <a:schemeClr val="dk1"/>
                </a:solidFill>
                <a:latin typeface="Arial"/>
                <a:ea typeface="Arial"/>
                <a:cs typeface="Arial"/>
                <a:sym typeface="Arial"/>
              </a:rPr>
              <a:t> Systems thinking</a:t>
            </a: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1" marL="457200" marR="0" rtl="0" algn="l">
              <a:spcBef>
                <a:spcPts val="0"/>
              </a:spcBef>
              <a:spcAft>
                <a:spcPts val="0"/>
              </a:spcAft>
              <a:buClr>
                <a:schemeClr val="dk1"/>
              </a:buClr>
              <a:buSzPct val="100000"/>
              <a:buFont typeface="Noto Sans Symbols"/>
              <a:buChar char="➢"/>
            </a:pPr>
            <a:r>
              <a:rPr b="0" i="0" lang="en-GB" sz="1800" u="none" cap="none" strike="noStrike">
                <a:solidFill>
                  <a:schemeClr val="dk1"/>
                </a:solidFill>
                <a:latin typeface="Arial"/>
                <a:ea typeface="Arial"/>
                <a:cs typeface="Arial"/>
                <a:sym typeface="Arial"/>
              </a:rPr>
              <a:t> Cândea (2007): a company aspiring to become a learning organization, stands better prospect for becoming sustainable</a:t>
            </a: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2" marL="914400" marR="0" rtl="0" algn="l">
              <a:spcBef>
                <a:spcPts val="0"/>
              </a:spcBef>
              <a:spcAft>
                <a:spcPts val="0"/>
              </a:spcAft>
              <a:buClr>
                <a:schemeClr val="dk1"/>
              </a:buClr>
              <a:buSzPct val="100000"/>
              <a:buFont typeface="Arial"/>
              <a:buChar char="•"/>
            </a:pPr>
            <a:r>
              <a:rPr b="0" i="0" lang="en-GB" sz="1800" u="none" cap="none" strike="noStrike">
                <a:solidFill>
                  <a:schemeClr val="dk1"/>
                </a:solidFill>
                <a:latin typeface="Arial"/>
                <a:ea typeface="Arial"/>
                <a:cs typeface="Arial"/>
                <a:sym typeface="Arial"/>
              </a:rPr>
              <a:t> systems thinking</a:t>
            </a:r>
          </a:p>
          <a:p>
            <a:pPr indent="0" lvl="4" marL="1828800" marR="0" rtl="0" algn="l">
              <a:spcBef>
                <a:spcPts val="0"/>
              </a:spcBef>
              <a:spcAft>
                <a:spcPts val="0"/>
              </a:spcAft>
              <a:buSzPct val="25000"/>
              <a:buNone/>
            </a:pPr>
            <a:r>
              <a:rPr b="0" i="0" lang="en-GB" sz="1800" u="none" cap="none" strike="noStrike">
                <a:solidFill>
                  <a:schemeClr val="dk1"/>
                </a:solidFill>
                <a:latin typeface="Arial"/>
                <a:ea typeface="Arial"/>
                <a:cs typeface="Arial"/>
                <a:sym typeface="Arial"/>
              </a:rPr>
              <a:t> 		better prospects for becoming sustainable</a:t>
            </a:r>
          </a:p>
          <a:p>
            <a:pPr indent="0" lvl="2" marL="914400" marR="0" rtl="0" algn="l">
              <a:spcBef>
                <a:spcPts val="0"/>
              </a:spcBef>
              <a:spcAft>
                <a:spcPts val="0"/>
              </a:spcAft>
              <a:buClr>
                <a:schemeClr val="dk1"/>
              </a:buClr>
              <a:buSzPct val="100000"/>
              <a:buFont typeface="Arial"/>
              <a:buChar char="•"/>
            </a:pPr>
            <a:r>
              <a:rPr b="0" i="0" lang="en-GB" sz="1800" u="none" cap="none" strike="noStrike">
                <a:solidFill>
                  <a:schemeClr val="dk1"/>
                </a:solidFill>
                <a:latin typeface="Arial"/>
                <a:ea typeface="Arial"/>
                <a:cs typeface="Arial"/>
                <a:sym typeface="Arial"/>
              </a:rPr>
              <a:t> mental models</a:t>
            </a: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Clr>
                <a:schemeClr val="dk1"/>
              </a:buClr>
              <a:buFont typeface="Noto Sans Symbols"/>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 name="Shape 258"/>
          <p:cNvSpPr/>
          <p:nvPr/>
        </p:nvSpPr>
        <p:spPr>
          <a:xfrm>
            <a:off x="3563887" y="5157192"/>
            <a:ext cx="360040" cy="720080"/>
          </a:xfrm>
          <a:prstGeom prst="rightBrace">
            <a:avLst>
              <a:gd fmla="val 8333" name="adj1"/>
              <a:gd fmla="val 50000" name="adj2"/>
            </a:avLst>
          </a:prstGeom>
          <a:noFill/>
          <a:ln cap="flat" cmpd="sng" w="158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59" name="Shape 259"/>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
        <p:nvSpPr>
          <p:cNvPr id="260" name="Shape 260"/>
          <p:cNvSpPr/>
          <p:nvPr/>
        </p:nvSpPr>
        <p:spPr>
          <a:xfrm>
            <a:off x="3995935" y="2852935"/>
            <a:ext cx="360040" cy="720080"/>
          </a:xfrm>
          <a:prstGeom prst="rightBrace">
            <a:avLst>
              <a:gd fmla="val 8333" name="adj1"/>
              <a:gd fmla="val 50000" name="adj2"/>
            </a:avLst>
          </a:prstGeom>
          <a:noFill/>
          <a:ln cap="flat" cmpd="sng" w="158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468312" y="260350"/>
            <a:ext cx="8229600" cy="11430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GB" sz="3600" u="none" cap="none" strike="noStrike">
                <a:solidFill>
                  <a:schemeClr val="dk2"/>
                </a:solidFill>
                <a:latin typeface="Source Sans Pro"/>
                <a:ea typeface="Source Sans Pro"/>
                <a:cs typeface="Source Sans Pro"/>
                <a:sym typeface="Source Sans Pro"/>
              </a:rPr>
              <a:t>HYPOTHESIS  </a:t>
            </a:r>
            <a:br>
              <a:rPr b="0" i="0" lang="en-GB" sz="3600" u="none" cap="none" strike="noStrike">
                <a:solidFill>
                  <a:schemeClr val="dk2"/>
                </a:solidFill>
                <a:latin typeface="Source Sans Pro"/>
                <a:ea typeface="Source Sans Pro"/>
                <a:cs typeface="Source Sans Pro"/>
                <a:sym typeface="Source Sans Pro"/>
              </a:rPr>
            </a:br>
          </a:p>
        </p:txBody>
      </p:sp>
      <p:sp>
        <p:nvSpPr>
          <p:cNvPr id="267" name="Shape 267"/>
          <p:cNvSpPr txBox="1"/>
          <p:nvPr>
            <p:ph idx="1" type="body"/>
          </p:nvPr>
        </p:nvSpPr>
        <p:spPr>
          <a:xfrm>
            <a:off x="179511" y="1554162"/>
            <a:ext cx="8812088" cy="4525961"/>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accent1"/>
              </a:buClr>
              <a:buSzPct val="70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a:p>
            <a:pPr indent="-342900" lvl="0" marL="342900" marR="0" rtl="0" algn="ctr">
              <a:spcBef>
                <a:spcPts val="480"/>
              </a:spcBef>
              <a:spcAft>
                <a:spcPts val="0"/>
              </a:spcAft>
              <a:buClr>
                <a:schemeClr val="accent1"/>
              </a:buClr>
              <a:buSzPct val="25000"/>
              <a:buFont typeface="Noto Sans Symbols"/>
              <a:buNone/>
            </a:pPr>
            <a:r>
              <a:rPr b="1" i="1" lang="en-GB" sz="2400" u="none" cap="none" strike="noStrike">
                <a:solidFill>
                  <a:schemeClr val="dk2"/>
                </a:solidFill>
                <a:latin typeface="Source Sans Pro"/>
                <a:ea typeface="Source Sans Pro"/>
                <a:cs typeface="Source Sans Pro"/>
                <a:sym typeface="Source Sans Pro"/>
              </a:rPr>
              <a:t>The learning organization paradigm has the potential to define the internal characteristics of an enterprise that holds superior prospects for sustainability</a:t>
            </a:r>
          </a:p>
          <a:p>
            <a:pPr indent="-342900" lvl="0" marL="342900" marR="0" rtl="0" algn="l">
              <a:spcBef>
                <a:spcPts val="480"/>
              </a:spcBef>
              <a:spcAft>
                <a:spcPts val="0"/>
              </a:spcAft>
              <a:buClr>
                <a:schemeClr val="accent1"/>
              </a:buClr>
              <a:buSzPct val="70000"/>
              <a:buFont typeface="Noto Sans Symbols"/>
              <a:buNone/>
            </a:pPr>
            <a:r>
              <a:t/>
            </a:r>
            <a:endParaRPr b="1" i="1" sz="2400" u="none" cap="none" strike="noStrike">
              <a:solidFill>
                <a:schemeClr val="dk2"/>
              </a:solidFill>
              <a:latin typeface="Source Sans Pro"/>
              <a:ea typeface="Source Sans Pro"/>
              <a:cs typeface="Source Sans Pro"/>
              <a:sym typeface="Source Sans Pro"/>
            </a:endParaRPr>
          </a:p>
          <a:p>
            <a:pPr indent="-285750" lvl="1" marL="742950" marR="0" rtl="0" algn="l">
              <a:spcBef>
                <a:spcPts val="400"/>
              </a:spcBef>
              <a:spcAft>
                <a:spcPts val="0"/>
              </a:spcAft>
              <a:buClr>
                <a:schemeClr val="accent1"/>
              </a:buClr>
              <a:buSzPct val="70000"/>
              <a:buFont typeface="Noto Sans Symbols"/>
              <a:buChar char="➢"/>
            </a:pPr>
            <a:r>
              <a:rPr b="0" i="0" lang="en-GB" sz="2000" u="none" cap="none" strike="noStrike">
                <a:solidFill>
                  <a:schemeClr val="dk2"/>
                </a:solidFill>
                <a:latin typeface="Source Sans Pro"/>
                <a:ea typeface="Source Sans Pro"/>
                <a:cs typeface="Source Sans Pro"/>
                <a:sym typeface="Source Sans Pro"/>
              </a:rPr>
              <a:t>The disciplines of the learning organization, when learned and practiced, shape and bolster up the long-term orientation of an organization and its ability to develop good, robust strategies for sustainability.</a:t>
            </a:r>
          </a:p>
          <a:p>
            <a:pPr indent="-285750" lvl="1" marL="742950" marR="0" rtl="0" algn="l">
              <a:spcBef>
                <a:spcPts val="400"/>
              </a:spcBef>
              <a:spcAft>
                <a:spcPts val="0"/>
              </a:spcAft>
              <a:buClr>
                <a:schemeClr val="accent1"/>
              </a:buClr>
              <a:buSzPct val="70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a:p>
            <a:pPr indent="-285750" lvl="1" marL="742950" marR="0" rtl="0" algn="l">
              <a:spcBef>
                <a:spcPts val="400"/>
              </a:spcBef>
              <a:spcAft>
                <a:spcPts val="0"/>
              </a:spcAft>
              <a:buClr>
                <a:schemeClr val="accent1"/>
              </a:buClr>
              <a:buSzPct val="70000"/>
              <a:buFont typeface="Noto Sans Symbols"/>
              <a:buChar char="➢"/>
            </a:pPr>
            <a:r>
              <a:rPr b="0" i="0" lang="en-GB" sz="2000" u="none" cap="none" strike="noStrike">
                <a:solidFill>
                  <a:schemeClr val="dk2"/>
                </a:solidFill>
                <a:latin typeface="Source Sans Pro"/>
                <a:ea typeface="Source Sans Pro"/>
                <a:cs typeface="Source Sans Pro"/>
                <a:sym typeface="Source Sans Pro"/>
              </a:rPr>
              <a:t>The disciplines of the learning organization are  critical for an organization’s progression through the evolutionary stages toward  sustainability.</a:t>
            </a:r>
          </a:p>
          <a:p>
            <a:pPr indent="-342900" lvl="0" marL="342900" marR="0" rtl="0" algn="l">
              <a:lnSpc>
                <a:spcPct val="90000"/>
              </a:lnSpc>
              <a:spcBef>
                <a:spcPts val="720"/>
              </a:spcBef>
              <a:spcAft>
                <a:spcPts val="0"/>
              </a:spcAft>
              <a:buClr>
                <a:schemeClr val="accent1"/>
              </a:buClr>
              <a:buSzPct val="70000"/>
              <a:buFont typeface="Noto Sans Symbols"/>
              <a:buNone/>
            </a:pPr>
            <a:r>
              <a:t/>
            </a:r>
            <a:endParaRPr b="0" i="0" sz="3600" u="none" cap="none" strike="noStrike">
              <a:solidFill>
                <a:schemeClr val="dk2"/>
              </a:solidFill>
              <a:latin typeface="Source Sans Pro"/>
              <a:ea typeface="Source Sans Pro"/>
              <a:cs typeface="Source Sans Pro"/>
              <a:sym typeface="Source Sans Pro"/>
            </a:endParaRPr>
          </a:p>
        </p:txBody>
      </p:sp>
      <p:sp>
        <p:nvSpPr>
          <p:cNvPr id="268" name="Shape 268"/>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GB" sz="3600" u="none" cap="none" strike="noStrike">
                <a:solidFill>
                  <a:schemeClr val="dk2"/>
                </a:solidFill>
                <a:latin typeface="Source Sans Pro"/>
                <a:ea typeface="Source Sans Pro"/>
                <a:cs typeface="Source Sans Pro"/>
                <a:sym typeface="Source Sans Pro"/>
              </a:rPr>
              <a:t>RESEARCH LOGIC</a:t>
            </a:r>
          </a:p>
        </p:txBody>
      </p:sp>
      <p:sp>
        <p:nvSpPr>
          <p:cNvPr id="275" name="Shape 275"/>
          <p:cNvSpPr txBox="1"/>
          <p:nvPr>
            <p:ph idx="1" type="body"/>
          </p:nvPr>
        </p:nvSpPr>
        <p:spPr>
          <a:xfrm>
            <a:off x="457200" y="1340767"/>
            <a:ext cx="8686800" cy="504318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0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a:p>
            <a:pPr indent="-342900" lvl="0" marL="342900" marR="0" rtl="0" algn="l">
              <a:spcBef>
                <a:spcPts val="640"/>
              </a:spcBef>
              <a:spcAft>
                <a:spcPts val="0"/>
              </a:spcAft>
              <a:buClr>
                <a:schemeClr val="accent1"/>
              </a:buClr>
              <a:buSzPct val="70000"/>
              <a:buFont typeface="Noto Sans Symbols"/>
              <a:buChar char="➢"/>
            </a:pPr>
            <a:r>
              <a:rPr b="0" i="0" lang="en-GB" sz="3200" u="none" cap="none" strike="noStrike">
                <a:solidFill>
                  <a:schemeClr val="dk2"/>
                </a:solidFill>
                <a:latin typeface="Source Sans Pro"/>
                <a:ea typeface="Source Sans Pro"/>
                <a:cs typeface="Source Sans Pro"/>
                <a:sym typeface="Source Sans Pro"/>
              </a:rPr>
              <a:t>Method: Case study research</a:t>
            </a:r>
          </a:p>
          <a:p>
            <a:pPr indent="-342900" lvl="0" marL="342900" marR="0" rtl="0" algn="l">
              <a:spcBef>
                <a:spcPts val="640"/>
              </a:spcBef>
              <a:spcAft>
                <a:spcPts val="0"/>
              </a:spcAft>
              <a:buClr>
                <a:schemeClr val="accent1"/>
              </a:buClr>
              <a:buSzPct val="70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a:p>
            <a:pPr indent="-342900" lvl="0" marL="342900" marR="0" rtl="0" algn="l">
              <a:spcBef>
                <a:spcPts val="640"/>
              </a:spcBef>
              <a:spcAft>
                <a:spcPts val="0"/>
              </a:spcAft>
              <a:buClr>
                <a:schemeClr val="accent1"/>
              </a:buClr>
              <a:buSzPct val="70000"/>
              <a:buFont typeface="Noto Sans Symbols"/>
              <a:buChar char="➢"/>
            </a:pPr>
            <a:r>
              <a:rPr b="0" i="0" lang="en-GB" sz="3200" u="none" cap="none" strike="noStrike">
                <a:solidFill>
                  <a:schemeClr val="dk2"/>
                </a:solidFill>
                <a:latin typeface="Source Sans Pro"/>
                <a:ea typeface="Source Sans Pro"/>
                <a:cs typeface="Source Sans Pro"/>
                <a:sym typeface="Source Sans Pro"/>
              </a:rPr>
              <a:t>Data analysis: pattern matching technique.</a:t>
            </a:r>
          </a:p>
          <a:p>
            <a:pPr indent="-342900" lvl="0" marL="342900" marR="0" rtl="0" algn="l">
              <a:spcBef>
                <a:spcPts val="640"/>
              </a:spcBef>
              <a:spcAft>
                <a:spcPts val="0"/>
              </a:spcAft>
              <a:buClr>
                <a:schemeClr val="accent1"/>
              </a:buClr>
              <a:buSzPct val="70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a:p>
            <a:pPr indent="-342900" lvl="0" marL="342900" marR="0" rtl="0" algn="l">
              <a:spcBef>
                <a:spcPts val="640"/>
              </a:spcBef>
              <a:spcAft>
                <a:spcPts val="0"/>
              </a:spcAft>
              <a:buClr>
                <a:schemeClr val="accent1"/>
              </a:buClr>
              <a:buSzPct val="25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a:p>
            <a:pPr indent="-228600" lvl="2" marL="1143000" marR="0" rtl="0" algn="l">
              <a:spcBef>
                <a:spcPts val="480"/>
              </a:spcBef>
              <a:spcAft>
                <a:spcPts val="0"/>
              </a:spcAft>
              <a:buClr>
                <a:schemeClr val="accent1"/>
              </a:buClr>
              <a:buSzPct val="25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a:p>
            <a:pPr indent="-228600" lvl="2" marL="1143000" marR="0" rtl="0" algn="l">
              <a:spcBef>
                <a:spcPts val="480"/>
              </a:spcBef>
              <a:spcAft>
                <a:spcPts val="0"/>
              </a:spcAft>
              <a:buClr>
                <a:schemeClr val="accent1"/>
              </a:buClr>
              <a:buSzPct val="25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a:p>
            <a:pPr indent="-342900" lvl="0" marL="342900" marR="0" rtl="0" algn="l">
              <a:spcBef>
                <a:spcPts val="640"/>
              </a:spcBef>
              <a:spcAft>
                <a:spcPts val="0"/>
              </a:spcAft>
              <a:buClr>
                <a:schemeClr val="accent1"/>
              </a:buClr>
              <a:buSzPct val="25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a:p>
            <a:pPr indent="-342900" lvl="0" marL="342900" marR="0" rtl="0" algn="l">
              <a:spcBef>
                <a:spcPts val="640"/>
              </a:spcBef>
              <a:spcAft>
                <a:spcPts val="0"/>
              </a:spcAft>
              <a:buClr>
                <a:schemeClr val="accent1"/>
              </a:buClr>
              <a:buSzPct val="25000"/>
              <a:buFont typeface="Noto Sans Symbols"/>
              <a:buNone/>
            </a:pPr>
            <a:r>
              <a:rPr b="0" i="0" lang="en-GB" sz="3200" u="none" cap="none" strike="noStrike">
                <a:solidFill>
                  <a:schemeClr val="dk2"/>
                </a:solidFill>
                <a:latin typeface="Source Sans Pro"/>
                <a:ea typeface="Source Sans Pro"/>
                <a:cs typeface="Source Sans Pro"/>
                <a:sym typeface="Source Sans Pro"/>
              </a:rPr>
              <a:t>		</a:t>
            </a:r>
          </a:p>
        </p:txBody>
      </p:sp>
      <p:sp>
        <p:nvSpPr>
          <p:cNvPr id="276" name="Shape 276"/>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251519" y="188640"/>
            <a:ext cx="8686800" cy="8381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GB" sz="3600" u="none" cap="none" strike="noStrike">
                <a:solidFill>
                  <a:schemeClr val="dk2"/>
                </a:solidFill>
                <a:latin typeface="Source Sans Pro"/>
                <a:ea typeface="Source Sans Pro"/>
                <a:cs typeface="Source Sans Pro"/>
                <a:sym typeface="Source Sans Pro"/>
              </a:rPr>
              <a:t>DEVELOPED MODEL</a:t>
            </a:r>
          </a:p>
        </p:txBody>
      </p:sp>
      <p:pic>
        <p:nvPicPr>
          <p:cNvPr id="283" name="Shape 283"/>
          <p:cNvPicPr preferRelativeResize="0"/>
          <p:nvPr/>
        </p:nvPicPr>
        <p:blipFill rotWithShape="1">
          <a:blip r:embed="rId3">
            <a:alphaModFix/>
          </a:blip>
          <a:srcRect b="0" l="0" r="0" t="0"/>
          <a:stretch/>
        </p:blipFill>
        <p:spPr>
          <a:xfrm>
            <a:off x="971600" y="1196751"/>
            <a:ext cx="7041508" cy="5040559"/>
          </a:xfrm>
          <a:prstGeom prst="rect">
            <a:avLst/>
          </a:prstGeom>
          <a:noFill/>
          <a:ln>
            <a:noFill/>
          </a:ln>
        </p:spPr>
      </p:pic>
      <p:sp>
        <p:nvSpPr>
          <p:cNvPr id="284" name="Shape 284"/>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GB" sz="3600" u="none" cap="none" strike="noStrike">
                <a:solidFill>
                  <a:schemeClr val="dk2"/>
                </a:solidFill>
                <a:latin typeface="Source Sans Pro"/>
                <a:ea typeface="Source Sans Pro"/>
                <a:cs typeface="Source Sans Pro"/>
                <a:sym typeface="Source Sans Pro"/>
              </a:rPr>
              <a:t>RESEARCH LOGIC</a:t>
            </a:r>
          </a:p>
        </p:txBody>
      </p:sp>
      <p:sp>
        <p:nvSpPr>
          <p:cNvPr id="291" name="Shape 291"/>
          <p:cNvSpPr txBox="1"/>
          <p:nvPr>
            <p:ph idx="1" type="body"/>
          </p:nvPr>
        </p:nvSpPr>
        <p:spPr>
          <a:xfrm>
            <a:off x="457200" y="1340767"/>
            <a:ext cx="8686800" cy="504318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0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a:p>
            <a:pPr indent="-342900" lvl="0" marL="342900" marR="0" rtl="0" algn="l">
              <a:spcBef>
                <a:spcPts val="640"/>
              </a:spcBef>
              <a:spcAft>
                <a:spcPts val="0"/>
              </a:spcAft>
              <a:buClr>
                <a:schemeClr val="accent1"/>
              </a:buClr>
              <a:buSzPct val="70000"/>
              <a:buFont typeface="Noto Sans Symbols"/>
              <a:buChar char="➢"/>
            </a:pPr>
            <a:r>
              <a:rPr b="0" i="0" lang="en-GB" sz="3200" u="none" cap="none" strike="noStrike">
                <a:solidFill>
                  <a:schemeClr val="dk2"/>
                </a:solidFill>
                <a:latin typeface="Source Sans Pro"/>
                <a:ea typeface="Source Sans Pro"/>
                <a:cs typeface="Source Sans Pro"/>
                <a:sym typeface="Source Sans Pro"/>
              </a:rPr>
              <a:t>2 case studies, for theoretical replication logic</a:t>
            </a:r>
          </a:p>
          <a:p>
            <a:pPr indent="-342900" lvl="0" marL="342900" marR="0" rtl="0" algn="l">
              <a:spcBef>
                <a:spcPts val="640"/>
              </a:spcBef>
              <a:spcAft>
                <a:spcPts val="0"/>
              </a:spcAft>
              <a:buClr>
                <a:schemeClr val="accent1"/>
              </a:buClr>
              <a:buSzPct val="70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a:p>
            <a:pPr indent="-228600" lvl="2" marL="1143000" marR="0" rtl="0" algn="l">
              <a:spcBef>
                <a:spcPts val="560"/>
              </a:spcBef>
              <a:spcAft>
                <a:spcPts val="0"/>
              </a:spcAft>
              <a:buClr>
                <a:schemeClr val="accent1"/>
              </a:buClr>
              <a:buSzPct val="70000"/>
              <a:buFont typeface="Noto Sans Symbols"/>
              <a:buChar char="✓"/>
            </a:pPr>
            <a:r>
              <a:rPr b="0" i="0" lang="en-GB" sz="2800" u="none" cap="none" strike="noStrike">
                <a:solidFill>
                  <a:schemeClr val="dk2"/>
                </a:solidFill>
                <a:latin typeface="Source Sans Pro"/>
                <a:ea typeface="Source Sans Pro"/>
                <a:cs typeface="Source Sans Pro"/>
                <a:sym typeface="Source Sans Pro"/>
              </a:rPr>
              <a:t>Nike, Inc.</a:t>
            </a:r>
          </a:p>
          <a:p>
            <a:pPr indent="-228600" lvl="2" marL="1143000" marR="0" rtl="0" algn="l">
              <a:spcBef>
                <a:spcPts val="560"/>
              </a:spcBef>
              <a:spcAft>
                <a:spcPts val="0"/>
              </a:spcAft>
              <a:buClr>
                <a:schemeClr val="accent1"/>
              </a:buClr>
              <a:buSzPct val="70000"/>
              <a:buFont typeface="Noto Sans Symbols"/>
              <a:buChar char="✓"/>
            </a:pPr>
            <a:r>
              <a:rPr b="0" i="0" lang="en-GB" sz="2800" u="none" cap="none" strike="noStrike">
                <a:solidFill>
                  <a:schemeClr val="dk2"/>
                </a:solidFill>
                <a:latin typeface="Source Sans Pro"/>
                <a:ea typeface="Source Sans Pro"/>
                <a:cs typeface="Source Sans Pro"/>
                <a:sym typeface="Source Sans Pro"/>
              </a:rPr>
              <a:t>Romtelecom S.A</a:t>
            </a:r>
          </a:p>
          <a:p>
            <a:pPr indent="-228600" lvl="2" marL="1143000" marR="0" rtl="0" algn="l">
              <a:spcBef>
                <a:spcPts val="480"/>
              </a:spcBef>
              <a:spcAft>
                <a:spcPts val="0"/>
              </a:spcAft>
              <a:buClr>
                <a:schemeClr val="accent1"/>
              </a:buClr>
              <a:buSzPct val="25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a:p>
            <a:pPr indent="-228600" lvl="2" marL="1143000" marR="0" rtl="0" algn="l">
              <a:spcBef>
                <a:spcPts val="480"/>
              </a:spcBef>
              <a:spcAft>
                <a:spcPts val="0"/>
              </a:spcAft>
              <a:buClr>
                <a:schemeClr val="accent1"/>
              </a:buClr>
              <a:buSzPct val="25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a:p>
            <a:pPr indent="-342900" lvl="0" marL="342900" marR="0" rtl="0" algn="l">
              <a:spcBef>
                <a:spcPts val="640"/>
              </a:spcBef>
              <a:spcAft>
                <a:spcPts val="0"/>
              </a:spcAft>
              <a:buClr>
                <a:schemeClr val="accent1"/>
              </a:buClr>
              <a:buSzPct val="25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a:p>
            <a:pPr indent="-342900" lvl="0" marL="342900" marR="0" rtl="0" algn="l">
              <a:spcBef>
                <a:spcPts val="640"/>
              </a:spcBef>
              <a:spcAft>
                <a:spcPts val="0"/>
              </a:spcAft>
              <a:buClr>
                <a:schemeClr val="accent1"/>
              </a:buClr>
              <a:buSzPct val="25000"/>
              <a:buFont typeface="Noto Sans Symbols"/>
              <a:buNone/>
            </a:pPr>
            <a:r>
              <a:rPr b="0" i="0" lang="en-GB" sz="3200" u="none" cap="none" strike="noStrike">
                <a:solidFill>
                  <a:schemeClr val="dk2"/>
                </a:solidFill>
                <a:latin typeface="Source Sans Pro"/>
                <a:ea typeface="Source Sans Pro"/>
                <a:cs typeface="Source Sans Pro"/>
                <a:sym typeface="Source Sans Pro"/>
              </a:rPr>
              <a:t>		</a:t>
            </a:r>
          </a:p>
        </p:txBody>
      </p:sp>
      <p:sp>
        <p:nvSpPr>
          <p:cNvPr id="292" name="Shape 292"/>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0" y="260647"/>
            <a:ext cx="8991600" cy="8381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GB" sz="2800" u="none" cap="none" strike="noStrike">
                <a:solidFill>
                  <a:schemeClr val="dk2"/>
                </a:solidFill>
                <a:latin typeface="Source Sans Pro"/>
                <a:ea typeface="Source Sans Pro"/>
                <a:cs typeface="Source Sans Pro"/>
                <a:sym typeface="Source Sans Pro"/>
              </a:rPr>
              <a:t>NIKE, INC. CASE STUDY : COMPANY’S EVOLUTION</a:t>
            </a:r>
          </a:p>
        </p:txBody>
      </p:sp>
      <p:grpSp>
        <p:nvGrpSpPr>
          <p:cNvPr id="299" name="Shape 299"/>
          <p:cNvGrpSpPr/>
          <p:nvPr/>
        </p:nvGrpSpPr>
        <p:grpSpPr>
          <a:xfrm>
            <a:off x="683568" y="1412775"/>
            <a:ext cx="8208911" cy="5185008"/>
            <a:chOff x="1698" y="7041"/>
            <a:chExt cx="6964" cy="5679"/>
          </a:xfrm>
        </p:grpSpPr>
        <p:sp>
          <p:nvSpPr>
            <p:cNvPr id="300" name="Shape 300"/>
            <p:cNvSpPr/>
            <p:nvPr/>
          </p:nvSpPr>
          <p:spPr>
            <a:xfrm>
              <a:off x="1698" y="7041"/>
              <a:ext cx="6964" cy="567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 name="Shape 301"/>
            <p:cNvSpPr/>
            <p:nvPr/>
          </p:nvSpPr>
          <p:spPr>
            <a:xfrm>
              <a:off x="1698" y="11380"/>
              <a:ext cx="2153" cy="381"/>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Stage 1: Non-Compliance</a:t>
              </a:r>
            </a:p>
          </p:txBody>
        </p:sp>
        <p:sp>
          <p:nvSpPr>
            <p:cNvPr id="302" name="Shape 302"/>
            <p:cNvSpPr/>
            <p:nvPr/>
          </p:nvSpPr>
          <p:spPr>
            <a:xfrm>
              <a:off x="3095" y="10366"/>
              <a:ext cx="1829" cy="394"/>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just">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Stage 2: Compliance</a:t>
              </a:r>
            </a:p>
          </p:txBody>
        </p:sp>
        <p:sp>
          <p:nvSpPr>
            <p:cNvPr id="303" name="Shape 303"/>
            <p:cNvSpPr/>
            <p:nvPr/>
          </p:nvSpPr>
          <p:spPr>
            <a:xfrm>
              <a:off x="4204" y="9172"/>
              <a:ext cx="2596" cy="438"/>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Stage 3:</a:t>
              </a:r>
              <a:r>
                <a:rPr b="1" lang="en-GB" sz="1400">
                  <a:solidFill>
                    <a:schemeClr val="dk1"/>
                  </a:solidFill>
                  <a:latin typeface="Times New Roman"/>
                  <a:ea typeface="Times New Roman"/>
                  <a:cs typeface="Times New Roman"/>
                  <a:sym typeface="Times New Roman"/>
                </a:rPr>
                <a:t> Beyond compliance</a:t>
              </a:r>
            </a:p>
          </p:txBody>
        </p:sp>
        <p:sp>
          <p:nvSpPr>
            <p:cNvPr id="304" name="Shape 304"/>
            <p:cNvSpPr/>
            <p:nvPr/>
          </p:nvSpPr>
          <p:spPr>
            <a:xfrm>
              <a:off x="5120" y="8145"/>
              <a:ext cx="2515" cy="438"/>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GB" sz="1400" u="none" cap="none" strike="noStrike">
                  <a:solidFill>
                    <a:schemeClr val="dk1"/>
                  </a:solidFill>
                  <a:latin typeface="Times New Roman"/>
                  <a:ea typeface="Times New Roman"/>
                  <a:cs typeface="Times New Roman"/>
                  <a:sym typeface="Times New Roman"/>
                </a:rPr>
                <a:t>Stage 4</a:t>
              </a:r>
              <a:r>
                <a:rPr b="1" i="0" lang="en-GB" sz="1400" u="none" cap="none" strike="noStrike">
                  <a:solidFill>
                    <a:schemeClr val="dk1"/>
                  </a:solidFill>
                  <a:latin typeface="Times New Roman"/>
                  <a:ea typeface="Times New Roman"/>
                  <a:cs typeface="Times New Roman"/>
                  <a:sym typeface="Times New Roman"/>
                </a:rPr>
                <a:t>: Integrated strategy</a:t>
              </a:r>
            </a:p>
          </p:txBody>
        </p:sp>
        <p:sp>
          <p:nvSpPr>
            <p:cNvPr id="305" name="Shape 305"/>
            <p:cNvSpPr/>
            <p:nvPr/>
          </p:nvSpPr>
          <p:spPr>
            <a:xfrm>
              <a:off x="6159" y="7277"/>
              <a:ext cx="2333" cy="438"/>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just">
                <a:lnSpc>
                  <a:spcPct val="100000"/>
                </a:lnSpc>
                <a:spcBef>
                  <a:spcPts val="0"/>
                </a:spcBef>
                <a:spcAft>
                  <a:spcPts val="0"/>
                </a:spcAft>
                <a:buClr>
                  <a:schemeClr val="dk1"/>
                </a:buClr>
                <a:buSzPct val="25000"/>
                <a:buFont typeface="Times New Roman"/>
                <a:buNone/>
              </a:pPr>
              <a:r>
                <a:rPr b="1" i="1" lang="en-GB" sz="1400" u="none" cap="none" strike="noStrike">
                  <a:solidFill>
                    <a:schemeClr val="dk1"/>
                  </a:solidFill>
                  <a:latin typeface="Times New Roman"/>
                  <a:ea typeface="Times New Roman"/>
                  <a:cs typeface="Times New Roman"/>
                  <a:sym typeface="Times New Roman"/>
                </a:rPr>
                <a:t>Stage</a:t>
              </a:r>
              <a:r>
                <a:rPr b="1" i="1" lang="en-GB" sz="1400" u="none" cap="none" strike="noStrike">
                  <a:solidFill>
                    <a:schemeClr val="dk1"/>
                  </a:solidFill>
                  <a:latin typeface="Times New Roman"/>
                  <a:ea typeface="Times New Roman"/>
                  <a:cs typeface="Times New Roman"/>
                  <a:sym typeface="Times New Roman"/>
                </a:rPr>
                <a:t> </a:t>
              </a:r>
              <a:r>
                <a:rPr b="1" i="1" lang="en-GB" sz="1400" u="none" cap="none" strike="noStrike">
                  <a:solidFill>
                    <a:schemeClr val="dk1"/>
                  </a:solidFill>
                  <a:latin typeface="Times New Roman"/>
                  <a:ea typeface="Times New Roman"/>
                  <a:cs typeface="Times New Roman"/>
                  <a:sym typeface="Times New Roman"/>
                </a:rPr>
                <a:t>5:</a:t>
              </a:r>
              <a:r>
                <a:rPr b="1" i="1" lang="en-GB" sz="1400" u="none" cap="none" strike="noStrike">
                  <a:solidFill>
                    <a:schemeClr val="dk1"/>
                  </a:solidFill>
                  <a:latin typeface="Times New Roman"/>
                  <a:ea typeface="Times New Roman"/>
                  <a:cs typeface="Times New Roman"/>
                  <a:sym typeface="Times New Roman"/>
                </a:rPr>
                <a:t> Purpose/Mission</a:t>
              </a:r>
            </a:p>
          </p:txBody>
        </p:sp>
        <p:sp>
          <p:nvSpPr>
            <p:cNvPr id="306" name="Shape 306"/>
            <p:cNvSpPr/>
            <p:nvPr/>
          </p:nvSpPr>
          <p:spPr>
            <a:xfrm>
              <a:off x="2981" y="10748"/>
              <a:ext cx="2375" cy="583"/>
            </a:xfrm>
            <a:prstGeom prst="roundRect">
              <a:avLst>
                <a:gd fmla="val 16667" name="adj"/>
              </a:avLst>
            </a:prstGeom>
            <a:solidFill>
              <a:srgbClr val="FFFFFF">
                <a:alpha val="0"/>
              </a:srgbClr>
            </a:solid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Regulatory demands/enforcement</a:t>
              </a:r>
            </a:p>
            <a:p>
              <a:pPr indent="0" lvl="0" marL="0" marR="0" rtl="0" algn="l">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Public pressure</a:t>
              </a:r>
            </a:p>
          </p:txBody>
        </p:sp>
        <p:sp>
          <p:nvSpPr>
            <p:cNvPr id="307" name="Shape 307"/>
            <p:cNvSpPr/>
            <p:nvPr/>
          </p:nvSpPr>
          <p:spPr>
            <a:xfrm>
              <a:off x="6159" y="7751"/>
              <a:ext cx="2500" cy="291"/>
            </a:xfrm>
            <a:prstGeom prst="roundRect">
              <a:avLst>
                <a:gd fmla="val 16667" name="adj"/>
              </a:avLst>
            </a:prstGeom>
            <a:solidFill>
              <a:srgbClr val="FFFFFF">
                <a:alpha val="0"/>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Times New Roman"/>
                <a:buChar char="•"/>
              </a:pPr>
              <a:r>
                <a:rPr b="0" i="0" lang="en-GB" sz="1200" u="none" cap="none" strike="noStrike">
                  <a:solidFill>
                    <a:schemeClr val="dk1"/>
                  </a:solidFill>
                  <a:latin typeface="Times New Roman"/>
                  <a:ea typeface="Times New Roman"/>
                  <a:cs typeface="Times New Roman"/>
                  <a:sym typeface="Times New Roman"/>
                </a:rPr>
                <a:t> Align with core values</a:t>
              </a:r>
            </a:p>
          </p:txBody>
        </p:sp>
        <p:sp>
          <p:nvSpPr>
            <p:cNvPr id="308" name="Shape 308"/>
            <p:cNvSpPr/>
            <p:nvPr/>
          </p:nvSpPr>
          <p:spPr>
            <a:xfrm>
              <a:off x="4265" y="9566"/>
              <a:ext cx="2376" cy="874"/>
            </a:xfrm>
            <a:prstGeom prst="roundRect">
              <a:avLst>
                <a:gd fmla="val 16667" name="adj"/>
              </a:avLst>
            </a:prstGeom>
            <a:solidFill>
              <a:srgbClr val="FFFFFF">
                <a:alpha val="0"/>
              </a:srgbClr>
            </a:solid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Eco-efficiency</a:t>
              </a:r>
            </a:p>
            <a:p>
              <a:pPr indent="0" lvl="0" marL="0" marR="0" rtl="0" algn="l">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Regulatory Threat</a:t>
              </a:r>
            </a:p>
            <a:p>
              <a:pPr indent="0" lvl="0" marL="0" marR="0" rtl="0" algn="l">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PR Crisis</a:t>
              </a:r>
            </a:p>
          </p:txBody>
        </p:sp>
        <p:sp>
          <p:nvSpPr>
            <p:cNvPr id="309" name="Shape 309"/>
            <p:cNvSpPr/>
            <p:nvPr/>
          </p:nvSpPr>
          <p:spPr>
            <a:xfrm>
              <a:off x="5243" y="8619"/>
              <a:ext cx="2373" cy="583"/>
            </a:xfrm>
            <a:prstGeom prst="roundRect">
              <a:avLst>
                <a:gd fmla="val 16667" name="adj"/>
              </a:avLst>
            </a:prstGeom>
            <a:solidFill>
              <a:srgbClr val="FFFFFF">
                <a:alpha val="0"/>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Times New Roman"/>
                <a:buChar char="•"/>
              </a:pPr>
              <a:r>
                <a:rPr b="0" i="0" lang="en-GB" sz="1200" u="none" cap="none" strike="noStrike">
                  <a:solidFill>
                    <a:schemeClr val="dk1"/>
                  </a:solidFill>
                  <a:latin typeface="Times New Roman"/>
                  <a:ea typeface="Times New Roman"/>
                  <a:cs typeface="Times New Roman"/>
                  <a:sym typeface="Times New Roman"/>
                </a:rPr>
                <a:t> Bussines</a:t>
              </a:r>
              <a:r>
                <a:rPr b="0" i="0" lang="en-GB" sz="1200" u="none" cap="none" strike="noStrike">
                  <a:solidFill>
                    <a:schemeClr val="dk1"/>
                  </a:solidFill>
                  <a:latin typeface="Times New Roman"/>
                  <a:ea typeface="Times New Roman"/>
                  <a:cs typeface="Times New Roman"/>
                  <a:sym typeface="Times New Roman"/>
                </a:rPr>
                <a:t> opportunies</a:t>
              </a:r>
            </a:p>
            <a:p>
              <a:pPr indent="0" lvl="0" marL="0" marR="0" rtl="0" algn="l">
                <a:lnSpc>
                  <a:spcPct val="100000"/>
                </a:lnSpc>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Risk management</a:t>
              </a:r>
            </a:p>
          </p:txBody>
        </p:sp>
        <p:sp>
          <p:nvSpPr>
            <p:cNvPr id="310" name="Shape 310"/>
            <p:cNvSpPr/>
            <p:nvPr/>
          </p:nvSpPr>
          <p:spPr>
            <a:xfrm rot="10570538">
              <a:off x="2391" y="10361"/>
              <a:ext cx="559" cy="729"/>
            </a:xfrm>
            <a:prstGeom prst="curvedLeftArrow">
              <a:avLst>
                <a:gd fmla="val 26082" name="adj1"/>
                <a:gd fmla="val 52165" name="adj2"/>
                <a:gd fmla="val 33333" name="adj3"/>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1" name="Shape 311"/>
            <p:cNvSpPr/>
            <p:nvPr/>
          </p:nvSpPr>
          <p:spPr>
            <a:xfrm rot="10570538">
              <a:off x="3514" y="9199"/>
              <a:ext cx="559" cy="729"/>
            </a:xfrm>
            <a:prstGeom prst="curvedLeftArrow">
              <a:avLst>
                <a:gd fmla="val 26082" name="adj1"/>
                <a:gd fmla="val 52165" name="adj2"/>
                <a:gd fmla="val 33333" name="adj3"/>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2" name="Shape 312"/>
            <p:cNvSpPr/>
            <p:nvPr/>
          </p:nvSpPr>
          <p:spPr>
            <a:xfrm rot="10570538">
              <a:off x="4466" y="8170"/>
              <a:ext cx="559" cy="729"/>
            </a:xfrm>
            <a:prstGeom prst="curvedLeftArrow">
              <a:avLst>
                <a:gd fmla="val 26082" name="adj1"/>
                <a:gd fmla="val 52165" name="adj2"/>
                <a:gd fmla="val 33333" name="adj3"/>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3" name="Shape 313"/>
            <p:cNvSpPr/>
            <p:nvPr/>
          </p:nvSpPr>
          <p:spPr>
            <a:xfrm rot="10570538">
              <a:off x="5444" y="7302"/>
              <a:ext cx="559" cy="729"/>
            </a:xfrm>
            <a:prstGeom prst="curvedLeftArrow">
              <a:avLst>
                <a:gd fmla="val 26082" name="adj1"/>
                <a:gd fmla="val 52165" name="adj2"/>
                <a:gd fmla="val 33333" name="adj3"/>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14" name="Shape 314"/>
          <p:cNvSpPr/>
          <p:nvPr/>
        </p:nvSpPr>
        <p:spPr>
          <a:xfrm>
            <a:off x="539552" y="1268759"/>
            <a:ext cx="144016" cy="4896543"/>
          </a:xfrm>
          <a:prstGeom prst="upArrow">
            <a:avLst>
              <a:gd fmla="val 50000" name="adj1"/>
              <a:gd fmla="val 50000" name="adj2"/>
            </a:avLst>
          </a:prstGeom>
          <a:solidFill>
            <a:schemeClr val="accent1"/>
          </a:solidFill>
          <a:ln cap="flat" cmpd="sng" w="254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5" name="Shape 315"/>
          <p:cNvSpPr/>
          <p:nvPr/>
        </p:nvSpPr>
        <p:spPr>
          <a:xfrm>
            <a:off x="683568" y="6093296"/>
            <a:ext cx="8208912" cy="144016"/>
          </a:xfrm>
          <a:prstGeom prst="rightArrow">
            <a:avLst>
              <a:gd fmla="val 50000" name="adj1"/>
              <a:gd fmla="val 50000" name="adj2"/>
            </a:avLst>
          </a:prstGeom>
          <a:solidFill>
            <a:schemeClr val="accent1"/>
          </a:solidFill>
          <a:ln cap="flat" cmpd="sng" w="254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6" name="Shape 316"/>
          <p:cNvSpPr/>
          <p:nvPr/>
        </p:nvSpPr>
        <p:spPr>
          <a:xfrm>
            <a:off x="755575" y="1268759"/>
            <a:ext cx="1512167" cy="50405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i="1" lang="en-GB" sz="1800">
                <a:solidFill>
                  <a:schemeClr val="dk1"/>
                </a:solidFill>
                <a:latin typeface="Arial"/>
                <a:ea typeface="Arial"/>
                <a:cs typeface="Arial"/>
                <a:sym typeface="Arial"/>
              </a:rPr>
              <a:t>Learning </a:t>
            </a:r>
          </a:p>
        </p:txBody>
      </p:sp>
      <p:sp>
        <p:nvSpPr>
          <p:cNvPr id="317" name="Shape 317"/>
          <p:cNvSpPr/>
          <p:nvPr/>
        </p:nvSpPr>
        <p:spPr>
          <a:xfrm>
            <a:off x="7380311" y="6165303"/>
            <a:ext cx="1512167" cy="360040"/>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i="1" lang="en-GB" sz="1800">
                <a:solidFill>
                  <a:schemeClr val="dk1"/>
                </a:solidFill>
                <a:latin typeface="Arial"/>
                <a:ea typeface="Arial"/>
                <a:cs typeface="Arial"/>
                <a:sym typeface="Arial"/>
              </a:rPr>
              <a:t>Time</a:t>
            </a:r>
          </a:p>
        </p:txBody>
      </p:sp>
      <p:sp>
        <p:nvSpPr>
          <p:cNvPr id="318" name="Shape 318"/>
          <p:cNvSpPr/>
          <p:nvPr/>
        </p:nvSpPr>
        <p:spPr>
          <a:xfrm flipH="1" rot="8398841">
            <a:off x="2513555" y="3728097"/>
            <a:ext cx="6471284" cy="209639"/>
          </a:xfrm>
          <a:prstGeom prst="stripedRightArrow">
            <a:avLst>
              <a:gd fmla="val 50000" name="adj1"/>
              <a:gd fmla="val 46021" name="adj2"/>
            </a:avLst>
          </a:prstGeom>
          <a:solidFill>
            <a:srgbClr val="FF0000"/>
          </a:solidFill>
          <a:ln cap="flat" cmpd="sng" w="254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9" name="Shape 319"/>
          <p:cNvSpPr txBox="1"/>
          <p:nvPr/>
        </p:nvSpPr>
        <p:spPr>
          <a:xfrm rot="-2361749">
            <a:off x="5302399" y="4016324"/>
            <a:ext cx="2211276" cy="369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GB" sz="1800">
                <a:solidFill>
                  <a:srgbClr val="FF0000"/>
                </a:solidFill>
                <a:latin typeface="Arial"/>
                <a:ea typeface="Arial"/>
                <a:cs typeface="Arial"/>
                <a:sym typeface="Arial"/>
              </a:rPr>
              <a:t> NIKE Evolution</a:t>
            </a:r>
          </a:p>
        </p:txBody>
      </p:sp>
      <p:sp>
        <p:nvSpPr>
          <p:cNvPr id="320" name="Shape 320">
            <a:hlinkClick r:id="rId3"/>
          </p:cNvPr>
          <p:cNvSpPr/>
          <p:nvPr/>
        </p:nvSpPr>
        <p:spPr>
          <a:xfrm>
            <a:off x="8316415" y="6525344"/>
            <a:ext cx="827583" cy="332656"/>
          </a:xfrm>
          <a:custGeom>
            <a:pathLst>
              <a:path extrusionOk="0" h="120000" w="120000">
                <a:moveTo>
                  <a:pt x="0" y="0"/>
                </a:moveTo>
                <a:lnTo>
                  <a:pt x="120000" y="0"/>
                </a:lnTo>
                <a:lnTo>
                  <a:pt x="120000" y="120000"/>
                </a:lnTo>
                <a:lnTo>
                  <a:pt x="0" y="120000"/>
                </a:lnTo>
                <a:close/>
                <a:moveTo>
                  <a:pt x="50955" y="60000"/>
                </a:moveTo>
                <a:lnTo>
                  <a:pt x="78088" y="14999"/>
                </a:lnTo>
                <a:lnTo>
                  <a:pt x="78088" y="105000"/>
                </a:lnTo>
                <a:close/>
                <a:moveTo>
                  <a:pt x="46433" y="14999"/>
                </a:moveTo>
                <a:lnTo>
                  <a:pt x="41911" y="14999"/>
                </a:lnTo>
                <a:lnTo>
                  <a:pt x="41911" y="105000"/>
                </a:lnTo>
                <a:lnTo>
                  <a:pt x="46433" y="105000"/>
                </a:lnTo>
                <a:close/>
              </a:path>
              <a:path extrusionOk="0" fill="darken" h="120000" w="120000">
                <a:moveTo>
                  <a:pt x="50955" y="60000"/>
                </a:moveTo>
                <a:lnTo>
                  <a:pt x="78088" y="14999"/>
                </a:lnTo>
                <a:lnTo>
                  <a:pt x="78088" y="105000"/>
                </a:lnTo>
                <a:close/>
                <a:moveTo>
                  <a:pt x="46433" y="14999"/>
                </a:moveTo>
                <a:lnTo>
                  <a:pt x="41911" y="14999"/>
                </a:lnTo>
                <a:lnTo>
                  <a:pt x="41911" y="105000"/>
                </a:lnTo>
                <a:lnTo>
                  <a:pt x="46433" y="105000"/>
                </a:lnTo>
                <a:close/>
              </a:path>
              <a:path extrusionOk="0" fill="none" h="120000" w="120000">
                <a:moveTo>
                  <a:pt x="50955" y="60000"/>
                </a:moveTo>
                <a:lnTo>
                  <a:pt x="78088" y="14999"/>
                </a:lnTo>
                <a:lnTo>
                  <a:pt x="78088" y="105000"/>
                </a:lnTo>
                <a:close/>
                <a:moveTo>
                  <a:pt x="46433" y="14999"/>
                </a:moveTo>
                <a:lnTo>
                  <a:pt x="46433" y="105000"/>
                </a:lnTo>
                <a:lnTo>
                  <a:pt x="41911" y="105000"/>
                </a:lnTo>
                <a:lnTo>
                  <a:pt x="41911" y="14999"/>
                </a:lnTo>
                <a:close/>
              </a:path>
              <a:path extrusionOk="0" fill="none" h="120000" w="120000">
                <a:moveTo>
                  <a:pt x="0" y="0"/>
                </a:moveTo>
                <a:lnTo>
                  <a:pt x="120000" y="0"/>
                </a:lnTo>
                <a:lnTo>
                  <a:pt x="120000" y="120000"/>
                </a:lnTo>
                <a:lnTo>
                  <a:pt x="0" y="120000"/>
                </a:lnTo>
                <a:close/>
              </a:path>
            </a:pathLst>
          </a:custGeom>
          <a:solidFill>
            <a:schemeClr val="accent1"/>
          </a:solidFill>
          <a:ln cap="flat" cmpd="sng" w="254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21" name="Shape 321"/>
          <p:cNvCxnSpPr/>
          <p:nvPr/>
        </p:nvCxnSpPr>
        <p:spPr>
          <a:xfrm flipH="1">
            <a:off x="3203847" y="5877271"/>
            <a:ext cx="29393" cy="144016"/>
          </a:xfrm>
          <a:prstGeom prst="straightConnector1">
            <a:avLst/>
          </a:prstGeom>
          <a:noFill/>
          <a:ln cap="flat" cmpd="sng" w="12700">
            <a:solidFill>
              <a:srgbClr val="FF0000"/>
            </a:solidFill>
            <a:prstDash val="dot"/>
            <a:round/>
            <a:headEnd len="med" w="med" type="none"/>
            <a:tailEnd len="med" w="med" type="none"/>
          </a:ln>
        </p:spPr>
      </p:cxnSp>
      <p:cxnSp>
        <p:nvCxnSpPr>
          <p:cNvPr id="322" name="Shape 322"/>
          <p:cNvCxnSpPr/>
          <p:nvPr/>
        </p:nvCxnSpPr>
        <p:spPr>
          <a:xfrm>
            <a:off x="8460432" y="2420888"/>
            <a:ext cx="72008" cy="3672407"/>
          </a:xfrm>
          <a:prstGeom prst="straightConnector1">
            <a:avLst/>
          </a:prstGeom>
          <a:noFill/>
          <a:ln cap="flat" cmpd="sng" w="12700">
            <a:solidFill>
              <a:srgbClr val="FF0000"/>
            </a:solidFill>
            <a:prstDash val="dot"/>
            <a:round/>
            <a:headEnd len="med" w="med" type="none"/>
            <a:tailEnd len="med" w="med" type="none"/>
          </a:ln>
        </p:spPr>
      </p:cxnSp>
      <p:cxnSp>
        <p:nvCxnSpPr>
          <p:cNvPr id="323" name="Shape 323"/>
          <p:cNvCxnSpPr/>
          <p:nvPr/>
        </p:nvCxnSpPr>
        <p:spPr>
          <a:xfrm>
            <a:off x="3131840" y="6021287"/>
            <a:ext cx="5328591" cy="0"/>
          </a:xfrm>
          <a:prstGeom prst="straightConnector1">
            <a:avLst/>
          </a:prstGeom>
          <a:noFill/>
          <a:ln cap="flat" cmpd="sng" w="12700">
            <a:solidFill>
              <a:srgbClr val="FF0000"/>
            </a:solidFill>
            <a:prstDash val="dot"/>
            <a:round/>
            <a:headEnd len="lg" w="lg" type="stealth"/>
            <a:tailEnd len="lg" w="lg" type="stealth"/>
          </a:ln>
        </p:spPr>
      </p:cxnSp>
      <p:sp>
        <p:nvSpPr>
          <p:cNvPr id="324" name="Shape 324"/>
          <p:cNvSpPr txBox="1"/>
          <p:nvPr/>
        </p:nvSpPr>
        <p:spPr>
          <a:xfrm>
            <a:off x="5076055" y="5661248"/>
            <a:ext cx="2448271" cy="369332"/>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GB" sz="1800">
                <a:solidFill>
                  <a:srgbClr val="FF0000"/>
                </a:solidFill>
                <a:latin typeface="Arial"/>
                <a:ea typeface="Arial"/>
                <a:cs typeface="Arial"/>
                <a:sym typeface="Arial"/>
              </a:rPr>
              <a:t>1992-2012 (2015)</a:t>
            </a:r>
          </a:p>
        </p:txBody>
      </p:sp>
      <p:sp>
        <p:nvSpPr>
          <p:cNvPr id="325" name="Shape 325"/>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ph type="title"/>
          </p:nvPr>
        </p:nvSpPr>
        <p:spPr>
          <a:xfrm>
            <a:off x="0" y="260647"/>
            <a:ext cx="8991600" cy="8381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GB" sz="2800" u="none" cap="none" strike="noStrike">
                <a:solidFill>
                  <a:schemeClr val="dk2"/>
                </a:solidFill>
                <a:latin typeface="Source Sans Pro"/>
                <a:ea typeface="Source Sans Pro"/>
                <a:cs typeface="Source Sans Pro"/>
                <a:sym typeface="Source Sans Pro"/>
              </a:rPr>
              <a:t>ROMTELECOM S.A  CASE STUDY : COMPANY’S EVOLUTION</a:t>
            </a:r>
          </a:p>
        </p:txBody>
      </p:sp>
      <p:grpSp>
        <p:nvGrpSpPr>
          <p:cNvPr id="332" name="Shape 332"/>
          <p:cNvGrpSpPr/>
          <p:nvPr/>
        </p:nvGrpSpPr>
        <p:grpSpPr>
          <a:xfrm>
            <a:off x="683568" y="1412775"/>
            <a:ext cx="8208911" cy="5185008"/>
            <a:chOff x="1698" y="7041"/>
            <a:chExt cx="6964" cy="5679"/>
          </a:xfrm>
        </p:grpSpPr>
        <p:sp>
          <p:nvSpPr>
            <p:cNvPr id="333" name="Shape 333"/>
            <p:cNvSpPr/>
            <p:nvPr/>
          </p:nvSpPr>
          <p:spPr>
            <a:xfrm>
              <a:off x="1698" y="7041"/>
              <a:ext cx="6964" cy="567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4" name="Shape 334"/>
            <p:cNvSpPr/>
            <p:nvPr/>
          </p:nvSpPr>
          <p:spPr>
            <a:xfrm>
              <a:off x="1698" y="11380"/>
              <a:ext cx="2153" cy="381"/>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Stage 1: Non-Compliance</a:t>
              </a:r>
            </a:p>
          </p:txBody>
        </p:sp>
        <p:sp>
          <p:nvSpPr>
            <p:cNvPr id="335" name="Shape 335"/>
            <p:cNvSpPr/>
            <p:nvPr/>
          </p:nvSpPr>
          <p:spPr>
            <a:xfrm>
              <a:off x="3095" y="10366"/>
              <a:ext cx="1829" cy="394"/>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just">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Stage 2: Compliance</a:t>
              </a:r>
            </a:p>
          </p:txBody>
        </p:sp>
        <p:sp>
          <p:nvSpPr>
            <p:cNvPr id="336" name="Shape 336"/>
            <p:cNvSpPr/>
            <p:nvPr/>
          </p:nvSpPr>
          <p:spPr>
            <a:xfrm>
              <a:off x="4204" y="9172"/>
              <a:ext cx="2596" cy="438"/>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Stage 3:</a:t>
              </a:r>
              <a:r>
                <a:rPr b="1" lang="en-GB" sz="1400">
                  <a:solidFill>
                    <a:schemeClr val="dk1"/>
                  </a:solidFill>
                  <a:latin typeface="Times New Roman"/>
                  <a:ea typeface="Times New Roman"/>
                  <a:cs typeface="Times New Roman"/>
                  <a:sym typeface="Times New Roman"/>
                </a:rPr>
                <a:t> Beyond compliance</a:t>
              </a:r>
            </a:p>
          </p:txBody>
        </p:sp>
        <p:sp>
          <p:nvSpPr>
            <p:cNvPr id="337" name="Shape 337"/>
            <p:cNvSpPr/>
            <p:nvPr/>
          </p:nvSpPr>
          <p:spPr>
            <a:xfrm>
              <a:off x="5331" y="8176"/>
              <a:ext cx="2515" cy="438"/>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GB" sz="1400" u="none" cap="none" strike="noStrike">
                  <a:solidFill>
                    <a:schemeClr val="dk1"/>
                  </a:solidFill>
                  <a:latin typeface="Times New Roman"/>
                  <a:ea typeface="Times New Roman"/>
                  <a:cs typeface="Times New Roman"/>
                  <a:sym typeface="Times New Roman"/>
                </a:rPr>
                <a:t>Stage 4</a:t>
              </a:r>
              <a:r>
                <a:rPr b="1" i="0" lang="en-GB" sz="1400" u="none" cap="none" strike="noStrike">
                  <a:solidFill>
                    <a:schemeClr val="dk1"/>
                  </a:solidFill>
                  <a:latin typeface="Times New Roman"/>
                  <a:ea typeface="Times New Roman"/>
                  <a:cs typeface="Times New Roman"/>
                  <a:sym typeface="Times New Roman"/>
                </a:rPr>
                <a:t>: Integrated strategy</a:t>
              </a:r>
            </a:p>
          </p:txBody>
        </p:sp>
        <p:sp>
          <p:nvSpPr>
            <p:cNvPr id="338" name="Shape 338"/>
            <p:cNvSpPr/>
            <p:nvPr/>
          </p:nvSpPr>
          <p:spPr>
            <a:xfrm>
              <a:off x="6159" y="7277"/>
              <a:ext cx="2333" cy="438"/>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just">
                <a:lnSpc>
                  <a:spcPct val="100000"/>
                </a:lnSpc>
                <a:spcBef>
                  <a:spcPts val="0"/>
                </a:spcBef>
                <a:spcAft>
                  <a:spcPts val="0"/>
                </a:spcAft>
                <a:buClr>
                  <a:schemeClr val="dk1"/>
                </a:buClr>
                <a:buSzPct val="25000"/>
                <a:buFont typeface="Times New Roman"/>
                <a:buNone/>
              </a:pPr>
              <a:r>
                <a:rPr b="1" i="1" lang="en-GB" sz="1400" u="none" cap="none" strike="noStrike">
                  <a:solidFill>
                    <a:schemeClr val="dk1"/>
                  </a:solidFill>
                  <a:latin typeface="Times New Roman"/>
                  <a:ea typeface="Times New Roman"/>
                  <a:cs typeface="Times New Roman"/>
                  <a:sym typeface="Times New Roman"/>
                </a:rPr>
                <a:t>Stage</a:t>
              </a:r>
              <a:r>
                <a:rPr b="1" i="1" lang="en-GB" sz="1400" u="none" cap="none" strike="noStrike">
                  <a:solidFill>
                    <a:schemeClr val="dk1"/>
                  </a:solidFill>
                  <a:latin typeface="Times New Roman"/>
                  <a:ea typeface="Times New Roman"/>
                  <a:cs typeface="Times New Roman"/>
                  <a:sym typeface="Times New Roman"/>
                </a:rPr>
                <a:t> </a:t>
              </a:r>
              <a:r>
                <a:rPr b="1" i="1" lang="en-GB" sz="1400" u="none" cap="none" strike="noStrike">
                  <a:solidFill>
                    <a:schemeClr val="dk1"/>
                  </a:solidFill>
                  <a:latin typeface="Times New Roman"/>
                  <a:ea typeface="Times New Roman"/>
                  <a:cs typeface="Times New Roman"/>
                  <a:sym typeface="Times New Roman"/>
                </a:rPr>
                <a:t>5:</a:t>
              </a:r>
              <a:r>
                <a:rPr b="1" i="1" lang="en-GB" sz="1400" u="none" cap="none" strike="noStrike">
                  <a:solidFill>
                    <a:schemeClr val="dk1"/>
                  </a:solidFill>
                  <a:latin typeface="Times New Roman"/>
                  <a:ea typeface="Times New Roman"/>
                  <a:cs typeface="Times New Roman"/>
                  <a:sym typeface="Times New Roman"/>
                </a:rPr>
                <a:t> Purpose/Mission</a:t>
              </a:r>
            </a:p>
          </p:txBody>
        </p:sp>
        <p:sp>
          <p:nvSpPr>
            <p:cNvPr id="339" name="Shape 339"/>
            <p:cNvSpPr/>
            <p:nvPr/>
          </p:nvSpPr>
          <p:spPr>
            <a:xfrm>
              <a:off x="2981" y="10748"/>
              <a:ext cx="2375" cy="583"/>
            </a:xfrm>
            <a:prstGeom prst="roundRect">
              <a:avLst>
                <a:gd fmla="val 16667" name="adj"/>
              </a:avLst>
            </a:prstGeom>
            <a:solidFill>
              <a:srgbClr val="FFFFFF">
                <a:alpha val="0"/>
              </a:srgbClr>
            </a:solid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Regulatory demands/enforcement</a:t>
              </a:r>
            </a:p>
            <a:p>
              <a:pPr indent="0" lvl="0" marL="0" marR="0" rtl="0" algn="l">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Public pressure</a:t>
              </a:r>
            </a:p>
          </p:txBody>
        </p:sp>
        <p:sp>
          <p:nvSpPr>
            <p:cNvPr id="340" name="Shape 340"/>
            <p:cNvSpPr/>
            <p:nvPr/>
          </p:nvSpPr>
          <p:spPr>
            <a:xfrm>
              <a:off x="6159" y="7751"/>
              <a:ext cx="2500" cy="291"/>
            </a:xfrm>
            <a:prstGeom prst="roundRect">
              <a:avLst>
                <a:gd fmla="val 16667" name="adj"/>
              </a:avLst>
            </a:prstGeom>
            <a:solidFill>
              <a:srgbClr val="FFFFFF">
                <a:alpha val="0"/>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Times New Roman"/>
                <a:buChar char="•"/>
              </a:pPr>
              <a:r>
                <a:rPr b="0" i="0" lang="en-GB" sz="1200" u="none" cap="none" strike="noStrike">
                  <a:solidFill>
                    <a:schemeClr val="dk1"/>
                  </a:solidFill>
                  <a:latin typeface="Times New Roman"/>
                  <a:ea typeface="Times New Roman"/>
                  <a:cs typeface="Times New Roman"/>
                  <a:sym typeface="Times New Roman"/>
                </a:rPr>
                <a:t> Align with core values</a:t>
              </a:r>
            </a:p>
          </p:txBody>
        </p:sp>
        <p:sp>
          <p:nvSpPr>
            <p:cNvPr id="341" name="Shape 341"/>
            <p:cNvSpPr/>
            <p:nvPr/>
          </p:nvSpPr>
          <p:spPr>
            <a:xfrm>
              <a:off x="4265" y="9566"/>
              <a:ext cx="2376" cy="874"/>
            </a:xfrm>
            <a:prstGeom prst="roundRect">
              <a:avLst>
                <a:gd fmla="val 16667" name="adj"/>
              </a:avLst>
            </a:prstGeom>
            <a:solidFill>
              <a:srgbClr val="FFFFFF">
                <a:alpha val="0"/>
              </a:srgbClr>
            </a:solid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Eco-efficiency</a:t>
              </a:r>
            </a:p>
            <a:p>
              <a:pPr indent="0" lvl="0" marL="0" marR="0" rtl="0" algn="l">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Regulatory Threat</a:t>
              </a:r>
            </a:p>
            <a:p>
              <a:pPr indent="0" lvl="0" marL="0" marR="0" rtl="0" algn="l">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PR Crisis</a:t>
              </a:r>
            </a:p>
          </p:txBody>
        </p:sp>
        <p:sp>
          <p:nvSpPr>
            <p:cNvPr id="342" name="Shape 342"/>
            <p:cNvSpPr/>
            <p:nvPr/>
          </p:nvSpPr>
          <p:spPr>
            <a:xfrm>
              <a:off x="5472" y="8615"/>
              <a:ext cx="2373" cy="583"/>
            </a:xfrm>
            <a:prstGeom prst="roundRect">
              <a:avLst>
                <a:gd fmla="val 16667" name="adj"/>
              </a:avLst>
            </a:prstGeom>
            <a:solidFill>
              <a:srgbClr val="FFFFFF">
                <a:alpha val="0"/>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Times New Roman"/>
                <a:buChar char="•"/>
              </a:pPr>
              <a:r>
                <a:rPr b="0" i="0" lang="en-GB" sz="1200" u="none" cap="none" strike="noStrike">
                  <a:solidFill>
                    <a:schemeClr val="dk1"/>
                  </a:solidFill>
                  <a:latin typeface="Times New Roman"/>
                  <a:ea typeface="Times New Roman"/>
                  <a:cs typeface="Times New Roman"/>
                  <a:sym typeface="Times New Roman"/>
                </a:rPr>
                <a:t> Bussines</a:t>
              </a:r>
              <a:r>
                <a:rPr b="0" i="0" lang="en-GB" sz="1200" u="none" cap="none" strike="noStrike">
                  <a:solidFill>
                    <a:schemeClr val="dk1"/>
                  </a:solidFill>
                  <a:latin typeface="Times New Roman"/>
                  <a:ea typeface="Times New Roman"/>
                  <a:cs typeface="Times New Roman"/>
                  <a:sym typeface="Times New Roman"/>
                </a:rPr>
                <a:t> opportunies</a:t>
              </a:r>
            </a:p>
            <a:p>
              <a:pPr indent="0" lvl="0" marL="0" marR="0" rtl="0" algn="l">
                <a:lnSpc>
                  <a:spcPct val="100000"/>
                </a:lnSpc>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Risk management</a:t>
              </a:r>
            </a:p>
          </p:txBody>
        </p:sp>
        <p:sp>
          <p:nvSpPr>
            <p:cNvPr id="343" name="Shape 343"/>
            <p:cNvSpPr/>
            <p:nvPr/>
          </p:nvSpPr>
          <p:spPr>
            <a:xfrm rot="10570538">
              <a:off x="2391" y="10361"/>
              <a:ext cx="559" cy="729"/>
            </a:xfrm>
            <a:prstGeom prst="curvedLeftArrow">
              <a:avLst>
                <a:gd fmla="val 26082" name="adj1"/>
                <a:gd fmla="val 52165" name="adj2"/>
                <a:gd fmla="val 33333" name="adj3"/>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4" name="Shape 344"/>
            <p:cNvSpPr/>
            <p:nvPr/>
          </p:nvSpPr>
          <p:spPr>
            <a:xfrm rot="10570538">
              <a:off x="3514" y="9199"/>
              <a:ext cx="559" cy="729"/>
            </a:xfrm>
            <a:prstGeom prst="curvedLeftArrow">
              <a:avLst>
                <a:gd fmla="val 26082" name="adj1"/>
                <a:gd fmla="val 52165" name="adj2"/>
                <a:gd fmla="val 33333" name="adj3"/>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5" name="Shape 345"/>
            <p:cNvSpPr/>
            <p:nvPr/>
          </p:nvSpPr>
          <p:spPr>
            <a:xfrm rot="10570538">
              <a:off x="4646" y="8177"/>
              <a:ext cx="559" cy="729"/>
            </a:xfrm>
            <a:prstGeom prst="curvedLeftArrow">
              <a:avLst>
                <a:gd fmla="val 26082" name="adj1"/>
                <a:gd fmla="val 52165" name="adj2"/>
                <a:gd fmla="val 33333" name="adj3"/>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6" name="Shape 346"/>
            <p:cNvSpPr/>
            <p:nvPr/>
          </p:nvSpPr>
          <p:spPr>
            <a:xfrm rot="10570538">
              <a:off x="5444" y="7302"/>
              <a:ext cx="559" cy="729"/>
            </a:xfrm>
            <a:prstGeom prst="curvedLeftArrow">
              <a:avLst>
                <a:gd fmla="val 26082" name="adj1"/>
                <a:gd fmla="val 52165" name="adj2"/>
                <a:gd fmla="val 33333" name="adj3"/>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47" name="Shape 347"/>
          <p:cNvSpPr/>
          <p:nvPr/>
        </p:nvSpPr>
        <p:spPr>
          <a:xfrm>
            <a:off x="539552" y="1268759"/>
            <a:ext cx="144016" cy="4896543"/>
          </a:xfrm>
          <a:prstGeom prst="upArrow">
            <a:avLst>
              <a:gd fmla="val 50000" name="adj1"/>
              <a:gd fmla="val 50000" name="adj2"/>
            </a:avLst>
          </a:prstGeom>
          <a:solidFill>
            <a:schemeClr val="accent1"/>
          </a:solidFill>
          <a:ln cap="flat" cmpd="sng" w="254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8" name="Shape 348"/>
          <p:cNvSpPr/>
          <p:nvPr/>
        </p:nvSpPr>
        <p:spPr>
          <a:xfrm>
            <a:off x="683568" y="6093296"/>
            <a:ext cx="8208912" cy="144016"/>
          </a:xfrm>
          <a:prstGeom prst="rightArrow">
            <a:avLst>
              <a:gd fmla="val 50000" name="adj1"/>
              <a:gd fmla="val 50000" name="adj2"/>
            </a:avLst>
          </a:prstGeom>
          <a:solidFill>
            <a:schemeClr val="accent1"/>
          </a:solidFill>
          <a:ln cap="flat" cmpd="sng" w="254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9" name="Shape 349"/>
          <p:cNvSpPr/>
          <p:nvPr/>
        </p:nvSpPr>
        <p:spPr>
          <a:xfrm>
            <a:off x="755575" y="1268759"/>
            <a:ext cx="1512167" cy="50405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i="1" lang="en-GB" sz="1800">
                <a:solidFill>
                  <a:schemeClr val="dk1"/>
                </a:solidFill>
                <a:latin typeface="Arial"/>
                <a:ea typeface="Arial"/>
                <a:cs typeface="Arial"/>
                <a:sym typeface="Arial"/>
              </a:rPr>
              <a:t>Learning </a:t>
            </a:r>
          </a:p>
        </p:txBody>
      </p:sp>
      <p:sp>
        <p:nvSpPr>
          <p:cNvPr id="350" name="Shape 350"/>
          <p:cNvSpPr/>
          <p:nvPr/>
        </p:nvSpPr>
        <p:spPr>
          <a:xfrm>
            <a:off x="7380311" y="6165303"/>
            <a:ext cx="1512167" cy="360040"/>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i="1" lang="en-GB" sz="1800">
                <a:solidFill>
                  <a:schemeClr val="dk1"/>
                </a:solidFill>
                <a:latin typeface="Arial"/>
                <a:ea typeface="Arial"/>
                <a:cs typeface="Arial"/>
                <a:sym typeface="Arial"/>
              </a:rPr>
              <a:t>Time</a:t>
            </a:r>
          </a:p>
        </p:txBody>
      </p:sp>
      <p:cxnSp>
        <p:nvCxnSpPr>
          <p:cNvPr id="351" name="Shape 351"/>
          <p:cNvCxnSpPr/>
          <p:nvPr/>
        </p:nvCxnSpPr>
        <p:spPr>
          <a:xfrm flipH="1">
            <a:off x="2699792" y="5661248"/>
            <a:ext cx="621" cy="374982"/>
          </a:xfrm>
          <a:prstGeom prst="straightConnector1">
            <a:avLst/>
          </a:prstGeom>
          <a:noFill/>
          <a:ln cap="flat" cmpd="sng" w="12700">
            <a:solidFill>
              <a:srgbClr val="FF0000"/>
            </a:solidFill>
            <a:prstDash val="dot"/>
            <a:round/>
            <a:headEnd len="med" w="med" type="none"/>
            <a:tailEnd len="med" w="med" type="none"/>
          </a:ln>
        </p:spPr>
      </p:cxnSp>
      <p:cxnSp>
        <p:nvCxnSpPr>
          <p:cNvPr id="352" name="Shape 352"/>
          <p:cNvCxnSpPr>
            <a:stCxn id="342" idx="2"/>
          </p:cNvCxnSpPr>
          <p:nvPr/>
        </p:nvCxnSpPr>
        <p:spPr>
          <a:xfrm>
            <a:off x="6529398" y="3381801"/>
            <a:ext cx="58799" cy="2567400"/>
          </a:xfrm>
          <a:prstGeom prst="straightConnector1">
            <a:avLst/>
          </a:prstGeom>
          <a:noFill/>
          <a:ln cap="flat" cmpd="sng" w="12700">
            <a:solidFill>
              <a:srgbClr val="FF0000"/>
            </a:solidFill>
            <a:prstDash val="dot"/>
            <a:round/>
            <a:headEnd len="med" w="med" type="none"/>
            <a:tailEnd len="med" w="med" type="none"/>
          </a:ln>
        </p:spPr>
      </p:cxnSp>
      <p:cxnSp>
        <p:nvCxnSpPr>
          <p:cNvPr id="353" name="Shape 353"/>
          <p:cNvCxnSpPr/>
          <p:nvPr/>
        </p:nvCxnSpPr>
        <p:spPr>
          <a:xfrm>
            <a:off x="2699791" y="6021287"/>
            <a:ext cx="3888432" cy="0"/>
          </a:xfrm>
          <a:prstGeom prst="straightConnector1">
            <a:avLst/>
          </a:prstGeom>
          <a:noFill/>
          <a:ln cap="flat" cmpd="sng" w="12700">
            <a:solidFill>
              <a:srgbClr val="FF0000"/>
            </a:solidFill>
            <a:prstDash val="dot"/>
            <a:round/>
            <a:headEnd len="lg" w="lg" type="stealth"/>
            <a:tailEnd len="lg" w="lg" type="stealth"/>
          </a:ln>
        </p:spPr>
      </p:cxnSp>
      <p:sp>
        <p:nvSpPr>
          <p:cNvPr id="354" name="Shape 354"/>
          <p:cNvSpPr txBox="1"/>
          <p:nvPr/>
        </p:nvSpPr>
        <p:spPr>
          <a:xfrm>
            <a:off x="3779912" y="5661248"/>
            <a:ext cx="2448271" cy="307777"/>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GB" sz="1400">
                <a:solidFill>
                  <a:srgbClr val="FF0000"/>
                </a:solidFill>
                <a:latin typeface="Arial"/>
                <a:ea typeface="Arial"/>
                <a:cs typeface="Arial"/>
                <a:sym typeface="Arial"/>
              </a:rPr>
              <a:t>1992-2012(2015)</a:t>
            </a:r>
          </a:p>
        </p:txBody>
      </p:sp>
      <p:sp>
        <p:nvSpPr>
          <p:cNvPr id="355" name="Shape 355"/>
          <p:cNvSpPr/>
          <p:nvPr/>
        </p:nvSpPr>
        <p:spPr>
          <a:xfrm rot="-2195770">
            <a:off x="2315845" y="4662085"/>
            <a:ext cx="4296284" cy="132659"/>
          </a:xfrm>
          <a:prstGeom prst="stripedRightArrow">
            <a:avLst>
              <a:gd fmla="val 50000" name="adj1"/>
              <a:gd fmla="val 50000" name="adj2"/>
            </a:avLst>
          </a:prstGeom>
          <a:solidFill>
            <a:srgbClr val="FF0000"/>
          </a:solidFill>
          <a:ln cap="flat" cmpd="sng" w="254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6" name="Shape 356"/>
          <p:cNvSpPr txBox="1"/>
          <p:nvPr/>
        </p:nvSpPr>
        <p:spPr>
          <a:xfrm rot="-2107884">
            <a:off x="4116818" y="4679676"/>
            <a:ext cx="2211276" cy="369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GB" sz="1800">
                <a:solidFill>
                  <a:srgbClr val="FF0000"/>
                </a:solidFill>
                <a:latin typeface="Arial"/>
                <a:ea typeface="Arial"/>
                <a:cs typeface="Arial"/>
                <a:sym typeface="Arial"/>
              </a:rPr>
              <a:t> </a:t>
            </a:r>
            <a:r>
              <a:rPr b="1" lang="en-GB" sz="1200">
                <a:solidFill>
                  <a:srgbClr val="FF0000"/>
                </a:solidFill>
                <a:latin typeface="Arial"/>
                <a:ea typeface="Arial"/>
                <a:cs typeface="Arial"/>
                <a:sym typeface="Arial"/>
              </a:rPr>
              <a:t>ROMTELECOM Evolution</a:t>
            </a:r>
          </a:p>
        </p:txBody>
      </p:sp>
      <p:sp>
        <p:nvSpPr>
          <p:cNvPr id="357" name="Shape 357"/>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sp>
        <p:nvSpPr>
          <p:cNvPr id="363" name="Shape 363"/>
          <p:cNvSpPr txBox="1"/>
          <p:nvPr>
            <p:ph type="title"/>
          </p:nvPr>
        </p:nvSpPr>
        <p:spPr>
          <a:xfrm>
            <a:off x="304800" y="457200"/>
            <a:ext cx="8686800" cy="667544"/>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GB" sz="3600" u="none" cap="none" strike="noStrike">
                <a:solidFill>
                  <a:schemeClr val="dk2"/>
                </a:solidFill>
                <a:latin typeface="Source Sans Pro"/>
                <a:ea typeface="Source Sans Pro"/>
                <a:cs typeface="Source Sans Pro"/>
                <a:sym typeface="Source Sans Pro"/>
              </a:rPr>
              <a:t>WHAT HAVE WE LEARNED SO FAR</a:t>
            </a:r>
          </a:p>
        </p:txBody>
      </p:sp>
      <p:sp>
        <p:nvSpPr>
          <p:cNvPr id="364" name="Shape 364"/>
          <p:cNvSpPr txBox="1"/>
          <p:nvPr>
            <p:ph idx="1" type="body"/>
          </p:nvPr>
        </p:nvSpPr>
        <p:spPr>
          <a:xfrm>
            <a:off x="304800" y="1340767"/>
            <a:ext cx="8686800" cy="4739357"/>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0000"/>
              <a:buFont typeface="Noto Sans Symbols"/>
              <a:buChar char="✓"/>
            </a:pPr>
            <a:r>
              <a:rPr b="0" i="0" lang="en-GB" sz="2000" u="none" cap="none" strike="noStrike">
                <a:solidFill>
                  <a:schemeClr val="dk2"/>
                </a:solidFill>
                <a:latin typeface="Source Sans Pro"/>
                <a:ea typeface="Source Sans Pro"/>
                <a:cs typeface="Source Sans Pro"/>
                <a:sym typeface="Source Sans Pro"/>
              </a:rPr>
              <a:t>Two-way relation between the two development processes, toward the learning organization and toward sustainability.</a:t>
            </a:r>
          </a:p>
          <a:p>
            <a:pPr indent="-342900" lvl="0" marL="342900" marR="0" rtl="0" algn="l">
              <a:spcBef>
                <a:spcPts val="1000"/>
              </a:spcBef>
              <a:spcAft>
                <a:spcPts val="0"/>
              </a:spcAft>
              <a:buClr>
                <a:schemeClr val="accent1"/>
              </a:buClr>
              <a:buSzPct val="25000"/>
              <a:buFont typeface="Noto Sans Symbols"/>
              <a:buNone/>
            </a:pPr>
            <a:r>
              <a:rPr b="0" i="0" lang="en-GB" sz="2000" u="none" cap="none" strike="noStrike">
                <a:solidFill>
                  <a:schemeClr val="dk2"/>
                </a:solidFill>
                <a:latin typeface="Source Sans Pro"/>
                <a:ea typeface="Source Sans Pro"/>
                <a:cs typeface="Source Sans Pro"/>
                <a:sym typeface="Source Sans Pro"/>
              </a:rPr>
              <a:t> </a:t>
            </a:r>
          </a:p>
          <a:p>
            <a:pPr indent="-342900" lvl="0" marL="342900" marR="0" rtl="0" algn="l">
              <a:spcBef>
                <a:spcPts val="1000"/>
              </a:spcBef>
              <a:spcAft>
                <a:spcPts val="0"/>
              </a:spcAft>
              <a:buClr>
                <a:schemeClr val="accent1"/>
              </a:buClr>
              <a:buSzPct val="70000"/>
              <a:buFont typeface="Noto Sans Symbols"/>
              <a:buChar char="✓"/>
            </a:pPr>
            <a:r>
              <a:rPr b="0" i="0" lang="en-GB" sz="2000" u="none" cap="none" strike="noStrike">
                <a:solidFill>
                  <a:schemeClr val="dk2"/>
                </a:solidFill>
                <a:latin typeface="Source Sans Pro"/>
                <a:ea typeface="Source Sans Pro"/>
                <a:cs typeface="Source Sans Pro"/>
                <a:sym typeface="Source Sans Pro"/>
              </a:rPr>
              <a:t>Questioning existing </a:t>
            </a:r>
            <a:r>
              <a:rPr b="1" i="0" lang="en-GB" sz="2000" u="none" cap="none" strike="noStrike">
                <a:solidFill>
                  <a:schemeClr val="dk2"/>
                </a:solidFill>
                <a:latin typeface="Source Sans Pro"/>
                <a:ea typeface="Source Sans Pro"/>
                <a:cs typeface="Source Sans Pro"/>
                <a:sym typeface="Source Sans Pro"/>
              </a:rPr>
              <a:t>mental models </a:t>
            </a:r>
            <a:r>
              <a:rPr b="0" i="0" lang="en-GB" sz="2000" u="none" cap="none" strike="noStrike">
                <a:solidFill>
                  <a:schemeClr val="dk2"/>
                </a:solidFill>
                <a:latin typeface="Source Sans Pro"/>
                <a:ea typeface="Source Sans Pro"/>
                <a:cs typeface="Source Sans Pro"/>
                <a:sym typeface="Source Sans Pro"/>
              </a:rPr>
              <a:t>and double loop learning: essential for moving  to stage 3 and higher</a:t>
            </a:r>
          </a:p>
          <a:p>
            <a:pPr indent="-342900" lvl="0" marL="342900" marR="0" rtl="0" algn="l">
              <a:spcBef>
                <a:spcPts val="1000"/>
              </a:spcBef>
              <a:spcAft>
                <a:spcPts val="0"/>
              </a:spcAft>
              <a:buClr>
                <a:schemeClr val="accent1"/>
              </a:buClr>
              <a:buSzPct val="70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a:p>
            <a:pPr indent="-342900" lvl="0" marL="342900" marR="0" rtl="0" algn="l">
              <a:spcBef>
                <a:spcPts val="1000"/>
              </a:spcBef>
              <a:spcAft>
                <a:spcPts val="0"/>
              </a:spcAft>
              <a:buClr>
                <a:schemeClr val="accent1"/>
              </a:buClr>
              <a:buSzPct val="70000"/>
              <a:buFont typeface="Noto Sans Symbols"/>
              <a:buChar char="✓"/>
            </a:pPr>
            <a:r>
              <a:rPr b="0" i="0" lang="en-GB" sz="2000" u="none" cap="none" strike="noStrike">
                <a:solidFill>
                  <a:schemeClr val="dk2"/>
                </a:solidFill>
                <a:latin typeface="Source Sans Pro"/>
                <a:ea typeface="Source Sans Pro"/>
                <a:cs typeface="Source Sans Pro"/>
                <a:sym typeface="Source Sans Pro"/>
              </a:rPr>
              <a:t>Critical need to </a:t>
            </a:r>
            <a:r>
              <a:rPr b="1" i="0" lang="en-GB" sz="2000" u="none" cap="none" strike="noStrike">
                <a:solidFill>
                  <a:schemeClr val="dk2"/>
                </a:solidFill>
                <a:latin typeface="Source Sans Pro"/>
                <a:ea typeface="Source Sans Pro"/>
                <a:cs typeface="Source Sans Pro"/>
                <a:sym typeface="Source Sans Pro"/>
              </a:rPr>
              <a:t>think systemically</a:t>
            </a:r>
            <a:r>
              <a:rPr b="0" i="0" lang="en-GB" sz="2000" u="none" cap="none" strike="noStrike">
                <a:solidFill>
                  <a:schemeClr val="dk2"/>
                </a:solidFill>
                <a:latin typeface="Source Sans Pro"/>
                <a:ea typeface="Source Sans Pro"/>
                <a:cs typeface="Source Sans Pro"/>
                <a:sym typeface="Source Sans Pro"/>
              </a:rPr>
              <a:t> in the struggle for sustainability</a:t>
            </a:r>
          </a:p>
          <a:p>
            <a:pPr indent="-342900" lvl="0" marL="342900" marR="0" rtl="0" algn="l">
              <a:spcBef>
                <a:spcPts val="1000"/>
              </a:spcBef>
              <a:spcAft>
                <a:spcPts val="0"/>
              </a:spcAft>
              <a:buClr>
                <a:schemeClr val="accent1"/>
              </a:buClr>
              <a:buSzPct val="70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a:p>
            <a:pPr indent="-342900" lvl="0" marL="342900" marR="0" rtl="0" algn="l">
              <a:spcBef>
                <a:spcPts val="1000"/>
              </a:spcBef>
              <a:spcAft>
                <a:spcPts val="0"/>
              </a:spcAft>
              <a:buClr>
                <a:schemeClr val="accent1"/>
              </a:buClr>
              <a:buSzPct val="70000"/>
              <a:buFont typeface="Noto Sans Symbols"/>
              <a:buChar char="✓"/>
            </a:pPr>
            <a:r>
              <a:rPr b="0" i="0" lang="en-GB" sz="2000" u="none" cap="none" strike="noStrike">
                <a:solidFill>
                  <a:schemeClr val="dk2"/>
                </a:solidFill>
                <a:latin typeface="Source Sans Pro"/>
                <a:ea typeface="Source Sans Pro"/>
                <a:cs typeface="Source Sans Pro"/>
                <a:sym typeface="Source Sans Pro"/>
              </a:rPr>
              <a:t>Sustainability is a distant goal -&gt; importance of </a:t>
            </a:r>
            <a:r>
              <a:rPr b="1" i="0" lang="en-GB" sz="2000" u="none" cap="none" strike="noStrike">
                <a:solidFill>
                  <a:schemeClr val="dk2"/>
                </a:solidFill>
                <a:latin typeface="Source Sans Pro"/>
                <a:ea typeface="Source Sans Pro"/>
                <a:cs typeface="Source Sans Pro"/>
                <a:sym typeface="Source Sans Pro"/>
              </a:rPr>
              <a:t>personal mastery </a:t>
            </a:r>
            <a:r>
              <a:rPr b="0" i="0" lang="en-GB" sz="2000" u="none" cap="none" strike="noStrike">
                <a:solidFill>
                  <a:schemeClr val="dk2"/>
                </a:solidFill>
                <a:latin typeface="Source Sans Pro"/>
                <a:ea typeface="Source Sans Pro"/>
                <a:cs typeface="Source Sans Pro"/>
                <a:sym typeface="Source Sans Pro"/>
              </a:rPr>
              <a:t>and </a:t>
            </a:r>
            <a:r>
              <a:rPr b="1" i="0" lang="en-GB" sz="2000" u="none" cap="none" strike="noStrike">
                <a:solidFill>
                  <a:schemeClr val="dk2"/>
                </a:solidFill>
                <a:latin typeface="Source Sans Pro"/>
                <a:ea typeface="Source Sans Pro"/>
                <a:cs typeface="Source Sans Pro"/>
                <a:sym typeface="Source Sans Pro"/>
              </a:rPr>
              <a:t>shared vision</a:t>
            </a:r>
          </a:p>
          <a:p>
            <a:pPr indent="-342900" lvl="0" marL="342900" marR="0" rtl="0" algn="l">
              <a:spcBef>
                <a:spcPts val="400"/>
              </a:spcBef>
              <a:spcAft>
                <a:spcPts val="0"/>
              </a:spcAft>
              <a:buClr>
                <a:schemeClr val="accent1"/>
              </a:buClr>
              <a:buSzPct val="70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a:p>
            <a:pPr indent="-342900" lvl="0" marL="342900" marR="0" rtl="0" algn="l">
              <a:spcBef>
                <a:spcPts val="400"/>
              </a:spcBef>
              <a:spcAft>
                <a:spcPts val="0"/>
              </a:spcAft>
              <a:buClr>
                <a:schemeClr val="accent1"/>
              </a:buClr>
              <a:buSzPct val="70000"/>
              <a:buFont typeface="Noto Sans Symbols"/>
              <a:buChar char="✓"/>
            </a:pPr>
            <a:r>
              <a:rPr b="0" i="0" lang="en-GB" sz="2000" u="none" cap="none" strike="noStrike">
                <a:solidFill>
                  <a:schemeClr val="dk2"/>
                </a:solidFill>
                <a:latin typeface="Source Sans Pro"/>
                <a:ea typeface="Source Sans Pro"/>
                <a:cs typeface="Source Sans Pro"/>
                <a:sym typeface="Source Sans Pro"/>
              </a:rPr>
              <a:t>The importance of strategic management in the process: continuous strategic guidance </a:t>
            </a:r>
          </a:p>
          <a:p>
            <a:pPr indent="-342900" lvl="0" marL="342900" marR="0" rtl="0" algn="l">
              <a:spcBef>
                <a:spcPts val="400"/>
              </a:spcBef>
              <a:spcAft>
                <a:spcPts val="0"/>
              </a:spcAft>
              <a:buClr>
                <a:schemeClr val="accent1"/>
              </a:buClr>
              <a:buSzPct val="70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a:p>
            <a:pPr indent="-342900" lvl="0" marL="342900" marR="0" rtl="0" algn="l">
              <a:spcBef>
                <a:spcPts val="1000"/>
              </a:spcBef>
              <a:spcAft>
                <a:spcPts val="0"/>
              </a:spcAft>
              <a:buClr>
                <a:schemeClr val="accent1"/>
              </a:buClr>
              <a:buSzPct val="25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p:txBody>
      </p:sp>
      <p:sp>
        <p:nvSpPr>
          <p:cNvPr id="365" name="Shape 365"/>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sp>
        <p:nvSpPr>
          <p:cNvPr id="371" name="Shape 371"/>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GB" sz="3600" u="none" cap="none" strike="noStrike">
                <a:solidFill>
                  <a:schemeClr val="dk2"/>
                </a:solidFill>
                <a:latin typeface="Source Sans Pro"/>
                <a:ea typeface="Source Sans Pro"/>
                <a:cs typeface="Source Sans Pro"/>
                <a:sym typeface="Source Sans Pro"/>
              </a:rPr>
              <a:t>CONCLUSIONS</a:t>
            </a:r>
          </a:p>
        </p:txBody>
      </p:sp>
      <p:sp>
        <p:nvSpPr>
          <p:cNvPr id="372" name="Shape 372"/>
          <p:cNvSpPr txBox="1"/>
          <p:nvPr>
            <p:ph idx="1" type="body"/>
          </p:nvPr>
        </p:nvSpPr>
        <p:spPr>
          <a:xfrm>
            <a:off x="304800" y="1340767"/>
            <a:ext cx="8686800" cy="4739357"/>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25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a:p>
            <a:pPr indent="-342900" lvl="0" marL="342900" marR="0" rtl="0" algn="l">
              <a:spcBef>
                <a:spcPts val="400"/>
              </a:spcBef>
              <a:spcAft>
                <a:spcPts val="0"/>
              </a:spcAft>
              <a:buClr>
                <a:schemeClr val="accent1"/>
              </a:buClr>
              <a:buSzPct val="25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a:p>
            <a:pPr indent="-285750" lvl="1" marL="742950" marR="0" rtl="0" algn="l">
              <a:spcBef>
                <a:spcPts val="400"/>
              </a:spcBef>
              <a:spcAft>
                <a:spcPts val="0"/>
              </a:spcAft>
              <a:buClr>
                <a:schemeClr val="accent1"/>
              </a:buClr>
              <a:buSzPct val="70000"/>
              <a:buFont typeface="Noto Sans Symbols"/>
              <a:buChar char="✓"/>
            </a:pPr>
            <a:r>
              <a:rPr b="0" i="0" lang="en-GB" sz="2000" u="none" cap="none" strike="noStrike">
                <a:solidFill>
                  <a:schemeClr val="dk2"/>
                </a:solidFill>
                <a:latin typeface="Source Sans Pro"/>
                <a:ea typeface="Source Sans Pro"/>
                <a:cs typeface="Source Sans Pro"/>
                <a:sym typeface="Source Sans Pro"/>
              </a:rPr>
              <a:t>Dimensions of the learning organization: critical for moving toward more advanced stages of sustainability</a:t>
            </a:r>
          </a:p>
          <a:p>
            <a:pPr indent="-285750" lvl="1" marL="742950" marR="0" rtl="0" algn="l">
              <a:spcBef>
                <a:spcPts val="400"/>
              </a:spcBef>
              <a:spcAft>
                <a:spcPts val="0"/>
              </a:spcAft>
              <a:buClr>
                <a:schemeClr val="accent1"/>
              </a:buClr>
              <a:buSzPct val="70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a:p>
            <a:pPr indent="-285750" lvl="1" marL="742950" marR="0" rtl="0" algn="l">
              <a:spcBef>
                <a:spcPts val="400"/>
              </a:spcBef>
              <a:spcAft>
                <a:spcPts val="0"/>
              </a:spcAft>
              <a:buClr>
                <a:schemeClr val="accent1"/>
              </a:buClr>
              <a:buSzPct val="25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a:p>
            <a:pPr indent="-285750" lvl="1" marL="742950" marR="0" rtl="0" algn="l">
              <a:spcBef>
                <a:spcPts val="400"/>
              </a:spcBef>
              <a:spcAft>
                <a:spcPts val="0"/>
              </a:spcAft>
              <a:buClr>
                <a:schemeClr val="accent1"/>
              </a:buClr>
              <a:buSzPct val="70000"/>
              <a:buFont typeface="Noto Sans Symbols"/>
              <a:buChar char="✓"/>
            </a:pPr>
            <a:r>
              <a:rPr b="0" i="0" lang="en-GB" sz="2000" u="none" cap="none" strike="noStrike">
                <a:solidFill>
                  <a:schemeClr val="dk2"/>
                </a:solidFill>
                <a:latin typeface="Source Sans Pro"/>
                <a:ea typeface="Source Sans Pro"/>
                <a:cs typeface="Source Sans Pro"/>
                <a:sym typeface="Source Sans Pro"/>
              </a:rPr>
              <a:t>The characteristics, tools and strategies of the learning organization paradigm could be used for preventing or overcoming internal limiting factors that could hinder progression through the evolutionary stages toward  sustainability </a:t>
            </a:r>
          </a:p>
          <a:p>
            <a:pPr indent="-285750" lvl="1" marL="742950" marR="0" rtl="0" algn="l">
              <a:spcBef>
                <a:spcPts val="400"/>
              </a:spcBef>
              <a:spcAft>
                <a:spcPts val="0"/>
              </a:spcAft>
              <a:buClr>
                <a:schemeClr val="accent1"/>
              </a:buClr>
              <a:buSzPct val="70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a:p>
            <a:pPr indent="-285750" lvl="1" marL="742950" marR="0" rtl="0" algn="l">
              <a:spcBef>
                <a:spcPts val="400"/>
              </a:spcBef>
              <a:spcAft>
                <a:spcPts val="0"/>
              </a:spcAft>
              <a:buClr>
                <a:schemeClr val="accent1"/>
              </a:buClr>
              <a:buSzPct val="70000"/>
              <a:buFont typeface="Noto Sans Symbols"/>
              <a:buChar char="✓"/>
            </a:pPr>
            <a:r>
              <a:rPr b="0" i="0" lang="en-GB" sz="2000" u="none" cap="none" strike="noStrike">
                <a:solidFill>
                  <a:schemeClr val="dk2"/>
                </a:solidFill>
                <a:latin typeface="Source Sans Pro"/>
                <a:ea typeface="Source Sans Pro"/>
                <a:cs typeface="Source Sans Pro"/>
                <a:sym typeface="Source Sans Pro"/>
              </a:rPr>
              <a:t>Importance in the context of SD/HCS</a:t>
            </a:r>
          </a:p>
          <a:p>
            <a:pPr indent="-285750" lvl="1" marL="742950" marR="0" rtl="0" algn="l">
              <a:spcBef>
                <a:spcPts val="320"/>
              </a:spcBef>
              <a:spcAft>
                <a:spcPts val="0"/>
              </a:spcAft>
              <a:buClr>
                <a:schemeClr val="accent1"/>
              </a:buClr>
              <a:buSzPct val="70000"/>
              <a:buFont typeface="Noto Sans Symbols"/>
              <a:buNone/>
            </a:pPr>
            <a:r>
              <a:t/>
            </a:r>
            <a:endParaRPr b="0" i="0" sz="1600" u="none" cap="none" strike="noStrike">
              <a:solidFill>
                <a:schemeClr val="dk2"/>
              </a:solidFill>
              <a:latin typeface="Source Sans Pro"/>
              <a:ea typeface="Source Sans Pro"/>
              <a:cs typeface="Source Sans Pro"/>
              <a:sym typeface="Source Sans Pro"/>
            </a:endParaRPr>
          </a:p>
          <a:p>
            <a:pPr indent="-285750" lvl="1" marL="742950" marR="0" rtl="0" algn="l">
              <a:spcBef>
                <a:spcPts val="320"/>
              </a:spcBef>
              <a:spcAft>
                <a:spcPts val="0"/>
              </a:spcAft>
              <a:buClr>
                <a:schemeClr val="accent1"/>
              </a:buClr>
              <a:buSzPct val="70000"/>
              <a:buFont typeface="Noto Sans Symbols"/>
              <a:buNone/>
            </a:pPr>
            <a:r>
              <a:t/>
            </a:r>
            <a:endParaRPr b="0" i="0" sz="1600" u="none" cap="none" strike="noStrike">
              <a:solidFill>
                <a:schemeClr val="dk2"/>
              </a:solidFill>
              <a:latin typeface="Source Sans Pro"/>
              <a:ea typeface="Source Sans Pro"/>
              <a:cs typeface="Source Sans Pro"/>
              <a:sym typeface="Source Sans Pro"/>
            </a:endParaRPr>
          </a:p>
          <a:p>
            <a:pPr indent="-342900" lvl="0" marL="342900" marR="0" rtl="0" algn="l">
              <a:spcBef>
                <a:spcPts val="400"/>
              </a:spcBef>
              <a:spcAft>
                <a:spcPts val="0"/>
              </a:spcAft>
              <a:buClr>
                <a:schemeClr val="accent1"/>
              </a:buClr>
              <a:buSzPct val="25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a:p>
            <a:pPr indent="-342900" lvl="0" marL="342900" marR="0" rtl="0" algn="l">
              <a:spcBef>
                <a:spcPts val="400"/>
              </a:spcBef>
              <a:spcAft>
                <a:spcPts val="0"/>
              </a:spcAft>
              <a:buClr>
                <a:schemeClr val="accent1"/>
              </a:buClr>
              <a:buSzPct val="70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a:p>
            <a:pPr indent="-342900" lvl="0" marL="342900" marR="0" rtl="0" algn="l">
              <a:spcBef>
                <a:spcPts val="400"/>
              </a:spcBef>
              <a:spcAft>
                <a:spcPts val="0"/>
              </a:spcAft>
              <a:buClr>
                <a:schemeClr val="accent1"/>
              </a:buClr>
              <a:buSzPct val="70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a:p>
            <a:pPr indent="-342900" lvl="0" marL="342900" marR="0" rtl="0" algn="l">
              <a:spcBef>
                <a:spcPts val="400"/>
              </a:spcBef>
              <a:spcAft>
                <a:spcPts val="0"/>
              </a:spcAft>
              <a:buClr>
                <a:schemeClr val="accent1"/>
              </a:buClr>
              <a:buSzPct val="70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p:txBody>
      </p:sp>
      <p:sp>
        <p:nvSpPr>
          <p:cNvPr id="373" name="Shape 373"/>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txBox="1"/>
          <p:nvPr>
            <p:ph type="title"/>
          </p:nvPr>
        </p:nvSpPr>
        <p:spPr>
          <a:xfrm>
            <a:off x="180475" y="2947084"/>
            <a:ext cx="8686800" cy="118482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b="0" i="0" lang="en-GB" sz="3240" u="none" cap="none" strike="noStrike">
                <a:solidFill>
                  <a:schemeClr val="lt2"/>
                </a:solidFill>
                <a:latin typeface="Source Sans Pro"/>
                <a:ea typeface="Source Sans Pro"/>
                <a:cs typeface="Source Sans Pro"/>
                <a:sym typeface="Source Sans Pro"/>
              </a:rPr>
              <a:t>THANK YOU!</a:t>
            </a:r>
            <a:br>
              <a:rPr b="0" i="0" lang="en-GB" sz="3240" u="none" cap="none" strike="noStrike">
                <a:solidFill>
                  <a:schemeClr val="lt2"/>
                </a:solidFill>
                <a:latin typeface="Source Sans Pro"/>
                <a:ea typeface="Source Sans Pro"/>
                <a:cs typeface="Source Sans Pro"/>
                <a:sym typeface="Source Sans Pro"/>
              </a:rPr>
            </a:br>
            <a:r>
              <a:rPr b="0" i="0" lang="en-GB" sz="3240" u="sng" cap="none" strike="noStrike">
                <a:solidFill>
                  <a:schemeClr val="hlink"/>
                </a:solidFill>
                <a:latin typeface="Source Sans Pro"/>
                <a:ea typeface="Source Sans Pro"/>
                <a:cs typeface="Source Sans Pro"/>
                <a:sym typeface="Source Sans Pro"/>
                <a:hlinkClick r:id="rId3"/>
              </a:rPr>
              <a:t> </a:t>
            </a:r>
            <a:br>
              <a:rPr b="0" i="0" lang="en-GB" sz="3240" u="sng" cap="none" strike="noStrike">
                <a:solidFill>
                  <a:schemeClr val="hlink"/>
                </a:solidFill>
                <a:latin typeface="Source Sans Pro"/>
                <a:ea typeface="Source Sans Pro"/>
                <a:cs typeface="Source Sans Pro"/>
                <a:sym typeface="Source Sans Pro"/>
                <a:hlinkClick r:id="rId4"/>
              </a:rPr>
            </a:br>
            <a:br>
              <a:rPr b="0" i="0" lang="en-GB" sz="3240" u="sng" cap="none" strike="noStrike">
                <a:solidFill>
                  <a:schemeClr val="hlink"/>
                </a:solidFill>
                <a:latin typeface="Source Sans Pro"/>
                <a:ea typeface="Source Sans Pro"/>
                <a:cs typeface="Source Sans Pro"/>
                <a:sym typeface="Source Sans Pro"/>
                <a:hlinkClick r:id="rId5"/>
              </a:rPr>
            </a:br>
            <a:r>
              <a:rPr b="0" i="0" lang="en-GB" sz="3240" u="sng" cap="none" strike="noStrike">
                <a:solidFill>
                  <a:schemeClr val="hlink"/>
                </a:solidFill>
                <a:latin typeface="Source Sans Pro"/>
                <a:ea typeface="Source Sans Pro"/>
                <a:cs typeface="Source Sans Pro"/>
                <a:sym typeface="Source Sans Pro"/>
                <a:hlinkClick r:id="rId6"/>
              </a:rPr>
              <a:t>https://sites.google.com/site/bussustlo/</a:t>
            </a:r>
          </a:p>
        </p:txBody>
      </p:sp>
      <p:sp>
        <p:nvSpPr>
          <p:cNvPr id="379" name="Shape 379"/>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GB" sz="3600" u="none" cap="none" strike="noStrike">
                <a:solidFill>
                  <a:schemeClr val="dk2"/>
                </a:solidFill>
                <a:latin typeface="Source Sans Pro"/>
                <a:ea typeface="Source Sans Pro"/>
                <a:cs typeface="Source Sans Pro"/>
                <a:sym typeface="Source Sans Pro"/>
              </a:rPr>
              <a:t>OUTLINE</a:t>
            </a:r>
          </a:p>
        </p:txBody>
      </p:sp>
      <p:sp>
        <p:nvSpPr>
          <p:cNvPr id="132" name="Shape 132"/>
          <p:cNvSpPr txBox="1"/>
          <p:nvPr>
            <p:ph idx="1" type="body"/>
          </p:nvPr>
        </p:nvSpPr>
        <p:spPr>
          <a:xfrm>
            <a:off x="304800" y="1554162"/>
            <a:ext cx="86868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0000"/>
              <a:buFont typeface="Noto Sans Symbols"/>
              <a:buChar char="➢"/>
            </a:pPr>
            <a:r>
              <a:rPr b="0" i="0" lang="en-GB" sz="3200" u="none" cap="none" strike="noStrike">
                <a:solidFill>
                  <a:schemeClr val="dk2"/>
                </a:solidFill>
                <a:latin typeface="Source Sans Pro"/>
                <a:ea typeface="Source Sans Pro"/>
                <a:cs typeface="Source Sans Pro"/>
                <a:sym typeface="Source Sans Pro"/>
              </a:rPr>
              <a:t>PREMISES</a:t>
            </a:r>
          </a:p>
          <a:p>
            <a:pPr indent="-342900" lvl="0" marL="342900" marR="0" rtl="0" algn="l">
              <a:spcBef>
                <a:spcPts val="640"/>
              </a:spcBef>
              <a:spcAft>
                <a:spcPts val="0"/>
              </a:spcAft>
              <a:buClr>
                <a:schemeClr val="accent1"/>
              </a:buClr>
              <a:buSzPct val="70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a:p>
            <a:pPr indent="-342900" lvl="0" marL="342900" marR="0" rtl="0" algn="l">
              <a:spcBef>
                <a:spcPts val="640"/>
              </a:spcBef>
              <a:spcAft>
                <a:spcPts val="0"/>
              </a:spcAft>
              <a:buClr>
                <a:schemeClr val="accent1"/>
              </a:buClr>
              <a:buSzPct val="70000"/>
              <a:buFont typeface="Noto Sans Symbols"/>
              <a:buChar char="➢"/>
            </a:pPr>
            <a:r>
              <a:rPr b="0" i="0" lang="en-GB" sz="3200" u="none" cap="none" strike="noStrike">
                <a:solidFill>
                  <a:schemeClr val="dk2"/>
                </a:solidFill>
                <a:latin typeface="Source Sans Pro"/>
                <a:ea typeface="Source Sans Pro"/>
                <a:cs typeface="Source Sans Pro"/>
                <a:sym typeface="Source Sans Pro"/>
              </a:rPr>
              <a:t>HYPOTHES</a:t>
            </a:r>
            <a:r>
              <a:rPr lang="en-GB"/>
              <a:t>I</a:t>
            </a:r>
            <a:r>
              <a:rPr b="0" i="0" lang="en-GB" sz="3200" u="none" cap="none" strike="noStrike">
                <a:solidFill>
                  <a:schemeClr val="dk2"/>
                </a:solidFill>
                <a:latin typeface="Source Sans Pro"/>
                <a:ea typeface="Source Sans Pro"/>
                <a:cs typeface="Source Sans Pro"/>
                <a:sym typeface="Source Sans Pro"/>
              </a:rPr>
              <a:t>S</a:t>
            </a:r>
          </a:p>
          <a:p>
            <a:pPr indent="-342900" lvl="0" marL="342900" marR="0" rtl="0" algn="l">
              <a:spcBef>
                <a:spcPts val="640"/>
              </a:spcBef>
              <a:spcAft>
                <a:spcPts val="0"/>
              </a:spcAft>
              <a:buClr>
                <a:schemeClr val="accent1"/>
              </a:buClr>
              <a:buSzPct val="70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a:p>
            <a:pPr indent="-342900" lvl="0" marL="342900" marR="0" rtl="0" algn="l">
              <a:spcBef>
                <a:spcPts val="640"/>
              </a:spcBef>
              <a:spcAft>
                <a:spcPts val="0"/>
              </a:spcAft>
              <a:buClr>
                <a:schemeClr val="accent1"/>
              </a:buClr>
              <a:buSzPct val="70000"/>
              <a:buFont typeface="Noto Sans Symbols"/>
              <a:buChar char="➢"/>
            </a:pPr>
            <a:r>
              <a:rPr b="0" i="0" lang="en-GB" sz="3200" u="none" cap="none" strike="noStrike">
                <a:solidFill>
                  <a:schemeClr val="dk2"/>
                </a:solidFill>
                <a:latin typeface="Source Sans Pro"/>
                <a:ea typeface="Source Sans Pro"/>
                <a:cs typeface="Source Sans Pro"/>
                <a:sym typeface="Source Sans Pro"/>
              </a:rPr>
              <a:t>FINDINGS</a:t>
            </a:r>
          </a:p>
          <a:p>
            <a:pPr indent="-342900" lvl="0" marL="342900" marR="0" rtl="0" algn="l">
              <a:spcBef>
                <a:spcPts val="640"/>
              </a:spcBef>
              <a:spcAft>
                <a:spcPts val="0"/>
              </a:spcAft>
              <a:buClr>
                <a:schemeClr val="accent1"/>
              </a:buClr>
              <a:buSzPct val="70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a:p>
            <a:pPr indent="-342900" lvl="0" marL="342900" marR="0" rtl="0" algn="l">
              <a:spcBef>
                <a:spcPts val="640"/>
              </a:spcBef>
              <a:spcAft>
                <a:spcPts val="0"/>
              </a:spcAft>
              <a:buClr>
                <a:schemeClr val="accent1"/>
              </a:buClr>
              <a:buSzPct val="70000"/>
              <a:buFont typeface="Noto Sans Symbols"/>
              <a:buChar char="➢"/>
            </a:pPr>
            <a:r>
              <a:rPr b="0" i="0" lang="en-GB" sz="3200" u="none" cap="none" strike="noStrike">
                <a:solidFill>
                  <a:schemeClr val="dk2"/>
                </a:solidFill>
                <a:latin typeface="Source Sans Pro"/>
                <a:ea typeface="Source Sans Pro"/>
                <a:cs typeface="Source Sans Pro"/>
                <a:sym typeface="Source Sans Pro"/>
              </a:rPr>
              <a:t>CONCLUSIONS</a:t>
            </a:r>
          </a:p>
        </p:txBody>
      </p:sp>
      <p:sp>
        <p:nvSpPr>
          <p:cNvPr id="133" name="Shape 133"/>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sp>
        <p:nvSpPr>
          <p:cNvPr id="384" name="Shape 384"/>
          <p:cNvSpPr txBox="1"/>
          <p:nvPr>
            <p:ph type="title"/>
          </p:nvPr>
        </p:nvSpPr>
        <p:spPr>
          <a:xfrm>
            <a:off x="180475" y="2947084"/>
            <a:ext cx="8686800" cy="118482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b="0" i="0" lang="en-GB" sz="3600" u="none" cap="none" strike="noStrike">
                <a:solidFill>
                  <a:schemeClr val="lt2"/>
                </a:solidFill>
                <a:latin typeface="Source Sans Pro"/>
                <a:ea typeface="Source Sans Pro"/>
                <a:cs typeface="Source Sans Pro"/>
                <a:sym typeface="Source Sans Pro"/>
              </a:rPr>
              <a:t>BACKUP SLIDES</a:t>
            </a:r>
          </a:p>
        </p:txBody>
      </p:sp>
      <p:sp>
        <p:nvSpPr>
          <p:cNvPr id="385" name="Shape 385"/>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sp>
        <p:nvSpPr>
          <p:cNvPr id="391" name="Shape 391"/>
          <p:cNvSpPr txBox="1"/>
          <p:nvPr>
            <p:ph type="title"/>
          </p:nvPr>
        </p:nvSpPr>
        <p:spPr>
          <a:xfrm>
            <a:off x="468312" y="260350"/>
            <a:ext cx="8229600" cy="11430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GB" sz="3600" u="none" cap="none" strike="noStrike">
                <a:solidFill>
                  <a:schemeClr val="dk2"/>
                </a:solidFill>
                <a:latin typeface="Source Sans Pro"/>
                <a:ea typeface="Source Sans Pro"/>
                <a:cs typeface="Source Sans Pro"/>
                <a:sym typeface="Source Sans Pro"/>
              </a:rPr>
              <a:t>OUR ASSUMPTION  </a:t>
            </a:r>
            <a:br>
              <a:rPr b="0" i="0" lang="en-GB" sz="3600" u="none" cap="none" strike="noStrike">
                <a:solidFill>
                  <a:schemeClr val="dk2"/>
                </a:solidFill>
                <a:latin typeface="Source Sans Pro"/>
                <a:ea typeface="Source Sans Pro"/>
                <a:cs typeface="Source Sans Pro"/>
                <a:sym typeface="Source Sans Pro"/>
              </a:rPr>
            </a:br>
          </a:p>
        </p:txBody>
      </p:sp>
      <p:sp>
        <p:nvSpPr>
          <p:cNvPr id="392" name="Shape 392"/>
          <p:cNvSpPr txBox="1"/>
          <p:nvPr>
            <p:ph idx="1" type="body"/>
          </p:nvPr>
        </p:nvSpPr>
        <p:spPr>
          <a:xfrm>
            <a:off x="251519" y="1340767"/>
            <a:ext cx="8092007" cy="4525961"/>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accent1"/>
              </a:buClr>
              <a:buSzPct val="25000"/>
              <a:buFont typeface="Noto Sans Symbols"/>
              <a:buNone/>
            </a:pPr>
            <a:r>
              <a:rPr b="1" i="1" lang="en-GB" sz="3600" u="none" cap="none" strike="noStrike">
                <a:solidFill>
                  <a:schemeClr val="dk2"/>
                </a:solidFill>
                <a:latin typeface="Source Sans Pro"/>
                <a:ea typeface="Source Sans Pro"/>
                <a:cs typeface="Source Sans Pro"/>
                <a:sym typeface="Source Sans Pro"/>
              </a:rPr>
              <a:t>	</a:t>
            </a:r>
          </a:p>
          <a:p>
            <a:pPr indent="-342900" lvl="0" marL="342900" marR="0" rtl="0" algn="l">
              <a:spcBef>
                <a:spcPts val="560"/>
              </a:spcBef>
              <a:spcAft>
                <a:spcPts val="0"/>
              </a:spcAft>
              <a:buClr>
                <a:schemeClr val="accent1"/>
              </a:buClr>
              <a:buSzPct val="25000"/>
              <a:buFont typeface="Noto Sans Symbols"/>
              <a:buNone/>
            </a:pPr>
            <a:r>
              <a:rPr b="1" i="1" lang="en-GB" sz="2800" u="none" cap="none" strike="noStrike">
                <a:solidFill>
                  <a:schemeClr val="dk2"/>
                </a:solidFill>
                <a:latin typeface="Source Sans Pro"/>
                <a:ea typeface="Source Sans Pro"/>
                <a:cs typeface="Source Sans Pro"/>
                <a:sym typeface="Source Sans Pro"/>
              </a:rPr>
              <a:t>	</a:t>
            </a:r>
            <a:r>
              <a:rPr b="0" i="1" lang="en-GB" sz="2800" u="none" cap="none" strike="noStrike">
                <a:solidFill>
                  <a:schemeClr val="dk1"/>
                </a:solidFill>
                <a:latin typeface="Arial"/>
                <a:ea typeface="Arial"/>
                <a:cs typeface="Arial"/>
                <a:sym typeface="Arial"/>
              </a:rPr>
              <a:t>A learning organization has better prospects of becoming sustainable because it enjoys superior capabilities of developing and implementing a strategy for sustainability.</a:t>
            </a:r>
          </a:p>
          <a:p>
            <a:pPr indent="-342900" lvl="0" marL="342900" marR="0" rtl="0" algn="l">
              <a:lnSpc>
                <a:spcPct val="90000"/>
              </a:lnSpc>
              <a:spcBef>
                <a:spcPts val="720"/>
              </a:spcBef>
              <a:spcAft>
                <a:spcPts val="0"/>
              </a:spcAft>
              <a:buClr>
                <a:schemeClr val="accent1"/>
              </a:buClr>
              <a:buSzPct val="70000"/>
              <a:buFont typeface="Noto Sans Symbols"/>
              <a:buNone/>
            </a:pPr>
            <a:r>
              <a:t/>
            </a:r>
            <a:endParaRPr b="0" i="0" sz="3600" u="none" cap="none" strike="noStrike">
              <a:solidFill>
                <a:schemeClr val="dk2"/>
              </a:solidFill>
              <a:latin typeface="Source Sans Pro"/>
              <a:ea typeface="Source Sans Pro"/>
              <a:cs typeface="Source Sans Pro"/>
              <a:sym typeface="Source Sans Pro"/>
            </a:endParaRPr>
          </a:p>
          <a:p>
            <a:pPr indent="-342900" lvl="0" marL="342900" marR="0" rtl="0" algn="l">
              <a:lnSpc>
                <a:spcPct val="90000"/>
              </a:lnSpc>
              <a:spcBef>
                <a:spcPts val="720"/>
              </a:spcBef>
              <a:spcAft>
                <a:spcPts val="0"/>
              </a:spcAft>
              <a:buClr>
                <a:schemeClr val="accent1"/>
              </a:buClr>
              <a:buSzPct val="70000"/>
              <a:buFont typeface="Noto Sans Symbols"/>
              <a:buNone/>
            </a:pPr>
            <a:r>
              <a:t/>
            </a:r>
            <a:endParaRPr b="0" i="0" sz="3600" u="none" cap="none" strike="noStrike">
              <a:solidFill>
                <a:schemeClr val="dk2"/>
              </a:solidFill>
              <a:latin typeface="Source Sans Pro"/>
              <a:ea typeface="Source Sans Pro"/>
              <a:cs typeface="Source Sans Pro"/>
              <a:sym typeface="Source Sans Pro"/>
            </a:endParaRPr>
          </a:p>
        </p:txBody>
      </p:sp>
      <p:sp>
        <p:nvSpPr>
          <p:cNvPr id="393" name="Shape 393"/>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23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xEl>
                                              <p:pRg end="0" st="0"/>
                                            </p:txEl>
                                          </p:spTgt>
                                        </p:tgtEl>
                                        <p:attrNameLst>
                                          <p:attrName>style.visibility</p:attrName>
                                        </p:attrNameLst>
                                      </p:cBhvr>
                                      <p:to>
                                        <p:strVal val="visible"/>
                                      </p:to>
                                    </p:set>
                                    <p:animEffect filter="fade" transition="in">
                                      <p:cBhvr>
                                        <p:cTn dur="1000"/>
                                        <p:tgtEl>
                                          <p:spTgt spid="3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xEl>
                                              <p:pRg end="1" st="1"/>
                                            </p:txEl>
                                          </p:spTgt>
                                        </p:tgtEl>
                                        <p:attrNameLst>
                                          <p:attrName>style.visibility</p:attrName>
                                        </p:attrNameLst>
                                      </p:cBhvr>
                                      <p:to>
                                        <p:strVal val="visible"/>
                                      </p:to>
                                    </p:set>
                                    <p:animEffect filter="fade" transition="in">
                                      <p:cBhvr>
                                        <p:cTn dur="1000"/>
                                        <p:tgtEl>
                                          <p:spTgt spid="3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xEl>
                                              <p:pRg end="2" st="2"/>
                                            </p:txEl>
                                          </p:spTgt>
                                        </p:tgtEl>
                                        <p:attrNameLst>
                                          <p:attrName>style.visibility</p:attrName>
                                        </p:attrNameLst>
                                      </p:cBhvr>
                                      <p:to>
                                        <p:strVal val="visible"/>
                                      </p:to>
                                    </p:set>
                                    <p:animEffect filter="fade" transition="in">
                                      <p:cBhvr>
                                        <p:cTn dur="1000"/>
                                        <p:tgtEl>
                                          <p:spTgt spid="3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xEl>
                                              <p:pRg end="3" st="3"/>
                                            </p:txEl>
                                          </p:spTgt>
                                        </p:tgtEl>
                                        <p:attrNameLst>
                                          <p:attrName>style.visibility</p:attrName>
                                        </p:attrNameLst>
                                      </p:cBhvr>
                                      <p:to>
                                        <p:strVal val="visible"/>
                                      </p:to>
                                    </p:set>
                                    <p:animEffect filter="fade" transition="in">
                                      <p:cBhvr>
                                        <p:cTn dur="1000"/>
                                        <p:tgtEl>
                                          <p:spTgt spid="39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8" name="Shape 398"/>
        <p:cNvGrpSpPr/>
        <p:nvPr/>
      </p:nvGrpSpPr>
      <p:grpSpPr>
        <a:xfrm>
          <a:off x="0" y="0"/>
          <a:ext cx="0" cy="0"/>
          <a:chOff x="0" y="0"/>
          <a:chExt cx="0" cy="0"/>
        </a:xfrm>
      </p:grpSpPr>
      <p:pic>
        <p:nvPicPr>
          <p:cNvPr id="399" name="Shape 399"/>
          <p:cNvPicPr preferRelativeResize="0"/>
          <p:nvPr/>
        </p:nvPicPr>
        <p:blipFill rotWithShape="1">
          <a:blip r:embed="rId3">
            <a:alphaModFix/>
          </a:blip>
          <a:srcRect b="0" l="0" r="0" t="0"/>
          <a:stretch/>
        </p:blipFill>
        <p:spPr>
          <a:xfrm>
            <a:off x="1475655" y="260647"/>
            <a:ext cx="6120680" cy="6019007"/>
          </a:xfrm>
          <a:prstGeom prst="rect">
            <a:avLst/>
          </a:prstGeom>
          <a:noFill/>
          <a:ln>
            <a:noFill/>
          </a:ln>
        </p:spPr>
      </p:pic>
      <p:sp>
        <p:nvSpPr>
          <p:cNvPr id="400" name="Shape 400"/>
          <p:cNvSpPr txBox="1"/>
          <p:nvPr>
            <p:ph idx="12" type="sldNum"/>
          </p:nvPr>
        </p:nvSpPr>
        <p:spPr>
          <a:xfrm>
            <a:off x="8229600" y="6477000"/>
            <a:ext cx="762000" cy="244474"/>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4" name="Shape 404"/>
        <p:cNvGrpSpPr/>
        <p:nvPr/>
      </p:nvGrpSpPr>
      <p:grpSpPr>
        <a:xfrm>
          <a:off x="0" y="0"/>
          <a:ext cx="0" cy="0"/>
          <a:chOff x="0" y="0"/>
          <a:chExt cx="0" cy="0"/>
        </a:xfrm>
      </p:grpSpPr>
      <p:sp>
        <p:nvSpPr>
          <p:cNvPr id="405" name="Shape 405"/>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GB" sz="3600" u="none" cap="none" strike="noStrike">
                <a:solidFill>
                  <a:schemeClr val="dk2"/>
                </a:solidFill>
                <a:latin typeface="Source Sans Pro"/>
                <a:ea typeface="Source Sans Pro"/>
                <a:cs typeface="Source Sans Pro"/>
                <a:sym typeface="Source Sans Pro"/>
              </a:rPr>
              <a:t>NIKE, INC. CASE STUDY : KEY RESULTS</a:t>
            </a:r>
          </a:p>
        </p:txBody>
      </p:sp>
      <p:sp>
        <p:nvSpPr>
          <p:cNvPr id="406" name="Shape 406"/>
          <p:cNvSpPr txBox="1"/>
          <p:nvPr>
            <p:ph idx="1" type="body"/>
          </p:nvPr>
        </p:nvSpPr>
        <p:spPr>
          <a:xfrm>
            <a:off x="304800" y="1554162"/>
            <a:ext cx="86868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0000"/>
              <a:buFont typeface="Noto Sans Symbols"/>
              <a:buChar char="➢"/>
            </a:pPr>
            <a:r>
              <a:rPr b="0" i="0" lang="en-GB" sz="1800" u="none" cap="none" strike="noStrike">
                <a:solidFill>
                  <a:schemeClr val="dk2"/>
                </a:solidFill>
                <a:latin typeface="Source Sans Pro"/>
                <a:ea typeface="Source Sans Pro"/>
                <a:cs typeface="Source Sans Pro"/>
                <a:sym typeface="Source Sans Pro"/>
              </a:rPr>
              <a:t>The analysis produced an observed pattern that matched the pattern predicted by the model, thereby supporting the hypotheses of our research</a:t>
            </a:r>
          </a:p>
          <a:p>
            <a:pPr indent="-342900" lvl="0" marL="342900" marR="0" rtl="0" algn="l">
              <a:spcBef>
                <a:spcPts val="360"/>
              </a:spcBef>
              <a:spcAft>
                <a:spcPts val="0"/>
              </a:spcAft>
              <a:buClr>
                <a:schemeClr val="accent1"/>
              </a:buClr>
              <a:buSzPct val="70000"/>
              <a:buFont typeface="Noto Sans Symbols"/>
              <a:buNone/>
            </a:pPr>
            <a:r>
              <a:t/>
            </a:r>
            <a:endParaRPr b="0" i="0" sz="1800" u="none" cap="none" strike="noStrike">
              <a:solidFill>
                <a:schemeClr val="dk2"/>
              </a:solidFill>
              <a:latin typeface="Source Sans Pro"/>
              <a:ea typeface="Source Sans Pro"/>
              <a:cs typeface="Source Sans Pro"/>
              <a:sym typeface="Source Sans Pro"/>
            </a:endParaRPr>
          </a:p>
          <a:p>
            <a:pPr indent="-342900" lvl="0" marL="342900" marR="0" rtl="0" algn="l">
              <a:spcBef>
                <a:spcPts val="360"/>
              </a:spcBef>
              <a:spcAft>
                <a:spcPts val="0"/>
              </a:spcAft>
              <a:buClr>
                <a:schemeClr val="accent1"/>
              </a:buClr>
              <a:buSzPct val="70000"/>
              <a:buFont typeface="Noto Sans Symbols"/>
              <a:buChar char="➢"/>
            </a:pPr>
            <a:r>
              <a:rPr b="0" i="0" lang="en-GB" sz="1800" u="none" cap="none" strike="noStrike">
                <a:solidFill>
                  <a:schemeClr val="dk2"/>
                </a:solidFill>
                <a:latin typeface="Source Sans Pro"/>
                <a:ea typeface="Source Sans Pro"/>
                <a:cs typeface="Source Sans Pro"/>
                <a:sym typeface="Source Sans Pro"/>
              </a:rPr>
              <a:t>The importance of strategic management: adopting a long-term perspective and providing  strategic guidance to all corporate responsibility actions, over time, has been revealed</a:t>
            </a:r>
          </a:p>
          <a:p>
            <a:pPr indent="-342900" lvl="0" marL="342900" marR="0" rtl="0" algn="l">
              <a:spcBef>
                <a:spcPts val="360"/>
              </a:spcBef>
              <a:spcAft>
                <a:spcPts val="0"/>
              </a:spcAft>
              <a:buClr>
                <a:schemeClr val="accent1"/>
              </a:buClr>
              <a:buSzPct val="70000"/>
              <a:buFont typeface="Noto Sans Symbols"/>
              <a:buNone/>
            </a:pPr>
            <a:r>
              <a:t/>
            </a:r>
            <a:endParaRPr b="0" i="0" sz="1800" u="none" cap="none" strike="noStrike">
              <a:solidFill>
                <a:schemeClr val="dk2"/>
              </a:solidFill>
              <a:latin typeface="Source Sans Pro"/>
              <a:ea typeface="Source Sans Pro"/>
              <a:cs typeface="Source Sans Pro"/>
              <a:sym typeface="Source Sans Pro"/>
            </a:endParaRPr>
          </a:p>
          <a:p>
            <a:pPr indent="-342900" lvl="0" marL="342900" marR="0" rtl="0" algn="l">
              <a:spcBef>
                <a:spcPts val="360"/>
              </a:spcBef>
              <a:spcAft>
                <a:spcPts val="0"/>
              </a:spcAft>
              <a:buClr>
                <a:schemeClr val="accent1"/>
              </a:buClr>
              <a:buSzPct val="70000"/>
              <a:buFont typeface="Noto Sans Symbols"/>
              <a:buChar char="➢"/>
            </a:pPr>
            <a:r>
              <a:rPr b="0" i="0" lang="en-GB" sz="1800" u="none" cap="none" strike="noStrike">
                <a:solidFill>
                  <a:schemeClr val="dk2"/>
                </a:solidFill>
                <a:latin typeface="Source Sans Pro"/>
                <a:ea typeface="Source Sans Pro"/>
                <a:cs typeface="Source Sans Pro"/>
                <a:sym typeface="Source Sans Pro"/>
              </a:rPr>
              <a:t> It is equally important for the top  management of the company to possess the capability to encourage the surfacing of ideas from within the organization and to incorporate them into the emergent component of company strategy.</a:t>
            </a:r>
          </a:p>
          <a:p>
            <a:pPr indent="-342900" lvl="0" marL="342900" marR="0" rtl="0" algn="l">
              <a:spcBef>
                <a:spcPts val="360"/>
              </a:spcBef>
              <a:spcAft>
                <a:spcPts val="0"/>
              </a:spcAft>
              <a:buClr>
                <a:schemeClr val="accent1"/>
              </a:buClr>
              <a:buSzPct val="70000"/>
              <a:buFont typeface="Noto Sans Symbols"/>
              <a:buNone/>
            </a:pPr>
            <a:r>
              <a:t/>
            </a:r>
            <a:endParaRPr b="0" i="0" sz="1800" u="none" cap="none" strike="noStrike">
              <a:solidFill>
                <a:schemeClr val="dk2"/>
              </a:solidFill>
              <a:latin typeface="Source Sans Pro"/>
              <a:ea typeface="Source Sans Pro"/>
              <a:cs typeface="Source Sans Pro"/>
              <a:sym typeface="Source Sans Pro"/>
            </a:endParaRPr>
          </a:p>
          <a:p>
            <a:pPr indent="-342900" lvl="0" marL="342900" marR="0" rtl="0" algn="l">
              <a:spcBef>
                <a:spcPts val="360"/>
              </a:spcBef>
              <a:spcAft>
                <a:spcPts val="0"/>
              </a:spcAft>
              <a:buClr>
                <a:schemeClr val="accent1"/>
              </a:buClr>
              <a:buSzPct val="70000"/>
              <a:buFont typeface="Noto Sans Symbols"/>
              <a:buChar char="➢"/>
            </a:pPr>
            <a:r>
              <a:rPr b="0" i="0" lang="en-GB" sz="1800" u="none" cap="none" strike="noStrike">
                <a:solidFill>
                  <a:schemeClr val="dk2"/>
                </a:solidFill>
                <a:latin typeface="Source Sans Pro"/>
                <a:ea typeface="Source Sans Pro"/>
                <a:cs typeface="Source Sans Pro"/>
                <a:sym typeface="Source Sans Pro"/>
              </a:rPr>
              <a:t>The role of the characteristics, tools and strategies of the learning organization paradigm in preventing or overcoming internal limiting factors that could hinder progression through the evolutionary stages toward  sustainability has been confirmed.</a:t>
            </a:r>
          </a:p>
          <a:p>
            <a:pPr indent="-342900" lvl="0" marL="342900" marR="0" rtl="0" algn="l">
              <a:spcBef>
                <a:spcPts val="360"/>
              </a:spcBef>
              <a:spcAft>
                <a:spcPts val="0"/>
              </a:spcAft>
              <a:buClr>
                <a:schemeClr val="accent1"/>
              </a:buClr>
              <a:buSzPct val="70000"/>
              <a:buFont typeface="Noto Sans Symbols"/>
              <a:buNone/>
            </a:pPr>
            <a:r>
              <a:t/>
            </a:r>
            <a:endParaRPr b="0" i="0" sz="1800" u="none" cap="none" strike="noStrike">
              <a:solidFill>
                <a:schemeClr val="dk2"/>
              </a:solidFill>
              <a:latin typeface="Source Sans Pro"/>
              <a:ea typeface="Source Sans Pro"/>
              <a:cs typeface="Source Sans Pro"/>
              <a:sym typeface="Source Sans Pro"/>
            </a:endParaRPr>
          </a:p>
        </p:txBody>
      </p:sp>
      <p:sp>
        <p:nvSpPr>
          <p:cNvPr id="407" name="Shape 407"/>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2" name="Shape 412"/>
        <p:cNvGrpSpPr/>
        <p:nvPr/>
      </p:nvGrpSpPr>
      <p:grpSpPr>
        <a:xfrm>
          <a:off x="0" y="0"/>
          <a:ext cx="0" cy="0"/>
          <a:chOff x="0" y="0"/>
          <a:chExt cx="0" cy="0"/>
        </a:xfrm>
      </p:grpSpPr>
      <p:sp>
        <p:nvSpPr>
          <p:cNvPr id="413" name="Shape 413"/>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GB" sz="3240" u="none" cap="none" strike="noStrike">
                <a:solidFill>
                  <a:schemeClr val="dk2"/>
                </a:solidFill>
                <a:latin typeface="Source Sans Pro"/>
                <a:ea typeface="Source Sans Pro"/>
                <a:cs typeface="Source Sans Pro"/>
                <a:sym typeface="Source Sans Pro"/>
              </a:rPr>
              <a:t>ROMTELECOM S.A  CASE STUDY: KEY RESULTS</a:t>
            </a:r>
          </a:p>
        </p:txBody>
      </p:sp>
      <p:sp>
        <p:nvSpPr>
          <p:cNvPr id="414" name="Shape 414"/>
          <p:cNvSpPr txBox="1"/>
          <p:nvPr>
            <p:ph idx="1" type="body"/>
          </p:nvPr>
        </p:nvSpPr>
        <p:spPr>
          <a:xfrm>
            <a:off x="304800" y="1554162"/>
            <a:ext cx="86868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0000"/>
              <a:buFont typeface="Noto Sans Symbols"/>
              <a:buChar char="➢"/>
            </a:pPr>
            <a:r>
              <a:rPr b="0" i="0" lang="en-GB" sz="2400" u="none" cap="none" strike="noStrike">
                <a:solidFill>
                  <a:schemeClr val="dk2"/>
                </a:solidFill>
                <a:latin typeface="Source Sans Pro"/>
                <a:ea typeface="Source Sans Pro"/>
                <a:cs typeface="Source Sans Pro"/>
                <a:sym typeface="Source Sans Pro"/>
              </a:rPr>
              <a:t>theoretical replication obtained: contrasting results for predictable reasons</a:t>
            </a:r>
          </a:p>
          <a:p>
            <a:pPr indent="-342900" lvl="0" marL="342900" marR="0" rtl="0" algn="l">
              <a:spcBef>
                <a:spcPts val="1080"/>
              </a:spcBef>
              <a:spcAft>
                <a:spcPts val="0"/>
              </a:spcAft>
              <a:buClr>
                <a:schemeClr val="accent1"/>
              </a:buClr>
              <a:buSzPct val="70000"/>
              <a:buFont typeface="Noto Sans Symbols"/>
              <a:buChar char="➢"/>
            </a:pPr>
            <a:r>
              <a:rPr b="0" i="0" lang="en-GB" sz="2400" u="none" cap="none" strike="noStrike">
                <a:solidFill>
                  <a:schemeClr val="dk2"/>
                </a:solidFill>
                <a:latin typeface="Source Sans Pro"/>
                <a:ea typeface="Source Sans Pro"/>
                <a:cs typeface="Source Sans Pro"/>
                <a:sym typeface="Source Sans Pro"/>
              </a:rPr>
              <a:t>traits of a learning organization appear simultaneously with efforts to advance towards business sustainability (but no causality demonstrated)</a:t>
            </a:r>
          </a:p>
          <a:p>
            <a:pPr indent="-342900" lvl="0" marL="342900" marR="0" rtl="0" algn="l">
              <a:spcBef>
                <a:spcPts val="1080"/>
              </a:spcBef>
              <a:spcAft>
                <a:spcPts val="0"/>
              </a:spcAft>
              <a:buClr>
                <a:schemeClr val="accent1"/>
              </a:buClr>
              <a:buSzPct val="70000"/>
              <a:buFont typeface="Noto Sans Symbols"/>
              <a:buChar char="➢"/>
            </a:pPr>
            <a:r>
              <a:rPr b="0" i="0" lang="en-GB" sz="2400" u="none" cap="none" strike="noStrike">
                <a:solidFill>
                  <a:schemeClr val="dk2"/>
                </a:solidFill>
                <a:latin typeface="Source Sans Pro"/>
                <a:ea typeface="Source Sans Pro"/>
                <a:cs typeface="Source Sans Pro"/>
                <a:sym typeface="Source Sans Pro"/>
              </a:rPr>
              <a:t>leaders need to create learning opportunities and guide learning if the company is to benefit from that learning.</a:t>
            </a:r>
          </a:p>
          <a:p>
            <a:pPr indent="-342900" lvl="0" marL="342900" marR="0" rtl="0" algn="l">
              <a:spcBef>
                <a:spcPts val="1080"/>
              </a:spcBef>
              <a:spcAft>
                <a:spcPts val="0"/>
              </a:spcAft>
              <a:buClr>
                <a:schemeClr val="accent1"/>
              </a:buClr>
              <a:buSzPct val="70000"/>
              <a:buFont typeface="Noto Sans Symbols"/>
              <a:buChar char="➢"/>
            </a:pPr>
            <a:r>
              <a:rPr b="0" i="0" lang="en-GB" sz="2400" u="none" cap="none" strike="noStrike">
                <a:solidFill>
                  <a:schemeClr val="dk2"/>
                </a:solidFill>
                <a:latin typeface="Source Sans Pro"/>
                <a:ea typeface="Source Sans Pro"/>
                <a:cs typeface="Source Sans Pro"/>
                <a:sym typeface="Source Sans Pro"/>
              </a:rPr>
              <a:t>even if all learning conditions are created in an organization, learning processes will hardly occur unless leaders generate them  consciously. </a:t>
            </a:r>
          </a:p>
          <a:p>
            <a:pPr indent="-342900" lvl="0" marL="342900" marR="0" rtl="0" algn="l">
              <a:spcBef>
                <a:spcPts val="1080"/>
              </a:spcBef>
              <a:spcAft>
                <a:spcPts val="0"/>
              </a:spcAft>
              <a:buClr>
                <a:schemeClr val="accent1"/>
              </a:buClr>
              <a:buSzPct val="25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p:txBody>
      </p:sp>
      <p:sp>
        <p:nvSpPr>
          <p:cNvPr id="415" name="Shape 415"/>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1" lang="en-GB" sz="3600" u="none" cap="none" strike="noStrike">
                <a:solidFill>
                  <a:schemeClr val="dk2"/>
                </a:solidFill>
                <a:latin typeface="Source Sans Pro"/>
                <a:ea typeface="Source Sans Pro"/>
                <a:cs typeface="Source Sans Pro"/>
                <a:sym typeface="Source Sans Pro"/>
              </a:rPr>
              <a:t>PREMISES </a:t>
            </a:r>
          </a:p>
        </p:txBody>
      </p:sp>
      <p:sp>
        <p:nvSpPr>
          <p:cNvPr id="140" name="Shape 140"/>
          <p:cNvSpPr txBox="1"/>
          <p:nvPr>
            <p:ph idx="1" type="body"/>
          </p:nvPr>
        </p:nvSpPr>
        <p:spPr>
          <a:xfrm>
            <a:off x="304800" y="1554162"/>
            <a:ext cx="86868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0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a:p>
            <a:pPr indent="-342900" lvl="0" marL="342900" marR="0" rtl="0" algn="l">
              <a:spcBef>
                <a:spcPts val="480"/>
              </a:spcBef>
              <a:spcAft>
                <a:spcPts val="0"/>
              </a:spcAft>
              <a:buClr>
                <a:schemeClr val="accent1"/>
              </a:buClr>
              <a:buSzPct val="70000"/>
              <a:buFont typeface="Noto Sans Symbols"/>
              <a:buChar char="➢"/>
            </a:pPr>
            <a:r>
              <a:rPr b="0" i="0" lang="en-GB" sz="2400" u="none" cap="none" strike="noStrike">
                <a:solidFill>
                  <a:schemeClr val="dk2"/>
                </a:solidFill>
                <a:latin typeface="Source Sans Pro"/>
                <a:ea typeface="Source Sans Pro"/>
                <a:cs typeface="Source Sans Pro"/>
                <a:sym typeface="Source Sans Pro"/>
              </a:rPr>
              <a:t>Sustainable Development (SD)</a:t>
            </a:r>
          </a:p>
          <a:p>
            <a:pPr indent="-342900" lvl="0" marL="342900" marR="0" rtl="0" algn="l">
              <a:spcBef>
                <a:spcPts val="480"/>
              </a:spcBef>
              <a:spcAft>
                <a:spcPts val="0"/>
              </a:spcAft>
              <a:buClr>
                <a:schemeClr val="accent1"/>
              </a:buClr>
              <a:buSzPct val="70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a:p>
            <a:pPr indent="-342900" lvl="0" marL="342900" marR="0" rtl="0" algn="l">
              <a:spcBef>
                <a:spcPts val="480"/>
              </a:spcBef>
              <a:spcAft>
                <a:spcPts val="0"/>
              </a:spcAft>
              <a:buClr>
                <a:schemeClr val="accent1"/>
              </a:buClr>
              <a:buSzPct val="70000"/>
              <a:buFont typeface="Noto Sans Symbols"/>
              <a:buChar char="➢"/>
            </a:pPr>
            <a:r>
              <a:rPr b="0" i="0" lang="en-GB" sz="2400" u="none" cap="none" strike="noStrike">
                <a:solidFill>
                  <a:schemeClr val="dk2"/>
                </a:solidFill>
                <a:latin typeface="Source Sans Pro"/>
                <a:ea typeface="Source Sans Pro"/>
                <a:cs typeface="Source Sans Pro"/>
                <a:sym typeface="Source Sans Pro"/>
              </a:rPr>
              <a:t>Sustainable business: </a:t>
            </a:r>
          </a:p>
          <a:p>
            <a:pPr indent="-285750" lvl="1" marL="742950" marR="0" rtl="0" algn="l">
              <a:spcBef>
                <a:spcPts val="400"/>
              </a:spcBef>
              <a:spcAft>
                <a:spcPts val="0"/>
              </a:spcAft>
              <a:buClr>
                <a:schemeClr val="accent1"/>
              </a:buClr>
              <a:buSzPct val="70000"/>
              <a:buFont typeface="Noto Sans Symbols"/>
              <a:buChar char="✓"/>
            </a:pPr>
            <a:r>
              <a:rPr b="0" i="0" lang="en-GB" sz="2000" u="none" cap="none" strike="noStrike">
                <a:solidFill>
                  <a:schemeClr val="dk2"/>
                </a:solidFill>
                <a:latin typeface="Source Sans Pro"/>
                <a:ea typeface="Source Sans Pro"/>
                <a:cs typeface="Source Sans Pro"/>
                <a:sym typeface="Source Sans Pro"/>
              </a:rPr>
              <a:t>an extension of SD at microeconomic level - the correspondent of SD for the business sector</a:t>
            </a:r>
          </a:p>
          <a:p>
            <a:pPr indent="-342900" lvl="0" marL="342900" marR="0" rtl="0" algn="l">
              <a:spcBef>
                <a:spcPts val="400"/>
              </a:spcBef>
              <a:spcAft>
                <a:spcPts val="0"/>
              </a:spcAft>
              <a:buClr>
                <a:schemeClr val="accent1"/>
              </a:buClr>
              <a:buSzPct val="70000"/>
              <a:buFont typeface="Noto Sans Symbols"/>
              <a:buNone/>
            </a:pPr>
            <a:r>
              <a:t/>
            </a:r>
            <a:endParaRPr b="0" i="0" sz="2000" u="none" cap="none" strike="noStrike">
              <a:solidFill>
                <a:schemeClr val="dk2"/>
              </a:solidFill>
              <a:latin typeface="Source Sans Pro"/>
              <a:ea typeface="Source Sans Pro"/>
              <a:cs typeface="Source Sans Pro"/>
              <a:sym typeface="Source Sans Pro"/>
            </a:endParaRPr>
          </a:p>
          <a:p>
            <a:pPr indent="-342900" lvl="0" marL="342900" marR="0" rtl="0" algn="l">
              <a:spcBef>
                <a:spcPts val="480"/>
              </a:spcBef>
              <a:spcAft>
                <a:spcPts val="0"/>
              </a:spcAft>
              <a:buClr>
                <a:schemeClr val="accent1"/>
              </a:buClr>
              <a:buSzPct val="70000"/>
              <a:buFont typeface="Noto Sans Symbols"/>
              <a:buChar char="➢"/>
            </a:pPr>
            <a:r>
              <a:rPr b="0" i="1" lang="en-GB" sz="2400" u="none" cap="none" strike="noStrike">
                <a:solidFill>
                  <a:schemeClr val="dk2"/>
                </a:solidFill>
                <a:latin typeface="Source Sans Pro"/>
                <a:ea typeface="Source Sans Pro"/>
                <a:cs typeface="Source Sans Pro"/>
                <a:sym typeface="Source Sans Pro"/>
              </a:rPr>
              <a:t>Business sustainability: </a:t>
            </a:r>
            <a:r>
              <a:rPr b="0" i="0" lang="en-GB" sz="2400" u="none" cap="none" strike="noStrike">
                <a:solidFill>
                  <a:schemeClr val="dk2"/>
                </a:solidFill>
                <a:latin typeface="Source Sans Pro"/>
                <a:ea typeface="Source Sans Pro"/>
                <a:cs typeface="Source Sans Pro"/>
                <a:sym typeface="Source Sans Pro"/>
              </a:rPr>
              <a:t>the capacity of a business to prosper in the long term, with no foreseeable time limit</a:t>
            </a:r>
          </a:p>
          <a:p>
            <a:pPr indent="-342900" lvl="0" marL="342900" marR="0" rtl="0" algn="l">
              <a:spcBef>
                <a:spcPts val="640"/>
              </a:spcBef>
              <a:spcAft>
                <a:spcPts val="0"/>
              </a:spcAft>
              <a:buClr>
                <a:schemeClr val="accent1"/>
              </a:buClr>
              <a:buSzPct val="70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a:p>
            <a:pPr indent="-342900" lvl="0" marL="342900" marR="0" rtl="0" algn="l">
              <a:spcBef>
                <a:spcPts val="640"/>
              </a:spcBef>
              <a:spcAft>
                <a:spcPts val="0"/>
              </a:spcAft>
              <a:buClr>
                <a:schemeClr val="accent1"/>
              </a:buClr>
              <a:buSzPct val="70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p:txBody>
      </p:sp>
      <p:sp>
        <p:nvSpPr>
          <p:cNvPr id="141" name="Shape 141"/>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GB" sz="2800" u="none" cap="none" strike="noStrike">
                <a:solidFill>
                  <a:schemeClr val="dk2"/>
                </a:solidFill>
                <a:latin typeface="Source Sans Pro"/>
                <a:ea typeface="Source Sans Pro"/>
                <a:cs typeface="Source Sans Pro"/>
                <a:sym typeface="Source Sans Pro"/>
              </a:rPr>
              <a:t>THE BUSINESS-SOCIETY PARTNERSHIP: A MUST</a:t>
            </a:r>
          </a:p>
        </p:txBody>
      </p:sp>
      <p:sp>
        <p:nvSpPr>
          <p:cNvPr id="148" name="Shape 148"/>
          <p:cNvSpPr txBox="1"/>
          <p:nvPr>
            <p:ph idx="1" type="body"/>
          </p:nvPr>
        </p:nvSpPr>
        <p:spPr>
          <a:xfrm>
            <a:off x="304800" y="1554162"/>
            <a:ext cx="8686800"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0000"/>
              <a:buFont typeface="Noto Sans Symbols"/>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accent1"/>
              </a:buClr>
              <a:buSzPct val="70000"/>
              <a:buFont typeface="Noto Sans Symbols"/>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accent1"/>
              </a:buClr>
              <a:buSzPct val="70000"/>
              <a:buFont typeface="Noto Sans Symbols"/>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accent1"/>
              </a:buClr>
              <a:buSzPct val="70000"/>
              <a:buFont typeface="Noto Sans Symbols"/>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accent1"/>
              </a:buClr>
              <a:buSzPct val="70000"/>
              <a:buFont typeface="Noto Sans Symbols"/>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accent1"/>
              </a:buClr>
              <a:buSzPct val="70000"/>
              <a:buFont typeface="Noto Sans Symbols"/>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accent1"/>
              </a:buClr>
              <a:buSzPct val="70000"/>
              <a:buFont typeface="Noto Sans Symbols"/>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accent1"/>
              </a:buClr>
              <a:buSzPct val="70000"/>
              <a:buFont typeface="Noto Sans Symbols"/>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accent1"/>
              </a:buClr>
              <a:buSzPct val="70000"/>
              <a:buFont typeface="Noto Sans Symbols"/>
              <a:buNone/>
            </a:pPr>
            <a:r>
              <a:t/>
            </a:r>
            <a:endParaRPr b="0" i="0" sz="2000" u="none" cap="none" strike="noStrike">
              <a:solidFill>
                <a:schemeClr val="dk1"/>
              </a:solidFill>
              <a:latin typeface="Arial"/>
              <a:ea typeface="Arial"/>
              <a:cs typeface="Arial"/>
              <a:sym typeface="Arial"/>
            </a:endParaRPr>
          </a:p>
        </p:txBody>
      </p:sp>
      <p:grpSp>
        <p:nvGrpSpPr>
          <p:cNvPr id="149" name="Shape 149"/>
          <p:cNvGrpSpPr/>
          <p:nvPr/>
        </p:nvGrpSpPr>
        <p:grpSpPr>
          <a:xfrm>
            <a:off x="539552" y="1484784"/>
            <a:ext cx="8280920" cy="3312368"/>
            <a:chOff x="0" y="1700807"/>
            <a:chExt cx="8748464" cy="3672409"/>
          </a:xfrm>
        </p:grpSpPr>
        <p:sp>
          <p:nvSpPr>
            <p:cNvPr id="150" name="Shape 150"/>
            <p:cNvSpPr/>
            <p:nvPr/>
          </p:nvSpPr>
          <p:spPr>
            <a:xfrm>
              <a:off x="251519" y="1700807"/>
              <a:ext cx="8496944" cy="3672409"/>
            </a:xfrm>
            <a:prstGeom prst="ellipse">
              <a:avLst/>
            </a:prstGeom>
            <a:solidFill>
              <a:srgbClr val="7CB967"/>
            </a:solidFill>
            <a:ln cap="flat" cmpd="sng" w="25400">
              <a:solidFill>
                <a:srgbClr val="FCECD8"/>
              </a:solidFill>
              <a:prstDash val="solid"/>
              <a:round/>
              <a:headEnd len="med" w="med" type="none"/>
              <a:tailEnd len="med" w="med" type="none"/>
            </a:ln>
          </p:spPr>
          <p:txBody>
            <a:bodyPr anchorCtr="0" anchor="ctr" bIns="45700" lIns="0" rIns="91425" tIns="45700">
              <a:noAutofit/>
            </a:bodyPr>
            <a:lstStyle/>
            <a:p>
              <a:pPr indent="0" lvl="0" marL="0" marR="0" rtl="0" algn="r">
                <a:spcBef>
                  <a:spcPts val="0"/>
                </a:spcBef>
                <a:spcAft>
                  <a:spcPts val="0"/>
                </a:spcAft>
                <a:buSzPct val="25000"/>
                <a:buNone/>
              </a:pPr>
              <a:r>
                <a:rPr lang="en-GB" sz="1800">
                  <a:solidFill>
                    <a:schemeClr val="dk1"/>
                  </a:solidFill>
                  <a:latin typeface="Arial"/>
                  <a:ea typeface="Arial"/>
                  <a:cs typeface="Arial"/>
                  <a:sym typeface="Arial"/>
                </a:rPr>
                <a:t>				</a:t>
              </a:r>
              <a:r>
                <a:rPr lang="en-GB" sz="1800">
                  <a:solidFill>
                    <a:schemeClr val="lt1"/>
                  </a:solidFill>
                  <a:latin typeface="Arial"/>
                  <a:ea typeface="Arial"/>
                  <a:cs typeface="Arial"/>
                  <a:sym typeface="Arial"/>
                </a:rPr>
                <a:t>Sustainable </a:t>
              </a:r>
            </a:p>
            <a:p>
              <a:pPr indent="0" lvl="0" marL="0" marR="0" rtl="0" algn="r">
                <a:spcBef>
                  <a:spcPts val="0"/>
                </a:spcBef>
                <a:spcAft>
                  <a:spcPts val="0"/>
                </a:spcAft>
                <a:buSzPct val="25000"/>
                <a:buNone/>
              </a:pPr>
              <a:r>
                <a:rPr lang="en-GB" sz="1800">
                  <a:solidFill>
                    <a:schemeClr val="lt1"/>
                  </a:solidFill>
                  <a:latin typeface="Arial"/>
                  <a:ea typeface="Arial"/>
                  <a:cs typeface="Arial"/>
                  <a:sym typeface="Arial"/>
                </a:rPr>
                <a:t>	Biosphere </a:t>
              </a:r>
            </a:p>
          </p:txBody>
        </p:sp>
        <p:sp>
          <p:nvSpPr>
            <p:cNvPr id="151" name="Shape 151"/>
            <p:cNvSpPr/>
            <p:nvPr/>
          </p:nvSpPr>
          <p:spPr>
            <a:xfrm>
              <a:off x="539552" y="2276872"/>
              <a:ext cx="5616623" cy="2448271"/>
            </a:xfrm>
            <a:prstGeom prst="ellipse">
              <a:avLst/>
            </a:prstGeom>
            <a:solidFill>
              <a:srgbClr val="9DB25E"/>
            </a:solidFill>
            <a:ln cap="flat" cmpd="sng" w="25400">
              <a:solidFill>
                <a:srgbClr val="FCECD8"/>
              </a:solidFill>
              <a:prstDash val="solid"/>
              <a:round/>
              <a:headEnd len="med" w="med" type="none"/>
              <a:tailEnd len="med" w="med" type="none"/>
            </a:ln>
          </p:spPr>
          <p:txBody>
            <a:bodyPr anchorCtr="0" anchor="ctr" bIns="45700" lIns="91425" rIns="91425" tIns="45700">
              <a:noAutofit/>
            </a:bodyPr>
            <a:lstStyle/>
            <a:p>
              <a:pPr indent="0" lvl="0" marL="0" marR="0" rtl="0" algn="r">
                <a:spcBef>
                  <a:spcPts val="0"/>
                </a:spcBef>
                <a:spcAft>
                  <a:spcPts val="0"/>
                </a:spcAft>
                <a:buSzPct val="25000"/>
                <a:buNone/>
              </a:pPr>
              <a:r>
                <a:rPr lang="en-GB" sz="1800">
                  <a:solidFill>
                    <a:schemeClr val="dk1"/>
                  </a:solidFill>
                  <a:latin typeface="Arial"/>
                  <a:ea typeface="Arial"/>
                  <a:cs typeface="Arial"/>
                  <a:sym typeface="Arial"/>
                </a:rPr>
                <a:t>		     </a:t>
              </a:r>
              <a:r>
                <a:rPr lang="en-GB" sz="1800">
                  <a:solidFill>
                    <a:schemeClr val="lt1"/>
                  </a:solidFill>
                  <a:latin typeface="Arial"/>
                  <a:ea typeface="Arial"/>
                  <a:cs typeface="Arial"/>
                  <a:sym typeface="Arial"/>
                </a:rPr>
                <a:t>Sustainable  Society</a:t>
              </a:r>
            </a:p>
          </p:txBody>
        </p:sp>
        <p:sp>
          <p:nvSpPr>
            <p:cNvPr id="152" name="Shape 152"/>
            <p:cNvSpPr/>
            <p:nvPr/>
          </p:nvSpPr>
          <p:spPr>
            <a:xfrm>
              <a:off x="683568" y="2852935"/>
              <a:ext cx="3312367" cy="1296143"/>
            </a:xfrm>
            <a:prstGeom prst="ellipse">
              <a:avLst/>
            </a:prstGeom>
            <a:solidFill>
              <a:schemeClr val="accent1"/>
            </a:solidFill>
            <a:ln cap="flat" cmpd="sng" w="254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r">
                <a:spcBef>
                  <a:spcPts val="0"/>
                </a:spcBef>
                <a:spcAft>
                  <a:spcPts val="0"/>
                </a:spcAft>
                <a:buSzPct val="25000"/>
                <a:buNone/>
              </a:pPr>
              <a:r>
                <a:rPr lang="en-GB" sz="1800">
                  <a:solidFill>
                    <a:schemeClr val="lt1"/>
                  </a:solidFill>
                  <a:latin typeface="Arial"/>
                  <a:ea typeface="Arial"/>
                  <a:cs typeface="Arial"/>
                  <a:sym typeface="Arial"/>
                </a:rPr>
                <a:t>Sustainable 	Economy</a:t>
              </a:r>
            </a:p>
          </p:txBody>
        </p:sp>
        <p:sp>
          <p:nvSpPr>
            <p:cNvPr id="153" name="Shape 153"/>
            <p:cNvSpPr/>
            <p:nvPr/>
          </p:nvSpPr>
          <p:spPr>
            <a:xfrm>
              <a:off x="1203916" y="3243834"/>
              <a:ext cx="216023" cy="432047"/>
            </a:xfrm>
            <a:prstGeom prst="diamond">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54" name="Shape 154"/>
            <p:cNvCxnSpPr/>
            <p:nvPr/>
          </p:nvCxnSpPr>
          <p:spPr>
            <a:xfrm flipH="1" rot="-5400000">
              <a:off x="-12221" y="2027852"/>
              <a:ext cx="1378437" cy="1032950"/>
            </a:xfrm>
            <a:prstGeom prst="bentConnector3">
              <a:avLst>
                <a:gd fmla="val 74027" name="adj1"/>
              </a:avLst>
            </a:prstGeom>
            <a:noFill/>
            <a:ln cap="flat" cmpd="sng" w="10000">
              <a:solidFill>
                <a:srgbClr val="FF0000"/>
              </a:solidFill>
              <a:prstDash val="solid"/>
              <a:round/>
              <a:headEnd len="med" w="med" type="none"/>
              <a:tailEnd len="lg" w="lg" type="stealth"/>
            </a:ln>
          </p:spPr>
        </p:cxnSp>
        <p:sp>
          <p:nvSpPr>
            <p:cNvPr id="155" name="Shape 155"/>
            <p:cNvSpPr/>
            <p:nvPr/>
          </p:nvSpPr>
          <p:spPr>
            <a:xfrm>
              <a:off x="0" y="1855109"/>
              <a:ext cx="1763687" cy="36004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lang="en-GB" sz="1800">
                  <a:solidFill>
                    <a:srgbClr val="FF0000"/>
                  </a:solidFill>
                  <a:latin typeface="Arial"/>
                  <a:ea typeface="Arial"/>
                  <a:cs typeface="Arial"/>
                  <a:sym typeface="Arial"/>
                </a:rPr>
                <a:t>Sustainable</a:t>
              </a:r>
            </a:p>
            <a:p>
              <a:pPr indent="0" lvl="0" marL="0" marR="0" rtl="0" algn="ctr">
                <a:spcBef>
                  <a:spcPts val="0"/>
                </a:spcBef>
                <a:spcAft>
                  <a:spcPts val="0"/>
                </a:spcAft>
                <a:buSzPct val="25000"/>
                <a:buNone/>
              </a:pPr>
              <a:r>
                <a:rPr lang="en-GB" sz="1800">
                  <a:solidFill>
                    <a:srgbClr val="FF0000"/>
                  </a:solidFill>
                  <a:latin typeface="Arial"/>
                  <a:ea typeface="Arial"/>
                  <a:cs typeface="Arial"/>
                  <a:sym typeface="Arial"/>
                </a:rPr>
                <a:t> Business</a:t>
              </a:r>
            </a:p>
          </p:txBody>
        </p:sp>
      </p:grpSp>
      <p:sp>
        <p:nvSpPr>
          <p:cNvPr id="156" name="Shape 156"/>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
        <p:nvSpPr>
          <p:cNvPr id="157" name="Shape 157"/>
          <p:cNvSpPr/>
          <p:nvPr/>
        </p:nvSpPr>
        <p:spPr>
          <a:xfrm>
            <a:off x="395536" y="5157192"/>
            <a:ext cx="8352928"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Noto Sans Symbols"/>
              <a:buChar char="➢"/>
            </a:pPr>
            <a:r>
              <a:rPr lang="en-GB" sz="1800">
                <a:solidFill>
                  <a:schemeClr val="dk1"/>
                </a:solidFill>
                <a:latin typeface="Arial"/>
                <a:ea typeface="Arial"/>
                <a:cs typeface="Arial"/>
                <a:sym typeface="Arial"/>
              </a:rPr>
              <a:t> Business sustainability depends on, and simultaneously affects the sustainability of social and natural environments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107504" y="457200"/>
            <a:ext cx="8884095" cy="8381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1" lang="en-GB" sz="3240" u="none" cap="none" strike="noStrike">
                <a:solidFill>
                  <a:schemeClr val="dk2"/>
                </a:solidFill>
                <a:latin typeface="Source Sans Pro"/>
                <a:ea typeface="Source Sans Pro"/>
                <a:cs typeface="Source Sans Pro"/>
                <a:sym typeface="Source Sans Pro"/>
              </a:rPr>
              <a:t>BUSINESS SUSTAINABILITY: A STRATEGIC CHOICE</a:t>
            </a:r>
          </a:p>
        </p:txBody>
      </p:sp>
      <p:sp>
        <p:nvSpPr>
          <p:cNvPr id="164" name="Shape 164"/>
          <p:cNvSpPr txBox="1"/>
          <p:nvPr>
            <p:ph idx="1" type="body"/>
          </p:nvPr>
        </p:nvSpPr>
        <p:spPr>
          <a:xfrm>
            <a:off x="468312" y="1196975"/>
            <a:ext cx="8229600" cy="4957762"/>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accent1"/>
              </a:buClr>
              <a:buSzPct val="25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a:p>
            <a:pPr indent="-342900" lvl="0" marL="342900" marR="0" rtl="0" algn="l">
              <a:lnSpc>
                <a:spcPct val="90000"/>
              </a:lnSpc>
              <a:spcBef>
                <a:spcPts val="480"/>
              </a:spcBef>
              <a:spcAft>
                <a:spcPts val="0"/>
              </a:spcAft>
              <a:buClr>
                <a:schemeClr val="accent1"/>
              </a:buClr>
              <a:buSzPct val="70000"/>
              <a:buFont typeface="Noto Sans Symbols"/>
              <a:buChar char="➢"/>
            </a:pPr>
            <a:r>
              <a:rPr b="0" i="0" lang="en-GB" sz="2400" u="none" cap="none" strike="noStrike">
                <a:solidFill>
                  <a:schemeClr val="dk2"/>
                </a:solidFill>
                <a:latin typeface="Source Sans Pro"/>
                <a:ea typeface="Source Sans Pro"/>
                <a:cs typeface="Source Sans Pro"/>
                <a:sym typeface="Source Sans Pro"/>
              </a:rPr>
              <a:t>Long-term company prosperity requires factoring social and environmental</a:t>
            </a:r>
            <a:r>
              <a:rPr b="0" i="1" lang="en-GB" sz="2400" u="none" cap="none" strike="noStrike">
                <a:solidFill>
                  <a:schemeClr val="dk2"/>
                </a:solidFill>
                <a:latin typeface="Source Sans Pro"/>
                <a:ea typeface="Source Sans Pro"/>
                <a:cs typeface="Source Sans Pro"/>
                <a:sym typeface="Source Sans Pro"/>
              </a:rPr>
              <a:t> </a:t>
            </a:r>
            <a:r>
              <a:rPr b="0" i="0" lang="en-GB" sz="2400" u="none" cap="none" strike="noStrike">
                <a:solidFill>
                  <a:schemeClr val="dk2"/>
                </a:solidFill>
                <a:latin typeface="Source Sans Pro"/>
                <a:ea typeface="Source Sans Pro"/>
                <a:cs typeface="Source Sans Pro"/>
                <a:sym typeface="Source Sans Pro"/>
              </a:rPr>
              <a:t>concerns into business conduct. </a:t>
            </a:r>
          </a:p>
          <a:p>
            <a:pPr indent="-342900" lvl="0" marL="342900" marR="0" rtl="0" algn="l">
              <a:lnSpc>
                <a:spcPct val="90000"/>
              </a:lnSpc>
              <a:spcBef>
                <a:spcPts val="480"/>
              </a:spcBef>
              <a:spcAft>
                <a:spcPts val="0"/>
              </a:spcAft>
              <a:buClr>
                <a:schemeClr val="accent1"/>
              </a:buClr>
              <a:buSzPct val="70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a:p>
            <a:pPr indent="-342900" lvl="0" marL="342900" marR="0" rtl="0" algn="l">
              <a:lnSpc>
                <a:spcPct val="90000"/>
              </a:lnSpc>
              <a:spcBef>
                <a:spcPts val="480"/>
              </a:spcBef>
              <a:spcAft>
                <a:spcPts val="0"/>
              </a:spcAft>
              <a:buClr>
                <a:schemeClr val="accent1"/>
              </a:buClr>
              <a:buSzPct val="70000"/>
              <a:buFont typeface="Noto Sans Symbols"/>
              <a:buChar char="➢"/>
            </a:pPr>
            <a:r>
              <a:rPr b="0" i="0" lang="en-GB" sz="2400" u="none" cap="none" strike="noStrike">
                <a:solidFill>
                  <a:schemeClr val="dk2"/>
                </a:solidFill>
                <a:latin typeface="Source Sans Pro"/>
                <a:ea typeface="Source Sans Pro"/>
                <a:cs typeface="Source Sans Pro"/>
                <a:sym typeface="Source Sans Pro"/>
              </a:rPr>
              <a:t> Business sustainability: a matter of strategic choice</a:t>
            </a:r>
          </a:p>
          <a:p>
            <a:pPr indent="-342900" lvl="0" marL="342900" marR="0" rtl="0" algn="l">
              <a:lnSpc>
                <a:spcPct val="90000"/>
              </a:lnSpc>
              <a:spcBef>
                <a:spcPts val="480"/>
              </a:spcBef>
              <a:spcAft>
                <a:spcPts val="0"/>
              </a:spcAft>
              <a:buClr>
                <a:schemeClr val="accent1"/>
              </a:buClr>
              <a:buSzPct val="25000"/>
              <a:buFont typeface="Noto Sans Symbols"/>
              <a:buNone/>
            </a:pPr>
            <a:r>
              <a:rPr b="0" i="0" lang="en-GB" sz="2400" u="none" cap="none" strike="noStrike">
                <a:solidFill>
                  <a:schemeClr val="dk2"/>
                </a:solidFill>
                <a:latin typeface="Source Sans Pro"/>
                <a:ea typeface="Source Sans Pro"/>
                <a:cs typeface="Source Sans Pro"/>
                <a:sym typeface="Source Sans Pro"/>
              </a:rPr>
              <a:t>…..deciding the long term direction of the firm</a:t>
            </a:r>
          </a:p>
          <a:p>
            <a:pPr indent="-342900" lvl="0" marL="342900" marR="0" rtl="0" algn="l">
              <a:lnSpc>
                <a:spcPct val="90000"/>
              </a:lnSpc>
              <a:spcBef>
                <a:spcPts val="480"/>
              </a:spcBef>
              <a:spcAft>
                <a:spcPts val="0"/>
              </a:spcAft>
              <a:buClr>
                <a:schemeClr val="accent1"/>
              </a:buClr>
              <a:buSzPct val="25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a:p>
            <a:pPr indent="-342900" lvl="0" marL="342900" marR="0" rtl="0" algn="l">
              <a:lnSpc>
                <a:spcPct val="90000"/>
              </a:lnSpc>
              <a:spcBef>
                <a:spcPts val="480"/>
              </a:spcBef>
              <a:spcAft>
                <a:spcPts val="0"/>
              </a:spcAft>
              <a:buClr>
                <a:schemeClr val="accent1"/>
              </a:buClr>
              <a:buSzPct val="70000"/>
              <a:buFont typeface="Noto Sans Symbols"/>
              <a:buChar char="➢"/>
            </a:pPr>
            <a:r>
              <a:rPr b="0" i="0" lang="en-GB" sz="2400" u="none" cap="none" strike="noStrike">
                <a:solidFill>
                  <a:schemeClr val="dk2"/>
                </a:solidFill>
                <a:latin typeface="Source Sans Pro"/>
                <a:ea typeface="Source Sans Pro"/>
                <a:cs typeface="Source Sans Pro"/>
                <a:sym typeface="Source Sans Pro"/>
              </a:rPr>
              <a:t>Addressing social and environmental objectives that are </a:t>
            </a:r>
            <a:r>
              <a:rPr b="0" i="0" lang="en-GB" sz="2400" u="none" cap="none" strike="noStrike">
                <a:solidFill>
                  <a:schemeClr val="dk2"/>
                </a:solidFill>
                <a:latin typeface="Arial"/>
                <a:ea typeface="Arial"/>
                <a:cs typeface="Arial"/>
                <a:sym typeface="Arial"/>
              </a:rPr>
              <a:t>tightly linked with their business interests =&gt; sound sustainability strategies which will set them apart from competition </a:t>
            </a:r>
          </a:p>
          <a:p>
            <a:pPr indent="-342900" lvl="0" marL="342900" marR="0" rtl="0" algn="l">
              <a:lnSpc>
                <a:spcPct val="90000"/>
              </a:lnSpc>
              <a:spcBef>
                <a:spcPts val="480"/>
              </a:spcBef>
              <a:spcAft>
                <a:spcPts val="0"/>
              </a:spcAft>
              <a:buClr>
                <a:schemeClr val="accent1"/>
              </a:buClr>
              <a:buSzPct val="25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a:p>
            <a:pPr indent="-342900" lvl="0" marL="342900" marR="0" rtl="0" algn="l">
              <a:lnSpc>
                <a:spcPct val="90000"/>
              </a:lnSpc>
              <a:spcBef>
                <a:spcPts val="480"/>
              </a:spcBef>
              <a:spcAft>
                <a:spcPts val="0"/>
              </a:spcAft>
              <a:buClr>
                <a:schemeClr val="accent1"/>
              </a:buClr>
              <a:buSzPct val="25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a:p>
            <a:pPr indent="-342900" lvl="0" marL="342900" marR="0" rtl="0" algn="l">
              <a:lnSpc>
                <a:spcPct val="90000"/>
              </a:lnSpc>
              <a:spcBef>
                <a:spcPts val="480"/>
              </a:spcBef>
              <a:spcAft>
                <a:spcPts val="0"/>
              </a:spcAft>
              <a:buClr>
                <a:schemeClr val="accent1"/>
              </a:buClr>
              <a:buSzPct val="70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a:p>
            <a:pPr indent="-342900" lvl="0" marL="342900" marR="0" rtl="0" algn="l">
              <a:lnSpc>
                <a:spcPct val="90000"/>
              </a:lnSpc>
              <a:spcBef>
                <a:spcPts val="480"/>
              </a:spcBef>
              <a:spcAft>
                <a:spcPts val="0"/>
              </a:spcAft>
              <a:buClr>
                <a:schemeClr val="accent1"/>
              </a:buClr>
              <a:buSzPct val="70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a:p>
            <a:pPr indent="-342900" lvl="0" marL="342900" marR="0" rtl="0" algn="l">
              <a:lnSpc>
                <a:spcPct val="90000"/>
              </a:lnSpc>
              <a:spcBef>
                <a:spcPts val="480"/>
              </a:spcBef>
              <a:spcAft>
                <a:spcPts val="0"/>
              </a:spcAft>
              <a:buClr>
                <a:schemeClr val="accent1"/>
              </a:buClr>
              <a:buSzPct val="70000"/>
              <a:buFont typeface="Noto Sans Symbols"/>
              <a:buNone/>
            </a:pPr>
            <a:r>
              <a:t/>
            </a:r>
            <a:endParaRPr b="0" i="0" sz="2400" u="none" cap="none" strike="noStrike">
              <a:solidFill>
                <a:schemeClr val="dk2"/>
              </a:solidFill>
              <a:latin typeface="Source Sans Pro"/>
              <a:ea typeface="Source Sans Pro"/>
              <a:cs typeface="Source Sans Pro"/>
              <a:sym typeface="Source Sans Pro"/>
            </a:endParaRPr>
          </a:p>
        </p:txBody>
      </p:sp>
      <p:sp>
        <p:nvSpPr>
          <p:cNvPr id="165" name="Shape 165"/>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0" y="260647"/>
            <a:ext cx="8991600" cy="8381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GB" sz="2800" u="none" cap="none" strike="noStrike">
                <a:solidFill>
                  <a:schemeClr val="dk2"/>
                </a:solidFill>
                <a:latin typeface="Source Sans Pro"/>
                <a:ea typeface="Source Sans Pro"/>
                <a:cs typeface="Source Sans Pro"/>
                <a:sym typeface="Source Sans Pro"/>
              </a:rPr>
              <a:t>COMPANIES</a:t>
            </a:r>
            <a:r>
              <a:rPr lang="en-GB" sz="2800"/>
              <a:t>’</a:t>
            </a:r>
            <a:r>
              <a:rPr b="0" i="0" lang="en-GB" sz="2800" u="none" cap="none" strike="noStrike">
                <a:solidFill>
                  <a:schemeClr val="dk2"/>
                </a:solidFill>
                <a:latin typeface="Source Sans Pro"/>
                <a:ea typeface="Source Sans Pro"/>
                <a:cs typeface="Source Sans Pro"/>
                <a:sym typeface="Source Sans Pro"/>
              </a:rPr>
              <a:t> CHOICES</a:t>
            </a:r>
            <a:br>
              <a:rPr b="0" i="0" lang="en-GB" sz="2800" u="none" cap="none" strike="noStrike">
                <a:solidFill>
                  <a:schemeClr val="dk2"/>
                </a:solidFill>
                <a:latin typeface="Source Sans Pro"/>
                <a:ea typeface="Source Sans Pro"/>
                <a:cs typeface="Source Sans Pro"/>
                <a:sym typeface="Source Sans Pro"/>
              </a:rPr>
            </a:br>
            <a:r>
              <a:rPr b="0" i="0" lang="en-GB" sz="2800" u="none" cap="none" strike="noStrike">
                <a:solidFill>
                  <a:schemeClr val="dk2"/>
                </a:solidFill>
                <a:latin typeface="Source Sans Pro"/>
                <a:ea typeface="Source Sans Pro"/>
                <a:cs typeface="Source Sans Pro"/>
                <a:sym typeface="Source Sans Pro"/>
              </a:rPr>
              <a:t>REGARDING THE SUSTAINABILITY IMPERATIVE</a:t>
            </a:r>
            <a:br>
              <a:rPr b="0" i="0" lang="en-GB" sz="2800" u="none" cap="none" strike="noStrike">
                <a:solidFill>
                  <a:schemeClr val="dk2"/>
                </a:solidFill>
                <a:latin typeface="Source Sans Pro"/>
                <a:ea typeface="Source Sans Pro"/>
                <a:cs typeface="Source Sans Pro"/>
                <a:sym typeface="Source Sans Pro"/>
              </a:rPr>
            </a:br>
          </a:p>
        </p:txBody>
      </p:sp>
      <p:grpSp>
        <p:nvGrpSpPr>
          <p:cNvPr id="172" name="Shape 172"/>
          <p:cNvGrpSpPr/>
          <p:nvPr/>
        </p:nvGrpSpPr>
        <p:grpSpPr>
          <a:xfrm>
            <a:off x="467544" y="1196429"/>
            <a:ext cx="8496489" cy="5473469"/>
            <a:chOff x="1515" y="6726"/>
            <a:chExt cx="7209" cy="5995"/>
          </a:xfrm>
        </p:grpSpPr>
        <p:sp>
          <p:nvSpPr>
            <p:cNvPr id="173" name="Shape 173"/>
            <p:cNvSpPr/>
            <p:nvPr/>
          </p:nvSpPr>
          <p:spPr>
            <a:xfrm>
              <a:off x="1698" y="7041"/>
              <a:ext cx="6964" cy="567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 name="Shape 174"/>
            <p:cNvSpPr/>
            <p:nvPr/>
          </p:nvSpPr>
          <p:spPr>
            <a:xfrm>
              <a:off x="1515" y="11380"/>
              <a:ext cx="2566" cy="788"/>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Stage 1: Non-Compliance</a:t>
              </a:r>
            </a:p>
            <a:p>
              <a:pPr indent="0" lvl="0" marL="0" marR="0" rtl="0" algn="l">
                <a:spcBef>
                  <a:spcPts val="0"/>
                </a:spcBef>
                <a:spcAft>
                  <a:spcPts val="0"/>
                </a:spcAft>
                <a:buClr>
                  <a:schemeClr val="dk1"/>
                </a:buClr>
                <a:buSzPct val="100000"/>
                <a:buFont typeface="Times New Roman"/>
                <a:buChar char="-"/>
              </a:pPr>
              <a:r>
                <a:rPr i="1" lang="en-GB" sz="1400">
                  <a:solidFill>
                    <a:schemeClr val="dk1"/>
                  </a:solidFill>
                  <a:latin typeface="Times New Roman"/>
                  <a:ea typeface="Times New Roman"/>
                  <a:cs typeface="Times New Roman"/>
                  <a:sym typeface="Times New Roman"/>
                </a:rPr>
                <a:t>  battles regulations for sustainability</a:t>
              </a:r>
            </a:p>
            <a:p>
              <a:pPr indent="0" lvl="0" marL="0" marR="0" rtl="0" algn="l">
                <a:spcBef>
                  <a:spcPts val="0"/>
                </a:spcBef>
                <a:spcAft>
                  <a:spcPts val="0"/>
                </a:spcAft>
                <a:buClr>
                  <a:schemeClr val="dk1"/>
                </a:buClr>
                <a:buSzPct val="100000"/>
                <a:buFont typeface="Times New Roman"/>
                <a:buChar char="-"/>
              </a:pPr>
              <a:r>
                <a:rPr i="1" lang="en-GB" sz="1400">
                  <a:solidFill>
                    <a:schemeClr val="dk1"/>
                  </a:solidFill>
                  <a:latin typeface="Times New Roman"/>
                  <a:ea typeface="Times New Roman"/>
                  <a:cs typeface="Times New Roman"/>
                  <a:sym typeface="Times New Roman"/>
                </a:rPr>
                <a:t>  generating profits – sole obligation </a:t>
              </a:r>
            </a:p>
            <a:p>
              <a:pPr indent="0" lvl="0" marL="0" marR="0" rtl="0" algn="l">
                <a:spcBef>
                  <a:spcPts val="0"/>
                </a:spcBef>
                <a:spcAft>
                  <a:spcPts val="0"/>
                </a:spcAft>
                <a:buClr>
                  <a:schemeClr val="dk1"/>
                </a:buClr>
                <a:buFont typeface="Arial"/>
                <a:buNone/>
              </a:pPr>
              <a:r>
                <a:t/>
              </a:r>
              <a:endParaRPr sz="1400">
                <a:solidFill>
                  <a:schemeClr val="dk1"/>
                </a:solidFill>
                <a:latin typeface="Arial"/>
                <a:ea typeface="Arial"/>
                <a:cs typeface="Arial"/>
                <a:sym typeface="Arial"/>
              </a:endParaRPr>
            </a:p>
          </p:txBody>
        </p:sp>
        <p:sp>
          <p:nvSpPr>
            <p:cNvPr id="175" name="Shape 175"/>
            <p:cNvSpPr/>
            <p:nvPr/>
          </p:nvSpPr>
          <p:spPr>
            <a:xfrm>
              <a:off x="2677" y="10276"/>
              <a:ext cx="2452" cy="868"/>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just">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Stage 2: Compliance</a:t>
              </a:r>
            </a:p>
            <a:p>
              <a:pPr indent="0" lvl="0" marL="0" marR="0" rtl="0" algn="l">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 </a:t>
              </a:r>
              <a:r>
                <a:rPr i="1" lang="en-GB" sz="1400">
                  <a:solidFill>
                    <a:schemeClr val="dk1"/>
                  </a:solidFill>
                  <a:latin typeface="Times New Roman"/>
                  <a:ea typeface="Times New Roman"/>
                  <a:cs typeface="Times New Roman"/>
                  <a:sym typeface="Times New Roman"/>
                </a:rPr>
                <a:t>a cost, generated by compliance with legislation</a:t>
              </a:r>
            </a:p>
            <a:p>
              <a:pPr indent="0" lvl="0" marL="0" marR="0" rtl="0" algn="just">
                <a:spcBef>
                  <a:spcPts val="0"/>
                </a:spcBef>
                <a:spcAft>
                  <a:spcPts val="0"/>
                </a:spcAft>
                <a:buNone/>
              </a:pPr>
              <a:r>
                <a:t/>
              </a:r>
              <a:endParaRPr b="1" i="1" sz="14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1" i="1" sz="1400">
                <a:solidFill>
                  <a:schemeClr val="dk1"/>
                </a:solidFill>
                <a:latin typeface="Arial"/>
                <a:ea typeface="Arial"/>
                <a:cs typeface="Arial"/>
                <a:sym typeface="Arial"/>
              </a:endParaRPr>
            </a:p>
          </p:txBody>
        </p:sp>
        <p:sp>
          <p:nvSpPr>
            <p:cNvPr id="176" name="Shape 176"/>
            <p:cNvSpPr/>
            <p:nvPr/>
          </p:nvSpPr>
          <p:spPr>
            <a:xfrm>
              <a:off x="4081" y="9093"/>
              <a:ext cx="2688" cy="946"/>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Stage 3:</a:t>
              </a:r>
              <a:r>
                <a:rPr b="1" lang="en-GB" sz="1400">
                  <a:solidFill>
                    <a:schemeClr val="dk1"/>
                  </a:solidFill>
                  <a:latin typeface="Times New Roman"/>
                  <a:ea typeface="Times New Roman"/>
                  <a:cs typeface="Times New Roman"/>
                  <a:sym typeface="Times New Roman"/>
                </a:rPr>
                <a:t> Beyond compliance</a:t>
              </a:r>
            </a:p>
            <a:p>
              <a:pPr indent="0" lvl="0" marL="0" marR="0" rtl="0" algn="l">
                <a:spcBef>
                  <a:spcPts val="0"/>
                </a:spcBef>
                <a:spcAft>
                  <a:spcPts val="0"/>
                </a:spcAft>
                <a:buClr>
                  <a:schemeClr val="dk1"/>
                </a:buClr>
                <a:buSzPct val="100000"/>
                <a:buFont typeface="Times New Roman"/>
                <a:buChar char="-"/>
              </a:pPr>
              <a:r>
                <a:rPr i="1" lang="en-GB" sz="1400">
                  <a:solidFill>
                    <a:schemeClr val="dk1"/>
                  </a:solidFill>
                  <a:latin typeface="Times New Roman"/>
                  <a:ea typeface="Times New Roman"/>
                  <a:cs typeface="Times New Roman"/>
                  <a:sym typeface="Times New Roman"/>
                </a:rPr>
                <a:t>“a necessary evil”</a:t>
              </a:r>
            </a:p>
            <a:p>
              <a:pPr indent="0" lvl="0" marL="0" marR="0" rtl="0" algn="l">
                <a:spcBef>
                  <a:spcPts val="0"/>
                </a:spcBef>
                <a:spcAft>
                  <a:spcPts val="0"/>
                </a:spcAft>
                <a:buClr>
                  <a:schemeClr val="dk1"/>
                </a:buClr>
                <a:buSzPct val="100000"/>
                <a:buFont typeface="Times New Roman"/>
                <a:buChar char="-"/>
              </a:pPr>
              <a:r>
                <a:rPr i="1" lang="en-GB" sz="1400">
                  <a:solidFill>
                    <a:schemeClr val="dk1"/>
                  </a:solidFill>
                  <a:latin typeface="Times New Roman"/>
                  <a:ea typeface="Times New Roman"/>
                  <a:cs typeface="Times New Roman"/>
                  <a:sym typeface="Times New Roman"/>
                </a:rPr>
                <a:t> reducing costs, improving reputation</a:t>
              </a:r>
            </a:p>
          </p:txBody>
        </p:sp>
        <p:sp>
          <p:nvSpPr>
            <p:cNvPr id="177" name="Shape 177"/>
            <p:cNvSpPr/>
            <p:nvPr/>
          </p:nvSpPr>
          <p:spPr>
            <a:xfrm>
              <a:off x="5121" y="7988"/>
              <a:ext cx="2700" cy="900"/>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GB" sz="1400" u="none" cap="none" strike="noStrike">
                  <a:solidFill>
                    <a:schemeClr val="dk1"/>
                  </a:solidFill>
                  <a:latin typeface="Times New Roman"/>
                  <a:ea typeface="Times New Roman"/>
                  <a:cs typeface="Times New Roman"/>
                  <a:sym typeface="Times New Roman"/>
                </a:rPr>
                <a:t>Stage 4</a:t>
              </a:r>
              <a:r>
                <a:rPr b="1" i="0" lang="en-GB" sz="1400" u="none" cap="none" strike="noStrike">
                  <a:solidFill>
                    <a:schemeClr val="dk1"/>
                  </a:solidFill>
                  <a:latin typeface="Times New Roman"/>
                  <a:ea typeface="Times New Roman"/>
                  <a:cs typeface="Times New Roman"/>
                  <a:sym typeface="Times New Roman"/>
                </a:rPr>
                <a:t>: Integrated strategy</a:t>
              </a:r>
            </a:p>
            <a:p>
              <a:pPr indent="0" lvl="0" marL="0" marR="0" rtl="0" algn="l">
                <a:lnSpc>
                  <a:spcPct val="100000"/>
                </a:lnSpc>
                <a:spcBef>
                  <a:spcPts val="0"/>
                </a:spcBef>
                <a:spcAft>
                  <a:spcPts val="0"/>
                </a:spcAft>
                <a:buClr>
                  <a:schemeClr val="dk1"/>
                </a:buClr>
                <a:buSzPct val="100000"/>
                <a:buFont typeface="Times New Roman"/>
                <a:buChar char="-"/>
              </a:pPr>
              <a:r>
                <a:rPr lang="en-GB" sz="1400">
                  <a:solidFill>
                    <a:schemeClr val="dk1"/>
                  </a:solidFill>
                  <a:latin typeface="Times New Roman"/>
                  <a:ea typeface="Times New Roman"/>
                  <a:cs typeface="Times New Roman"/>
                  <a:sym typeface="Times New Roman"/>
                </a:rPr>
                <a:t> </a:t>
              </a:r>
              <a:r>
                <a:rPr i="1" lang="en-GB" sz="1400">
                  <a:solidFill>
                    <a:schemeClr val="dk1"/>
                  </a:solidFill>
                  <a:latin typeface="Times New Roman"/>
                  <a:ea typeface="Times New Roman"/>
                  <a:cs typeface="Times New Roman"/>
                  <a:sym typeface="Times New Roman"/>
                </a:rPr>
                <a:t>integrated into it’s business strategy</a:t>
              </a:r>
            </a:p>
            <a:p>
              <a:pPr indent="0" lvl="0" marL="0" marR="0" rtl="0" algn="l">
                <a:lnSpc>
                  <a:spcPct val="100000"/>
                </a:lnSpc>
                <a:spcBef>
                  <a:spcPts val="0"/>
                </a:spcBef>
                <a:spcAft>
                  <a:spcPts val="0"/>
                </a:spcAft>
                <a:buClr>
                  <a:schemeClr val="dk1"/>
                </a:buClr>
                <a:buSzPct val="100000"/>
                <a:buFont typeface="Times New Roman"/>
                <a:buChar char="-"/>
              </a:pPr>
              <a:r>
                <a:rPr i="1" lang="en-GB" sz="1400">
                  <a:solidFill>
                    <a:schemeClr val="dk1"/>
                  </a:solidFill>
                  <a:latin typeface="Times New Roman"/>
                  <a:ea typeface="Times New Roman"/>
                  <a:cs typeface="Times New Roman"/>
                  <a:sym typeface="Times New Roman"/>
                </a:rPr>
                <a:t> used to generate competitive advantage</a:t>
              </a:r>
            </a:p>
          </p:txBody>
        </p:sp>
        <p:sp>
          <p:nvSpPr>
            <p:cNvPr id="178" name="Shape 178"/>
            <p:cNvSpPr/>
            <p:nvPr/>
          </p:nvSpPr>
          <p:spPr>
            <a:xfrm>
              <a:off x="6159" y="6726"/>
              <a:ext cx="2566" cy="1104"/>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just">
                <a:lnSpc>
                  <a:spcPct val="100000"/>
                </a:lnSpc>
                <a:spcBef>
                  <a:spcPts val="0"/>
                </a:spcBef>
                <a:spcAft>
                  <a:spcPts val="0"/>
                </a:spcAft>
                <a:buClr>
                  <a:schemeClr val="dk1"/>
                </a:buClr>
                <a:buSzPct val="25000"/>
                <a:buFont typeface="Times New Roman"/>
                <a:buNone/>
              </a:pPr>
              <a:r>
                <a:rPr b="1" i="1" lang="en-GB" sz="1400" u="none" cap="none" strike="noStrike">
                  <a:solidFill>
                    <a:schemeClr val="dk1"/>
                  </a:solidFill>
                  <a:latin typeface="Times New Roman"/>
                  <a:ea typeface="Times New Roman"/>
                  <a:cs typeface="Times New Roman"/>
                  <a:sym typeface="Times New Roman"/>
                </a:rPr>
                <a:t>Stage</a:t>
              </a:r>
              <a:r>
                <a:rPr b="1" i="1" lang="en-GB" sz="1400" u="none" cap="none" strike="noStrike">
                  <a:solidFill>
                    <a:schemeClr val="dk1"/>
                  </a:solidFill>
                  <a:latin typeface="Times New Roman"/>
                  <a:ea typeface="Times New Roman"/>
                  <a:cs typeface="Times New Roman"/>
                  <a:sym typeface="Times New Roman"/>
                </a:rPr>
                <a:t> </a:t>
              </a:r>
              <a:r>
                <a:rPr b="1" i="1" lang="en-GB" sz="1400" u="none" cap="none" strike="noStrike">
                  <a:solidFill>
                    <a:schemeClr val="dk1"/>
                  </a:solidFill>
                  <a:latin typeface="Times New Roman"/>
                  <a:ea typeface="Times New Roman"/>
                  <a:cs typeface="Times New Roman"/>
                  <a:sym typeface="Times New Roman"/>
                </a:rPr>
                <a:t>5:</a:t>
              </a:r>
              <a:r>
                <a:rPr b="1" i="1" lang="en-GB" sz="1400" u="none" cap="none" strike="noStrike">
                  <a:solidFill>
                    <a:schemeClr val="dk1"/>
                  </a:solidFill>
                  <a:latin typeface="Times New Roman"/>
                  <a:ea typeface="Times New Roman"/>
                  <a:cs typeface="Times New Roman"/>
                  <a:sym typeface="Times New Roman"/>
                </a:rPr>
                <a:t> Purpose/Mission</a:t>
              </a:r>
            </a:p>
            <a:p>
              <a:pPr indent="0" lvl="0" marL="0" marR="0" rtl="0" algn="l">
                <a:spcBef>
                  <a:spcPts val="0"/>
                </a:spcBef>
                <a:spcAft>
                  <a:spcPts val="0"/>
                </a:spcAft>
                <a:buClr>
                  <a:schemeClr val="dk1"/>
                </a:buClr>
                <a:buSzPct val="100000"/>
                <a:buFont typeface="Times New Roman"/>
                <a:buChar char="-"/>
              </a:pPr>
              <a:r>
                <a:rPr lang="en-GB" sz="1400">
                  <a:solidFill>
                    <a:schemeClr val="dk1"/>
                  </a:solidFill>
                  <a:latin typeface="Times New Roman"/>
                  <a:ea typeface="Times New Roman"/>
                  <a:cs typeface="Times New Roman"/>
                  <a:sym typeface="Times New Roman"/>
                </a:rPr>
                <a:t> </a:t>
              </a:r>
              <a:r>
                <a:rPr i="1" lang="en-GB" sz="1400">
                  <a:solidFill>
                    <a:schemeClr val="dk1"/>
                  </a:solidFill>
                  <a:latin typeface="Times New Roman"/>
                  <a:ea typeface="Times New Roman"/>
                  <a:cs typeface="Times New Roman"/>
                  <a:sym typeface="Times New Roman"/>
                </a:rPr>
                <a:t>acting on true beliefs.</a:t>
              </a:r>
            </a:p>
            <a:p>
              <a:pPr indent="0" lvl="0" marL="0" marR="0" rtl="0" algn="l">
                <a:spcBef>
                  <a:spcPts val="0"/>
                </a:spcBef>
                <a:spcAft>
                  <a:spcPts val="0"/>
                </a:spcAft>
                <a:buClr>
                  <a:schemeClr val="dk1"/>
                </a:buClr>
                <a:buSzPct val="100000"/>
                <a:buFont typeface="Times New Roman"/>
                <a:buChar char="-"/>
              </a:pPr>
              <a:r>
                <a:rPr i="1" lang="en-GB" sz="1400">
                  <a:solidFill>
                    <a:schemeClr val="dk1"/>
                  </a:solidFill>
                  <a:latin typeface="Times New Roman"/>
                  <a:ea typeface="Times New Roman"/>
                  <a:cs typeface="Times New Roman"/>
                  <a:sym typeface="Times New Roman"/>
                </a:rPr>
                <a:t> promoter of sustainability, steps to transform the competitive context</a:t>
              </a:r>
            </a:p>
            <a:p>
              <a:pPr indent="0" lvl="0" marL="0" marR="0" rtl="0" algn="just">
                <a:lnSpc>
                  <a:spcPct val="100000"/>
                </a:lnSpc>
                <a:spcBef>
                  <a:spcPts val="0"/>
                </a:spcBef>
                <a:spcAft>
                  <a:spcPts val="0"/>
                </a:spcAft>
                <a:buClr>
                  <a:schemeClr val="dk1"/>
                </a:buClr>
                <a:buFont typeface="Arial"/>
                <a:buNone/>
              </a:pPr>
              <a:r>
                <a:t/>
              </a:r>
              <a:endParaRPr b="1" i="0" sz="1400" u="none" cap="none" strike="noStrike">
                <a:solidFill>
                  <a:schemeClr val="dk1"/>
                </a:solidFill>
                <a:latin typeface="Arial"/>
                <a:ea typeface="Arial"/>
                <a:cs typeface="Arial"/>
                <a:sym typeface="Arial"/>
              </a:endParaRPr>
            </a:p>
          </p:txBody>
        </p:sp>
      </p:grpSp>
      <p:sp>
        <p:nvSpPr>
          <p:cNvPr id="179" name="Shape 179"/>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0" y="260647"/>
            <a:ext cx="8991600" cy="8381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1" lang="en-GB" sz="2800" u="none" cap="none" strike="noStrike">
                <a:solidFill>
                  <a:schemeClr val="dk1"/>
                </a:solidFill>
                <a:latin typeface="Source Sans Pro"/>
                <a:ea typeface="Source Sans Pro"/>
                <a:cs typeface="Source Sans Pro"/>
                <a:sym typeface="Source Sans Pro"/>
              </a:rPr>
              <a:t> STAGES OF AN EVOLUTION </a:t>
            </a:r>
          </a:p>
        </p:txBody>
      </p:sp>
      <p:grpSp>
        <p:nvGrpSpPr>
          <p:cNvPr id="186" name="Shape 186"/>
          <p:cNvGrpSpPr/>
          <p:nvPr/>
        </p:nvGrpSpPr>
        <p:grpSpPr>
          <a:xfrm>
            <a:off x="467544" y="1196429"/>
            <a:ext cx="8496489" cy="5473469"/>
            <a:chOff x="1515" y="6726"/>
            <a:chExt cx="7208" cy="5995"/>
          </a:xfrm>
        </p:grpSpPr>
        <p:sp>
          <p:nvSpPr>
            <p:cNvPr id="187" name="Shape 187"/>
            <p:cNvSpPr/>
            <p:nvPr/>
          </p:nvSpPr>
          <p:spPr>
            <a:xfrm>
              <a:off x="1698" y="7041"/>
              <a:ext cx="6964" cy="567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 name="Shape 188"/>
            <p:cNvSpPr/>
            <p:nvPr/>
          </p:nvSpPr>
          <p:spPr>
            <a:xfrm>
              <a:off x="1515" y="11380"/>
              <a:ext cx="2566" cy="788"/>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Stage 1: Non-Compliance</a:t>
              </a:r>
            </a:p>
            <a:p>
              <a:pPr indent="0" lvl="0" marL="0" marR="0" rtl="0" algn="l">
                <a:spcBef>
                  <a:spcPts val="0"/>
                </a:spcBef>
                <a:spcAft>
                  <a:spcPts val="0"/>
                </a:spcAft>
                <a:buClr>
                  <a:schemeClr val="dk1"/>
                </a:buClr>
                <a:buSzPct val="100000"/>
                <a:buFont typeface="Times New Roman"/>
                <a:buChar char="-"/>
              </a:pPr>
              <a:r>
                <a:rPr i="1" lang="en-GB" sz="1400">
                  <a:solidFill>
                    <a:schemeClr val="dk1"/>
                  </a:solidFill>
                  <a:latin typeface="Times New Roman"/>
                  <a:ea typeface="Times New Roman"/>
                  <a:cs typeface="Times New Roman"/>
                  <a:sym typeface="Times New Roman"/>
                </a:rPr>
                <a:t>  battles regulations for sustainability</a:t>
              </a:r>
            </a:p>
            <a:p>
              <a:pPr indent="0" lvl="0" marL="0" marR="0" rtl="0" algn="l">
                <a:spcBef>
                  <a:spcPts val="0"/>
                </a:spcBef>
                <a:spcAft>
                  <a:spcPts val="0"/>
                </a:spcAft>
                <a:buClr>
                  <a:schemeClr val="dk1"/>
                </a:buClr>
                <a:buSzPct val="100000"/>
                <a:buFont typeface="Times New Roman"/>
                <a:buChar char="-"/>
              </a:pPr>
              <a:r>
                <a:rPr i="1" lang="en-GB" sz="1400">
                  <a:solidFill>
                    <a:schemeClr val="dk1"/>
                  </a:solidFill>
                  <a:latin typeface="Times New Roman"/>
                  <a:ea typeface="Times New Roman"/>
                  <a:cs typeface="Times New Roman"/>
                  <a:sym typeface="Times New Roman"/>
                </a:rPr>
                <a:t>  generating profits – sole obligation </a:t>
              </a:r>
            </a:p>
            <a:p>
              <a:pPr indent="0" lvl="0" marL="0" marR="0" rtl="0" algn="l">
                <a:spcBef>
                  <a:spcPts val="0"/>
                </a:spcBef>
                <a:spcAft>
                  <a:spcPts val="0"/>
                </a:spcAft>
                <a:buClr>
                  <a:schemeClr val="dk1"/>
                </a:buClr>
                <a:buFont typeface="Arial"/>
                <a:buNone/>
              </a:pPr>
              <a:r>
                <a:t/>
              </a:r>
              <a:endParaRPr sz="1400">
                <a:solidFill>
                  <a:schemeClr val="dk1"/>
                </a:solidFill>
                <a:latin typeface="Arial"/>
                <a:ea typeface="Arial"/>
                <a:cs typeface="Arial"/>
                <a:sym typeface="Arial"/>
              </a:endParaRPr>
            </a:p>
          </p:txBody>
        </p:sp>
        <p:sp>
          <p:nvSpPr>
            <p:cNvPr id="189" name="Shape 189"/>
            <p:cNvSpPr/>
            <p:nvPr/>
          </p:nvSpPr>
          <p:spPr>
            <a:xfrm>
              <a:off x="2677" y="10276"/>
              <a:ext cx="2452" cy="868"/>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just">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Stage 2: Compliance</a:t>
              </a:r>
            </a:p>
            <a:p>
              <a:pPr indent="0" lvl="0" marL="0" marR="0" rtl="0" algn="l">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 </a:t>
              </a:r>
              <a:r>
                <a:rPr i="1" lang="en-GB" sz="1400">
                  <a:solidFill>
                    <a:schemeClr val="dk1"/>
                  </a:solidFill>
                  <a:latin typeface="Times New Roman"/>
                  <a:ea typeface="Times New Roman"/>
                  <a:cs typeface="Times New Roman"/>
                  <a:sym typeface="Times New Roman"/>
                </a:rPr>
                <a:t>a cost, generated by compliance with legislation</a:t>
              </a:r>
            </a:p>
            <a:p>
              <a:pPr indent="0" lvl="0" marL="0" marR="0" rtl="0" algn="just">
                <a:spcBef>
                  <a:spcPts val="0"/>
                </a:spcBef>
                <a:spcAft>
                  <a:spcPts val="0"/>
                </a:spcAft>
                <a:buNone/>
              </a:pPr>
              <a:r>
                <a:t/>
              </a:r>
              <a:endParaRPr b="1" i="1" sz="14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1" i="1" sz="1400">
                <a:solidFill>
                  <a:schemeClr val="dk1"/>
                </a:solidFill>
                <a:latin typeface="Arial"/>
                <a:ea typeface="Arial"/>
                <a:cs typeface="Arial"/>
                <a:sym typeface="Arial"/>
              </a:endParaRPr>
            </a:p>
          </p:txBody>
        </p:sp>
        <p:sp>
          <p:nvSpPr>
            <p:cNvPr id="190" name="Shape 190"/>
            <p:cNvSpPr/>
            <p:nvPr/>
          </p:nvSpPr>
          <p:spPr>
            <a:xfrm>
              <a:off x="4081" y="9093"/>
              <a:ext cx="2688" cy="946"/>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Stage 3:</a:t>
              </a:r>
              <a:r>
                <a:rPr b="1" lang="en-GB" sz="1400">
                  <a:solidFill>
                    <a:schemeClr val="dk1"/>
                  </a:solidFill>
                  <a:latin typeface="Times New Roman"/>
                  <a:ea typeface="Times New Roman"/>
                  <a:cs typeface="Times New Roman"/>
                  <a:sym typeface="Times New Roman"/>
                </a:rPr>
                <a:t> Beyond compliance</a:t>
              </a:r>
            </a:p>
            <a:p>
              <a:pPr indent="0" lvl="0" marL="0" marR="0" rtl="0" algn="l">
                <a:spcBef>
                  <a:spcPts val="0"/>
                </a:spcBef>
                <a:spcAft>
                  <a:spcPts val="0"/>
                </a:spcAft>
                <a:buClr>
                  <a:schemeClr val="dk1"/>
                </a:buClr>
                <a:buSzPct val="100000"/>
                <a:buFont typeface="Times New Roman"/>
                <a:buChar char="-"/>
              </a:pPr>
              <a:r>
                <a:rPr i="1" lang="en-GB" sz="1400">
                  <a:solidFill>
                    <a:schemeClr val="dk1"/>
                  </a:solidFill>
                  <a:latin typeface="Times New Roman"/>
                  <a:ea typeface="Times New Roman"/>
                  <a:cs typeface="Times New Roman"/>
                  <a:sym typeface="Times New Roman"/>
                </a:rPr>
                <a:t>“a necessary evil”</a:t>
              </a:r>
            </a:p>
            <a:p>
              <a:pPr indent="0" lvl="0" marL="0" marR="0" rtl="0" algn="l">
                <a:spcBef>
                  <a:spcPts val="0"/>
                </a:spcBef>
                <a:spcAft>
                  <a:spcPts val="0"/>
                </a:spcAft>
                <a:buClr>
                  <a:schemeClr val="dk1"/>
                </a:buClr>
                <a:buSzPct val="100000"/>
                <a:buFont typeface="Times New Roman"/>
                <a:buChar char="-"/>
              </a:pPr>
              <a:r>
                <a:rPr i="1" lang="en-GB" sz="1400">
                  <a:solidFill>
                    <a:schemeClr val="dk1"/>
                  </a:solidFill>
                  <a:latin typeface="Times New Roman"/>
                  <a:ea typeface="Times New Roman"/>
                  <a:cs typeface="Times New Roman"/>
                  <a:sym typeface="Times New Roman"/>
                </a:rPr>
                <a:t> reducing costs, improving reputation</a:t>
              </a:r>
            </a:p>
          </p:txBody>
        </p:sp>
        <p:sp>
          <p:nvSpPr>
            <p:cNvPr id="191" name="Shape 191"/>
            <p:cNvSpPr/>
            <p:nvPr/>
          </p:nvSpPr>
          <p:spPr>
            <a:xfrm>
              <a:off x="4999" y="7987"/>
              <a:ext cx="2810" cy="946"/>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GB" sz="1400" u="none" cap="none" strike="noStrike">
                  <a:solidFill>
                    <a:schemeClr val="dk1"/>
                  </a:solidFill>
                  <a:latin typeface="Times New Roman"/>
                  <a:ea typeface="Times New Roman"/>
                  <a:cs typeface="Times New Roman"/>
                  <a:sym typeface="Times New Roman"/>
                </a:rPr>
                <a:t>Stage 4</a:t>
              </a:r>
              <a:r>
                <a:rPr b="1" i="0" lang="en-GB" sz="1400" u="none" cap="none" strike="noStrike">
                  <a:solidFill>
                    <a:schemeClr val="dk1"/>
                  </a:solidFill>
                  <a:latin typeface="Times New Roman"/>
                  <a:ea typeface="Times New Roman"/>
                  <a:cs typeface="Times New Roman"/>
                  <a:sym typeface="Times New Roman"/>
                </a:rPr>
                <a:t>: Integrated strategy</a:t>
              </a:r>
            </a:p>
            <a:p>
              <a:pPr indent="0" lvl="0" marL="0" marR="0" rtl="0" algn="l">
                <a:lnSpc>
                  <a:spcPct val="100000"/>
                </a:lnSpc>
                <a:spcBef>
                  <a:spcPts val="0"/>
                </a:spcBef>
                <a:spcAft>
                  <a:spcPts val="0"/>
                </a:spcAft>
                <a:buClr>
                  <a:schemeClr val="dk1"/>
                </a:buClr>
                <a:buSzPct val="100000"/>
                <a:buFont typeface="Times New Roman"/>
                <a:buChar char="-"/>
              </a:pPr>
              <a:r>
                <a:rPr lang="en-GB" sz="1400">
                  <a:solidFill>
                    <a:schemeClr val="dk1"/>
                  </a:solidFill>
                  <a:latin typeface="Times New Roman"/>
                  <a:ea typeface="Times New Roman"/>
                  <a:cs typeface="Times New Roman"/>
                  <a:sym typeface="Times New Roman"/>
                </a:rPr>
                <a:t> </a:t>
              </a:r>
              <a:r>
                <a:rPr i="1" lang="en-GB" sz="1400">
                  <a:solidFill>
                    <a:schemeClr val="dk1"/>
                  </a:solidFill>
                  <a:latin typeface="Times New Roman"/>
                  <a:ea typeface="Times New Roman"/>
                  <a:cs typeface="Times New Roman"/>
                  <a:sym typeface="Times New Roman"/>
                </a:rPr>
                <a:t>integrated into it’s business strategy</a:t>
              </a:r>
            </a:p>
            <a:p>
              <a:pPr indent="0" lvl="0" marL="0" marR="0" rtl="0" algn="l">
                <a:lnSpc>
                  <a:spcPct val="100000"/>
                </a:lnSpc>
                <a:spcBef>
                  <a:spcPts val="0"/>
                </a:spcBef>
                <a:spcAft>
                  <a:spcPts val="0"/>
                </a:spcAft>
                <a:buClr>
                  <a:schemeClr val="dk1"/>
                </a:buClr>
                <a:buSzPct val="100000"/>
                <a:buFont typeface="Times New Roman"/>
                <a:buChar char="-"/>
              </a:pPr>
              <a:r>
                <a:rPr i="1" lang="en-GB" sz="1400">
                  <a:solidFill>
                    <a:schemeClr val="dk1"/>
                  </a:solidFill>
                  <a:latin typeface="Times New Roman"/>
                  <a:ea typeface="Times New Roman"/>
                  <a:cs typeface="Times New Roman"/>
                  <a:sym typeface="Times New Roman"/>
                </a:rPr>
                <a:t> used to generate competitive advantage</a:t>
              </a:r>
            </a:p>
          </p:txBody>
        </p:sp>
        <p:sp>
          <p:nvSpPr>
            <p:cNvPr id="192" name="Shape 192"/>
            <p:cNvSpPr/>
            <p:nvPr/>
          </p:nvSpPr>
          <p:spPr>
            <a:xfrm>
              <a:off x="6036" y="6726"/>
              <a:ext cx="2688" cy="1104"/>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just">
                <a:lnSpc>
                  <a:spcPct val="100000"/>
                </a:lnSpc>
                <a:spcBef>
                  <a:spcPts val="0"/>
                </a:spcBef>
                <a:spcAft>
                  <a:spcPts val="0"/>
                </a:spcAft>
                <a:buClr>
                  <a:schemeClr val="dk1"/>
                </a:buClr>
                <a:buSzPct val="25000"/>
                <a:buFont typeface="Times New Roman"/>
                <a:buNone/>
              </a:pPr>
              <a:r>
                <a:rPr b="1" i="1" lang="en-GB" sz="1400" u="none" cap="none" strike="noStrike">
                  <a:solidFill>
                    <a:schemeClr val="dk1"/>
                  </a:solidFill>
                  <a:latin typeface="Times New Roman"/>
                  <a:ea typeface="Times New Roman"/>
                  <a:cs typeface="Times New Roman"/>
                  <a:sym typeface="Times New Roman"/>
                </a:rPr>
                <a:t>Stage</a:t>
              </a:r>
              <a:r>
                <a:rPr b="1" i="1" lang="en-GB" sz="1400" u="none" cap="none" strike="noStrike">
                  <a:solidFill>
                    <a:schemeClr val="dk1"/>
                  </a:solidFill>
                  <a:latin typeface="Times New Roman"/>
                  <a:ea typeface="Times New Roman"/>
                  <a:cs typeface="Times New Roman"/>
                  <a:sym typeface="Times New Roman"/>
                </a:rPr>
                <a:t> </a:t>
              </a:r>
              <a:r>
                <a:rPr b="1" i="1" lang="en-GB" sz="1400" u="none" cap="none" strike="noStrike">
                  <a:solidFill>
                    <a:schemeClr val="dk1"/>
                  </a:solidFill>
                  <a:latin typeface="Times New Roman"/>
                  <a:ea typeface="Times New Roman"/>
                  <a:cs typeface="Times New Roman"/>
                  <a:sym typeface="Times New Roman"/>
                </a:rPr>
                <a:t>5:</a:t>
              </a:r>
              <a:r>
                <a:rPr b="1" i="1" lang="en-GB" sz="1400" u="none" cap="none" strike="noStrike">
                  <a:solidFill>
                    <a:schemeClr val="dk1"/>
                  </a:solidFill>
                  <a:latin typeface="Times New Roman"/>
                  <a:ea typeface="Times New Roman"/>
                  <a:cs typeface="Times New Roman"/>
                  <a:sym typeface="Times New Roman"/>
                </a:rPr>
                <a:t> Purpose/Mission</a:t>
              </a:r>
            </a:p>
            <a:p>
              <a:pPr indent="0" lvl="0" marL="0" marR="0" rtl="0" algn="l">
                <a:spcBef>
                  <a:spcPts val="0"/>
                </a:spcBef>
                <a:spcAft>
                  <a:spcPts val="0"/>
                </a:spcAft>
                <a:buClr>
                  <a:schemeClr val="dk1"/>
                </a:buClr>
                <a:buSzPct val="100000"/>
                <a:buFont typeface="Times New Roman"/>
                <a:buChar char="-"/>
              </a:pPr>
              <a:r>
                <a:rPr lang="en-GB" sz="1400">
                  <a:solidFill>
                    <a:schemeClr val="dk1"/>
                  </a:solidFill>
                  <a:latin typeface="Times New Roman"/>
                  <a:ea typeface="Times New Roman"/>
                  <a:cs typeface="Times New Roman"/>
                  <a:sym typeface="Times New Roman"/>
                </a:rPr>
                <a:t> </a:t>
              </a:r>
              <a:r>
                <a:rPr i="1" lang="en-GB" sz="1400">
                  <a:solidFill>
                    <a:schemeClr val="dk1"/>
                  </a:solidFill>
                  <a:latin typeface="Times New Roman"/>
                  <a:ea typeface="Times New Roman"/>
                  <a:cs typeface="Times New Roman"/>
                  <a:sym typeface="Times New Roman"/>
                </a:rPr>
                <a:t>acting on true beliefs.</a:t>
              </a:r>
            </a:p>
            <a:p>
              <a:pPr indent="0" lvl="0" marL="0" marR="0" rtl="0" algn="l">
                <a:spcBef>
                  <a:spcPts val="0"/>
                </a:spcBef>
                <a:spcAft>
                  <a:spcPts val="0"/>
                </a:spcAft>
                <a:buClr>
                  <a:schemeClr val="dk1"/>
                </a:buClr>
                <a:buSzPct val="100000"/>
                <a:buFont typeface="Times New Roman"/>
                <a:buChar char="-"/>
              </a:pPr>
              <a:r>
                <a:rPr i="1" lang="en-GB" sz="1400">
                  <a:solidFill>
                    <a:schemeClr val="dk1"/>
                  </a:solidFill>
                  <a:latin typeface="Times New Roman"/>
                  <a:ea typeface="Times New Roman"/>
                  <a:cs typeface="Times New Roman"/>
                  <a:sym typeface="Times New Roman"/>
                </a:rPr>
                <a:t> promoter of sustainability, taking steps to transform the competitive context</a:t>
              </a:r>
            </a:p>
            <a:p>
              <a:pPr indent="0" lvl="0" marL="0" marR="0" rtl="0" algn="just">
                <a:lnSpc>
                  <a:spcPct val="100000"/>
                </a:lnSpc>
                <a:spcBef>
                  <a:spcPts val="0"/>
                </a:spcBef>
                <a:spcAft>
                  <a:spcPts val="0"/>
                </a:spcAft>
                <a:buClr>
                  <a:schemeClr val="dk1"/>
                </a:buClr>
                <a:buFont typeface="Arial"/>
                <a:buNone/>
              </a:pPr>
              <a:r>
                <a:t/>
              </a:r>
              <a:endParaRPr b="1" i="0" sz="1400" u="none" cap="none" strike="noStrike">
                <a:solidFill>
                  <a:schemeClr val="dk1"/>
                </a:solidFill>
                <a:latin typeface="Arial"/>
                <a:ea typeface="Arial"/>
                <a:cs typeface="Arial"/>
                <a:sym typeface="Arial"/>
              </a:endParaRPr>
            </a:p>
          </p:txBody>
        </p:sp>
      </p:grpSp>
      <p:sp>
        <p:nvSpPr>
          <p:cNvPr id="193" name="Shape 193"/>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
        <p:nvSpPr>
          <p:cNvPr id="194" name="Shape 194"/>
          <p:cNvSpPr/>
          <p:nvPr/>
        </p:nvSpPr>
        <p:spPr>
          <a:xfrm>
            <a:off x="4283967" y="980728"/>
            <a:ext cx="4788023" cy="2448271"/>
          </a:xfrm>
          <a:prstGeom prst="roundRect">
            <a:avLst>
              <a:gd fmla="val 16667" name="adj"/>
            </a:avLst>
          </a:prstGeom>
          <a:no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0" y="260647"/>
            <a:ext cx="8991600" cy="8381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1" lang="en-GB" sz="2800" u="none" cap="none" strike="noStrike">
                <a:solidFill>
                  <a:schemeClr val="dk1"/>
                </a:solidFill>
                <a:latin typeface="Source Sans Pro"/>
                <a:ea typeface="Source Sans Pro"/>
                <a:cs typeface="Source Sans Pro"/>
                <a:sym typeface="Source Sans Pro"/>
              </a:rPr>
              <a:t>A CONTINOUS LEARNING PROCESS AT STRATEGIC LEVEL</a:t>
            </a:r>
          </a:p>
        </p:txBody>
      </p:sp>
      <p:sp>
        <p:nvSpPr>
          <p:cNvPr id="201" name="Shape 201"/>
          <p:cNvSpPr/>
          <p:nvPr/>
        </p:nvSpPr>
        <p:spPr>
          <a:xfrm>
            <a:off x="683568" y="1412775"/>
            <a:ext cx="8208912" cy="51850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 name="Shape 202"/>
          <p:cNvSpPr/>
          <p:nvPr/>
        </p:nvSpPr>
        <p:spPr>
          <a:xfrm>
            <a:off x="467885" y="5373648"/>
            <a:ext cx="2538692" cy="348709"/>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Stage 1: Non-Compliance</a:t>
            </a:r>
          </a:p>
        </p:txBody>
      </p:sp>
      <p:sp>
        <p:nvSpPr>
          <p:cNvPr id="203" name="Shape 203"/>
          <p:cNvSpPr/>
          <p:nvPr/>
        </p:nvSpPr>
        <p:spPr>
          <a:xfrm>
            <a:off x="1547478" y="4509176"/>
            <a:ext cx="2155650" cy="359664"/>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just">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Stage 2: Compliance</a:t>
            </a:r>
          </a:p>
        </p:txBody>
      </p:sp>
      <p:sp>
        <p:nvSpPr>
          <p:cNvPr id="204" name="Shape 204"/>
          <p:cNvSpPr/>
          <p:nvPr/>
        </p:nvSpPr>
        <p:spPr>
          <a:xfrm>
            <a:off x="3059615" y="3357153"/>
            <a:ext cx="3060809" cy="399830"/>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1" i="1" lang="en-GB" sz="1400">
                <a:solidFill>
                  <a:schemeClr val="dk1"/>
                </a:solidFill>
                <a:latin typeface="Times New Roman"/>
                <a:ea typeface="Times New Roman"/>
                <a:cs typeface="Times New Roman"/>
                <a:sym typeface="Times New Roman"/>
              </a:rPr>
              <a:t>Stage 3:</a:t>
            </a:r>
            <a:r>
              <a:rPr b="1" lang="en-GB" sz="1400">
                <a:solidFill>
                  <a:schemeClr val="dk1"/>
                </a:solidFill>
                <a:latin typeface="Times New Roman"/>
                <a:ea typeface="Times New Roman"/>
                <a:cs typeface="Times New Roman"/>
                <a:sym typeface="Times New Roman"/>
              </a:rPr>
              <a:t> Beyond compliance</a:t>
            </a:r>
          </a:p>
        </p:txBody>
      </p:sp>
      <p:sp>
        <p:nvSpPr>
          <p:cNvPr id="205" name="Shape 205"/>
          <p:cNvSpPr/>
          <p:nvPr/>
        </p:nvSpPr>
        <p:spPr>
          <a:xfrm>
            <a:off x="4499857" y="2420566"/>
            <a:ext cx="2964166" cy="399830"/>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GB" sz="1400" u="none" cap="none" strike="noStrike">
                <a:solidFill>
                  <a:schemeClr val="dk1"/>
                </a:solidFill>
                <a:latin typeface="Times New Roman"/>
                <a:ea typeface="Times New Roman"/>
                <a:cs typeface="Times New Roman"/>
                <a:sym typeface="Times New Roman"/>
              </a:rPr>
              <a:t>Stage 4</a:t>
            </a:r>
            <a:r>
              <a:rPr b="1" i="0" lang="en-GB" sz="1400" u="none" cap="none" strike="noStrike">
                <a:solidFill>
                  <a:schemeClr val="dk1"/>
                </a:solidFill>
                <a:latin typeface="Times New Roman"/>
                <a:ea typeface="Times New Roman"/>
                <a:cs typeface="Times New Roman"/>
                <a:sym typeface="Times New Roman"/>
              </a:rPr>
              <a:t>: Integrated strategy</a:t>
            </a:r>
          </a:p>
        </p:txBody>
      </p:sp>
      <p:sp>
        <p:nvSpPr>
          <p:cNvPr id="206" name="Shape 206"/>
          <p:cNvSpPr/>
          <p:nvPr/>
        </p:nvSpPr>
        <p:spPr>
          <a:xfrm>
            <a:off x="5940100" y="1628208"/>
            <a:ext cx="2750839" cy="399830"/>
          </a:xfrm>
          <a:prstGeom prst="roundRect">
            <a:avLst>
              <a:gd fmla="val 16667" name="adj"/>
            </a:avLst>
          </a:prstGeom>
          <a:solidFill>
            <a:srgbClr val="C0C0C0">
              <a:alpha val="20000"/>
            </a:srgbClr>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just">
              <a:lnSpc>
                <a:spcPct val="100000"/>
              </a:lnSpc>
              <a:spcBef>
                <a:spcPts val="0"/>
              </a:spcBef>
              <a:spcAft>
                <a:spcPts val="0"/>
              </a:spcAft>
              <a:buClr>
                <a:schemeClr val="dk1"/>
              </a:buClr>
              <a:buSzPct val="25000"/>
              <a:buFont typeface="Times New Roman"/>
              <a:buNone/>
            </a:pPr>
            <a:r>
              <a:rPr b="1" i="1" lang="en-GB" sz="1400" u="none" cap="none" strike="noStrike">
                <a:solidFill>
                  <a:schemeClr val="dk1"/>
                </a:solidFill>
                <a:latin typeface="Times New Roman"/>
                <a:ea typeface="Times New Roman"/>
                <a:cs typeface="Times New Roman"/>
                <a:sym typeface="Times New Roman"/>
              </a:rPr>
              <a:t>Stage</a:t>
            </a:r>
            <a:r>
              <a:rPr b="1" i="1" lang="en-GB" sz="1400" u="none" cap="none" strike="noStrike">
                <a:solidFill>
                  <a:schemeClr val="dk1"/>
                </a:solidFill>
                <a:latin typeface="Times New Roman"/>
                <a:ea typeface="Times New Roman"/>
                <a:cs typeface="Times New Roman"/>
                <a:sym typeface="Times New Roman"/>
              </a:rPr>
              <a:t> </a:t>
            </a:r>
            <a:r>
              <a:rPr b="1" i="1" lang="en-GB" sz="1400" u="none" cap="none" strike="noStrike">
                <a:solidFill>
                  <a:schemeClr val="dk1"/>
                </a:solidFill>
                <a:latin typeface="Times New Roman"/>
                <a:ea typeface="Times New Roman"/>
                <a:cs typeface="Times New Roman"/>
                <a:sym typeface="Times New Roman"/>
              </a:rPr>
              <a:t>5:</a:t>
            </a:r>
            <a:r>
              <a:rPr b="1" i="1" lang="en-GB" sz="1400" u="none" cap="none" strike="noStrike">
                <a:solidFill>
                  <a:schemeClr val="dk1"/>
                </a:solidFill>
                <a:latin typeface="Times New Roman"/>
                <a:ea typeface="Times New Roman"/>
                <a:cs typeface="Times New Roman"/>
                <a:sym typeface="Times New Roman"/>
              </a:rPr>
              <a:t> Purpose/Mission</a:t>
            </a:r>
          </a:p>
        </p:txBody>
      </p:sp>
      <p:sp>
        <p:nvSpPr>
          <p:cNvPr id="207" name="Shape 207"/>
          <p:cNvSpPr/>
          <p:nvPr/>
        </p:nvSpPr>
        <p:spPr>
          <a:xfrm>
            <a:off x="1547478" y="4868839"/>
            <a:ext cx="2800341" cy="533107"/>
          </a:xfrm>
          <a:prstGeom prst="roundRect">
            <a:avLst>
              <a:gd fmla="val 16667" name="adj"/>
            </a:avLst>
          </a:prstGeom>
          <a:solidFill>
            <a:srgbClr val="FFFFFF">
              <a:alpha val="0"/>
            </a:srgbClr>
          </a:solid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Regulatory demands/enforcement</a:t>
            </a:r>
          </a:p>
          <a:p>
            <a:pPr indent="0" lvl="0" marL="0" marR="0" rtl="0" algn="l">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Public pressure</a:t>
            </a:r>
          </a:p>
        </p:txBody>
      </p:sp>
      <p:sp>
        <p:nvSpPr>
          <p:cNvPr id="208" name="Shape 208"/>
          <p:cNvSpPr/>
          <p:nvPr/>
        </p:nvSpPr>
        <p:spPr>
          <a:xfrm>
            <a:off x="5940100" y="2060901"/>
            <a:ext cx="2946487" cy="266552"/>
          </a:xfrm>
          <a:prstGeom prst="roundRect">
            <a:avLst>
              <a:gd fmla="val 16667" name="adj"/>
            </a:avLst>
          </a:prstGeom>
          <a:solidFill>
            <a:srgbClr val="FFFFFF">
              <a:alpha val="0"/>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Times New Roman"/>
              <a:buChar char="•"/>
            </a:pPr>
            <a:r>
              <a:rPr b="0" i="0" lang="en-GB" sz="1200" u="none" cap="none" strike="noStrike">
                <a:solidFill>
                  <a:schemeClr val="dk1"/>
                </a:solidFill>
                <a:latin typeface="Times New Roman"/>
                <a:ea typeface="Times New Roman"/>
                <a:cs typeface="Times New Roman"/>
                <a:sym typeface="Times New Roman"/>
              </a:rPr>
              <a:t> Align with core values</a:t>
            </a:r>
          </a:p>
        </p:txBody>
      </p:sp>
      <p:sp>
        <p:nvSpPr>
          <p:cNvPr id="209" name="Shape 209"/>
          <p:cNvSpPr/>
          <p:nvPr/>
        </p:nvSpPr>
        <p:spPr>
          <a:xfrm>
            <a:off x="3131508" y="3716819"/>
            <a:ext cx="2801519" cy="798747"/>
          </a:xfrm>
          <a:prstGeom prst="roundRect">
            <a:avLst>
              <a:gd fmla="val 16667" name="adj"/>
            </a:avLst>
          </a:prstGeom>
          <a:solidFill>
            <a:srgbClr val="FFFFFF">
              <a:alpha val="0"/>
            </a:srgbClr>
          </a:solid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Eco-efficiency</a:t>
            </a:r>
          </a:p>
          <a:p>
            <a:pPr indent="0" lvl="0" marL="0" marR="0" rtl="0" algn="l">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Regulatory Threat</a:t>
            </a:r>
          </a:p>
          <a:p>
            <a:pPr indent="0" lvl="0" marL="0" marR="0" rtl="0" algn="l">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PR Crisis</a:t>
            </a:r>
          </a:p>
        </p:txBody>
      </p:sp>
      <p:sp>
        <p:nvSpPr>
          <p:cNvPr id="210" name="Shape 210"/>
          <p:cNvSpPr/>
          <p:nvPr/>
        </p:nvSpPr>
        <p:spPr>
          <a:xfrm>
            <a:off x="4571751" y="2853258"/>
            <a:ext cx="2797984" cy="533107"/>
          </a:xfrm>
          <a:prstGeom prst="roundRect">
            <a:avLst>
              <a:gd fmla="val 16667" name="adj"/>
            </a:avLst>
          </a:prstGeom>
          <a:solidFill>
            <a:srgbClr val="FFFFFF">
              <a:alpha val="0"/>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Times New Roman"/>
              <a:buChar char="•"/>
            </a:pPr>
            <a:r>
              <a:rPr b="0" i="0" lang="en-GB" sz="1200" u="none" cap="none" strike="noStrike">
                <a:solidFill>
                  <a:schemeClr val="dk1"/>
                </a:solidFill>
                <a:latin typeface="Times New Roman"/>
                <a:ea typeface="Times New Roman"/>
                <a:cs typeface="Times New Roman"/>
                <a:sym typeface="Times New Roman"/>
              </a:rPr>
              <a:t> Bussines</a:t>
            </a:r>
            <a:r>
              <a:rPr b="0" i="0" lang="en-GB" sz="1200" u="none" cap="none" strike="noStrike">
                <a:solidFill>
                  <a:schemeClr val="dk1"/>
                </a:solidFill>
                <a:latin typeface="Times New Roman"/>
                <a:ea typeface="Times New Roman"/>
                <a:cs typeface="Times New Roman"/>
                <a:sym typeface="Times New Roman"/>
              </a:rPr>
              <a:t> opportunies</a:t>
            </a:r>
          </a:p>
          <a:p>
            <a:pPr indent="0" lvl="0" marL="0" marR="0" rtl="0" algn="l">
              <a:lnSpc>
                <a:spcPct val="100000"/>
              </a:lnSpc>
              <a:spcBef>
                <a:spcPts val="0"/>
              </a:spcBef>
              <a:spcAft>
                <a:spcPts val="0"/>
              </a:spcAft>
              <a:buClr>
                <a:schemeClr val="dk1"/>
              </a:buClr>
              <a:buSzPct val="100000"/>
              <a:buFont typeface="Times New Roman"/>
              <a:buChar char="•"/>
            </a:pPr>
            <a:r>
              <a:rPr lang="en-GB" sz="1200">
                <a:solidFill>
                  <a:schemeClr val="dk1"/>
                </a:solidFill>
                <a:latin typeface="Times New Roman"/>
                <a:ea typeface="Times New Roman"/>
                <a:cs typeface="Times New Roman"/>
                <a:sym typeface="Times New Roman"/>
              </a:rPr>
              <a:t> Risk management</a:t>
            </a:r>
          </a:p>
        </p:txBody>
      </p:sp>
      <p:sp>
        <p:nvSpPr>
          <p:cNvPr id="211" name="Shape 211"/>
          <p:cNvSpPr/>
          <p:nvPr/>
        </p:nvSpPr>
        <p:spPr>
          <a:xfrm rot="10570538">
            <a:off x="705027" y="4458342"/>
            <a:ext cx="658834" cy="665470"/>
          </a:xfrm>
          <a:prstGeom prst="curvedLeftArrow">
            <a:avLst>
              <a:gd fmla="val 26082" name="adj1"/>
              <a:gd fmla="val 52165" name="adj2"/>
              <a:gd fmla="val 33333" name="adj3"/>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2" name="Shape 212"/>
          <p:cNvSpPr/>
          <p:nvPr/>
        </p:nvSpPr>
        <p:spPr>
          <a:xfrm rot="10570538">
            <a:off x="2288813" y="3378149"/>
            <a:ext cx="658834" cy="665470"/>
          </a:xfrm>
          <a:prstGeom prst="curvedLeftArrow">
            <a:avLst>
              <a:gd fmla="val 26082" name="adj1"/>
              <a:gd fmla="val 52165" name="adj2"/>
              <a:gd fmla="val 33333" name="adj3"/>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3" name="Shape 213"/>
          <p:cNvSpPr/>
          <p:nvPr/>
        </p:nvSpPr>
        <p:spPr>
          <a:xfrm rot="10570538">
            <a:off x="3657162" y="2442475"/>
            <a:ext cx="658834" cy="665470"/>
          </a:xfrm>
          <a:prstGeom prst="curvedLeftArrow">
            <a:avLst>
              <a:gd fmla="val 26082" name="adj1"/>
              <a:gd fmla="val 52165" name="adj2"/>
              <a:gd fmla="val 33333" name="adj3"/>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4" name="Shape 214"/>
          <p:cNvSpPr/>
          <p:nvPr/>
        </p:nvSpPr>
        <p:spPr>
          <a:xfrm rot="10570538">
            <a:off x="5097405" y="1650118"/>
            <a:ext cx="658834" cy="665470"/>
          </a:xfrm>
          <a:prstGeom prst="curvedLeftArrow">
            <a:avLst>
              <a:gd fmla="val 26082" name="adj1"/>
              <a:gd fmla="val 52165" name="adj2"/>
              <a:gd fmla="val 33333" name="adj3"/>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5" name="Shape 215"/>
          <p:cNvSpPr/>
          <p:nvPr/>
        </p:nvSpPr>
        <p:spPr>
          <a:xfrm>
            <a:off x="251519" y="1340767"/>
            <a:ext cx="144016" cy="4896543"/>
          </a:xfrm>
          <a:prstGeom prst="upArrow">
            <a:avLst>
              <a:gd fmla="val 50000" name="adj1"/>
              <a:gd fmla="val 50000" name="adj2"/>
            </a:avLst>
          </a:prstGeom>
          <a:solidFill>
            <a:schemeClr val="accent1"/>
          </a:solidFill>
          <a:ln cap="flat" cmpd="sng" w="254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6" name="Shape 216"/>
          <p:cNvSpPr/>
          <p:nvPr/>
        </p:nvSpPr>
        <p:spPr>
          <a:xfrm>
            <a:off x="395536" y="6093296"/>
            <a:ext cx="8496944" cy="144016"/>
          </a:xfrm>
          <a:prstGeom prst="rightArrow">
            <a:avLst>
              <a:gd fmla="val 50000" name="adj1"/>
              <a:gd fmla="val 50000" name="adj2"/>
            </a:avLst>
          </a:prstGeom>
          <a:solidFill>
            <a:schemeClr val="accent1"/>
          </a:solidFill>
          <a:ln cap="flat" cmpd="sng" w="254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7" name="Shape 217"/>
          <p:cNvSpPr/>
          <p:nvPr/>
        </p:nvSpPr>
        <p:spPr>
          <a:xfrm>
            <a:off x="755575" y="1268759"/>
            <a:ext cx="1512167" cy="504056"/>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i="1" lang="en-GB" sz="1800">
                <a:solidFill>
                  <a:schemeClr val="dk1"/>
                </a:solidFill>
                <a:latin typeface="Arial"/>
                <a:ea typeface="Arial"/>
                <a:cs typeface="Arial"/>
                <a:sym typeface="Arial"/>
              </a:rPr>
              <a:t>Learning </a:t>
            </a:r>
          </a:p>
        </p:txBody>
      </p:sp>
      <p:sp>
        <p:nvSpPr>
          <p:cNvPr id="218" name="Shape 218"/>
          <p:cNvSpPr/>
          <p:nvPr/>
        </p:nvSpPr>
        <p:spPr>
          <a:xfrm>
            <a:off x="7380311" y="6165303"/>
            <a:ext cx="1512167" cy="360040"/>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r>
              <a:rPr i="1" lang="en-GB" sz="1800">
                <a:solidFill>
                  <a:schemeClr val="dk1"/>
                </a:solidFill>
                <a:latin typeface="Arial"/>
                <a:ea typeface="Arial"/>
                <a:cs typeface="Arial"/>
                <a:sym typeface="Arial"/>
              </a:rPr>
              <a:t>Time</a:t>
            </a:r>
          </a:p>
        </p:txBody>
      </p:sp>
      <p:grpSp>
        <p:nvGrpSpPr>
          <p:cNvPr id="219" name="Shape 219"/>
          <p:cNvGrpSpPr/>
          <p:nvPr/>
        </p:nvGrpSpPr>
        <p:grpSpPr>
          <a:xfrm>
            <a:off x="2699792" y="5445223"/>
            <a:ext cx="216023" cy="216024"/>
            <a:chOff x="2843808" y="5445223"/>
            <a:chExt cx="216023" cy="216024"/>
          </a:xfrm>
        </p:grpSpPr>
        <p:sp>
          <p:nvSpPr>
            <p:cNvPr id="220" name="Shape 220"/>
            <p:cNvSpPr/>
            <p:nvPr/>
          </p:nvSpPr>
          <p:spPr>
            <a:xfrm>
              <a:off x="2843808" y="5445223"/>
              <a:ext cx="216023" cy="216023"/>
            </a:xfrm>
            <a:prstGeom prst="ellipse">
              <a:avLst/>
            </a:prstGeom>
            <a:noFill/>
            <a:ln cap="flat" cmpd="sng" w="127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21" name="Shape 221"/>
            <p:cNvCxnSpPr/>
            <p:nvPr/>
          </p:nvCxnSpPr>
          <p:spPr>
            <a:xfrm>
              <a:off x="2915816" y="5445223"/>
              <a:ext cx="72008" cy="0"/>
            </a:xfrm>
            <a:prstGeom prst="straightConnector1">
              <a:avLst/>
            </a:prstGeom>
            <a:noFill/>
            <a:ln cap="flat" cmpd="sng" w="10000">
              <a:solidFill>
                <a:schemeClr val="dk1"/>
              </a:solidFill>
              <a:prstDash val="solid"/>
              <a:round/>
              <a:headEnd len="med" w="med" type="none"/>
              <a:tailEnd len="lg" w="lg" type="triangle"/>
            </a:ln>
          </p:spPr>
        </p:cxnSp>
        <p:cxnSp>
          <p:nvCxnSpPr>
            <p:cNvPr id="222" name="Shape 222"/>
            <p:cNvCxnSpPr/>
            <p:nvPr/>
          </p:nvCxnSpPr>
          <p:spPr>
            <a:xfrm rot="10800000">
              <a:off x="2915816" y="5661248"/>
              <a:ext cx="72008" cy="0"/>
            </a:xfrm>
            <a:prstGeom prst="straightConnector1">
              <a:avLst/>
            </a:prstGeom>
            <a:noFill/>
            <a:ln cap="flat" cmpd="sng" w="10000">
              <a:solidFill>
                <a:schemeClr val="dk1"/>
              </a:solidFill>
              <a:prstDash val="solid"/>
              <a:round/>
              <a:headEnd len="med" w="med" type="none"/>
              <a:tailEnd len="lg" w="lg" type="triangle"/>
            </a:ln>
          </p:spPr>
        </p:cxnSp>
      </p:grpSp>
      <p:grpSp>
        <p:nvGrpSpPr>
          <p:cNvPr id="223" name="Shape 223"/>
          <p:cNvGrpSpPr/>
          <p:nvPr/>
        </p:nvGrpSpPr>
        <p:grpSpPr>
          <a:xfrm>
            <a:off x="3347864" y="4581127"/>
            <a:ext cx="216023" cy="216024"/>
            <a:chOff x="2843808" y="5445223"/>
            <a:chExt cx="216023" cy="216024"/>
          </a:xfrm>
        </p:grpSpPr>
        <p:sp>
          <p:nvSpPr>
            <p:cNvPr id="224" name="Shape 224"/>
            <p:cNvSpPr/>
            <p:nvPr/>
          </p:nvSpPr>
          <p:spPr>
            <a:xfrm>
              <a:off x="2843808" y="5445223"/>
              <a:ext cx="216023" cy="216023"/>
            </a:xfrm>
            <a:prstGeom prst="ellipse">
              <a:avLst/>
            </a:prstGeom>
            <a:noFill/>
            <a:ln cap="flat" cmpd="sng" w="127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25" name="Shape 225"/>
            <p:cNvCxnSpPr/>
            <p:nvPr/>
          </p:nvCxnSpPr>
          <p:spPr>
            <a:xfrm>
              <a:off x="2915816" y="5445223"/>
              <a:ext cx="72008" cy="0"/>
            </a:xfrm>
            <a:prstGeom prst="straightConnector1">
              <a:avLst/>
            </a:prstGeom>
            <a:noFill/>
            <a:ln cap="flat" cmpd="sng" w="10000">
              <a:solidFill>
                <a:schemeClr val="dk1"/>
              </a:solidFill>
              <a:prstDash val="solid"/>
              <a:round/>
              <a:headEnd len="med" w="med" type="none"/>
              <a:tailEnd len="lg" w="lg" type="triangle"/>
            </a:ln>
          </p:spPr>
        </p:cxnSp>
        <p:cxnSp>
          <p:nvCxnSpPr>
            <p:cNvPr id="226" name="Shape 226"/>
            <p:cNvCxnSpPr/>
            <p:nvPr/>
          </p:nvCxnSpPr>
          <p:spPr>
            <a:xfrm rot="10800000">
              <a:off x="2915816" y="5661248"/>
              <a:ext cx="72008" cy="0"/>
            </a:xfrm>
            <a:prstGeom prst="straightConnector1">
              <a:avLst/>
            </a:prstGeom>
            <a:noFill/>
            <a:ln cap="flat" cmpd="sng" w="10000">
              <a:solidFill>
                <a:schemeClr val="dk1"/>
              </a:solidFill>
              <a:prstDash val="solid"/>
              <a:round/>
              <a:headEnd len="med" w="med" type="none"/>
              <a:tailEnd len="lg" w="lg" type="triangle"/>
            </a:ln>
          </p:spPr>
        </p:cxnSp>
      </p:grpSp>
      <p:grpSp>
        <p:nvGrpSpPr>
          <p:cNvPr id="227" name="Shape 227"/>
          <p:cNvGrpSpPr/>
          <p:nvPr/>
        </p:nvGrpSpPr>
        <p:grpSpPr>
          <a:xfrm>
            <a:off x="5652119" y="3428999"/>
            <a:ext cx="216023" cy="216024"/>
            <a:chOff x="2843808" y="5445223"/>
            <a:chExt cx="216023" cy="216024"/>
          </a:xfrm>
        </p:grpSpPr>
        <p:sp>
          <p:nvSpPr>
            <p:cNvPr id="228" name="Shape 228"/>
            <p:cNvSpPr/>
            <p:nvPr/>
          </p:nvSpPr>
          <p:spPr>
            <a:xfrm>
              <a:off x="2843808" y="5445223"/>
              <a:ext cx="216023" cy="216023"/>
            </a:xfrm>
            <a:prstGeom prst="ellipse">
              <a:avLst/>
            </a:prstGeom>
            <a:noFill/>
            <a:ln cap="flat" cmpd="sng" w="127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29" name="Shape 229"/>
            <p:cNvCxnSpPr/>
            <p:nvPr/>
          </p:nvCxnSpPr>
          <p:spPr>
            <a:xfrm>
              <a:off x="2915816" y="5445223"/>
              <a:ext cx="72008" cy="0"/>
            </a:xfrm>
            <a:prstGeom prst="straightConnector1">
              <a:avLst/>
            </a:prstGeom>
            <a:noFill/>
            <a:ln cap="flat" cmpd="sng" w="10000">
              <a:solidFill>
                <a:schemeClr val="dk1"/>
              </a:solidFill>
              <a:prstDash val="solid"/>
              <a:round/>
              <a:headEnd len="med" w="med" type="none"/>
              <a:tailEnd len="lg" w="lg" type="triangle"/>
            </a:ln>
          </p:spPr>
        </p:cxnSp>
        <p:cxnSp>
          <p:nvCxnSpPr>
            <p:cNvPr id="230" name="Shape 230"/>
            <p:cNvCxnSpPr/>
            <p:nvPr/>
          </p:nvCxnSpPr>
          <p:spPr>
            <a:xfrm rot="10800000">
              <a:off x="2915816" y="5661248"/>
              <a:ext cx="72008" cy="0"/>
            </a:xfrm>
            <a:prstGeom prst="straightConnector1">
              <a:avLst/>
            </a:prstGeom>
            <a:noFill/>
            <a:ln cap="flat" cmpd="sng" w="10000">
              <a:solidFill>
                <a:schemeClr val="dk1"/>
              </a:solidFill>
              <a:prstDash val="solid"/>
              <a:round/>
              <a:headEnd len="med" w="med" type="none"/>
              <a:tailEnd len="lg" w="lg" type="triangle"/>
            </a:ln>
          </p:spPr>
        </p:cxnSp>
      </p:grpSp>
      <p:grpSp>
        <p:nvGrpSpPr>
          <p:cNvPr id="231" name="Shape 231"/>
          <p:cNvGrpSpPr/>
          <p:nvPr/>
        </p:nvGrpSpPr>
        <p:grpSpPr>
          <a:xfrm>
            <a:off x="7020272" y="2492895"/>
            <a:ext cx="216023" cy="216024"/>
            <a:chOff x="2843808" y="5445223"/>
            <a:chExt cx="216023" cy="216024"/>
          </a:xfrm>
        </p:grpSpPr>
        <p:sp>
          <p:nvSpPr>
            <p:cNvPr id="232" name="Shape 232"/>
            <p:cNvSpPr/>
            <p:nvPr/>
          </p:nvSpPr>
          <p:spPr>
            <a:xfrm>
              <a:off x="2843808" y="5445223"/>
              <a:ext cx="216023" cy="216023"/>
            </a:xfrm>
            <a:prstGeom prst="ellipse">
              <a:avLst/>
            </a:prstGeom>
            <a:noFill/>
            <a:ln cap="flat" cmpd="sng" w="127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33" name="Shape 233"/>
            <p:cNvCxnSpPr/>
            <p:nvPr/>
          </p:nvCxnSpPr>
          <p:spPr>
            <a:xfrm>
              <a:off x="2915816" y="5445223"/>
              <a:ext cx="72008" cy="0"/>
            </a:xfrm>
            <a:prstGeom prst="straightConnector1">
              <a:avLst/>
            </a:prstGeom>
            <a:noFill/>
            <a:ln cap="flat" cmpd="sng" w="10000">
              <a:solidFill>
                <a:schemeClr val="dk1"/>
              </a:solidFill>
              <a:prstDash val="solid"/>
              <a:round/>
              <a:headEnd len="med" w="med" type="none"/>
              <a:tailEnd len="lg" w="lg" type="triangle"/>
            </a:ln>
          </p:spPr>
        </p:cxnSp>
        <p:cxnSp>
          <p:nvCxnSpPr>
            <p:cNvPr id="234" name="Shape 234"/>
            <p:cNvCxnSpPr/>
            <p:nvPr/>
          </p:nvCxnSpPr>
          <p:spPr>
            <a:xfrm rot="10800000">
              <a:off x="2915816" y="5661248"/>
              <a:ext cx="72008" cy="0"/>
            </a:xfrm>
            <a:prstGeom prst="straightConnector1">
              <a:avLst/>
            </a:prstGeom>
            <a:noFill/>
            <a:ln cap="flat" cmpd="sng" w="10000">
              <a:solidFill>
                <a:schemeClr val="dk1"/>
              </a:solidFill>
              <a:prstDash val="solid"/>
              <a:round/>
              <a:headEnd len="med" w="med" type="none"/>
              <a:tailEnd len="lg" w="lg" type="triangle"/>
            </a:ln>
          </p:spPr>
        </p:cxnSp>
      </p:grpSp>
      <p:grpSp>
        <p:nvGrpSpPr>
          <p:cNvPr id="235" name="Shape 235"/>
          <p:cNvGrpSpPr/>
          <p:nvPr/>
        </p:nvGrpSpPr>
        <p:grpSpPr>
          <a:xfrm>
            <a:off x="8244408" y="1700807"/>
            <a:ext cx="216023" cy="216024"/>
            <a:chOff x="2843808" y="5445223"/>
            <a:chExt cx="216023" cy="216024"/>
          </a:xfrm>
        </p:grpSpPr>
        <p:sp>
          <p:nvSpPr>
            <p:cNvPr id="236" name="Shape 236"/>
            <p:cNvSpPr/>
            <p:nvPr/>
          </p:nvSpPr>
          <p:spPr>
            <a:xfrm>
              <a:off x="2843808" y="5445223"/>
              <a:ext cx="216023" cy="216023"/>
            </a:xfrm>
            <a:prstGeom prst="ellipse">
              <a:avLst/>
            </a:prstGeom>
            <a:noFill/>
            <a:ln cap="flat" cmpd="sng" w="127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37" name="Shape 237"/>
            <p:cNvCxnSpPr/>
            <p:nvPr/>
          </p:nvCxnSpPr>
          <p:spPr>
            <a:xfrm>
              <a:off x="2915816" y="5445223"/>
              <a:ext cx="72008" cy="0"/>
            </a:xfrm>
            <a:prstGeom prst="straightConnector1">
              <a:avLst/>
            </a:prstGeom>
            <a:noFill/>
            <a:ln cap="flat" cmpd="sng" w="10000">
              <a:solidFill>
                <a:schemeClr val="dk1"/>
              </a:solidFill>
              <a:prstDash val="solid"/>
              <a:round/>
              <a:headEnd len="med" w="med" type="none"/>
              <a:tailEnd len="lg" w="lg" type="triangle"/>
            </a:ln>
          </p:spPr>
        </p:cxnSp>
        <p:cxnSp>
          <p:nvCxnSpPr>
            <p:cNvPr id="238" name="Shape 238"/>
            <p:cNvCxnSpPr/>
            <p:nvPr/>
          </p:nvCxnSpPr>
          <p:spPr>
            <a:xfrm rot="10800000">
              <a:off x="2915816" y="5661248"/>
              <a:ext cx="72008" cy="0"/>
            </a:xfrm>
            <a:prstGeom prst="straightConnector1">
              <a:avLst/>
            </a:prstGeom>
            <a:noFill/>
            <a:ln cap="flat" cmpd="sng" w="10000">
              <a:solidFill>
                <a:schemeClr val="dk1"/>
              </a:solidFill>
              <a:prstDash val="solid"/>
              <a:round/>
              <a:headEnd len="med" w="med" type="none"/>
              <a:tailEnd len="lg" w="lg" type="triangle"/>
            </a:ln>
          </p:spPr>
        </p:cxnSp>
      </p:grpSp>
      <p:sp>
        <p:nvSpPr>
          <p:cNvPr id="239" name="Shape 239"/>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cxnSp>
        <p:nvCxnSpPr>
          <p:cNvPr id="240" name="Shape 240"/>
          <p:cNvCxnSpPr/>
          <p:nvPr/>
        </p:nvCxnSpPr>
        <p:spPr>
          <a:xfrm flipH="1" rot="10800000">
            <a:off x="2987824" y="2060848"/>
            <a:ext cx="5904656" cy="3888432"/>
          </a:xfrm>
          <a:prstGeom prst="straightConnector1">
            <a:avLst/>
          </a:prstGeom>
          <a:noFill/>
          <a:ln cap="flat" cmpd="sng" w="25400">
            <a:solidFill>
              <a:srgbClr val="FF0000"/>
            </a:solidFill>
            <a:prstDash val="solid"/>
            <a:round/>
            <a:headEnd len="med" w="med" type="none"/>
            <a:tailEnd len="lg" w="lg" type="stealth"/>
          </a:ln>
        </p:spPr>
      </p:cxnSp>
      <p:sp>
        <p:nvSpPr>
          <p:cNvPr id="241" name="Shape 241"/>
          <p:cNvSpPr/>
          <p:nvPr/>
        </p:nvSpPr>
        <p:spPr>
          <a:xfrm rot="-2055047">
            <a:off x="4897300" y="3527141"/>
            <a:ext cx="2996353" cy="288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spcAft>
                <a:spcPts val="0"/>
              </a:spcAft>
              <a:buSzPct val="25000"/>
              <a:buNone/>
            </a:pPr>
            <a:r>
              <a:rPr lang="en-GB" sz="1800">
                <a:solidFill>
                  <a:srgbClr val="FF0000"/>
                </a:solidFill>
                <a:latin typeface="Arial"/>
                <a:ea typeface="Arial"/>
                <a:cs typeface="Arial"/>
                <a:sym typeface="Arial"/>
              </a:rPr>
              <a:t>Strategy for sustainability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304800" y="457200"/>
            <a:ext cx="8686800" cy="8381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i="0" lang="en-GB" sz="3600" u="none" cap="none" strike="noStrike">
                <a:solidFill>
                  <a:schemeClr val="dk2"/>
                </a:solidFill>
                <a:latin typeface="Source Sans Pro"/>
                <a:ea typeface="Source Sans Pro"/>
                <a:cs typeface="Source Sans Pro"/>
                <a:sym typeface="Source Sans Pro"/>
              </a:rPr>
              <a:t>A RESEARCH PROBLEM</a:t>
            </a:r>
          </a:p>
        </p:txBody>
      </p:sp>
      <p:sp>
        <p:nvSpPr>
          <p:cNvPr id="248" name="Shape 248"/>
          <p:cNvSpPr txBox="1"/>
          <p:nvPr>
            <p:ph idx="1" type="body"/>
          </p:nvPr>
        </p:nvSpPr>
        <p:spPr>
          <a:xfrm>
            <a:off x="1979711" y="1554162"/>
            <a:ext cx="7011888" cy="452596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0000"/>
              <a:buFont typeface="Noto Sans Symbols"/>
              <a:buChar char="➢"/>
            </a:pPr>
            <a:r>
              <a:rPr b="0" i="0" lang="en-GB" sz="3200" u="none" cap="none" strike="noStrike">
                <a:solidFill>
                  <a:schemeClr val="dk2"/>
                </a:solidFill>
                <a:latin typeface="Source Sans Pro"/>
                <a:ea typeface="Source Sans Pro"/>
                <a:cs typeface="Source Sans Pro"/>
                <a:sym typeface="Source Sans Pro"/>
              </a:rPr>
              <a:t>Why some companies show more interest in sustainability while others exhibit limited solicitude for social and environmental issues?</a:t>
            </a:r>
          </a:p>
          <a:p>
            <a:pPr indent="-342900" lvl="0" marL="342900" marR="0" rtl="0" algn="l">
              <a:spcBef>
                <a:spcPts val="640"/>
              </a:spcBef>
              <a:spcAft>
                <a:spcPts val="0"/>
              </a:spcAft>
              <a:buClr>
                <a:schemeClr val="accent1"/>
              </a:buClr>
              <a:buSzPct val="70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a:p>
            <a:pPr indent="-342900" lvl="0" marL="342900" marR="0" rtl="0" algn="l">
              <a:spcBef>
                <a:spcPts val="640"/>
              </a:spcBef>
              <a:spcAft>
                <a:spcPts val="0"/>
              </a:spcAft>
              <a:buClr>
                <a:schemeClr val="accent1"/>
              </a:buClr>
              <a:buSzPct val="70000"/>
              <a:buFont typeface="Noto Sans Symbols"/>
              <a:buChar char="➢"/>
            </a:pPr>
            <a:r>
              <a:rPr b="0" i="0" lang="en-GB" sz="3200" u="none" cap="none" strike="noStrike">
                <a:solidFill>
                  <a:schemeClr val="dk2"/>
                </a:solidFill>
                <a:latin typeface="Source Sans Pro"/>
                <a:ea typeface="Source Sans Pro"/>
                <a:cs typeface="Source Sans Pro"/>
                <a:sym typeface="Source Sans Pro"/>
              </a:rPr>
              <a:t>Which are the internal features that encourage organizations to take</a:t>
            </a:r>
            <a:r>
              <a:rPr lang="en-GB"/>
              <a:t> </a:t>
            </a:r>
            <a:r>
              <a:rPr b="0" i="0" lang="en-GB" sz="3200" u="none" cap="none" strike="noStrike">
                <a:solidFill>
                  <a:schemeClr val="dk2"/>
                </a:solidFill>
                <a:latin typeface="Source Sans Pro"/>
                <a:ea typeface="Source Sans Pro"/>
                <a:cs typeface="Source Sans Pro"/>
                <a:sym typeface="Source Sans Pro"/>
              </a:rPr>
              <a:t>the road toward sustainability successfully?</a:t>
            </a:r>
          </a:p>
          <a:p>
            <a:pPr indent="-342900" lvl="0" marL="342900" marR="0" rtl="0" algn="l">
              <a:spcBef>
                <a:spcPts val="640"/>
              </a:spcBef>
              <a:spcAft>
                <a:spcPts val="0"/>
              </a:spcAft>
              <a:buClr>
                <a:schemeClr val="accent1"/>
              </a:buClr>
              <a:buSzPct val="700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p:txBody>
      </p:sp>
      <p:sp>
        <p:nvSpPr>
          <p:cNvPr id="249" name="Shape 249"/>
          <p:cNvSpPr/>
          <p:nvPr/>
        </p:nvSpPr>
        <p:spPr>
          <a:xfrm>
            <a:off x="395536" y="2780927"/>
            <a:ext cx="1368151" cy="1368151"/>
          </a:xfrm>
          <a:prstGeom prst="rect">
            <a:avLst/>
          </a:prstGeom>
          <a:solidFill>
            <a:schemeClr val="accent1"/>
          </a:solidFill>
          <a:ln cap="flat" cmpd="sng" w="25400">
            <a:solidFill>
              <a:srgbClr val="78846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0" name="Shape 250"/>
          <p:cNvSpPr/>
          <p:nvPr/>
        </p:nvSpPr>
        <p:spPr>
          <a:xfrm>
            <a:off x="467543" y="3068959"/>
            <a:ext cx="1224135" cy="923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GB" sz="5400">
                <a:solidFill>
                  <a:srgbClr val="C00000"/>
                </a:solidFill>
                <a:latin typeface="Arial"/>
                <a:ea typeface="Arial"/>
                <a:cs typeface="Arial"/>
                <a:sym typeface="Arial"/>
              </a:rPr>
              <a:t>?</a:t>
            </a:r>
          </a:p>
        </p:txBody>
      </p:sp>
      <p:sp>
        <p:nvSpPr>
          <p:cNvPr id="251" name="Shape 251"/>
          <p:cNvSpPr txBox="1"/>
          <p:nvPr>
            <p:ph idx="12" type="sldNum"/>
          </p:nvPr>
        </p:nvSpPr>
        <p:spPr>
          <a:xfrm>
            <a:off x="8229600" y="6473825"/>
            <a:ext cx="758825" cy="2476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GB" sz="1200">
                <a:solidFill>
                  <a:srgbClr val="909E80"/>
                </a:solidFill>
                <a:latin typeface="Arial"/>
                <a:ea typeface="Arial"/>
                <a:cs typeface="Arial"/>
                <a:sym typeface="Arial"/>
              </a:rPr>
              <a:t>‹#›</a:t>
            </a:fld>
          </a:p>
        </p:txBody>
      </p:sp>
    </p:spTree>
  </p:cSld>
  <p:clrMapOvr>
    <a:masterClrMapping/>
  </p:clrMapOvr>
</p:sld>
</file>

<file path=ppt/theme/theme1.xml><?xml version="1.0" encoding="utf-8"?>
<a:theme xmlns:a="http://schemas.openxmlformats.org/drawingml/2006/main" xmlns:r="http://schemas.openxmlformats.org/officeDocument/2006/relationships" name="Theme2 RMEE 2010">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eme2 RMEE 2010">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