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9753600" cx="130048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4" name="Shape 4"/>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lvl="0" marL="0" marR="0" rtl="0" algn="l">
              <a:lnSpc>
                <a:spcPct val="117999"/>
              </a:lnSpc>
              <a:spcBef>
                <a:spcPts val="0"/>
              </a:spcBef>
              <a:buNone/>
              <a:defRPr b="0" i="0" sz="2200" u="none" cap="none" strike="noStrike">
                <a:latin typeface="Helvetica Neue"/>
                <a:ea typeface="Helvetica Neue"/>
                <a:cs typeface="Helvetica Neue"/>
                <a:sym typeface="Helvetica Neue"/>
              </a:defRPr>
            </a:lvl1pPr>
            <a:lvl2pPr indent="228600" lvl="1" marL="457200" marR="0" rtl="0" algn="l">
              <a:lnSpc>
                <a:spcPct val="117999"/>
              </a:lnSpc>
              <a:spcBef>
                <a:spcPts val="0"/>
              </a:spcBef>
              <a:buNone/>
              <a:defRPr b="0" i="0" sz="2200" u="none" cap="none" strike="noStrike">
                <a:latin typeface="Helvetica Neue"/>
                <a:ea typeface="Helvetica Neue"/>
                <a:cs typeface="Helvetica Neue"/>
                <a:sym typeface="Helvetica Neue"/>
              </a:defRPr>
            </a:lvl2pPr>
            <a:lvl3pPr indent="457200" lvl="2" marL="914400" marR="0" rtl="0" algn="l">
              <a:lnSpc>
                <a:spcPct val="117999"/>
              </a:lnSpc>
              <a:spcBef>
                <a:spcPts val="0"/>
              </a:spcBef>
              <a:buNone/>
              <a:defRPr b="0" i="0" sz="2200" u="none" cap="none" strike="noStrike">
                <a:latin typeface="Helvetica Neue"/>
                <a:ea typeface="Helvetica Neue"/>
                <a:cs typeface="Helvetica Neue"/>
                <a:sym typeface="Helvetica Neue"/>
              </a:defRPr>
            </a:lvl3pPr>
            <a:lvl4pPr indent="685800" lvl="3" marL="1371600" marR="0" rtl="0" algn="l">
              <a:lnSpc>
                <a:spcPct val="117999"/>
              </a:lnSpc>
              <a:spcBef>
                <a:spcPts val="0"/>
              </a:spcBef>
              <a:buNone/>
              <a:defRPr b="0" i="0" sz="2200" u="none" cap="none" strike="noStrike">
                <a:latin typeface="Helvetica Neue"/>
                <a:ea typeface="Helvetica Neue"/>
                <a:cs typeface="Helvetica Neue"/>
                <a:sym typeface="Helvetica Neue"/>
              </a:defRPr>
            </a:lvl4pPr>
            <a:lvl5pPr indent="914400" lvl="4" marL="1828800" marR="0" rtl="0" algn="l">
              <a:lnSpc>
                <a:spcPct val="117999"/>
              </a:lnSpc>
              <a:spcBef>
                <a:spcPts val="0"/>
              </a:spcBef>
              <a:buNone/>
              <a:defRPr b="0" i="0" sz="2200" u="none" cap="none" strike="noStrike">
                <a:latin typeface="Helvetica Neue"/>
                <a:ea typeface="Helvetica Neue"/>
                <a:cs typeface="Helvetica Neue"/>
                <a:sym typeface="Helvetica Neue"/>
              </a:defRPr>
            </a:lvl5pPr>
            <a:lvl6pPr indent="1143000" lvl="5" marL="2286000" marR="0" rtl="0" algn="l">
              <a:lnSpc>
                <a:spcPct val="117999"/>
              </a:lnSpc>
              <a:spcBef>
                <a:spcPts val="0"/>
              </a:spcBef>
              <a:buNone/>
              <a:defRPr b="0" i="0" sz="2200" u="none" cap="none" strike="noStrike">
                <a:latin typeface="Helvetica Neue"/>
                <a:ea typeface="Helvetica Neue"/>
                <a:cs typeface="Helvetica Neue"/>
                <a:sym typeface="Helvetica Neue"/>
              </a:defRPr>
            </a:lvl6pPr>
            <a:lvl7pPr indent="1371600" lvl="6" marL="2743200" marR="0" rtl="0" algn="l">
              <a:lnSpc>
                <a:spcPct val="117999"/>
              </a:lnSpc>
              <a:spcBef>
                <a:spcPts val="0"/>
              </a:spcBef>
              <a:buNone/>
              <a:defRPr b="0" i="0" sz="2200" u="none" cap="none" strike="noStrike">
                <a:latin typeface="Helvetica Neue"/>
                <a:ea typeface="Helvetica Neue"/>
                <a:cs typeface="Helvetica Neue"/>
                <a:sym typeface="Helvetica Neue"/>
              </a:defRPr>
            </a:lvl7pPr>
            <a:lvl8pPr indent="1600200" lvl="7" marL="3200400" marR="0" rtl="0" algn="l">
              <a:lnSpc>
                <a:spcPct val="117999"/>
              </a:lnSpc>
              <a:spcBef>
                <a:spcPts val="0"/>
              </a:spcBef>
              <a:buNone/>
              <a:defRPr b="0" i="0" sz="2200" u="none" cap="none" strike="noStrike">
                <a:latin typeface="Helvetica Neue"/>
                <a:ea typeface="Helvetica Neue"/>
                <a:cs typeface="Helvetica Neue"/>
                <a:sym typeface="Helvetica Neue"/>
              </a:defRPr>
            </a:lvl8pPr>
            <a:lvl9pPr indent="1828800" lvl="8" marL="3657600" marR="0" rtl="0" algn="l">
              <a:lnSpc>
                <a:spcPct val="117999"/>
              </a:lnSpc>
              <a:spcBef>
                <a:spcPts val="0"/>
              </a:spcBef>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lobalmindshift.wordpress.com/2009/05/21/the-unforgettable-commencement-address-by-paul-hawken-to-the-class-of-2009-university-of-portland-may-3-2009/" TargetMode="External"/><Relationship Id="rId3" Type="http://schemas.openxmlformats.org/officeDocument/2006/relationships/hyperlink" Target="http://www.lietaer.com/2010/09/what-is-money/"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07" name="Shape 10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3" name="Shape 203"/>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t/>
            </a:r>
            <a:endParaRPr b="0" i="0" sz="1600" u="none" cap="none" strike="noStrike">
              <a:latin typeface="Helvetica Neue"/>
              <a:ea typeface="Helvetica Neue"/>
              <a:cs typeface="Helvetica Neue"/>
              <a:sym typeface="Helvetica Neue"/>
            </a:endParaRPr>
          </a:p>
          <a:p>
            <a:pPr indent="0" lvl="0" marL="0" marR="0" rtl="0" algn="l">
              <a:lnSpc>
                <a:spcPct val="100000"/>
              </a:lnSpc>
              <a:spcBef>
                <a:spcPts val="0"/>
              </a:spcBef>
              <a:buSzPct val="25000"/>
              <a:buNone/>
            </a:pPr>
            <a:r>
              <a:t/>
            </a:r>
            <a:endParaRPr b="0" i="0" sz="1600" u="none" cap="none" strike="noStrike">
              <a:latin typeface="Helvetica Neue"/>
              <a:ea typeface="Helvetica Neue"/>
              <a:cs typeface="Helvetica Neue"/>
              <a:sym typeface="Helvetica Neue"/>
            </a:endParaRPr>
          </a:p>
          <a:p>
            <a:pPr indent="0" lvl="0" marL="0" marR="0" rtl="0" algn="l">
              <a:lnSpc>
                <a:spcPct val="100000"/>
              </a:lnSpc>
              <a:spcBef>
                <a:spcPts val="0"/>
              </a:spcBef>
              <a:buSzPct val="25000"/>
              <a:buNone/>
            </a:pPr>
            <a:r>
              <a:t/>
            </a:r>
            <a:endParaRPr b="0" i="0" sz="1600" u="none" cap="none" strike="noStrike">
              <a:latin typeface="Helvetica Neue"/>
              <a:ea typeface="Helvetica Neue"/>
              <a:cs typeface="Helvetica Neue"/>
              <a:sym typeface="Helvetica Neue"/>
            </a:endParaRPr>
          </a:p>
          <a:p>
            <a:pPr indent="0" lvl="0" marL="0" marR="0" rtl="0" algn="l">
              <a:lnSpc>
                <a:spcPct val="100000"/>
              </a:lnSpc>
              <a:spcBef>
                <a:spcPts val="0"/>
              </a:spcBef>
              <a:buSzPct val="25000"/>
              <a:buNone/>
            </a:pPr>
            <a:r>
              <a:rPr b="0" i="0" lang="en-US" sz="1200" u="none" cap="none" strike="noStrike">
                <a:latin typeface="Calibri"/>
                <a:ea typeface="Calibri"/>
                <a:cs typeface="Calibri"/>
                <a:sym typeface="Calibri"/>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09" name="Shape 20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Times New Roman"/>
                <a:ea typeface="Times New Roman"/>
                <a:cs typeface="Times New Roman"/>
                <a:sym typeface="Times New Roman"/>
              </a:rPr>
              <a:t>………5…………</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19" name="Shape 21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Times New Roman"/>
                <a:ea typeface="Times New Roman"/>
                <a:cs typeface="Times New Roman"/>
                <a:sym typeface="Times New Roman"/>
              </a:rPr>
              <a:t>………5…………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36" name="Shape 23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Times New Roman"/>
                <a:ea typeface="Times New Roman"/>
                <a:cs typeface="Times New Roman"/>
                <a:sym typeface="Times New Roman"/>
              </a:rPr>
              <a:t>………5…………</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7" name="Shape 257"/>
        <p:cNvGrpSpPr/>
        <p:nvPr/>
      </p:nvGrpSpPr>
      <p:grpSpPr>
        <a:xfrm>
          <a:off x="0" y="0"/>
          <a:ext cx="0" cy="0"/>
          <a:chOff x="0" y="0"/>
          <a:chExt cx="0" cy="0"/>
        </a:xfrm>
      </p:grpSpPr>
      <p:sp>
        <p:nvSpPr>
          <p:cNvPr id="258" name="Shape 25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59" name="Shape 25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Times New Roman"/>
                <a:ea typeface="Times New Roman"/>
                <a:cs typeface="Times New Roman"/>
                <a:sym typeface="Times New Roman"/>
              </a:rPr>
              <a:t>………..6…………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8" name="Shape 268"/>
        <p:cNvGrpSpPr/>
        <p:nvPr/>
      </p:nvGrpSpPr>
      <p:grpSpPr>
        <a:xfrm>
          <a:off x="0" y="0"/>
          <a:ext cx="0" cy="0"/>
          <a:chOff x="0" y="0"/>
          <a:chExt cx="0" cy="0"/>
        </a:xfrm>
      </p:grpSpPr>
      <p:sp>
        <p:nvSpPr>
          <p:cNvPr id="269" name="Shape 26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70" name="Shape 2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8" name="Shape 278"/>
        <p:cNvGrpSpPr/>
        <p:nvPr/>
      </p:nvGrpSpPr>
      <p:grpSpPr>
        <a:xfrm>
          <a:off x="0" y="0"/>
          <a:ext cx="0" cy="0"/>
          <a:chOff x="0" y="0"/>
          <a:chExt cx="0" cy="0"/>
        </a:xfrm>
      </p:grpSpPr>
      <p:sp>
        <p:nvSpPr>
          <p:cNvPr id="279" name="Shape 27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9" name="Shape 289"/>
        <p:cNvGrpSpPr/>
        <p:nvPr/>
      </p:nvGrpSpPr>
      <p:grpSpPr>
        <a:xfrm>
          <a:off x="0" y="0"/>
          <a:ext cx="0" cy="0"/>
          <a:chOff x="0" y="0"/>
          <a:chExt cx="0" cy="0"/>
        </a:xfrm>
      </p:grpSpPr>
      <p:sp>
        <p:nvSpPr>
          <p:cNvPr id="290" name="Shape 290"/>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291" name="Shape 2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297" name="Shape 29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latin typeface="Arial"/>
                <a:ea typeface="Arial"/>
                <a:cs typeface="Arial"/>
                <a:sym typeface="Arial"/>
              </a:rPr>
              <a:t>Sustainability „...is a development, which fulfills the present needs without risking that future generations cannot fulfill their own needs...“. </a:t>
            </a:r>
          </a:p>
          <a:p>
            <a:pPr indent="0" lvl="0" marL="0" marR="0" rtl="0" algn="l">
              <a:lnSpc>
                <a:spcPct val="100000"/>
              </a:lnSpc>
              <a:spcBef>
                <a:spcPts val="1400"/>
              </a:spcBef>
              <a:spcAft>
                <a:spcPts val="0"/>
              </a:spcAft>
              <a:buSzPct val="25000"/>
              <a:buNone/>
            </a:pPr>
            <a:r>
              <a:t/>
            </a:r>
            <a:endParaRPr b="0" i="0" sz="1600" u="none" cap="none" strike="noStrike">
              <a:latin typeface="Helvetica Neue"/>
              <a:ea typeface="Helvetica Neue"/>
              <a:cs typeface="Helvetica Neue"/>
              <a:sym typeface="Helvetica Neue"/>
            </a:endParaRPr>
          </a:p>
          <a:p>
            <a:pPr indent="0" lvl="0" marL="0" marR="0" rtl="0" algn="l">
              <a:lnSpc>
                <a:spcPct val="100000"/>
              </a:lnSpc>
              <a:spcBef>
                <a:spcPts val="800"/>
              </a:spcBef>
              <a:buSzPct val="25000"/>
              <a:buNone/>
            </a:pPr>
            <a:r>
              <a:rPr b="0" i="0" lang="en-US" sz="900" u="none" cap="none" strike="noStrike">
                <a:latin typeface="Arial"/>
                <a:ea typeface="Arial"/>
                <a:cs typeface="Arial"/>
                <a:sym typeface="Arial"/>
              </a:rPr>
              <a:t>What does sustinability means?</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1. non renewable resources ( oil) should not be explioted more that renewble resources ( solar) are intalled)</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2,Water, land eroision, air should not be polutd more then it can be regenerated…</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3. Income gap should not be increasing….</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4. debth load  should be covred by one generation</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how to get there: long term horizon ( politican shuld thnkn like parents for their kids)….. New incentive structures….people need information about the consequenzes….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03" name="Shape 30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5" name="Shape 325"/>
        <p:cNvGrpSpPr/>
        <p:nvPr/>
      </p:nvGrpSpPr>
      <p:grpSpPr>
        <a:xfrm>
          <a:off x="0" y="0"/>
          <a:ext cx="0" cy="0"/>
          <a:chOff x="0" y="0"/>
          <a:chExt cx="0" cy="0"/>
        </a:xfrm>
      </p:grpSpPr>
      <p:sp>
        <p:nvSpPr>
          <p:cNvPr id="326" name="Shape 32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27" name="Shape 32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SzPct val="25000"/>
              <a:buNone/>
            </a:pPr>
            <a:r>
              <a:rPr b="0" i="0" lang="en-US" sz="1200" u="none" cap="none" strike="noStrike">
                <a:latin typeface="Arial"/>
                <a:ea typeface="Arial"/>
                <a:cs typeface="Arial"/>
                <a:sym typeface="Arial"/>
              </a:rPr>
              <a:t>Sustainability „...is a development, which fulfills the present needs without risking that future generations cannot fulfill their own needs...“. </a:t>
            </a:r>
          </a:p>
          <a:p>
            <a:pPr indent="0" lvl="0" marL="0" marR="0" rtl="0" algn="l">
              <a:lnSpc>
                <a:spcPct val="100000"/>
              </a:lnSpc>
              <a:spcBef>
                <a:spcPts val="1400"/>
              </a:spcBef>
              <a:spcAft>
                <a:spcPts val="0"/>
              </a:spcAft>
              <a:buSzPct val="25000"/>
              <a:buNone/>
            </a:pPr>
            <a:r>
              <a:t/>
            </a:r>
            <a:endParaRPr b="0" i="0" sz="1600" u="none" cap="none" strike="noStrike">
              <a:latin typeface="Helvetica Neue"/>
              <a:ea typeface="Helvetica Neue"/>
              <a:cs typeface="Helvetica Neue"/>
              <a:sym typeface="Helvetica Neue"/>
            </a:endParaRPr>
          </a:p>
          <a:p>
            <a:pPr indent="0" lvl="0" marL="0" marR="0" rtl="0" algn="l">
              <a:lnSpc>
                <a:spcPct val="100000"/>
              </a:lnSpc>
              <a:spcBef>
                <a:spcPts val="800"/>
              </a:spcBef>
              <a:buSzPct val="25000"/>
              <a:buNone/>
            </a:pPr>
            <a:r>
              <a:rPr b="0" i="0" lang="en-US" sz="900" u="none" cap="none" strike="noStrike">
                <a:latin typeface="Arial"/>
                <a:ea typeface="Arial"/>
                <a:cs typeface="Arial"/>
                <a:sym typeface="Arial"/>
              </a:rPr>
              <a:t>What does sustinability means?</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1. non renewable resources ( oil) should not be explioted more that renewble resources ( solar) are intalled)</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2,Water, land eroision, air should not be polutd more then it can be regenerated…</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3. Income gap should not be increasing….</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4. debth load  should be covred by one generation</a:t>
            </a: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br>
              <a:rPr b="0" i="0" lang="en-US" sz="900" u="none" cap="none" strike="noStrike">
                <a:latin typeface="Arial"/>
                <a:ea typeface="Arial"/>
                <a:cs typeface="Arial"/>
                <a:sym typeface="Arial"/>
              </a:rPr>
            </a:br>
            <a:r>
              <a:rPr b="0" i="0" lang="en-US" sz="900" u="none" cap="none" strike="noStrike">
                <a:latin typeface="Arial"/>
                <a:ea typeface="Arial"/>
                <a:cs typeface="Arial"/>
                <a:sym typeface="Arial"/>
              </a:rPr>
              <a:t>how to get there: long term horizon ( politican shuld thnkn like parents for their kids)….. New incentive structures….people need information about the consequenzes….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4" name="Shape 334"/>
        <p:cNvGrpSpPr/>
        <p:nvPr/>
      </p:nvGrpSpPr>
      <p:grpSpPr>
        <a:xfrm>
          <a:off x="0" y="0"/>
          <a:ext cx="0" cy="0"/>
          <a:chOff x="0" y="0"/>
          <a:chExt cx="0" cy="0"/>
        </a:xfrm>
      </p:grpSpPr>
      <p:sp>
        <p:nvSpPr>
          <p:cNvPr id="335" name="Shape 335"/>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36" name="Shape 3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345" name="Shape 34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8" name="Shape 148"/>
        <p:cNvGrpSpPr/>
        <p:nvPr/>
      </p:nvGrpSpPr>
      <p:grpSpPr>
        <a:xfrm>
          <a:off x="0" y="0"/>
          <a:ext cx="0" cy="0"/>
          <a:chOff x="0" y="0"/>
          <a:chExt cx="0" cy="0"/>
        </a:xfrm>
      </p:grpSpPr>
      <p:sp>
        <p:nvSpPr>
          <p:cNvPr id="149" name="Shape 14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50" name="Shape 15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57" name="Shape 157"/>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Times New Roman"/>
                <a:ea typeface="Times New Roman"/>
                <a:cs typeface="Times New Roman"/>
                <a:sym typeface="Times New Roman"/>
              </a:rPr>
              <a:t>…….3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2" name="Shape 162"/>
        <p:cNvGrpSpPr/>
        <p:nvPr/>
      </p:nvGrpSpPr>
      <p:grpSpPr>
        <a:xfrm>
          <a:off x="0" y="0"/>
          <a:ext cx="0" cy="0"/>
          <a:chOff x="0" y="0"/>
          <a:chExt cx="0" cy="0"/>
        </a:xfrm>
      </p:grpSpPr>
      <p:sp>
        <p:nvSpPr>
          <p:cNvPr id="163" name="Shape 163"/>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64" name="Shape 1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914400" y="4343400"/>
            <a:ext cx="5029199" cy="41148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79" name="Shape 179"/>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Calibri"/>
                <a:ea typeface="Calibri"/>
                <a:cs typeface="Calibri"/>
                <a:sym typeface="Calibri"/>
              </a:rPr>
              <a:t>.......4,6 Trill in 2012 5 Trill expected in 2013</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86" name="Shape 186"/>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buSzPct val="25000"/>
              <a:buNone/>
            </a:pPr>
            <a:r>
              <a:rPr b="0" i="0" lang="en-US" sz="1200" u="none" cap="none" strike="noStrike">
                <a:latin typeface="Calibri"/>
                <a:ea typeface="Calibri"/>
                <a:cs typeface="Calibri"/>
                <a:sym typeface="Calibri"/>
              </a:rPr>
              <a:t>Marshall plan: Germany Sum score in 1952 (5,2% of GDP) compared to 2011 in Greece ( 11 Bill): However we spent already 41 x times more and germany has liabilities of 10 x marshall plans for Greece only. !!!!! GFC speals 3,2 Trill USD for preventing Global warming!!</a:t>
            </a:r>
          </a:p>
          <a:p>
            <a:pPr indent="0" lvl="0" marL="0" marR="0" rtl="0" algn="l">
              <a:lnSpc>
                <a:spcPct val="100000"/>
              </a:lnSpc>
              <a:spcBef>
                <a:spcPts val="0"/>
              </a:spcBef>
              <a:buSzPct val="25000"/>
              <a:buNone/>
            </a:pPr>
            <a:r>
              <a:t/>
            </a:r>
            <a:endParaRPr b="0" i="0" sz="1200" u="none" cap="none" strike="noStrike">
              <a:latin typeface="Calibri"/>
              <a:ea typeface="Calibri"/>
              <a:cs typeface="Calibri"/>
              <a:sym typeface="Calibri"/>
            </a:endParaRPr>
          </a:p>
          <a:p>
            <a:pPr indent="0" lvl="0" marL="0" marR="0" rtl="0" algn="l">
              <a:lnSpc>
                <a:spcPct val="100000"/>
              </a:lnSpc>
              <a:spcBef>
                <a:spcPts val="0"/>
              </a:spcBef>
              <a:buSzPct val="25000"/>
              <a:buNone/>
            </a:pPr>
            <a:r>
              <a:t/>
            </a:r>
            <a:endParaRPr b="0" i="0" sz="1200" u="none" cap="none" strike="noStrike">
              <a:latin typeface="Calibri"/>
              <a:ea typeface="Calibri"/>
              <a:cs typeface="Calibri"/>
              <a:sym typeface="Calibri"/>
            </a:endParaRPr>
          </a:p>
          <a:p>
            <a:pPr indent="0" lvl="0" marL="0" marR="0" rtl="0" algn="l">
              <a:lnSpc>
                <a:spcPct val="100000"/>
              </a:lnSpc>
              <a:spcBef>
                <a:spcPts val="0"/>
              </a:spcBef>
              <a:buSzPct val="25000"/>
              <a:buNone/>
            </a:pPr>
            <a:r>
              <a:rPr b="0" i="0" lang="en-US" sz="1200" u="none" cap="none" strike="noStrike">
                <a:latin typeface="Calibri"/>
                <a:ea typeface="Calibri"/>
                <a:cs typeface="Calibri"/>
                <a:sym typeface="Calibri"/>
              </a:rPr>
              <a:t>90% of growth will happen outside oft he EU with a negative domestic growth rate for the EU</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94" name="Shape 194"/>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Amazon..... Indus or kamtchatka delta. Sastachewan Delta</a:t>
            </a: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Riverbank and dams determin where the water is encourgaed to flow, our monetary system (Latin currere tp flow) determines the direction in wchi human capacities are encouraged or diencouraged, waht can be achieved and what not.....</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Our money sysem is not suffenciently diverse, we do have a monetary monoculture.... It dams and bottlenechs our potentials and jkeeps yus trapped in a world of suffering, greed, anxiety and, scarcity, short sightedness, on going force and complusion to grow, inbalance in health and welath</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 B2B ,global and community...</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How do we find the money needed to transform our energy, food and health infrastructures, to eradicate unemployment and create green jobs, clean up the environment, and ensure that people have proper access to housing, education and meaningful work?   Have you ever wondered why cash shortage so bottlenecks our best efforts and initiatives when we actually live in a world where there is neither a shortage of  things needing to get done, nor a shortage of people wanting to do them?</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Money Diversity is just as important then species diversity....Convnetional: monopoly, with interest rate, scarcity criterion..its not an argument against the national currencies nor against the intersts rate, but against ist monopoly...</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Ist our future, the future of our children and the future of this plant which is at stake.....</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As Paul Hawken succinctly put it in his </a:t>
            </a:r>
            <a:r>
              <a:rPr b="1" i="0" lang="en-US" sz="1400" u="sng" cap="none" strike="noStrike">
                <a:solidFill>
                  <a:schemeClr val="hlink"/>
                </a:solidFill>
                <a:latin typeface="Calibri"/>
                <a:ea typeface="Calibri"/>
                <a:cs typeface="Calibri"/>
                <a:sym typeface="Calibri"/>
                <a:hlinkClick r:id="rId2"/>
              </a:rPr>
              <a:t>memorable address to Portland University’s graduate class in May of 2009, “civilization needs a new operating system,” and fast.  Why?  Because many of the socio-economic rules under which we operate were created under a worldview that failed to recognize that the earth is a living system and that every form of life has its unique and valuable place and purpose in sustaining the larger web of life.  By ignoring the conditions that support the health of our ecosystems and communities, </a:t>
            </a:r>
          </a:p>
          <a:p>
            <a:pPr indent="0" lvl="0" marL="0" marR="0" rtl="0" algn="l">
              <a:lnSpc>
                <a:spcPct val="80000"/>
              </a:lnSpc>
              <a:spcBef>
                <a:spcPts val="0"/>
              </a:spcBef>
              <a:buSzPct val="25000"/>
              <a:buNone/>
            </a:pPr>
            <a:r>
              <a:t/>
            </a:r>
            <a:endParaRPr b="1" i="0" sz="1400" u="sng"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1" i="0" lang="en-US" sz="1400" u="sng" cap="none" strike="noStrike">
                <a:latin typeface="Calibri"/>
                <a:ea typeface="Calibri"/>
                <a:cs typeface="Calibri"/>
                <a:sym typeface="Calibri"/>
              </a:rPr>
              <a:t>We all want clean air, a reasonable income, save brougheoudd</a:t>
            </a: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 education,  healty food,   being in a healtu state, We all refuse piverty, ineuality, unfairness, polution, kac of eeducation, and unehaktu state. And anytime if ist comes to solveone of these problems we try to solve them through the same bottleneck of the given monetary system. I would like to demonstrate that teh given system has ist advantdvgte but has bias counteracting eveyr time we are.....</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Our conventional money facilitates particular types of (commercial) flows but does not adequately support other types of flows within communities.   When a broader spectrum of currencies is in place, people can complete more transactions, enabling more people to meet their needs and enter into exchange relationships.  Because complementary currencies do not bear interests and are issued in sufficient supply, they encourage cooperation amongst participants, and can counterbalance some of the side-effects of conventional money.</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0" i="0" lang="en-US" sz="1400" u="none" cap="none" strike="noStrike">
                <a:latin typeface="Calibri"/>
                <a:ea typeface="Calibri"/>
                <a:cs typeface="Calibri"/>
                <a:sym typeface="Calibri"/>
              </a:rPr>
              <a:t>In 1984, only two such complementary currency systems existed.  By 1990, their numbers had grown, but there were still fewer than 200 systems operating in the world.  Today, there are thousands such currencies worldwide.   Hundreds of Time Banks operate in 22 countries.   And in the United States alone, there are already 700 business to business complementary currency systems in which 500,000 businesses participate</a:t>
            </a:r>
          </a:p>
          <a:p>
            <a:pPr indent="0" lvl="0" marL="0" marR="0" rtl="0" algn="l">
              <a:lnSpc>
                <a:spcPct val="80000"/>
              </a:lnSpc>
              <a:spcBef>
                <a:spcPts val="0"/>
              </a:spcBef>
              <a:buSzPct val="25000"/>
              <a:buNone/>
            </a:pPr>
            <a:r>
              <a:t/>
            </a:r>
            <a:endParaRPr b="0" i="0" sz="1400" u="none" cap="none" strike="noStrike">
              <a:latin typeface="Helvetica Neue"/>
              <a:ea typeface="Helvetica Neue"/>
              <a:cs typeface="Helvetica Neue"/>
              <a:sym typeface="Helvetica Neue"/>
            </a:endParaRPr>
          </a:p>
          <a:p>
            <a:pPr indent="0" lvl="0" marL="0" marR="0" rtl="0" algn="l">
              <a:lnSpc>
                <a:spcPct val="80000"/>
              </a:lnSpc>
              <a:spcBef>
                <a:spcPts val="0"/>
              </a:spcBef>
              <a:buSzPct val="25000"/>
              <a:buNone/>
            </a:pPr>
            <a:r>
              <a:rPr b="1" i="0" lang="en-US" sz="1400" u="sng" cap="none" strike="noStrike">
                <a:solidFill>
                  <a:schemeClr val="hlink"/>
                </a:solidFill>
                <a:latin typeface="Calibri"/>
                <a:ea typeface="Calibri"/>
                <a:cs typeface="Calibri"/>
                <a:sym typeface="Calibri"/>
                <a:hlinkClick r:id="rId3"/>
              </a:rPr>
              <a:t>Money is an agreement within a particular community to use some standardized object as a means of exchange.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el &amp; Untertitel">
    <p:spTree>
      <p:nvGrpSpPr>
        <p:cNvPr id="9" name="Shape 9"/>
        <p:cNvGrpSpPr/>
        <p:nvPr/>
      </p:nvGrpSpPr>
      <p:grpSpPr>
        <a:xfrm>
          <a:off x="0" y="0"/>
          <a:ext cx="0" cy="0"/>
          <a:chOff x="0" y="0"/>
          <a:chExt cx="0" cy="0"/>
        </a:xfrm>
      </p:grpSpPr>
      <p:sp>
        <p:nvSpPr>
          <p:cNvPr id="10" name="Shape 10"/>
          <p:cNvSpPr txBox="1"/>
          <p:nvPr>
            <p:ph type="title"/>
          </p:nvPr>
        </p:nvSpPr>
        <p:spPr>
          <a:xfrm>
            <a:off x="1270000" y="1638300"/>
            <a:ext cx="10464800" cy="33019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11" name="Shape 11"/>
          <p:cNvSpPr txBox="1"/>
          <p:nvPr>
            <p:ph idx="1" type="body"/>
          </p:nvPr>
        </p:nvSpPr>
        <p:spPr>
          <a:xfrm>
            <a:off x="1270000" y="5029200"/>
            <a:ext cx="10464800" cy="11302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12" name="Shape 12"/>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 Oben">
    <p:spTree>
      <p:nvGrpSpPr>
        <p:cNvPr id="44" name="Shape 44"/>
        <p:cNvGrpSpPr/>
        <p:nvPr/>
      </p:nvGrpSpPr>
      <p:grpSpPr>
        <a:xfrm>
          <a:off x="0" y="0"/>
          <a:ext cx="0" cy="0"/>
          <a:chOff x="0" y="0"/>
          <a:chExt cx="0" cy="0"/>
        </a:xfrm>
      </p:grpSpPr>
      <p:sp>
        <p:nvSpPr>
          <p:cNvPr id="45" name="Shape 45"/>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46" name="Shape 46"/>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mp; Aufzählung">
    <p:spTree>
      <p:nvGrpSpPr>
        <p:cNvPr id="47" name="Shape 47"/>
        <p:cNvGrpSpPr/>
        <p:nvPr/>
      </p:nvGrpSpPr>
      <p:grpSpPr>
        <a:xfrm>
          <a:off x="0" y="0"/>
          <a:ext cx="0" cy="0"/>
          <a:chOff x="0" y="0"/>
          <a:chExt cx="0" cy="0"/>
        </a:xfrm>
      </p:grpSpPr>
      <p:sp>
        <p:nvSpPr>
          <p:cNvPr id="48" name="Shape 48"/>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49" name="Shape 49"/>
          <p:cNvSpPr txBox="1"/>
          <p:nvPr>
            <p:ph idx="1" type="body"/>
          </p:nvPr>
        </p:nvSpPr>
        <p:spPr>
          <a:xfrm>
            <a:off x="952500" y="2603500"/>
            <a:ext cx="11099799" cy="6286499"/>
          </a:xfrm>
          <a:prstGeom prst="rect">
            <a:avLst/>
          </a:prstGeom>
          <a:noFill/>
          <a:ln>
            <a:noFill/>
          </a:ln>
        </p:spPr>
        <p:txBody>
          <a:bodyPr anchorCtr="0" anchor="ctr"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50" name="Shape 50"/>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ufzählung &amp; Foto">
    <p:spTree>
      <p:nvGrpSpPr>
        <p:cNvPr id="51" name="Shape 51"/>
        <p:cNvGrpSpPr/>
        <p:nvPr/>
      </p:nvGrpSpPr>
      <p:grpSpPr>
        <a:xfrm>
          <a:off x="0" y="0"/>
          <a:ext cx="0" cy="0"/>
          <a:chOff x="0" y="0"/>
          <a:chExt cx="0" cy="0"/>
        </a:xfrm>
      </p:grpSpPr>
      <p:sp>
        <p:nvSpPr>
          <p:cNvPr id="52" name="Shape 52"/>
          <p:cNvSpPr/>
          <p:nvPr>
            <p:ph idx="2" type="pic"/>
          </p:nvPr>
        </p:nvSpPr>
        <p:spPr>
          <a:xfrm>
            <a:off x="6718300" y="2603500"/>
            <a:ext cx="5333999" cy="6286499"/>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53" name="Shape 53"/>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54" name="Shape 54"/>
          <p:cNvSpPr txBox="1"/>
          <p:nvPr>
            <p:ph idx="1" type="body"/>
          </p:nvPr>
        </p:nvSpPr>
        <p:spPr>
          <a:xfrm>
            <a:off x="952500" y="2603500"/>
            <a:ext cx="5333999" cy="6286499"/>
          </a:xfrm>
          <a:prstGeom prst="rect">
            <a:avLst/>
          </a:prstGeom>
          <a:noFill/>
          <a:ln>
            <a:noFill/>
          </a:ln>
        </p:spPr>
        <p:txBody>
          <a:bodyPr anchorCtr="0" anchor="ctr" bIns="91425" lIns="91425" rIns="91425" tIns="91425"/>
          <a:lstStyle>
            <a:lvl1pPr indent="-209550" lvl="0" marL="342900" marR="0" rtl="0" algn="l">
              <a:lnSpc>
                <a:spcPct val="100000"/>
              </a:lnSpc>
              <a:spcBef>
                <a:spcPts val="3200"/>
              </a:spcBef>
              <a:spcAft>
                <a:spcPts val="0"/>
              </a:spcAft>
              <a:buClr>
                <a:srgbClr val="000000"/>
              </a:buClr>
              <a:buSzPct val="75000"/>
              <a:buFont typeface="Helvetica Neue"/>
              <a:buChar char="•"/>
              <a:defRPr b="0" i="0" sz="2800" u="none" cap="none" strike="noStrike">
                <a:solidFill>
                  <a:srgbClr val="000000"/>
                </a:solidFill>
                <a:latin typeface="Helvetica Neue"/>
                <a:ea typeface="Helvetica Neue"/>
                <a:cs typeface="Helvetica Neue"/>
                <a:sym typeface="Helvetica Neue"/>
              </a:defRPr>
            </a:lvl1pPr>
            <a:lvl2pPr indent="-209550" lvl="1" marL="685800" marR="0" rtl="0" algn="l">
              <a:lnSpc>
                <a:spcPct val="100000"/>
              </a:lnSpc>
              <a:spcBef>
                <a:spcPts val="3200"/>
              </a:spcBef>
              <a:spcAft>
                <a:spcPts val="0"/>
              </a:spcAft>
              <a:buClr>
                <a:srgbClr val="000000"/>
              </a:buClr>
              <a:buSzPct val="75000"/>
              <a:buFont typeface="Helvetica Neue"/>
              <a:buChar char="•"/>
              <a:defRPr b="0" i="0" sz="2800" u="none" cap="none" strike="noStrike">
                <a:solidFill>
                  <a:srgbClr val="000000"/>
                </a:solidFill>
                <a:latin typeface="Helvetica Neue"/>
                <a:ea typeface="Helvetica Neue"/>
                <a:cs typeface="Helvetica Neue"/>
                <a:sym typeface="Helvetica Neue"/>
              </a:defRPr>
            </a:lvl2pPr>
            <a:lvl3pPr indent="-209550" lvl="2" marL="1028700" marR="0" rtl="0" algn="l">
              <a:lnSpc>
                <a:spcPct val="100000"/>
              </a:lnSpc>
              <a:spcBef>
                <a:spcPts val="3200"/>
              </a:spcBef>
              <a:spcAft>
                <a:spcPts val="0"/>
              </a:spcAft>
              <a:buClr>
                <a:srgbClr val="000000"/>
              </a:buClr>
              <a:buSzPct val="75000"/>
              <a:buFont typeface="Helvetica Neue"/>
              <a:buChar char="•"/>
              <a:defRPr b="0" i="0" sz="2800" u="none" cap="none" strike="noStrike">
                <a:solidFill>
                  <a:srgbClr val="000000"/>
                </a:solidFill>
                <a:latin typeface="Helvetica Neue"/>
                <a:ea typeface="Helvetica Neue"/>
                <a:cs typeface="Helvetica Neue"/>
                <a:sym typeface="Helvetica Neue"/>
              </a:defRPr>
            </a:lvl3pPr>
            <a:lvl4pPr indent="-209550" lvl="3" marL="1371600" marR="0" rtl="0" algn="l">
              <a:lnSpc>
                <a:spcPct val="100000"/>
              </a:lnSpc>
              <a:spcBef>
                <a:spcPts val="3200"/>
              </a:spcBef>
              <a:spcAft>
                <a:spcPts val="0"/>
              </a:spcAft>
              <a:buClr>
                <a:srgbClr val="000000"/>
              </a:buClr>
              <a:buSzPct val="75000"/>
              <a:buFont typeface="Helvetica Neue"/>
              <a:buChar char="•"/>
              <a:defRPr b="0" i="0" sz="2800" u="none" cap="none" strike="noStrike">
                <a:solidFill>
                  <a:srgbClr val="000000"/>
                </a:solidFill>
                <a:latin typeface="Helvetica Neue"/>
                <a:ea typeface="Helvetica Neue"/>
                <a:cs typeface="Helvetica Neue"/>
                <a:sym typeface="Helvetica Neue"/>
              </a:defRPr>
            </a:lvl4pPr>
            <a:lvl5pPr indent="-209550" lvl="4" marL="1714500" marR="0" rtl="0" algn="l">
              <a:lnSpc>
                <a:spcPct val="100000"/>
              </a:lnSpc>
              <a:spcBef>
                <a:spcPts val="3200"/>
              </a:spcBef>
              <a:spcAft>
                <a:spcPts val="0"/>
              </a:spcAft>
              <a:buClr>
                <a:srgbClr val="000000"/>
              </a:buClr>
              <a:buSzPct val="75000"/>
              <a:buFont typeface="Helvetica Neue"/>
              <a:buChar char="•"/>
              <a:defRPr b="0" i="0" sz="28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55" name="Shape 55"/>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unkte">
    <p:spTree>
      <p:nvGrpSpPr>
        <p:cNvPr id="56" name="Shape 56"/>
        <p:cNvGrpSpPr/>
        <p:nvPr/>
      </p:nvGrpSpPr>
      <p:grpSpPr>
        <a:xfrm>
          <a:off x="0" y="0"/>
          <a:ext cx="0" cy="0"/>
          <a:chOff x="0" y="0"/>
          <a:chExt cx="0" cy="0"/>
        </a:xfrm>
      </p:grpSpPr>
      <p:sp>
        <p:nvSpPr>
          <p:cNvPr id="57" name="Shape 57"/>
          <p:cNvSpPr txBox="1"/>
          <p:nvPr>
            <p:ph idx="1" type="body"/>
          </p:nvPr>
        </p:nvSpPr>
        <p:spPr>
          <a:xfrm>
            <a:off x="952500" y="1270000"/>
            <a:ext cx="11099799" cy="7213600"/>
          </a:xfrm>
          <a:prstGeom prst="rect">
            <a:avLst/>
          </a:prstGeom>
          <a:noFill/>
          <a:ln>
            <a:noFill/>
          </a:ln>
        </p:spPr>
        <p:txBody>
          <a:bodyPr anchorCtr="0" anchor="ctr"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58" name="Shape 58"/>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to - 3 Stück">
    <p:spTree>
      <p:nvGrpSpPr>
        <p:cNvPr id="59" name="Shape 59"/>
        <p:cNvGrpSpPr/>
        <p:nvPr/>
      </p:nvGrpSpPr>
      <p:grpSpPr>
        <a:xfrm>
          <a:off x="0" y="0"/>
          <a:ext cx="0" cy="0"/>
          <a:chOff x="0" y="0"/>
          <a:chExt cx="0" cy="0"/>
        </a:xfrm>
      </p:grpSpPr>
      <p:sp>
        <p:nvSpPr>
          <p:cNvPr id="60" name="Shape 60"/>
          <p:cNvSpPr/>
          <p:nvPr>
            <p:ph idx="2" type="pic"/>
          </p:nvPr>
        </p:nvSpPr>
        <p:spPr>
          <a:xfrm>
            <a:off x="6718300" y="5092700"/>
            <a:ext cx="5333999" cy="3771900"/>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61" name="Shape 61"/>
          <p:cNvSpPr/>
          <p:nvPr>
            <p:ph idx="3" type="pic"/>
          </p:nvPr>
        </p:nvSpPr>
        <p:spPr>
          <a:xfrm>
            <a:off x="6724517" y="889000"/>
            <a:ext cx="5334001" cy="3771900"/>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62" name="Shape 62"/>
          <p:cNvSpPr/>
          <p:nvPr>
            <p:ph idx="4" type="pic"/>
          </p:nvPr>
        </p:nvSpPr>
        <p:spPr>
          <a:xfrm>
            <a:off x="952500" y="889000"/>
            <a:ext cx="5333999" cy="7975600"/>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63" name="Shape 63"/>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Zitat">
    <p:spTree>
      <p:nvGrpSpPr>
        <p:cNvPr id="64" name="Shape 64"/>
        <p:cNvGrpSpPr/>
        <p:nvPr/>
      </p:nvGrpSpPr>
      <p:grpSpPr>
        <a:xfrm>
          <a:off x="0" y="0"/>
          <a:ext cx="0" cy="0"/>
          <a:chOff x="0" y="0"/>
          <a:chExt cx="0" cy="0"/>
        </a:xfrm>
      </p:grpSpPr>
      <p:sp>
        <p:nvSpPr>
          <p:cNvPr id="65" name="Shape 65"/>
          <p:cNvSpPr txBox="1"/>
          <p:nvPr>
            <p:ph idx="1" type="body"/>
          </p:nvPr>
        </p:nvSpPr>
        <p:spPr>
          <a:xfrm>
            <a:off x="1270000" y="6362700"/>
            <a:ext cx="10464800" cy="4698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24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66" name="Shape 66"/>
          <p:cNvSpPr txBox="1"/>
          <p:nvPr>
            <p:ph idx="2" type="body"/>
          </p:nvPr>
        </p:nvSpPr>
        <p:spPr>
          <a:xfrm>
            <a:off x="1270000" y="4267200"/>
            <a:ext cx="10464800" cy="6857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38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67" name="Shape 67"/>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to">
    <p:spTree>
      <p:nvGrpSpPr>
        <p:cNvPr id="68" name="Shape 68"/>
        <p:cNvGrpSpPr/>
        <p:nvPr/>
      </p:nvGrpSpPr>
      <p:grpSpPr>
        <a:xfrm>
          <a:off x="0" y="0"/>
          <a:ext cx="0" cy="0"/>
          <a:chOff x="0" y="0"/>
          <a:chExt cx="0" cy="0"/>
        </a:xfrm>
      </p:grpSpPr>
      <p:sp>
        <p:nvSpPr>
          <p:cNvPr id="69" name="Shape 69"/>
          <p:cNvSpPr/>
          <p:nvPr>
            <p:ph idx="2" type="pic"/>
          </p:nvPr>
        </p:nvSpPr>
        <p:spPr>
          <a:xfrm>
            <a:off x="0" y="0"/>
            <a:ext cx="13004799" cy="9753599"/>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70" name="Shape 70"/>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p:spTree>
      <p:nvGrpSpPr>
        <p:cNvPr id="71" name="Shape 71"/>
        <p:cNvGrpSpPr/>
        <p:nvPr/>
      </p:nvGrpSpPr>
      <p:grpSpPr>
        <a:xfrm>
          <a:off x="0" y="0"/>
          <a:ext cx="0" cy="0"/>
          <a:chOff x="0" y="0"/>
          <a:chExt cx="0" cy="0"/>
        </a:xfrm>
      </p:grpSpPr>
      <p:sp>
        <p:nvSpPr>
          <p:cNvPr id="72" name="Shape 72"/>
          <p:cNvSpPr txBox="1"/>
          <p:nvPr>
            <p:ph idx="12" type="sldNum"/>
          </p:nvPr>
        </p:nvSpPr>
        <p:spPr>
          <a:xfrm>
            <a:off x="9320107" y="8882097"/>
            <a:ext cx="3034453" cy="389269"/>
          </a:xfrm>
          <a:prstGeom prst="rect">
            <a:avLst/>
          </a:prstGeom>
          <a:noFill/>
          <a:ln>
            <a:noFill/>
          </a:ln>
        </p:spPr>
        <p:txBody>
          <a:bodyPr anchorCtr="0" anchor="t" bIns="65000" lIns="65000" rIns="65000" tIns="650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73" name="Shape 73"/>
          <p:cNvSpPr txBox="1"/>
          <p:nvPr>
            <p:ph type="title"/>
          </p:nvPr>
        </p:nvSpPr>
        <p:spPr>
          <a:xfrm>
            <a:off x="650239" y="130950"/>
            <a:ext cx="11704321" cy="214488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6200" u="none" cap="none" strike="noStrike">
                <a:solidFill>
                  <a:srgbClr val="000000"/>
                </a:solidFill>
                <a:latin typeface="Arial"/>
                <a:ea typeface="Arial"/>
                <a:cs typeface="Arial"/>
                <a:sym typeface="Arial"/>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74" name="Shape 74"/>
          <p:cNvSpPr txBox="1"/>
          <p:nvPr>
            <p:ph idx="1" type="body"/>
          </p:nvPr>
        </p:nvSpPr>
        <p:spPr>
          <a:xfrm>
            <a:off x="650239" y="2275839"/>
            <a:ext cx="11704321" cy="7477761"/>
          </a:xfrm>
          <a:prstGeom prst="rect">
            <a:avLst/>
          </a:prstGeom>
          <a:noFill/>
          <a:ln>
            <a:noFill/>
          </a:ln>
        </p:spPr>
        <p:txBody>
          <a:bodyPr anchorCtr="0" anchor="t" bIns="91425" lIns="91425" rIns="91425" tIns="91425"/>
          <a:lstStyle>
            <a:lvl1pPr indent="-192087" lvl="0" marL="471487" marR="0" rtl="0" algn="l">
              <a:lnSpc>
                <a:spcPct val="100000"/>
              </a:lnSpc>
              <a:spcBef>
                <a:spcPts val="1000"/>
              </a:spcBef>
              <a:spcAft>
                <a:spcPts val="0"/>
              </a:spcAft>
              <a:buClr>
                <a:srgbClr val="000000"/>
              </a:buClr>
              <a:buSzPct val="100000"/>
              <a:buFont typeface="Arial"/>
              <a:buChar char="»"/>
              <a:defRPr b="0" i="0" sz="4400" u="none" cap="none" strike="noStrike">
                <a:solidFill>
                  <a:srgbClr val="000000"/>
                </a:solidFill>
                <a:latin typeface="Arial"/>
                <a:ea typeface="Arial"/>
                <a:cs typeface="Arial"/>
                <a:sym typeface="Arial"/>
              </a:defRPr>
            </a:lvl1pPr>
            <a:lvl2pPr indent="-169635" lvl="1" marL="906235" marR="0" rtl="0" algn="l">
              <a:lnSpc>
                <a:spcPct val="100000"/>
              </a:lnSpc>
              <a:spcBef>
                <a:spcPts val="1000"/>
              </a:spcBef>
              <a:spcAft>
                <a:spcPts val="0"/>
              </a:spcAft>
              <a:buClr>
                <a:srgbClr val="000000"/>
              </a:buClr>
              <a:buSzPct val="100000"/>
              <a:buFont typeface="Arial"/>
              <a:buChar char="–"/>
              <a:defRPr b="0" i="0" sz="4400" u="none" cap="none" strike="noStrike">
                <a:solidFill>
                  <a:srgbClr val="000000"/>
                </a:solidFill>
                <a:latin typeface="Arial"/>
                <a:ea typeface="Arial"/>
                <a:cs typeface="Arial"/>
                <a:sym typeface="Arial"/>
              </a:defRPr>
            </a:lvl2pPr>
            <a:lvl3pPr indent="-139700" lvl="2" marL="1333500" marR="0" rtl="0" algn="l">
              <a:lnSpc>
                <a:spcPct val="100000"/>
              </a:lnSpc>
              <a:spcBef>
                <a:spcPts val="1000"/>
              </a:spcBef>
              <a:spcAft>
                <a:spcPts val="0"/>
              </a:spcAft>
              <a:buClr>
                <a:srgbClr val="000000"/>
              </a:buClr>
              <a:buSzPct val="100000"/>
              <a:buFont typeface="Arial"/>
              <a:buChar char="•"/>
              <a:defRPr b="0" i="0" sz="4400" u="none" cap="none" strike="noStrike">
                <a:solidFill>
                  <a:srgbClr val="000000"/>
                </a:solidFill>
                <a:latin typeface="Arial"/>
                <a:ea typeface="Arial"/>
                <a:cs typeface="Arial"/>
                <a:sym typeface="Arial"/>
              </a:defRPr>
            </a:lvl3pPr>
            <a:lvl4pPr indent="-223520" lvl="3" marL="1874520" marR="0" rtl="0" algn="l">
              <a:lnSpc>
                <a:spcPct val="100000"/>
              </a:lnSpc>
              <a:spcBef>
                <a:spcPts val="1000"/>
              </a:spcBef>
              <a:spcAft>
                <a:spcPts val="0"/>
              </a:spcAft>
              <a:buClr>
                <a:srgbClr val="000000"/>
              </a:buClr>
              <a:buSzPct val="100000"/>
              <a:buFont typeface="Arial"/>
              <a:buChar char="–"/>
              <a:defRPr b="0" i="0" sz="4400" u="none" cap="none" strike="noStrike">
                <a:solidFill>
                  <a:srgbClr val="000000"/>
                </a:solidFill>
                <a:latin typeface="Arial"/>
                <a:ea typeface="Arial"/>
                <a:cs typeface="Arial"/>
                <a:sym typeface="Arial"/>
              </a:defRPr>
            </a:lvl4pPr>
            <a:lvl5pPr indent="-279400" lvl="4" marL="2387600" marR="0" rtl="0" algn="l">
              <a:lnSpc>
                <a:spcPct val="100000"/>
              </a:lnSpc>
              <a:spcBef>
                <a:spcPts val="1000"/>
              </a:spcBef>
              <a:spcAft>
                <a:spcPts val="0"/>
              </a:spcAft>
              <a:buClr>
                <a:srgbClr val="000000"/>
              </a:buClr>
              <a:buSzPct val="100000"/>
              <a:buFont typeface="Arial"/>
              <a:buChar char="»"/>
              <a:defRPr b="0" i="0" sz="4400" u="none" cap="none" strike="noStrike">
                <a:solidFill>
                  <a:srgbClr val="000000"/>
                </a:solidFill>
                <a:latin typeface="Arial"/>
                <a:ea typeface="Arial"/>
                <a:cs typeface="Arial"/>
                <a:sym typeface="Arial"/>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p:spTree>
      <p:nvGrpSpPr>
        <p:cNvPr id="75" name="Shape 75"/>
        <p:cNvGrpSpPr/>
        <p:nvPr/>
      </p:nvGrpSpPr>
      <p:grpSpPr>
        <a:xfrm>
          <a:off x="0" y="0"/>
          <a:ext cx="0" cy="0"/>
          <a:chOff x="0" y="0"/>
          <a:chExt cx="0" cy="0"/>
        </a:xfrm>
      </p:grpSpPr>
      <p:sp>
        <p:nvSpPr>
          <p:cNvPr id="76" name="Shape 76"/>
          <p:cNvSpPr txBox="1"/>
          <p:nvPr>
            <p:ph idx="12" type="sldNum"/>
          </p:nvPr>
        </p:nvSpPr>
        <p:spPr>
          <a:xfrm>
            <a:off x="9320107" y="8886613"/>
            <a:ext cx="2709334" cy="387038"/>
          </a:xfrm>
          <a:prstGeom prst="rect">
            <a:avLst/>
          </a:prstGeom>
          <a:noFill/>
          <a:ln>
            <a:noFill/>
          </a:ln>
        </p:spPr>
        <p:txBody>
          <a:bodyPr anchorCtr="0" anchor="t" bIns="65000" lIns="65000" rIns="65000" tIns="650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800" u="none" cap="none" strike="noStrike">
                <a:solidFill>
                  <a:srgbClr val="000000"/>
                </a:solidFill>
                <a:latin typeface="Times New Roman"/>
                <a:ea typeface="Times New Roman"/>
                <a:cs typeface="Times New Roman"/>
                <a:sym typeface="Times New Roman"/>
              </a:rPr>
              <a:t>‹#›</a:t>
            </a:fld>
          </a:p>
        </p:txBody>
      </p:sp>
      <p:sp>
        <p:nvSpPr>
          <p:cNvPr id="77" name="Shape 77"/>
          <p:cNvSpPr txBox="1"/>
          <p:nvPr>
            <p:ph type="title"/>
          </p:nvPr>
        </p:nvSpPr>
        <p:spPr>
          <a:xfrm>
            <a:off x="975358" y="541866"/>
            <a:ext cx="11054082" cy="227584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Times New Roman"/>
              <a:buNone/>
              <a:defRPr b="0" i="0" sz="6200" u="none" cap="none" strike="noStrike">
                <a:solidFill>
                  <a:srgbClr val="000000"/>
                </a:solidFill>
                <a:latin typeface="Times New Roman"/>
                <a:ea typeface="Times New Roman"/>
                <a:cs typeface="Times New Roman"/>
                <a:sym typeface="Times New Roman"/>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78" name="Shape 78"/>
          <p:cNvSpPr txBox="1"/>
          <p:nvPr>
            <p:ph idx="1" type="body"/>
          </p:nvPr>
        </p:nvSpPr>
        <p:spPr>
          <a:xfrm>
            <a:off x="975358" y="2817706"/>
            <a:ext cx="5424689" cy="6935894"/>
          </a:xfrm>
          <a:prstGeom prst="rect">
            <a:avLst/>
          </a:prstGeom>
          <a:noFill/>
          <a:ln>
            <a:noFill/>
          </a:ln>
        </p:spPr>
        <p:txBody>
          <a:bodyPr anchorCtr="0" anchor="t" bIns="91425" lIns="91425" rIns="91425" tIns="91425"/>
          <a:lstStyle>
            <a:lvl1pPr indent="-192087" lvl="0" marL="471487"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1pPr>
            <a:lvl2pPr indent="-169635" lvl="1" marL="906235"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2pPr>
            <a:lvl3pPr indent="-139700" lvl="2" marL="1333500"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3pPr>
            <a:lvl4pPr indent="-223520" lvl="3" marL="1874520"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4pPr>
            <a:lvl5pPr indent="-279400" lvl="4" marL="2387600"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79" name="Shape 79"/>
        <p:cNvGrpSpPr/>
        <p:nvPr/>
      </p:nvGrpSpPr>
      <p:grpSpPr>
        <a:xfrm>
          <a:off x="0" y="0"/>
          <a:ext cx="0" cy="0"/>
          <a:chOff x="0" y="0"/>
          <a:chExt cx="0" cy="0"/>
        </a:xfrm>
      </p:grpSpPr>
      <p:sp>
        <p:nvSpPr>
          <p:cNvPr id="80" name="Shape 80"/>
          <p:cNvSpPr/>
          <p:nvPr/>
        </p:nvSpPr>
        <p:spPr>
          <a:xfrm>
            <a:off x="300285" y="8864035"/>
            <a:ext cx="12401972" cy="255131"/>
          </a:xfrm>
          <a:prstGeom prst="rect">
            <a:avLst/>
          </a:prstGeom>
          <a:solidFill>
            <a:srgbClr val="FFCC33"/>
          </a:solidFill>
          <a:ln>
            <a:noFill/>
          </a:ln>
        </p:spPr>
        <p:txBody>
          <a:bodyPr anchorCtr="0" anchor="ctr" bIns="66550" lIns="66550" rIns="66550" tIns="6655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81" name="Shape 81"/>
          <p:cNvSpPr/>
          <p:nvPr/>
        </p:nvSpPr>
        <p:spPr>
          <a:xfrm>
            <a:off x="300285" y="9189154"/>
            <a:ext cx="12401972" cy="255130"/>
          </a:xfrm>
          <a:prstGeom prst="rect">
            <a:avLst/>
          </a:prstGeom>
          <a:solidFill>
            <a:srgbClr val="E5E5E5"/>
          </a:solidFill>
          <a:ln>
            <a:noFill/>
          </a:ln>
        </p:spPr>
        <p:txBody>
          <a:bodyPr anchorCtr="0" anchor="ctr" bIns="66550" lIns="66550" rIns="66550" tIns="6655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82" name="Shape 82"/>
          <p:cNvSpPr txBox="1"/>
          <p:nvPr>
            <p:ph idx="12" type="sldNum"/>
          </p:nvPr>
        </p:nvSpPr>
        <p:spPr>
          <a:xfrm>
            <a:off x="12466435" y="9238289"/>
            <a:ext cx="168090" cy="147831"/>
          </a:xfrm>
          <a:prstGeom prst="rect">
            <a:avLst/>
          </a:prstGeom>
          <a:noFill/>
          <a:ln>
            <a:noFill/>
          </a:ln>
        </p:spPr>
        <p:txBody>
          <a:bodyPr anchorCtr="0" anchor="ctr" bIns="0" lIns="0" rIns="0" tIns="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1" i="0" lang="en-US" sz="1100" u="none" cap="none" strike="noStrike">
                <a:solidFill>
                  <a:srgbClr val="000000"/>
                </a:solidFill>
                <a:latin typeface="Arial"/>
                <a:ea typeface="Arial"/>
                <a:cs typeface="Arial"/>
                <a:sym typeface="Arial"/>
              </a:rPr>
              <a:t>‹#›</a:t>
            </a:fld>
          </a:p>
        </p:txBody>
      </p:sp>
      <p:pic>
        <p:nvPicPr>
          <p:cNvPr descr="CoBa_RGB" id="83" name="Shape 83"/>
          <p:cNvPicPr preferRelativeResize="0"/>
          <p:nvPr/>
        </p:nvPicPr>
        <p:blipFill rotWithShape="1">
          <a:blip r:embed="rId2">
            <a:alphaModFix/>
          </a:blip>
          <a:srcRect b="0" l="0" r="0" t="0"/>
          <a:stretch/>
        </p:blipFill>
        <p:spPr>
          <a:xfrm>
            <a:off x="9791982" y="424462"/>
            <a:ext cx="2910275" cy="386081"/>
          </a:xfrm>
          <a:prstGeom prst="rect">
            <a:avLst/>
          </a:prstGeom>
          <a:noFill/>
          <a:ln>
            <a:noFill/>
          </a:ln>
        </p:spPr>
      </p:pic>
      <p:sp>
        <p:nvSpPr>
          <p:cNvPr id="84" name="Shape 84"/>
          <p:cNvSpPr/>
          <p:nvPr/>
        </p:nvSpPr>
        <p:spPr>
          <a:xfrm>
            <a:off x="374789" y="9220227"/>
            <a:ext cx="2821026" cy="147829"/>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000000"/>
              </a:buClr>
              <a:buSzPct val="25000"/>
              <a:buFont typeface="Arial"/>
              <a:buNone/>
            </a:pPr>
            <a:r>
              <a:rPr b="0" i="0" lang="en-US" sz="1100" u="none" cap="none" strike="noStrike">
                <a:solidFill>
                  <a:srgbClr val="000000"/>
                </a:solidFill>
                <a:latin typeface="Arial"/>
                <a:ea typeface="Arial"/>
                <a:cs typeface="Arial"/>
                <a:sym typeface="Arial"/>
              </a:rPr>
              <a:t>Commerzbank Research  |  September  2016</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Default">
    <p:spTree>
      <p:nvGrpSpPr>
        <p:cNvPr id="13" name="Shape 13"/>
        <p:cNvGrpSpPr/>
        <p:nvPr/>
      </p:nvGrpSpPr>
      <p:grpSpPr>
        <a:xfrm>
          <a:off x="0" y="0"/>
          <a:ext cx="0" cy="0"/>
          <a:chOff x="0" y="0"/>
          <a:chExt cx="0" cy="0"/>
        </a:xfrm>
      </p:grpSpPr>
      <p:sp>
        <p:nvSpPr>
          <p:cNvPr id="14" name="Shape 14"/>
          <p:cNvSpPr txBox="1"/>
          <p:nvPr>
            <p:ph idx="12" type="sldNum"/>
          </p:nvPr>
        </p:nvSpPr>
        <p:spPr>
          <a:xfrm>
            <a:off x="9320107" y="8886613"/>
            <a:ext cx="2709334" cy="387038"/>
          </a:xfrm>
          <a:prstGeom prst="rect">
            <a:avLst/>
          </a:prstGeom>
          <a:noFill/>
          <a:ln>
            <a:noFill/>
          </a:ln>
        </p:spPr>
        <p:txBody>
          <a:bodyPr anchorCtr="0" anchor="t" bIns="65000" lIns="65000" rIns="65000" tIns="650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800" u="none" cap="none" strike="noStrike">
                <a:solidFill>
                  <a:srgbClr val="000000"/>
                </a:solidFill>
                <a:latin typeface="Times New Roman"/>
                <a:ea typeface="Times New Roman"/>
                <a:cs typeface="Times New Roman"/>
                <a:sym typeface="Times New Roman"/>
              </a:rPr>
              <a:t>‹#›</a:t>
            </a:fld>
          </a:p>
        </p:txBody>
      </p:sp>
      <p:sp>
        <p:nvSpPr>
          <p:cNvPr id="15" name="Shape 15"/>
          <p:cNvSpPr txBox="1"/>
          <p:nvPr>
            <p:ph type="title"/>
          </p:nvPr>
        </p:nvSpPr>
        <p:spPr>
          <a:xfrm>
            <a:off x="975358" y="2623536"/>
            <a:ext cx="11054082" cy="290350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Times New Roman"/>
              <a:buNone/>
              <a:defRPr b="0" i="0" sz="6200" u="none" cap="none" strike="noStrike">
                <a:solidFill>
                  <a:srgbClr val="000000"/>
                </a:solidFill>
                <a:latin typeface="Times New Roman"/>
                <a:ea typeface="Times New Roman"/>
                <a:cs typeface="Times New Roman"/>
                <a:sym typeface="Times New Roman"/>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16" name="Shape 16"/>
          <p:cNvSpPr txBox="1"/>
          <p:nvPr>
            <p:ph idx="1" type="body"/>
          </p:nvPr>
        </p:nvSpPr>
        <p:spPr>
          <a:xfrm>
            <a:off x="1950718" y="5527039"/>
            <a:ext cx="9103360" cy="4226560"/>
          </a:xfrm>
          <a:prstGeom prst="rect">
            <a:avLst/>
          </a:prstGeom>
          <a:noFill/>
          <a:ln>
            <a:noFill/>
          </a:ln>
        </p:spPr>
        <p:txBody>
          <a:bodyPr anchorCtr="0" anchor="t" bIns="91425" lIns="91425" rIns="91425" tIns="91425"/>
          <a:lstStyle>
            <a:lvl1pPr indent="0" lvl="0" marL="0" marR="0" rtl="0" algn="ctr">
              <a:lnSpc>
                <a:spcPct val="100000"/>
              </a:lnSpc>
              <a:spcBef>
                <a:spcPts val="1000"/>
              </a:spcBef>
              <a:spcAft>
                <a:spcPts val="0"/>
              </a:spcAft>
              <a:buClr>
                <a:srgbClr val="000000"/>
              </a:buClr>
              <a:buFont typeface="Times New Roman"/>
              <a:buNone/>
              <a:defRPr b="0" i="0" sz="4400" u="none" cap="none" strike="noStrike">
                <a:solidFill>
                  <a:srgbClr val="000000"/>
                </a:solidFill>
                <a:latin typeface="Times New Roman"/>
                <a:ea typeface="Times New Roman"/>
                <a:cs typeface="Times New Roman"/>
                <a:sym typeface="Times New Roman"/>
              </a:defRPr>
            </a:lvl1pPr>
            <a:lvl2pPr indent="457200" lvl="1" marL="0" marR="0" rtl="0" algn="ctr">
              <a:lnSpc>
                <a:spcPct val="100000"/>
              </a:lnSpc>
              <a:spcBef>
                <a:spcPts val="1000"/>
              </a:spcBef>
              <a:spcAft>
                <a:spcPts val="0"/>
              </a:spcAft>
              <a:buClr>
                <a:srgbClr val="000000"/>
              </a:buClr>
              <a:buFont typeface="Times New Roman"/>
              <a:buNone/>
              <a:defRPr b="0" i="0" sz="4400" u="none" cap="none" strike="noStrike">
                <a:solidFill>
                  <a:srgbClr val="000000"/>
                </a:solidFill>
                <a:latin typeface="Times New Roman"/>
                <a:ea typeface="Times New Roman"/>
                <a:cs typeface="Times New Roman"/>
                <a:sym typeface="Times New Roman"/>
              </a:defRPr>
            </a:lvl2pPr>
            <a:lvl3pPr indent="914400" lvl="2" marL="0" marR="0" rtl="0" algn="ctr">
              <a:lnSpc>
                <a:spcPct val="100000"/>
              </a:lnSpc>
              <a:spcBef>
                <a:spcPts val="1000"/>
              </a:spcBef>
              <a:spcAft>
                <a:spcPts val="0"/>
              </a:spcAft>
              <a:buClr>
                <a:srgbClr val="000000"/>
              </a:buClr>
              <a:buFont typeface="Times New Roman"/>
              <a:buNone/>
              <a:defRPr b="0" i="0" sz="4400" u="none" cap="none" strike="noStrike">
                <a:solidFill>
                  <a:srgbClr val="000000"/>
                </a:solidFill>
                <a:latin typeface="Times New Roman"/>
                <a:ea typeface="Times New Roman"/>
                <a:cs typeface="Times New Roman"/>
                <a:sym typeface="Times New Roman"/>
              </a:defRPr>
            </a:lvl3pPr>
            <a:lvl4pPr indent="1371600" lvl="3" marL="0" marR="0" rtl="0" algn="ctr">
              <a:lnSpc>
                <a:spcPct val="100000"/>
              </a:lnSpc>
              <a:spcBef>
                <a:spcPts val="1000"/>
              </a:spcBef>
              <a:spcAft>
                <a:spcPts val="0"/>
              </a:spcAft>
              <a:buClr>
                <a:srgbClr val="000000"/>
              </a:buClr>
              <a:buFont typeface="Times New Roman"/>
              <a:buNone/>
              <a:defRPr b="0" i="0" sz="4400" u="none" cap="none" strike="noStrike">
                <a:solidFill>
                  <a:srgbClr val="000000"/>
                </a:solidFill>
                <a:latin typeface="Times New Roman"/>
                <a:ea typeface="Times New Roman"/>
                <a:cs typeface="Times New Roman"/>
                <a:sym typeface="Times New Roman"/>
              </a:defRPr>
            </a:lvl4pPr>
            <a:lvl5pPr indent="1828800" lvl="4" marL="0" marR="0" rtl="0" algn="ctr">
              <a:lnSpc>
                <a:spcPct val="100000"/>
              </a:lnSpc>
              <a:spcBef>
                <a:spcPts val="1000"/>
              </a:spcBef>
              <a:spcAft>
                <a:spcPts val="0"/>
              </a:spcAft>
              <a:buClr>
                <a:srgbClr val="000000"/>
              </a:buClr>
              <a:buFont typeface="Times New Roman"/>
              <a:buNone/>
              <a:defRPr b="0" i="0" sz="4400" u="none" cap="none" strike="noStrike">
                <a:solidFill>
                  <a:srgbClr val="000000"/>
                </a:solidFill>
                <a:latin typeface="Times New Roman"/>
                <a:ea typeface="Times New Roman"/>
                <a:cs typeface="Times New Roman"/>
                <a:sym typeface="Times New Roman"/>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mp; Aufzählung">
    <p:spTree>
      <p:nvGrpSpPr>
        <p:cNvPr id="85" name="Shape 85"/>
        <p:cNvGrpSpPr/>
        <p:nvPr/>
      </p:nvGrpSpPr>
      <p:grpSpPr>
        <a:xfrm>
          <a:off x="0" y="0"/>
          <a:ext cx="0" cy="0"/>
          <a:chOff x="0" y="0"/>
          <a:chExt cx="0" cy="0"/>
        </a:xfrm>
      </p:grpSpPr>
      <p:sp>
        <p:nvSpPr>
          <p:cNvPr id="86" name="Shape 86"/>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87" name="Shape 87"/>
          <p:cNvSpPr txBox="1"/>
          <p:nvPr>
            <p:ph idx="1" type="body"/>
          </p:nvPr>
        </p:nvSpPr>
        <p:spPr>
          <a:xfrm>
            <a:off x="952500" y="2603500"/>
            <a:ext cx="11099799" cy="6286499"/>
          </a:xfrm>
          <a:prstGeom prst="rect">
            <a:avLst/>
          </a:prstGeom>
          <a:noFill/>
          <a:ln>
            <a:noFill/>
          </a:ln>
        </p:spPr>
        <p:txBody>
          <a:bodyPr anchorCtr="0" anchor="ctr"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88" name="Shape 88"/>
          <p:cNvSpPr txBox="1"/>
          <p:nvPr>
            <p:ph idx="12" type="sldNum"/>
          </p:nvPr>
        </p:nvSpPr>
        <p:spPr>
          <a:xfrm>
            <a:off x="9320106" y="8779790"/>
            <a:ext cx="3034453" cy="520700"/>
          </a:xfrm>
          <a:prstGeom prst="rect">
            <a:avLst/>
          </a:prstGeom>
          <a:noFill/>
          <a:ln>
            <a:noFill/>
          </a:ln>
        </p:spPr>
        <p:txBody>
          <a:bodyPr anchorCtr="0" anchor="ctr" bIns="65000" lIns="65000" rIns="65000" tIns="650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mp; Untertitel">
    <p:spTree>
      <p:nvGrpSpPr>
        <p:cNvPr id="89" name="Shape 89"/>
        <p:cNvGrpSpPr/>
        <p:nvPr/>
      </p:nvGrpSpPr>
      <p:grpSpPr>
        <a:xfrm>
          <a:off x="0" y="0"/>
          <a:ext cx="0" cy="0"/>
          <a:chOff x="0" y="0"/>
          <a:chExt cx="0" cy="0"/>
        </a:xfrm>
      </p:grpSpPr>
      <p:sp>
        <p:nvSpPr>
          <p:cNvPr id="90" name="Shape 90"/>
          <p:cNvSpPr txBox="1"/>
          <p:nvPr>
            <p:ph type="title"/>
          </p:nvPr>
        </p:nvSpPr>
        <p:spPr>
          <a:xfrm>
            <a:off x="1270000" y="0"/>
            <a:ext cx="10464800" cy="49402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91" name="Shape 91"/>
          <p:cNvSpPr txBox="1"/>
          <p:nvPr>
            <p:ph idx="1" type="body"/>
          </p:nvPr>
        </p:nvSpPr>
        <p:spPr>
          <a:xfrm>
            <a:off x="1270000" y="5029200"/>
            <a:ext cx="10464800" cy="3568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92" name="Shape 92"/>
          <p:cNvSpPr txBox="1"/>
          <p:nvPr>
            <p:ph idx="12" type="sldNum"/>
          </p:nvPr>
        </p:nvSpPr>
        <p:spPr>
          <a:xfrm>
            <a:off x="9320106" y="8779790"/>
            <a:ext cx="3034453" cy="52070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000000"/>
              </a:buClr>
              <a:buSzPct val="25000"/>
              <a:buFont typeface="Helvetica Neue"/>
              <a:buNone/>
            </a:pPr>
            <a:fld id="{00000000-1234-1234-1234-123412341234}" type="slidenum">
              <a:rPr b="0" i="0" lang="en-US" sz="12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mp; Untertitel">
    <p:spTree>
      <p:nvGrpSpPr>
        <p:cNvPr id="93" name="Shape 93"/>
        <p:cNvGrpSpPr/>
        <p:nvPr/>
      </p:nvGrpSpPr>
      <p:grpSpPr>
        <a:xfrm>
          <a:off x="0" y="0"/>
          <a:ext cx="0" cy="0"/>
          <a:chOff x="0" y="0"/>
          <a:chExt cx="0" cy="0"/>
        </a:xfrm>
      </p:grpSpPr>
      <p:sp>
        <p:nvSpPr>
          <p:cNvPr id="94" name="Shape 94"/>
          <p:cNvSpPr txBox="1"/>
          <p:nvPr>
            <p:ph type="title"/>
          </p:nvPr>
        </p:nvSpPr>
        <p:spPr>
          <a:xfrm>
            <a:off x="1270000" y="1638300"/>
            <a:ext cx="10464800" cy="33019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95" name="Shape 95"/>
          <p:cNvSpPr txBox="1"/>
          <p:nvPr>
            <p:ph idx="1" type="body"/>
          </p:nvPr>
        </p:nvSpPr>
        <p:spPr>
          <a:xfrm>
            <a:off x="1270000" y="5029200"/>
            <a:ext cx="10464800" cy="11302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96" name="Shape 96"/>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p:spTree>
      <p:nvGrpSpPr>
        <p:cNvPr id="97" name="Shape 97"/>
        <p:cNvGrpSpPr/>
        <p:nvPr/>
      </p:nvGrpSpPr>
      <p:grpSpPr>
        <a:xfrm>
          <a:off x="0" y="0"/>
          <a:ext cx="0" cy="0"/>
          <a:chOff x="0" y="0"/>
          <a:chExt cx="0" cy="0"/>
        </a:xfrm>
      </p:grpSpPr>
      <p:sp>
        <p:nvSpPr>
          <p:cNvPr id="98" name="Shape 98"/>
          <p:cNvSpPr txBox="1"/>
          <p:nvPr>
            <p:ph idx="12" type="sldNum"/>
          </p:nvPr>
        </p:nvSpPr>
        <p:spPr>
          <a:xfrm>
            <a:off x="9320107" y="8886613"/>
            <a:ext cx="2709334" cy="387038"/>
          </a:xfrm>
          <a:prstGeom prst="rect">
            <a:avLst/>
          </a:prstGeom>
          <a:noFill/>
          <a:ln>
            <a:noFill/>
          </a:ln>
        </p:spPr>
        <p:txBody>
          <a:bodyPr anchorCtr="0" anchor="t" bIns="65000" lIns="65000" rIns="65000" tIns="65000">
            <a:noAutofit/>
          </a:bodyPr>
          <a:lstStyle/>
          <a:p>
            <a:pPr indent="0" lvl="0" marL="0" marR="0" rtl="0" algn="r">
              <a:lnSpc>
                <a:spcPct val="100000"/>
              </a:lnSpc>
              <a:spcBef>
                <a:spcPts val="0"/>
              </a:spcBef>
              <a:spcAft>
                <a:spcPts val="0"/>
              </a:spcAft>
              <a:buClr>
                <a:srgbClr val="000000"/>
              </a:buClr>
              <a:buSzPct val="25000"/>
              <a:buFont typeface="Times New Roman"/>
              <a:buNone/>
            </a:pPr>
            <a:fld id="{00000000-1234-1234-1234-123412341234}" type="slidenum">
              <a:rPr b="0" i="0" lang="en-US" sz="1800" u="none" cap="none" strike="noStrike">
                <a:solidFill>
                  <a:srgbClr val="000000"/>
                </a:solidFill>
                <a:latin typeface="Times New Roman"/>
                <a:ea typeface="Times New Roman"/>
                <a:cs typeface="Times New Roman"/>
                <a:sym typeface="Times New Roman"/>
              </a:rPr>
              <a:t>‹#›</a:t>
            </a:fld>
          </a:p>
        </p:txBody>
      </p:sp>
      <p:sp>
        <p:nvSpPr>
          <p:cNvPr id="99" name="Shape 99"/>
          <p:cNvSpPr txBox="1"/>
          <p:nvPr>
            <p:ph type="title"/>
          </p:nvPr>
        </p:nvSpPr>
        <p:spPr>
          <a:xfrm>
            <a:off x="975358" y="541866"/>
            <a:ext cx="11054082" cy="227584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Times New Roman"/>
              <a:buNone/>
              <a:defRPr b="0" i="0" sz="6200" u="none" cap="none" strike="noStrike">
                <a:solidFill>
                  <a:srgbClr val="000000"/>
                </a:solidFill>
                <a:latin typeface="Times New Roman"/>
                <a:ea typeface="Times New Roman"/>
                <a:cs typeface="Times New Roman"/>
                <a:sym typeface="Times New Roman"/>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100" name="Shape 100"/>
          <p:cNvSpPr txBox="1"/>
          <p:nvPr>
            <p:ph idx="1" type="body"/>
          </p:nvPr>
        </p:nvSpPr>
        <p:spPr>
          <a:xfrm>
            <a:off x="975358" y="2817706"/>
            <a:ext cx="11054082" cy="6935894"/>
          </a:xfrm>
          <a:prstGeom prst="rect">
            <a:avLst/>
          </a:prstGeom>
          <a:noFill/>
          <a:ln>
            <a:noFill/>
          </a:ln>
        </p:spPr>
        <p:txBody>
          <a:bodyPr anchorCtr="0" anchor="t" bIns="91425" lIns="91425" rIns="91425" tIns="91425"/>
          <a:lstStyle>
            <a:lvl1pPr indent="-192087" lvl="0" marL="471487"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1pPr>
            <a:lvl2pPr indent="-169635" lvl="1" marL="906235"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2pPr>
            <a:lvl3pPr indent="-139700" lvl="2" marL="1333500"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3pPr>
            <a:lvl4pPr indent="-223520" lvl="3" marL="1874520"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4pPr>
            <a:lvl5pPr indent="-279400" lvl="4" marL="2387600" marR="0" rtl="0" algn="l">
              <a:lnSpc>
                <a:spcPct val="100000"/>
              </a:lnSpc>
              <a:spcBef>
                <a:spcPts val="1000"/>
              </a:spcBef>
              <a:spcAft>
                <a:spcPts val="0"/>
              </a:spcAft>
              <a:buClr>
                <a:srgbClr val="000000"/>
              </a:buClr>
              <a:buSzPct val="100000"/>
              <a:buFont typeface="Times New Roman"/>
              <a:buChar char="»"/>
              <a:defRPr b="0" i="0" sz="4400" u="none" cap="none" strike="noStrike">
                <a:solidFill>
                  <a:srgbClr val="000000"/>
                </a:solidFill>
                <a:latin typeface="Times New Roman"/>
                <a:ea typeface="Times New Roman"/>
                <a:cs typeface="Times New Roman"/>
                <a:sym typeface="Times New Roman"/>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mp; Untertitel">
    <p:spTree>
      <p:nvGrpSpPr>
        <p:cNvPr id="101" name="Shape 101"/>
        <p:cNvGrpSpPr/>
        <p:nvPr/>
      </p:nvGrpSpPr>
      <p:grpSpPr>
        <a:xfrm>
          <a:off x="0" y="0"/>
          <a:ext cx="0" cy="0"/>
          <a:chOff x="0" y="0"/>
          <a:chExt cx="0" cy="0"/>
        </a:xfrm>
      </p:grpSpPr>
      <p:sp>
        <p:nvSpPr>
          <p:cNvPr id="102" name="Shape 102"/>
          <p:cNvSpPr txBox="1"/>
          <p:nvPr>
            <p:ph type="title"/>
          </p:nvPr>
        </p:nvSpPr>
        <p:spPr>
          <a:xfrm>
            <a:off x="1270000" y="0"/>
            <a:ext cx="10464800" cy="49402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103" name="Shape 103"/>
          <p:cNvSpPr txBox="1"/>
          <p:nvPr>
            <p:ph idx="1" type="body"/>
          </p:nvPr>
        </p:nvSpPr>
        <p:spPr>
          <a:xfrm>
            <a:off x="1270000" y="5029200"/>
            <a:ext cx="10464800" cy="35686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104" name="Shape 104"/>
          <p:cNvSpPr txBox="1"/>
          <p:nvPr>
            <p:ph idx="12" type="sldNum"/>
          </p:nvPr>
        </p:nvSpPr>
        <p:spPr>
          <a:xfrm>
            <a:off x="6285651" y="8779790"/>
            <a:ext cx="3034454" cy="520700"/>
          </a:xfrm>
          <a:prstGeom prst="rect">
            <a:avLst/>
          </a:prstGeom>
          <a:noFill/>
          <a:ln>
            <a:noFill/>
          </a:ln>
        </p:spPr>
        <p:txBody>
          <a:bodyPr anchorCtr="0" anchor="ctr" bIns="45700" lIns="45700" rIns="45700" tIns="45700">
            <a:noAutofit/>
          </a:bodyPr>
          <a:lstStyle/>
          <a:p>
            <a:pPr indent="0" lvl="0" marL="0" marR="0" rtl="0" algn="r">
              <a:lnSpc>
                <a:spcPct val="100000"/>
              </a:lnSpc>
              <a:spcBef>
                <a:spcPts val="0"/>
              </a:spcBef>
              <a:spcAft>
                <a:spcPts val="0"/>
              </a:spcAft>
              <a:buClr>
                <a:srgbClr val="000000"/>
              </a:buClr>
              <a:buSzPct val="25000"/>
              <a:buFont typeface="Helvetica Neue"/>
              <a:buNone/>
            </a:pPr>
            <a:fld id="{00000000-1234-1234-1234-123412341234}" type="slidenum">
              <a:rPr b="0" i="0" lang="en-US" sz="12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amp; Untertitel">
    <p:spTree>
      <p:nvGrpSpPr>
        <p:cNvPr id="17" name="Shape 17"/>
        <p:cNvGrpSpPr/>
        <p:nvPr/>
      </p:nvGrpSpPr>
      <p:grpSpPr>
        <a:xfrm>
          <a:off x="0" y="0"/>
          <a:ext cx="0" cy="0"/>
          <a:chOff x="0" y="0"/>
          <a:chExt cx="0" cy="0"/>
        </a:xfrm>
      </p:grpSpPr>
      <p:sp>
        <p:nvSpPr>
          <p:cNvPr id="18" name="Shape 18"/>
          <p:cNvSpPr txBox="1"/>
          <p:nvPr>
            <p:ph type="title"/>
          </p:nvPr>
        </p:nvSpPr>
        <p:spPr>
          <a:xfrm>
            <a:off x="1270000" y="0"/>
            <a:ext cx="10464800" cy="494029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19" name="Shape 19"/>
          <p:cNvSpPr txBox="1"/>
          <p:nvPr>
            <p:ph idx="1" type="body"/>
          </p:nvPr>
        </p:nvSpPr>
        <p:spPr>
          <a:xfrm>
            <a:off x="1270000" y="5029200"/>
            <a:ext cx="10464800" cy="4724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20" name="Shape 20"/>
          <p:cNvSpPr txBox="1"/>
          <p:nvPr>
            <p:ph idx="12" type="sldNum"/>
          </p:nvPr>
        </p:nvSpPr>
        <p:spPr>
          <a:xfrm>
            <a:off x="9320106" y="8779790"/>
            <a:ext cx="3034453" cy="520700"/>
          </a:xfrm>
          <a:prstGeom prst="rect">
            <a:avLst/>
          </a:prstGeom>
          <a:noFill/>
          <a:ln>
            <a:noFill/>
          </a:ln>
        </p:spPr>
        <p:txBody>
          <a:bodyPr anchorCtr="0" anchor="ctr" bIns="65000" lIns="65000" rIns="65000" tIns="650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folie">
    <p:spTree>
      <p:nvGrpSpPr>
        <p:cNvPr id="21" name="Shape 21"/>
        <p:cNvGrpSpPr/>
        <p:nvPr/>
      </p:nvGrpSpPr>
      <p:grpSpPr>
        <a:xfrm>
          <a:off x="0" y="0"/>
          <a:ext cx="0" cy="0"/>
          <a:chOff x="0" y="0"/>
          <a:chExt cx="0" cy="0"/>
        </a:xfrm>
      </p:grpSpPr>
      <p:sp>
        <p:nvSpPr>
          <p:cNvPr id="22" name="Shape 22"/>
          <p:cNvSpPr txBox="1"/>
          <p:nvPr>
            <p:ph type="title"/>
          </p:nvPr>
        </p:nvSpPr>
        <p:spPr>
          <a:xfrm>
            <a:off x="975358" y="2623535"/>
            <a:ext cx="11054082" cy="290350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Calibri"/>
              <a:buNone/>
              <a:defRPr b="0" i="0" sz="6200" u="none" cap="none" strike="noStrike">
                <a:solidFill>
                  <a:srgbClr val="000000"/>
                </a:solidFill>
                <a:latin typeface="Calibri"/>
                <a:ea typeface="Calibri"/>
                <a:cs typeface="Calibri"/>
                <a:sym typeface="Calibri"/>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23" name="Shape 23"/>
          <p:cNvSpPr txBox="1"/>
          <p:nvPr>
            <p:ph idx="1" type="body"/>
          </p:nvPr>
        </p:nvSpPr>
        <p:spPr>
          <a:xfrm>
            <a:off x="1950717" y="5527039"/>
            <a:ext cx="9103362" cy="4226562"/>
          </a:xfrm>
          <a:prstGeom prst="rect">
            <a:avLst/>
          </a:prstGeom>
          <a:noFill/>
          <a:ln>
            <a:noFill/>
          </a:ln>
        </p:spPr>
        <p:txBody>
          <a:bodyPr anchorCtr="0" anchor="t" bIns="91425" lIns="91425" rIns="91425" tIns="91425"/>
          <a:lstStyle>
            <a:lvl1pPr indent="0" lvl="0" marL="0" marR="0" rtl="0" algn="ctr">
              <a:lnSpc>
                <a:spcPct val="100000"/>
              </a:lnSpc>
              <a:spcBef>
                <a:spcPts val="700"/>
              </a:spcBef>
              <a:spcAft>
                <a:spcPts val="0"/>
              </a:spcAft>
              <a:buClr>
                <a:srgbClr val="888888"/>
              </a:buClr>
              <a:buFont typeface="Calibri"/>
              <a:buNone/>
              <a:defRPr b="0" i="0" sz="4400" u="none" cap="none" strike="noStrike">
                <a:solidFill>
                  <a:srgbClr val="888888"/>
                </a:solidFill>
                <a:latin typeface="Calibri"/>
                <a:ea typeface="Calibri"/>
                <a:cs typeface="Calibri"/>
                <a:sym typeface="Calibri"/>
              </a:defRPr>
            </a:lvl1pPr>
            <a:lvl2pPr indent="0" lvl="1" marL="0" marR="0" rtl="0" algn="ctr">
              <a:lnSpc>
                <a:spcPct val="100000"/>
              </a:lnSpc>
              <a:spcBef>
                <a:spcPts val="700"/>
              </a:spcBef>
              <a:spcAft>
                <a:spcPts val="0"/>
              </a:spcAft>
              <a:buClr>
                <a:srgbClr val="888888"/>
              </a:buClr>
              <a:buFont typeface="Calibri"/>
              <a:buNone/>
              <a:defRPr b="0" i="0" sz="4400" u="none" cap="none" strike="noStrike">
                <a:solidFill>
                  <a:srgbClr val="888888"/>
                </a:solidFill>
                <a:latin typeface="Calibri"/>
                <a:ea typeface="Calibri"/>
                <a:cs typeface="Calibri"/>
                <a:sym typeface="Calibri"/>
              </a:defRPr>
            </a:lvl2pPr>
            <a:lvl3pPr indent="0" lvl="2" marL="0" marR="0" rtl="0" algn="ctr">
              <a:lnSpc>
                <a:spcPct val="100000"/>
              </a:lnSpc>
              <a:spcBef>
                <a:spcPts val="700"/>
              </a:spcBef>
              <a:spcAft>
                <a:spcPts val="0"/>
              </a:spcAft>
              <a:buClr>
                <a:srgbClr val="888888"/>
              </a:buClr>
              <a:buFont typeface="Calibri"/>
              <a:buNone/>
              <a:defRPr b="0" i="0" sz="4400" u="none" cap="none" strike="noStrike">
                <a:solidFill>
                  <a:srgbClr val="888888"/>
                </a:solidFill>
                <a:latin typeface="Calibri"/>
                <a:ea typeface="Calibri"/>
                <a:cs typeface="Calibri"/>
                <a:sym typeface="Calibri"/>
              </a:defRPr>
            </a:lvl3pPr>
            <a:lvl4pPr indent="0" lvl="3" marL="0" marR="0" rtl="0" algn="ctr">
              <a:lnSpc>
                <a:spcPct val="100000"/>
              </a:lnSpc>
              <a:spcBef>
                <a:spcPts val="700"/>
              </a:spcBef>
              <a:spcAft>
                <a:spcPts val="0"/>
              </a:spcAft>
              <a:buClr>
                <a:srgbClr val="888888"/>
              </a:buClr>
              <a:buFont typeface="Calibri"/>
              <a:buNone/>
              <a:defRPr b="0" i="0" sz="4400" u="none" cap="none" strike="noStrike">
                <a:solidFill>
                  <a:srgbClr val="888888"/>
                </a:solidFill>
                <a:latin typeface="Calibri"/>
                <a:ea typeface="Calibri"/>
                <a:cs typeface="Calibri"/>
                <a:sym typeface="Calibri"/>
              </a:defRPr>
            </a:lvl4pPr>
            <a:lvl5pPr indent="0" lvl="4" marL="0" marR="0" rtl="0" algn="ctr">
              <a:lnSpc>
                <a:spcPct val="100000"/>
              </a:lnSpc>
              <a:spcBef>
                <a:spcPts val="700"/>
              </a:spcBef>
              <a:spcAft>
                <a:spcPts val="0"/>
              </a:spcAft>
              <a:buClr>
                <a:srgbClr val="888888"/>
              </a:buClr>
              <a:buFont typeface="Calibri"/>
              <a:buNone/>
              <a:defRPr b="0" i="0" sz="4400" u="none" cap="none" strike="noStrike">
                <a:solidFill>
                  <a:srgbClr val="888888"/>
                </a:solidFill>
                <a:latin typeface="Calibri"/>
                <a:ea typeface="Calibri"/>
                <a:cs typeface="Calibri"/>
                <a:sym typeface="Calibri"/>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24" name="Shape 24"/>
          <p:cNvSpPr txBox="1"/>
          <p:nvPr>
            <p:ph idx="12" type="sldNum"/>
          </p:nvPr>
        </p:nvSpPr>
        <p:spPr>
          <a:xfrm>
            <a:off x="9320107" y="9114111"/>
            <a:ext cx="3034454" cy="371344"/>
          </a:xfrm>
          <a:prstGeom prst="rect">
            <a:avLst/>
          </a:prstGeom>
          <a:noFill/>
          <a:ln>
            <a:noFill/>
          </a:ln>
        </p:spPr>
        <p:txBody>
          <a:bodyPr anchorCtr="0" anchor="ctr" bIns="65000" lIns="65000" rIns="65000" tIns="650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6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Leer">
    <p:spTree>
      <p:nvGrpSpPr>
        <p:cNvPr id="25" name="Shape 25"/>
        <p:cNvGrpSpPr/>
        <p:nvPr/>
      </p:nvGrpSpPr>
      <p:grpSpPr>
        <a:xfrm>
          <a:off x="0" y="0"/>
          <a:ext cx="0" cy="0"/>
          <a:chOff x="0" y="0"/>
          <a:chExt cx="0" cy="0"/>
        </a:xfrm>
      </p:grpSpPr>
      <p:sp>
        <p:nvSpPr>
          <p:cNvPr id="26" name="Shape 26"/>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Default">
    <p:spTree>
      <p:nvGrpSpPr>
        <p:cNvPr id="27" name="Shape 27"/>
        <p:cNvGrpSpPr/>
        <p:nvPr/>
      </p:nvGrpSpPr>
      <p:grpSpPr>
        <a:xfrm>
          <a:off x="0" y="0"/>
          <a:ext cx="0" cy="0"/>
          <a:chOff x="0" y="0"/>
          <a:chExt cx="0" cy="0"/>
        </a:xfrm>
      </p:grpSpPr>
      <p:sp>
        <p:nvSpPr>
          <p:cNvPr id="28" name="Shape 28"/>
          <p:cNvSpPr txBox="1"/>
          <p:nvPr>
            <p:ph idx="12" type="sldNum"/>
          </p:nvPr>
        </p:nvSpPr>
        <p:spPr>
          <a:xfrm>
            <a:off x="9320107" y="8882097"/>
            <a:ext cx="3034453" cy="389269"/>
          </a:xfrm>
          <a:prstGeom prst="rect">
            <a:avLst/>
          </a:prstGeom>
          <a:noFill/>
          <a:ln>
            <a:noFill/>
          </a:ln>
        </p:spPr>
        <p:txBody>
          <a:bodyPr anchorCtr="0" anchor="t" bIns="65000" lIns="65000" rIns="65000" tIns="650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800" u="none" cap="none" strike="noStrike">
                <a:solidFill>
                  <a:srgbClr val="000000"/>
                </a:solidFill>
                <a:latin typeface="Arial"/>
                <a:ea typeface="Arial"/>
                <a:cs typeface="Arial"/>
                <a:sym typeface="Arial"/>
              </a:rPr>
              <a:t>‹#›</a:t>
            </a:fld>
          </a:p>
        </p:txBody>
      </p:sp>
      <p:sp>
        <p:nvSpPr>
          <p:cNvPr id="29" name="Shape 29"/>
          <p:cNvSpPr txBox="1"/>
          <p:nvPr>
            <p:ph type="title"/>
          </p:nvPr>
        </p:nvSpPr>
        <p:spPr>
          <a:xfrm>
            <a:off x="975358" y="2623536"/>
            <a:ext cx="11054082" cy="290350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6200" u="none" cap="none" strike="noStrike">
                <a:solidFill>
                  <a:srgbClr val="000000"/>
                </a:solidFill>
                <a:latin typeface="Arial"/>
                <a:ea typeface="Arial"/>
                <a:cs typeface="Arial"/>
                <a:sym typeface="Arial"/>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30" name="Shape 30"/>
          <p:cNvSpPr txBox="1"/>
          <p:nvPr>
            <p:ph idx="1" type="body"/>
          </p:nvPr>
        </p:nvSpPr>
        <p:spPr>
          <a:xfrm>
            <a:off x="1950718" y="5527039"/>
            <a:ext cx="9103360" cy="4226560"/>
          </a:xfrm>
          <a:prstGeom prst="rect">
            <a:avLst/>
          </a:prstGeom>
          <a:noFill/>
          <a:ln>
            <a:noFill/>
          </a:ln>
        </p:spPr>
        <p:txBody>
          <a:bodyPr anchorCtr="0" anchor="t" bIns="91425" lIns="91425" rIns="91425" tIns="91425"/>
          <a:lstStyle>
            <a:lvl1pPr indent="0" lvl="0" marL="0" marR="0" rtl="0" algn="ctr">
              <a:lnSpc>
                <a:spcPct val="100000"/>
              </a:lnSpc>
              <a:spcBef>
                <a:spcPts val="1000"/>
              </a:spcBef>
              <a:spcAft>
                <a:spcPts val="0"/>
              </a:spcAft>
              <a:buClr>
                <a:srgbClr val="000000"/>
              </a:buClr>
              <a:buFont typeface="Arial"/>
              <a:buNone/>
              <a:defRPr b="0" i="0" sz="4400" u="none" cap="none" strike="noStrike">
                <a:solidFill>
                  <a:srgbClr val="000000"/>
                </a:solidFill>
                <a:latin typeface="Arial"/>
                <a:ea typeface="Arial"/>
                <a:cs typeface="Arial"/>
                <a:sym typeface="Arial"/>
              </a:defRPr>
            </a:lvl1pPr>
            <a:lvl2pPr indent="457200" lvl="1" marL="0" marR="0" rtl="0" algn="ctr">
              <a:lnSpc>
                <a:spcPct val="100000"/>
              </a:lnSpc>
              <a:spcBef>
                <a:spcPts val="1000"/>
              </a:spcBef>
              <a:spcAft>
                <a:spcPts val="0"/>
              </a:spcAft>
              <a:buClr>
                <a:srgbClr val="000000"/>
              </a:buClr>
              <a:buFont typeface="Arial"/>
              <a:buNone/>
              <a:defRPr b="0" i="0" sz="4400" u="none" cap="none" strike="noStrike">
                <a:solidFill>
                  <a:srgbClr val="000000"/>
                </a:solidFill>
                <a:latin typeface="Arial"/>
                <a:ea typeface="Arial"/>
                <a:cs typeface="Arial"/>
                <a:sym typeface="Arial"/>
              </a:defRPr>
            </a:lvl2pPr>
            <a:lvl3pPr indent="914400" lvl="2" marL="0" marR="0" rtl="0" algn="ctr">
              <a:lnSpc>
                <a:spcPct val="100000"/>
              </a:lnSpc>
              <a:spcBef>
                <a:spcPts val="1000"/>
              </a:spcBef>
              <a:spcAft>
                <a:spcPts val="0"/>
              </a:spcAft>
              <a:buClr>
                <a:srgbClr val="000000"/>
              </a:buClr>
              <a:buFont typeface="Arial"/>
              <a:buNone/>
              <a:defRPr b="0" i="0" sz="4400" u="none" cap="none" strike="noStrike">
                <a:solidFill>
                  <a:srgbClr val="000000"/>
                </a:solidFill>
                <a:latin typeface="Arial"/>
                <a:ea typeface="Arial"/>
                <a:cs typeface="Arial"/>
                <a:sym typeface="Arial"/>
              </a:defRPr>
            </a:lvl3pPr>
            <a:lvl4pPr indent="1371600" lvl="3" marL="0" marR="0" rtl="0" algn="ctr">
              <a:lnSpc>
                <a:spcPct val="100000"/>
              </a:lnSpc>
              <a:spcBef>
                <a:spcPts val="1000"/>
              </a:spcBef>
              <a:spcAft>
                <a:spcPts val="0"/>
              </a:spcAft>
              <a:buClr>
                <a:srgbClr val="000000"/>
              </a:buClr>
              <a:buFont typeface="Arial"/>
              <a:buNone/>
              <a:defRPr b="0" i="0" sz="4400" u="none" cap="none" strike="noStrike">
                <a:solidFill>
                  <a:srgbClr val="000000"/>
                </a:solidFill>
                <a:latin typeface="Arial"/>
                <a:ea typeface="Arial"/>
                <a:cs typeface="Arial"/>
                <a:sym typeface="Arial"/>
              </a:defRPr>
            </a:lvl4pPr>
            <a:lvl5pPr indent="1828800" lvl="4" marL="0" marR="0" rtl="0" algn="ctr">
              <a:lnSpc>
                <a:spcPct val="100000"/>
              </a:lnSpc>
              <a:spcBef>
                <a:spcPts val="1000"/>
              </a:spcBef>
              <a:spcAft>
                <a:spcPts val="0"/>
              </a:spcAft>
              <a:buClr>
                <a:srgbClr val="000000"/>
              </a:buClr>
              <a:buFont typeface="Arial"/>
              <a:buNone/>
              <a:defRPr b="0" i="0" sz="4400" u="none" cap="none" strike="noStrike">
                <a:solidFill>
                  <a:srgbClr val="000000"/>
                </a:solidFill>
                <a:latin typeface="Arial"/>
                <a:ea typeface="Arial"/>
                <a:cs typeface="Arial"/>
                <a:sym typeface="Arial"/>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to - Horizontal">
    <p:spTree>
      <p:nvGrpSpPr>
        <p:cNvPr id="31" name="Shape 31"/>
        <p:cNvGrpSpPr/>
        <p:nvPr/>
      </p:nvGrpSpPr>
      <p:grpSpPr>
        <a:xfrm>
          <a:off x="0" y="0"/>
          <a:ext cx="0" cy="0"/>
          <a:chOff x="0" y="0"/>
          <a:chExt cx="0" cy="0"/>
        </a:xfrm>
      </p:grpSpPr>
      <p:sp>
        <p:nvSpPr>
          <p:cNvPr id="32" name="Shape 32"/>
          <p:cNvSpPr/>
          <p:nvPr>
            <p:ph idx="2" type="pic"/>
          </p:nvPr>
        </p:nvSpPr>
        <p:spPr>
          <a:xfrm>
            <a:off x="1606550" y="635000"/>
            <a:ext cx="9779000" cy="5918200"/>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33" name="Shape 33"/>
          <p:cNvSpPr txBox="1"/>
          <p:nvPr>
            <p:ph type="title"/>
          </p:nvPr>
        </p:nvSpPr>
        <p:spPr>
          <a:xfrm>
            <a:off x="1270000" y="6718300"/>
            <a:ext cx="10464800" cy="14224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34" name="Shape 34"/>
          <p:cNvSpPr txBox="1"/>
          <p:nvPr>
            <p:ph idx="1" type="body"/>
          </p:nvPr>
        </p:nvSpPr>
        <p:spPr>
          <a:xfrm>
            <a:off x="1270000" y="8191500"/>
            <a:ext cx="10464800" cy="11302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35" name="Shape 35"/>
          <p:cNvSpPr txBox="1"/>
          <p:nvPr>
            <p:ph idx="12" type="sldNum"/>
          </p:nvPr>
        </p:nvSpPr>
        <p:spPr>
          <a:xfrm>
            <a:off x="6311798" y="92456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el - Mitte">
    <p:spTree>
      <p:nvGrpSpPr>
        <p:cNvPr id="36" name="Shape 36"/>
        <p:cNvGrpSpPr/>
        <p:nvPr/>
      </p:nvGrpSpPr>
      <p:grpSpPr>
        <a:xfrm>
          <a:off x="0" y="0"/>
          <a:ext cx="0" cy="0"/>
          <a:chOff x="0" y="0"/>
          <a:chExt cx="0" cy="0"/>
        </a:xfrm>
      </p:grpSpPr>
      <p:sp>
        <p:nvSpPr>
          <p:cNvPr id="37" name="Shape 37"/>
          <p:cNvSpPr txBox="1"/>
          <p:nvPr>
            <p:ph type="title"/>
          </p:nvPr>
        </p:nvSpPr>
        <p:spPr>
          <a:xfrm>
            <a:off x="1270000" y="3225800"/>
            <a:ext cx="10464800" cy="3301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38" name="Shape 38"/>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Foto - Vertikal">
    <p:spTree>
      <p:nvGrpSpPr>
        <p:cNvPr id="39" name="Shape 39"/>
        <p:cNvGrpSpPr/>
        <p:nvPr/>
      </p:nvGrpSpPr>
      <p:grpSpPr>
        <a:xfrm>
          <a:off x="0" y="0"/>
          <a:ext cx="0" cy="0"/>
          <a:chOff x="0" y="0"/>
          <a:chExt cx="0" cy="0"/>
        </a:xfrm>
      </p:grpSpPr>
      <p:sp>
        <p:nvSpPr>
          <p:cNvPr id="40" name="Shape 40"/>
          <p:cNvSpPr/>
          <p:nvPr>
            <p:ph idx="2" type="pic"/>
          </p:nvPr>
        </p:nvSpPr>
        <p:spPr>
          <a:xfrm>
            <a:off x="6718300" y="635000"/>
            <a:ext cx="5333999" cy="8229600"/>
          </a:xfrm>
          <a:prstGeom prst="rect">
            <a:avLst/>
          </a:prstGeom>
          <a:noFill/>
          <a:ln>
            <a:noFill/>
          </a:ln>
        </p:spPr>
        <p:txBody>
          <a:bodyPr anchorCtr="0" anchor="t"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41" name="Shape 41"/>
          <p:cNvSpPr txBox="1"/>
          <p:nvPr>
            <p:ph type="title"/>
          </p:nvPr>
        </p:nvSpPr>
        <p:spPr>
          <a:xfrm>
            <a:off x="952500" y="635000"/>
            <a:ext cx="5333999" cy="398780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000000"/>
              </a:buClr>
              <a:buFont typeface="Helvetica Neue"/>
              <a:buNone/>
              <a:defRPr b="0" i="0" sz="6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42" name="Shape 42"/>
          <p:cNvSpPr txBox="1"/>
          <p:nvPr>
            <p:ph idx="1" type="body"/>
          </p:nvPr>
        </p:nvSpPr>
        <p:spPr>
          <a:xfrm>
            <a:off x="952500" y="4762500"/>
            <a:ext cx="5333999" cy="41021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32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43" name="Shape 43"/>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FFFFFF"/>
        </a:solidFill>
      </p:bgPr>
    </p:bg>
    <p:spTree>
      <p:nvGrpSpPr>
        <p:cNvPr id="5" name="Shape 5"/>
        <p:cNvGrpSpPr/>
        <p:nvPr/>
      </p:nvGrpSpPr>
      <p:grpSpPr>
        <a:xfrm>
          <a:off x="0" y="0"/>
          <a:ext cx="0" cy="0"/>
          <a:chOff x="0" y="0"/>
          <a:chExt cx="0" cy="0"/>
        </a:xfrm>
      </p:grpSpPr>
      <p:sp>
        <p:nvSpPr>
          <p:cNvPr id="6" name="Shape 6"/>
          <p:cNvSpPr txBox="1"/>
          <p:nvPr>
            <p:ph type="title"/>
          </p:nvPr>
        </p:nvSpPr>
        <p:spPr>
          <a:xfrm>
            <a:off x="952500" y="444500"/>
            <a:ext cx="11099799" cy="21589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1pPr>
            <a:lvl2pPr indent="228600" lvl="1"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2pPr>
            <a:lvl3pPr indent="457200" lvl="2"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3pPr>
            <a:lvl4pPr indent="685800" lvl="3"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4pPr>
            <a:lvl5pPr indent="914400" lvl="4"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5pPr>
            <a:lvl6pPr indent="1143000" lvl="5"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6pPr>
            <a:lvl7pPr indent="1371600" lvl="6"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7pPr>
            <a:lvl8pPr indent="1600200" lvl="7"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8pPr>
            <a:lvl9pPr indent="1828800" lvl="8" marL="0" marR="0" rtl="0" algn="ctr">
              <a:lnSpc>
                <a:spcPct val="100000"/>
              </a:lnSpc>
              <a:spcBef>
                <a:spcPts val="0"/>
              </a:spcBef>
              <a:spcAft>
                <a:spcPts val="0"/>
              </a:spcAft>
              <a:buClr>
                <a:srgbClr val="000000"/>
              </a:buClr>
              <a:buFont typeface="Helvetica Neue"/>
              <a:buNone/>
              <a:defRPr b="0" i="0" sz="8000" u="none" cap="none" strike="noStrike">
                <a:solidFill>
                  <a:srgbClr val="000000"/>
                </a:solidFill>
                <a:latin typeface="Helvetica Neue"/>
                <a:ea typeface="Helvetica Neue"/>
                <a:cs typeface="Helvetica Neue"/>
                <a:sym typeface="Helvetica Neue"/>
              </a:defRPr>
            </a:lvl9pPr>
          </a:lstStyle>
          <a:p/>
        </p:txBody>
      </p:sp>
      <p:sp>
        <p:nvSpPr>
          <p:cNvPr id="7" name="Shape 7"/>
          <p:cNvSpPr txBox="1"/>
          <p:nvPr>
            <p:ph idx="1" type="body"/>
          </p:nvPr>
        </p:nvSpPr>
        <p:spPr>
          <a:xfrm>
            <a:off x="952500" y="2603500"/>
            <a:ext cx="11099799" cy="6286499"/>
          </a:xfrm>
          <a:prstGeom prst="rect">
            <a:avLst/>
          </a:prstGeom>
          <a:noFill/>
          <a:ln>
            <a:noFill/>
          </a:ln>
        </p:spPr>
        <p:txBody>
          <a:bodyPr anchorCtr="0" anchor="ctr" bIns="91425" lIns="91425" rIns="91425" tIns="91425"/>
          <a:lstStyle>
            <a:lvl1pPr indent="-273050" lvl="0" marL="444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1pPr>
            <a:lvl2pPr indent="-273050" lvl="1" marL="889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2pPr>
            <a:lvl3pPr indent="-273050" lvl="2" marL="1333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3pPr>
            <a:lvl4pPr indent="-273050" lvl="3" marL="1778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4pPr>
            <a:lvl5pPr indent="-273050" lvl="4" marL="2222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5pPr>
            <a:lvl6pPr indent="-273050" lvl="5" marL="2667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6pPr>
            <a:lvl7pPr indent="-273050" lvl="6" marL="3111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7pPr>
            <a:lvl8pPr indent="-273050" lvl="7" marL="35560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8pPr>
            <a:lvl9pPr indent="-273050" lvl="8" marL="4000500" marR="0" rtl="0" algn="l">
              <a:lnSpc>
                <a:spcPct val="100000"/>
              </a:lnSpc>
              <a:spcBef>
                <a:spcPts val="4200"/>
              </a:spcBef>
              <a:spcAft>
                <a:spcPts val="0"/>
              </a:spcAft>
              <a:buClr>
                <a:srgbClr val="000000"/>
              </a:buClr>
              <a:buSzPct val="75000"/>
              <a:buFont typeface="Helvetica Neue"/>
              <a:buChar char="•"/>
              <a:defRPr b="0" i="0" sz="3600" u="none" cap="none" strike="noStrike">
                <a:solidFill>
                  <a:srgbClr val="000000"/>
                </a:solidFill>
                <a:latin typeface="Helvetica Neue"/>
                <a:ea typeface="Helvetica Neue"/>
                <a:cs typeface="Helvetica Neue"/>
                <a:sym typeface="Helvetica Neue"/>
              </a:defRPr>
            </a:lvl9pPr>
          </a:lstStyle>
          <a:p/>
        </p:txBody>
      </p:sp>
      <p:sp>
        <p:nvSpPr>
          <p:cNvPr id="8" name="Shape 8"/>
          <p:cNvSpPr txBox="1"/>
          <p:nvPr>
            <p:ph idx="12" type="sldNum"/>
          </p:nvPr>
        </p:nvSpPr>
        <p:spPr>
          <a:xfrm>
            <a:off x="6311798" y="925195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fld id="{00000000-1234-1234-1234-123412341234}" type="slidenum">
              <a:rPr b="0" i="0" lang="en-US" sz="1800" u="none" cap="none" strike="noStrike">
                <a:solidFill>
                  <a:srgbClr val="000000"/>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 Id="rId4" Type="http://schemas.openxmlformats.org/officeDocument/2006/relationships/hyperlink" Target="http://de.wikipedia.org/wiki/Natur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0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0.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0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0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0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0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8" name="Shape 108"/>
        <p:cNvGrpSpPr/>
        <p:nvPr/>
      </p:nvGrpSpPr>
      <p:grpSpPr>
        <a:xfrm>
          <a:off x="0" y="0"/>
          <a:ext cx="0" cy="0"/>
          <a:chOff x="0" y="0"/>
          <a:chExt cx="0" cy="0"/>
        </a:xfrm>
      </p:grpSpPr>
      <p:sp>
        <p:nvSpPr>
          <p:cNvPr id="109" name="Shape 109"/>
          <p:cNvSpPr txBox="1"/>
          <p:nvPr>
            <p:ph idx="4294967295" type="ctrTitle"/>
          </p:nvPr>
        </p:nvSpPr>
        <p:spPr>
          <a:xfrm>
            <a:off x="1244600" y="292100"/>
            <a:ext cx="10464800" cy="3301999"/>
          </a:xfrm>
          <a:prstGeom prst="rect">
            <a:avLst/>
          </a:prstGeom>
          <a:noFill/>
          <a:ln>
            <a:noFill/>
          </a:ln>
        </p:spPr>
        <p:txBody>
          <a:bodyPr anchorCtr="0" anchor="b" bIns="50800" lIns="50800" rIns="50800" tIns="50800">
            <a:noAutofit/>
          </a:bodyPr>
          <a:lstStyle/>
          <a:p>
            <a:pPr indent="0" lvl="0" marL="0" marR="0" rtl="0" algn="l">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latin typeface="Arial"/>
                <a:ea typeface="Arial"/>
                <a:cs typeface="Arial"/>
                <a:sym typeface="Arial"/>
              </a:rPr>
              <a:t> Why The Monetary</a:t>
            </a:r>
          </a:p>
          <a:p>
            <a:pPr indent="0" lvl="0" marL="0" marR="0" rtl="0" algn="l">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latin typeface="Arial"/>
                <a:ea typeface="Arial"/>
                <a:cs typeface="Arial"/>
                <a:sym typeface="Arial"/>
              </a:rPr>
              <a:t> System Matters…..</a:t>
            </a:r>
          </a:p>
        </p:txBody>
      </p:sp>
      <p:cxnSp>
        <p:nvCxnSpPr>
          <p:cNvPr id="110" name="Shape 110"/>
          <p:cNvCxnSpPr/>
          <p:nvPr/>
        </p:nvCxnSpPr>
        <p:spPr>
          <a:xfrm>
            <a:off x="1447800" y="2197100"/>
            <a:ext cx="8588996" cy="0"/>
          </a:xfrm>
          <a:prstGeom prst="straightConnector1">
            <a:avLst/>
          </a:prstGeom>
          <a:noFill/>
          <a:ln cap="flat" cmpd="sng" w="50800">
            <a:solidFill>
              <a:schemeClr val="accent2"/>
            </a:solidFill>
            <a:prstDash val="solid"/>
            <a:miter/>
            <a:headEnd len="med" w="med" type="none"/>
            <a:tailEnd len="med" w="med" type="none"/>
          </a:ln>
        </p:spPr>
      </p:cxnSp>
      <p:cxnSp>
        <p:nvCxnSpPr>
          <p:cNvPr id="111" name="Shape 111"/>
          <p:cNvCxnSpPr/>
          <p:nvPr/>
        </p:nvCxnSpPr>
        <p:spPr>
          <a:xfrm>
            <a:off x="1447799" y="3733800"/>
            <a:ext cx="8588996" cy="0"/>
          </a:xfrm>
          <a:prstGeom prst="straightConnector1">
            <a:avLst/>
          </a:prstGeom>
          <a:noFill/>
          <a:ln cap="flat" cmpd="sng" w="127000">
            <a:solidFill>
              <a:schemeClr val="accent2"/>
            </a:solidFill>
            <a:prstDash val="solid"/>
            <a:miter/>
            <a:headEnd len="med" w="med" type="none"/>
            <a:tailEnd len="med" w="med" type="none"/>
          </a:ln>
        </p:spPr>
      </p:cxnSp>
      <p:pic>
        <p:nvPicPr>
          <p:cNvPr id="112" name="Shape 112"/>
          <p:cNvPicPr preferRelativeResize="0"/>
          <p:nvPr/>
        </p:nvPicPr>
        <p:blipFill rotWithShape="1">
          <a:blip r:embed="rId3">
            <a:alphaModFix/>
          </a:blip>
          <a:srcRect b="0" l="0" r="0" t="0"/>
          <a:stretch/>
        </p:blipFill>
        <p:spPr>
          <a:xfrm>
            <a:off x="10120231" y="2182774"/>
            <a:ext cx="2454338" cy="1632622"/>
          </a:xfrm>
          <a:prstGeom prst="rect">
            <a:avLst/>
          </a:prstGeom>
          <a:noFill/>
          <a:ln>
            <a:noFill/>
          </a:ln>
        </p:spPr>
      </p:pic>
      <p:cxnSp>
        <p:nvCxnSpPr>
          <p:cNvPr id="113" name="Shape 113"/>
          <p:cNvCxnSpPr/>
          <p:nvPr/>
        </p:nvCxnSpPr>
        <p:spPr>
          <a:xfrm>
            <a:off x="1447799" y="3594100"/>
            <a:ext cx="8588996" cy="0"/>
          </a:xfrm>
          <a:prstGeom prst="straightConnector1">
            <a:avLst/>
          </a:prstGeom>
          <a:noFill/>
          <a:ln cap="flat" cmpd="sng" w="50800">
            <a:solidFill>
              <a:schemeClr val="accent2"/>
            </a:solidFill>
            <a:prstDash val="solid"/>
            <a:miter/>
            <a:headEnd len="med" w="med" type="none"/>
            <a:tailEnd len="med" w="med" type="none"/>
          </a:ln>
        </p:spPr>
      </p:cxnSp>
      <p:sp>
        <p:nvSpPr>
          <p:cNvPr id="114" name="Shape 114"/>
          <p:cNvSpPr/>
          <p:nvPr/>
        </p:nvSpPr>
        <p:spPr>
          <a:xfrm>
            <a:off x="1418970" y="7443468"/>
            <a:ext cx="4575352" cy="1737362"/>
          </a:xfrm>
          <a:prstGeom prst="rect">
            <a:avLst/>
          </a:prstGeom>
          <a:noFill/>
          <a:ln>
            <a:noFill/>
          </a:ln>
        </p:spPr>
        <p:txBody>
          <a:bodyPr anchorCtr="0" anchor="ctr" bIns="50800" lIns="50800" rIns="50800" tIns="50800">
            <a:noAutofit/>
          </a:bodyPr>
          <a:lstStyle/>
          <a:p>
            <a:pPr indent="0" lvl="0" marL="0" marR="0" rtl="0" algn="l">
              <a:lnSpc>
                <a:spcPct val="12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Stefan Brunnhuber</a:t>
            </a:r>
          </a:p>
          <a:p>
            <a:pPr indent="0" lvl="0" marL="0" marR="0" rtl="0" algn="l">
              <a:lnSpc>
                <a:spcPct val="12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MD PhD CMO</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Psychiatrist</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Endowed Professor, Sustainability &amp; Psychology</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Senator</a:t>
            </a:r>
            <a:r>
              <a:rPr lang="en-US" sz="1600">
                <a:latin typeface="Helvetica Neue"/>
                <a:ea typeface="Helvetica Neue"/>
                <a:cs typeface="Helvetica Neue"/>
                <a:sym typeface="Helvetica Neue"/>
              </a:rPr>
              <a:t>, </a:t>
            </a:r>
            <a:r>
              <a:rPr b="0" i="0" lang="en-US" sz="1600" u="none" cap="none" strike="noStrike">
                <a:solidFill>
                  <a:srgbClr val="000000"/>
                </a:solidFill>
                <a:latin typeface="Helvetica Neue"/>
                <a:ea typeface="Helvetica Neue"/>
                <a:cs typeface="Helvetica Neue"/>
                <a:sym typeface="Helvetica Neue"/>
              </a:rPr>
              <a:t>European Academy of Science and Arts</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Fellow, WAAS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4" name="Shape 204"/>
        <p:cNvGrpSpPr/>
        <p:nvPr/>
      </p:nvGrpSpPr>
      <p:grpSpPr>
        <a:xfrm>
          <a:off x="0" y="0"/>
          <a:ext cx="0" cy="0"/>
          <a:chOff x="0" y="0"/>
          <a:chExt cx="0" cy="0"/>
        </a:xfrm>
      </p:grpSpPr>
      <p:sp>
        <p:nvSpPr>
          <p:cNvPr id="205" name="Shape 205"/>
          <p:cNvSpPr/>
          <p:nvPr/>
        </p:nvSpPr>
        <p:spPr>
          <a:xfrm>
            <a:off x="1294270" y="1269716"/>
            <a:ext cx="11641103" cy="993649"/>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The Physics of Stability: </a:t>
            </a:r>
          </a:p>
          <a:p>
            <a:pPr indent="0" lvl="0" marL="0" marR="0" rtl="0" algn="l">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Collapse and Recovery in Natural Ecosystems</a:t>
            </a:r>
          </a:p>
        </p:txBody>
      </p:sp>
      <p:pic>
        <p:nvPicPr>
          <p:cNvPr id="206" name="Shape 206"/>
          <p:cNvPicPr preferRelativeResize="0"/>
          <p:nvPr/>
        </p:nvPicPr>
        <p:blipFill rotWithShape="1">
          <a:blip r:embed="rId3">
            <a:alphaModFix/>
          </a:blip>
          <a:srcRect b="0" l="0" r="0" t="0"/>
          <a:stretch/>
        </p:blipFill>
        <p:spPr>
          <a:xfrm>
            <a:off x="1285823" y="3092999"/>
            <a:ext cx="9365788" cy="580829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grpSp>
        <p:nvGrpSpPr>
          <p:cNvPr id="211" name="Shape 211"/>
          <p:cNvGrpSpPr/>
          <p:nvPr/>
        </p:nvGrpSpPr>
        <p:grpSpPr>
          <a:xfrm>
            <a:off x="5632026" y="3821853"/>
            <a:ext cx="2867380" cy="2354864"/>
            <a:chOff x="0" y="0"/>
            <a:chExt cx="2867377" cy="2354862"/>
          </a:xfrm>
        </p:grpSpPr>
        <p:sp>
          <p:nvSpPr>
            <p:cNvPr id="212" name="Shape 212"/>
            <p:cNvSpPr/>
            <p:nvPr/>
          </p:nvSpPr>
          <p:spPr>
            <a:xfrm>
              <a:off x="0" y="0"/>
              <a:ext cx="2867377" cy="2354862"/>
            </a:xfrm>
            <a:prstGeom prst="ellipse">
              <a:avLst/>
            </a:pr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13" name="Shape 213"/>
            <p:cNvSpPr/>
            <p:nvPr/>
          </p:nvSpPr>
          <p:spPr>
            <a:xfrm>
              <a:off x="143040" y="761791"/>
              <a:ext cx="2581298" cy="831277"/>
            </a:xfrm>
            <a:prstGeom prst="rect">
              <a:avLst/>
            </a:prstGeom>
            <a:noFill/>
            <a:ln>
              <a:noFill/>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Structure of the </a:t>
              </a:r>
            </a:p>
            <a:p>
              <a:pPr indent="0" lvl="0" marL="0" marR="0" rtl="0" algn="ctr">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financial system</a:t>
              </a:r>
            </a:p>
          </p:txBody>
        </p:sp>
      </p:grpSp>
      <p:sp>
        <p:nvSpPr>
          <p:cNvPr id="214" name="Shape 214"/>
          <p:cNvSpPr/>
          <p:nvPr/>
        </p:nvSpPr>
        <p:spPr>
          <a:xfrm flipH="1">
            <a:off x="5835225" y="6382173"/>
            <a:ext cx="2354864" cy="1126632"/>
          </a:xfrm>
          <a:custGeom>
            <a:pathLst>
              <a:path extrusionOk="0" h="120000" w="120000">
                <a:moveTo>
                  <a:pt x="0" y="90000"/>
                </a:moveTo>
                <a:lnTo>
                  <a:pt x="30000" y="90000"/>
                </a:lnTo>
                <a:lnTo>
                  <a:pt x="30000" y="0"/>
                </a:lnTo>
                <a:lnTo>
                  <a:pt x="90000" y="0"/>
                </a:lnTo>
                <a:lnTo>
                  <a:pt x="90000" y="90000"/>
                </a:lnTo>
                <a:lnTo>
                  <a:pt x="120000" y="90000"/>
                </a:lnTo>
                <a:lnTo>
                  <a:pt x="60000" y="120000"/>
                </a:lnTo>
                <a:close/>
              </a:path>
            </a:pathLst>
          </a:cu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15" name="Shape 215"/>
          <p:cNvSpPr/>
          <p:nvPr/>
        </p:nvSpPr>
        <p:spPr>
          <a:xfrm>
            <a:off x="4914053" y="7712003"/>
            <a:ext cx="4095610" cy="1784607"/>
          </a:xfrm>
          <a:prstGeom prst="rect">
            <a:avLst/>
          </a:prstGeom>
          <a:no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Instability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Compulsory growth pressure</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Short-term priority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Income disparity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Erosion of social capital</a:t>
            </a:r>
          </a:p>
        </p:txBody>
      </p:sp>
      <p:sp>
        <p:nvSpPr>
          <p:cNvPr id="216" name="Shape 216"/>
          <p:cNvSpPr/>
          <p:nvPr/>
        </p:nvSpPr>
        <p:spPr>
          <a:xfrm>
            <a:off x="1216746" y="1284646"/>
            <a:ext cx="6909396" cy="431801"/>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A Twin-strategy can tackle the problems: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x="0" y="0"/>
          <a:ext cx="0" cy="0"/>
          <a:chOff x="0" y="0"/>
          <a:chExt cx="0" cy="0"/>
        </a:xfrm>
      </p:grpSpPr>
      <p:grpSp>
        <p:nvGrpSpPr>
          <p:cNvPr id="221" name="Shape 221"/>
          <p:cNvGrpSpPr/>
          <p:nvPr/>
        </p:nvGrpSpPr>
        <p:grpSpPr>
          <a:xfrm>
            <a:off x="5632026" y="3821853"/>
            <a:ext cx="2867380" cy="2354864"/>
            <a:chOff x="0" y="0"/>
            <a:chExt cx="2867377" cy="2354862"/>
          </a:xfrm>
        </p:grpSpPr>
        <p:sp>
          <p:nvSpPr>
            <p:cNvPr id="222" name="Shape 222"/>
            <p:cNvSpPr/>
            <p:nvPr/>
          </p:nvSpPr>
          <p:spPr>
            <a:xfrm>
              <a:off x="0" y="0"/>
              <a:ext cx="2867377" cy="2354862"/>
            </a:xfrm>
            <a:prstGeom prst="ellipse">
              <a:avLst/>
            </a:pr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23" name="Shape 223"/>
            <p:cNvSpPr/>
            <p:nvPr/>
          </p:nvSpPr>
          <p:spPr>
            <a:xfrm>
              <a:off x="143040" y="761791"/>
              <a:ext cx="2581298" cy="831277"/>
            </a:xfrm>
            <a:prstGeom prst="rect">
              <a:avLst/>
            </a:prstGeom>
            <a:noFill/>
            <a:ln>
              <a:noFill/>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Structure of the </a:t>
              </a:r>
            </a:p>
            <a:p>
              <a:pPr indent="0" lvl="0" marL="0" marR="0" rtl="0" algn="ctr">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financial system</a:t>
              </a:r>
            </a:p>
          </p:txBody>
        </p:sp>
      </p:grpSp>
      <p:sp>
        <p:nvSpPr>
          <p:cNvPr id="224" name="Shape 224"/>
          <p:cNvSpPr/>
          <p:nvPr/>
        </p:nvSpPr>
        <p:spPr>
          <a:xfrm>
            <a:off x="716843" y="2591364"/>
            <a:ext cx="3176693" cy="401970"/>
          </a:xfrm>
          <a:prstGeom prst="rect">
            <a:avLst/>
          </a:prstGeom>
          <a:solidFill>
            <a:srgbClr val="B2B2B2">
              <a:alpha val="50980"/>
            </a:srgbClr>
          </a:solid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conventional solutions:</a:t>
            </a:r>
          </a:p>
        </p:txBody>
      </p:sp>
      <p:sp>
        <p:nvSpPr>
          <p:cNvPr id="225" name="Shape 225"/>
          <p:cNvSpPr/>
          <p:nvPr/>
        </p:nvSpPr>
        <p:spPr>
          <a:xfrm flipH="1" rot="-5400000">
            <a:off x="3584222" y="4550267"/>
            <a:ext cx="2354862" cy="1126632"/>
          </a:xfrm>
          <a:custGeom>
            <a:pathLst>
              <a:path extrusionOk="0" h="120000" w="120000">
                <a:moveTo>
                  <a:pt x="0" y="90000"/>
                </a:moveTo>
                <a:lnTo>
                  <a:pt x="30000" y="90000"/>
                </a:lnTo>
                <a:lnTo>
                  <a:pt x="30000" y="0"/>
                </a:lnTo>
                <a:lnTo>
                  <a:pt x="90000" y="0"/>
                </a:lnTo>
                <a:lnTo>
                  <a:pt x="90000" y="90000"/>
                </a:lnTo>
                <a:lnTo>
                  <a:pt x="120000" y="90000"/>
                </a:lnTo>
                <a:lnTo>
                  <a:pt x="60000" y="120000"/>
                </a:lnTo>
                <a:close/>
              </a:path>
            </a:pathLst>
          </a:cu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226" name="Shape 226"/>
          <p:cNvSpPr/>
          <p:nvPr/>
        </p:nvSpPr>
        <p:spPr>
          <a:xfrm flipH="1">
            <a:off x="5835225" y="6382173"/>
            <a:ext cx="2354864" cy="1126632"/>
          </a:xfrm>
          <a:custGeom>
            <a:pathLst>
              <a:path extrusionOk="0" h="120000" w="120000">
                <a:moveTo>
                  <a:pt x="0" y="90000"/>
                </a:moveTo>
                <a:lnTo>
                  <a:pt x="30000" y="90000"/>
                </a:lnTo>
                <a:lnTo>
                  <a:pt x="30000" y="0"/>
                </a:lnTo>
                <a:lnTo>
                  <a:pt x="90000" y="0"/>
                </a:lnTo>
                <a:lnTo>
                  <a:pt x="90000" y="90000"/>
                </a:lnTo>
                <a:lnTo>
                  <a:pt x="120000" y="90000"/>
                </a:lnTo>
                <a:lnTo>
                  <a:pt x="60000" y="120000"/>
                </a:lnTo>
                <a:close/>
              </a:path>
            </a:pathLst>
          </a:cu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27" name="Shape 227"/>
          <p:cNvSpPr/>
          <p:nvPr/>
        </p:nvSpPr>
        <p:spPr>
          <a:xfrm>
            <a:off x="4914049" y="7712000"/>
            <a:ext cx="4775100" cy="1784700"/>
          </a:xfrm>
          <a:prstGeom prst="rect">
            <a:avLst/>
          </a:prstGeom>
          <a:no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Instability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Compulsory growth pressure</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Short-term priority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Income disparity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Erosion of social capital</a:t>
            </a:r>
          </a:p>
        </p:txBody>
      </p:sp>
      <p:grpSp>
        <p:nvGrpSpPr>
          <p:cNvPr id="228" name="Shape 228"/>
          <p:cNvGrpSpPr/>
          <p:nvPr/>
        </p:nvGrpSpPr>
        <p:grpSpPr>
          <a:xfrm>
            <a:off x="716843" y="3309337"/>
            <a:ext cx="3174437" cy="4197211"/>
            <a:chOff x="0" y="0"/>
            <a:chExt cx="3174435" cy="4197209"/>
          </a:xfrm>
        </p:grpSpPr>
        <p:sp>
          <p:nvSpPr>
            <p:cNvPr id="229" name="Shape 229"/>
            <p:cNvSpPr/>
            <p:nvPr/>
          </p:nvSpPr>
          <p:spPr>
            <a:xfrm>
              <a:off x="0" y="0"/>
              <a:ext cx="3174435" cy="4197209"/>
            </a:xfrm>
            <a:prstGeom prst="rect">
              <a:avLst/>
            </a:prstGeom>
            <a:solidFill>
              <a:srgbClr val="FFFFFF"/>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252871" lvl="0" marL="252871" marR="0" rtl="0" algn="l">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30" name="Shape 230"/>
            <p:cNvSpPr/>
            <p:nvPr/>
          </p:nvSpPr>
          <p:spPr>
            <a:xfrm>
              <a:off x="0" y="437118"/>
              <a:ext cx="2808884" cy="3322970"/>
            </a:xfrm>
            <a:prstGeom prst="rect">
              <a:avLst/>
            </a:prstGeom>
            <a:noFill/>
            <a:ln>
              <a:noFill/>
            </a:ln>
          </p:spPr>
          <p:txBody>
            <a:bodyPr anchorCtr="0" anchor="ctr" bIns="65000" lIns="65000" rIns="65000" tIns="65000">
              <a:noAutofit/>
            </a:bodyPr>
            <a:lstStyle/>
            <a:p>
              <a:pPr indent="-133350" lvl="0" marL="1333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(neo-) liberal:</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Privatization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Deregulation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Liberalization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Individual responsibility</a:t>
              </a:r>
            </a:p>
            <a:p>
              <a:pPr indent="-251883" lvl="0" marL="251883" marR="0" rtl="0" algn="l">
                <a:lnSpc>
                  <a:spcPct val="100000"/>
                </a:lnSpc>
                <a:spcBef>
                  <a:spcPts val="0"/>
                </a:spcBef>
                <a:spcAft>
                  <a:spcPts val="0"/>
                </a:spcAft>
                <a:buClr>
                  <a:srgbClr val="000000"/>
                </a:buClr>
                <a:buFont typeface="Arial"/>
                <a:buNone/>
              </a:pPr>
              <a:r>
                <a:t/>
              </a:r>
              <a:endParaRPr b="1" i="0" sz="1800" u="none" cap="none" strike="noStrike">
                <a:solidFill>
                  <a:srgbClr val="000000"/>
                </a:solidFill>
                <a:latin typeface="Arial"/>
                <a:ea typeface="Arial"/>
                <a:cs typeface="Arial"/>
                <a:sym typeface="Arial"/>
              </a:endParaRPr>
            </a:p>
            <a:p>
              <a:pPr indent="-133350" lvl="0" marL="1333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Keynesian: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Deficit spending</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Regulation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Anti-cyclical</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Financing public goods</a:t>
              </a:r>
            </a:p>
            <a:p>
              <a:pPr indent="-252871" lvl="0" marL="252871" marR="0" rtl="0" algn="l">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 </a:t>
              </a:r>
            </a:p>
          </p:txBody>
        </p:sp>
      </p:grpSp>
      <p:cxnSp>
        <p:nvCxnSpPr>
          <p:cNvPr id="231" name="Shape 231"/>
          <p:cNvCxnSpPr/>
          <p:nvPr/>
        </p:nvCxnSpPr>
        <p:spPr>
          <a:xfrm flipH="1">
            <a:off x="2046674" y="7712003"/>
            <a:ext cx="0" cy="1126632"/>
          </a:xfrm>
          <a:prstGeom prst="straightConnector1">
            <a:avLst/>
          </a:prstGeom>
          <a:noFill/>
          <a:ln cap="flat" cmpd="sng" w="50800">
            <a:solidFill>
              <a:srgbClr val="000000"/>
            </a:solidFill>
            <a:prstDash val="dot"/>
            <a:round/>
            <a:headEnd len="med" w="med" type="none"/>
            <a:tailEnd len="med" w="med" type="none"/>
          </a:ln>
        </p:spPr>
      </p:cxnSp>
      <p:cxnSp>
        <p:nvCxnSpPr>
          <p:cNvPr id="232" name="Shape 232"/>
          <p:cNvCxnSpPr/>
          <p:nvPr/>
        </p:nvCxnSpPr>
        <p:spPr>
          <a:xfrm>
            <a:off x="2046675" y="8838635"/>
            <a:ext cx="2661920" cy="0"/>
          </a:xfrm>
          <a:prstGeom prst="straightConnector1">
            <a:avLst/>
          </a:prstGeom>
          <a:noFill/>
          <a:ln cap="flat" cmpd="sng" w="50800">
            <a:solidFill>
              <a:srgbClr val="000000"/>
            </a:solidFill>
            <a:prstDash val="dot"/>
            <a:round/>
            <a:headEnd len="med" w="med" type="none"/>
            <a:tailEnd len="lg" w="lg" type="triangle"/>
          </a:ln>
        </p:spPr>
      </p:cxnSp>
      <p:sp>
        <p:nvSpPr>
          <p:cNvPr id="233" name="Shape 233"/>
          <p:cNvSpPr/>
          <p:nvPr/>
        </p:nvSpPr>
        <p:spPr>
          <a:xfrm>
            <a:off x="1216746" y="1284646"/>
            <a:ext cx="6909396" cy="431801"/>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A Twin-strategy can tackle the problems: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7" name="Shape 237"/>
        <p:cNvGrpSpPr/>
        <p:nvPr/>
      </p:nvGrpSpPr>
      <p:grpSpPr>
        <a:xfrm>
          <a:off x="0" y="0"/>
          <a:ext cx="0" cy="0"/>
          <a:chOff x="0" y="0"/>
          <a:chExt cx="0" cy="0"/>
        </a:xfrm>
      </p:grpSpPr>
      <p:grpSp>
        <p:nvGrpSpPr>
          <p:cNvPr id="238" name="Shape 238"/>
          <p:cNvGrpSpPr/>
          <p:nvPr/>
        </p:nvGrpSpPr>
        <p:grpSpPr>
          <a:xfrm>
            <a:off x="5632026" y="3821853"/>
            <a:ext cx="2867380" cy="2354864"/>
            <a:chOff x="0" y="0"/>
            <a:chExt cx="2867377" cy="2354862"/>
          </a:xfrm>
        </p:grpSpPr>
        <p:sp>
          <p:nvSpPr>
            <p:cNvPr id="239" name="Shape 239"/>
            <p:cNvSpPr/>
            <p:nvPr/>
          </p:nvSpPr>
          <p:spPr>
            <a:xfrm>
              <a:off x="0" y="0"/>
              <a:ext cx="2867377" cy="2354862"/>
            </a:xfrm>
            <a:prstGeom prst="ellipse">
              <a:avLst/>
            </a:pr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40" name="Shape 240"/>
            <p:cNvSpPr/>
            <p:nvPr/>
          </p:nvSpPr>
          <p:spPr>
            <a:xfrm>
              <a:off x="143040" y="761791"/>
              <a:ext cx="2581298" cy="831277"/>
            </a:xfrm>
            <a:prstGeom prst="rect">
              <a:avLst/>
            </a:prstGeom>
            <a:noFill/>
            <a:ln>
              <a:noFill/>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Structure of the </a:t>
              </a:r>
            </a:p>
            <a:p>
              <a:pPr indent="0" lvl="0" marL="0" marR="0" rtl="0" algn="ctr">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financial system</a:t>
              </a:r>
            </a:p>
          </p:txBody>
        </p:sp>
      </p:grpSp>
      <p:sp>
        <p:nvSpPr>
          <p:cNvPr id="241" name="Shape 241"/>
          <p:cNvSpPr/>
          <p:nvPr/>
        </p:nvSpPr>
        <p:spPr>
          <a:xfrm>
            <a:off x="716843" y="2591364"/>
            <a:ext cx="3176693" cy="401970"/>
          </a:xfrm>
          <a:prstGeom prst="rect">
            <a:avLst/>
          </a:prstGeom>
          <a:solidFill>
            <a:srgbClr val="B2B2B2">
              <a:alpha val="50980"/>
            </a:srgbClr>
          </a:solid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conventional solutions:</a:t>
            </a:r>
          </a:p>
        </p:txBody>
      </p:sp>
      <p:sp>
        <p:nvSpPr>
          <p:cNvPr id="242" name="Shape 242"/>
          <p:cNvSpPr/>
          <p:nvPr/>
        </p:nvSpPr>
        <p:spPr>
          <a:xfrm flipH="1" rot="-5400000">
            <a:off x="3584222" y="4550267"/>
            <a:ext cx="2354862" cy="1126632"/>
          </a:xfrm>
          <a:custGeom>
            <a:pathLst>
              <a:path extrusionOk="0" h="120000" w="120000">
                <a:moveTo>
                  <a:pt x="0" y="90000"/>
                </a:moveTo>
                <a:lnTo>
                  <a:pt x="30000" y="90000"/>
                </a:lnTo>
                <a:lnTo>
                  <a:pt x="30000" y="0"/>
                </a:lnTo>
                <a:lnTo>
                  <a:pt x="90000" y="0"/>
                </a:lnTo>
                <a:lnTo>
                  <a:pt x="90000" y="90000"/>
                </a:lnTo>
                <a:lnTo>
                  <a:pt x="120000" y="90000"/>
                </a:lnTo>
                <a:lnTo>
                  <a:pt x="60000" y="120000"/>
                </a:lnTo>
                <a:close/>
              </a:path>
            </a:pathLst>
          </a:cu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243" name="Shape 243"/>
          <p:cNvSpPr/>
          <p:nvPr/>
        </p:nvSpPr>
        <p:spPr>
          <a:xfrm flipH="1">
            <a:off x="5835225" y="6382173"/>
            <a:ext cx="2354864" cy="1126632"/>
          </a:xfrm>
          <a:custGeom>
            <a:pathLst>
              <a:path extrusionOk="0" h="120000" w="120000">
                <a:moveTo>
                  <a:pt x="0" y="90000"/>
                </a:moveTo>
                <a:lnTo>
                  <a:pt x="30000" y="90000"/>
                </a:lnTo>
                <a:lnTo>
                  <a:pt x="30000" y="0"/>
                </a:lnTo>
                <a:lnTo>
                  <a:pt x="90000" y="0"/>
                </a:lnTo>
                <a:lnTo>
                  <a:pt x="90000" y="90000"/>
                </a:lnTo>
                <a:lnTo>
                  <a:pt x="120000" y="90000"/>
                </a:lnTo>
                <a:lnTo>
                  <a:pt x="60000" y="120000"/>
                </a:lnTo>
                <a:close/>
              </a:path>
            </a:pathLst>
          </a:cu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ctr">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44" name="Shape 244"/>
          <p:cNvSpPr/>
          <p:nvPr/>
        </p:nvSpPr>
        <p:spPr>
          <a:xfrm>
            <a:off x="4914049" y="7712000"/>
            <a:ext cx="4608000" cy="1784700"/>
          </a:xfrm>
          <a:prstGeom prst="rect">
            <a:avLst/>
          </a:prstGeom>
          <a:no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Instability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Compulsory growth pressure</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Short-term priority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Income disparity</a:t>
            </a:r>
          </a:p>
          <a:p>
            <a:pPr indent="0" lvl="0" marL="0" marR="0" rtl="0" algn="l">
              <a:lnSpc>
                <a:spcPct val="100000"/>
              </a:lnSpc>
              <a:spcBef>
                <a:spcPts val="0"/>
              </a:spcBef>
              <a:spcAft>
                <a:spcPts val="0"/>
              </a:spcAft>
              <a:buClr>
                <a:srgbClr val="000000"/>
              </a:buClr>
              <a:buSzPct val="100000"/>
              <a:buFont typeface="Arial"/>
              <a:buChar char="•"/>
            </a:pPr>
            <a:r>
              <a:rPr b="0" i="0" lang="en-US" sz="2200" u="none" cap="none" strike="noStrike">
                <a:solidFill>
                  <a:srgbClr val="000000"/>
                </a:solidFill>
                <a:latin typeface="Arial"/>
                <a:ea typeface="Arial"/>
                <a:cs typeface="Arial"/>
                <a:sym typeface="Arial"/>
              </a:rPr>
              <a:t>Erosion of social capital</a:t>
            </a:r>
          </a:p>
        </p:txBody>
      </p:sp>
      <p:sp>
        <p:nvSpPr>
          <p:cNvPr id="245" name="Shape 245"/>
          <p:cNvSpPr/>
          <p:nvPr/>
        </p:nvSpPr>
        <p:spPr>
          <a:xfrm>
            <a:off x="9933092" y="3586478"/>
            <a:ext cx="2560321" cy="668670"/>
          </a:xfrm>
          <a:prstGeom prst="rect">
            <a:avLst/>
          </a:prstGeom>
          <a:solidFill>
            <a:srgbClr val="B2B2B2">
              <a:alpha val="49803"/>
            </a:srgbClr>
          </a:solid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ctr">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 complementary  parallel Innovations</a:t>
            </a:r>
            <a:r>
              <a:rPr b="0" i="0" lang="en-US" sz="1800" u="none" cap="none" strike="noStrike">
                <a:solidFill>
                  <a:srgbClr val="000000"/>
                </a:solidFill>
                <a:latin typeface="Arial"/>
                <a:ea typeface="Arial"/>
                <a:cs typeface="Arial"/>
                <a:sym typeface="Arial"/>
              </a:rPr>
              <a:t> </a:t>
            </a:r>
          </a:p>
        </p:txBody>
      </p:sp>
      <p:sp>
        <p:nvSpPr>
          <p:cNvPr id="246" name="Shape 246"/>
          <p:cNvSpPr/>
          <p:nvPr/>
        </p:nvSpPr>
        <p:spPr>
          <a:xfrm>
            <a:off x="9933092" y="4537567"/>
            <a:ext cx="2560321" cy="1353792"/>
          </a:xfrm>
          <a:prstGeom prst="rect">
            <a:avLst/>
          </a:prstGeom>
          <a:noFill/>
          <a:ln cap="flat" cmpd="sng" w="12700">
            <a:solidFill>
              <a:srgbClr val="000000"/>
            </a:solidFill>
            <a:prstDash val="solid"/>
            <a:round/>
            <a:headEnd len="med" w="med" type="none"/>
            <a:tailEnd len="med" w="med" type="none"/>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 Green QE</a:t>
            </a:r>
          </a:p>
          <a:p>
            <a:pPr indent="0" lvl="0" marL="0" marR="0" rtl="0" algn="l">
              <a:lnSpc>
                <a:spcPct val="100000"/>
              </a:lnSpc>
              <a:spcBef>
                <a:spcPts val="110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Regional   complementary currencies</a:t>
            </a:r>
          </a:p>
        </p:txBody>
      </p:sp>
      <p:sp>
        <p:nvSpPr>
          <p:cNvPr id="247" name="Shape 247"/>
          <p:cNvSpPr/>
          <p:nvPr/>
        </p:nvSpPr>
        <p:spPr>
          <a:xfrm flipH="1" rot="-5400000">
            <a:off x="9676834" y="6329115"/>
            <a:ext cx="2354864" cy="2664179"/>
          </a:xfrm>
          <a:custGeom>
            <a:pathLst>
              <a:path extrusionOk="0" h="120000" w="120000">
                <a:moveTo>
                  <a:pt x="99900" y="0"/>
                </a:moveTo>
                <a:lnTo>
                  <a:pt x="79794" y="40266"/>
                </a:lnTo>
                <a:lnTo>
                  <a:pt x="93877" y="40266"/>
                </a:lnTo>
                <a:lnTo>
                  <a:pt x="93877" y="106361"/>
                </a:lnTo>
                <a:lnTo>
                  <a:pt x="0" y="106361"/>
                </a:lnTo>
                <a:lnTo>
                  <a:pt x="0" y="120000"/>
                </a:lnTo>
                <a:lnTo>
                  <a:pt x="105916" y="120000"/>
                </a:lnTo>
                <a:lnTo>
                  <a:pt x="105916" y="40266"/>
                </a:lnTo>
                <a:lnTo>
                  <a:pt x="120000" y="40266"/>
                </a:lnTo>
                <a:close/>
              </a:path>
            </a:pathLst>
          </a:custGeom>
          <a:solidFill>
            <a:srgbClr val="BC580B"/>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grpSp>
        <p:nvGrpSpPr>
          <p:cNvPr id="248" name="Shape 248"/>
          <p:cNvGrpSpPr/>
          <p:nvPr/>
        </p:nvGrpSpPr>
        <p:grpSpPr>
          <a:xfrm>
            <a:off x="716843" y="3309337"/>
            <a:ext cx="3174437" cy="4197211"/>
            <a:chOff x="0" y="0"/>
            <a:chExt cx="3174435" cy="4197209"/>
          </a:xfrm>
        </p:grpSpPr>
        <p:sp>
          <p:nvSpPr>
            <p:cNvPr id="249" name="Shape 249"/>
            <p:cNvSpPr/>
            <p:nvPr/>
          </p:nvSpPr>
          <p:spPr>
            <a:xfrm>
              <a:off x="0" y="0"/>
              <a:ext cx="3174435" cy="4197209"/>
            </a:xfrm>
            <a:prstGeom prst="rect">
              <a:avLst/>
            </a:prstGeom>
            <a:solidFill>
              <a:srgbClr val="FFFFFF"/>
            </a:solidFill>
            <a:ln cap="flat" cmpd="sng" w="12700">
              <a:solidFill>
                <a:srgbClr val="000000"/>
              </a:solidFill>
              <a:prstDash val="solid"/>
              <a:round/>
              <a:headEnd len="med" w="med" type="none"/>
              <a:tailEnd len="med" w="med" type="none"/>
            </a:ln>
          </p:spPr>
          <p:txBody>
            <a:bodyPr anchorCtr="0" anchor="ctr" bIns="65000" lIns="65000" rIns="65000" tIns="65000">
              <a:noAutofit/>
            </a:bodyPr>
            <a:lstStyle/>
            <a:p>
              <a:pPr indent="-252871" lvl="0" marL="252871" marR="0" rtl="0" algn="l">
                <a:lnSpc>
                  <a:spcPct val="100000"/>
                </a:lnSpc>
                <a:spcBef>
                  <a:spcPts val="0"/>
                </a:spcBef>
                <a:spcAft>
                  <a:spcPts val="0"/>
                </a:spcAft>
                <a:buClr>
                  <a:srgbClr val="000000"/>
                </a:buClr>
                <a:buFont typeface="Arial"/>
                <a:buNone/>
              </a:pPr>
              <a:r>
                <a:t/>
              </a:r>
              <a:endParaRPr b="0" i="0" sz="3600" u="none" cap="none" strike="noStrike">
                <a:solidFill>
                  <a:srgbClr val="000000"/>
                </a:solidFill>
                <a:latin typeface="Helvetica Neue"/>
                <a:ea typeface="Helvetica Neue"/>
                <a:cs typeface="Helvetica Neue"/>
                <a:sym typeface="Helvetica Neue"/>
              </a:endParaRPr>
            </a:p>
          </p:txBody>
        </p:sp>
        <p:sp>
          <p:nvSpPr>
            <p:cNvPr id="250" name="Shape 250"/>
            <p:cNvSpPr/>
            <p:nvPr/>
          </p:nvSpPr>
          <p:spPr>
            <a:xfrm>
              <a:off x="0" y="437118"/>
              <a:ext cx="2808884" cy="3322970"/>
            </a:xfrm>
            <a:prstGeom prst="rect">
              <a:avLst/>
            </a:prstGeom>
            <a:noFill/>
            <a:ln>
              <a:noFill/>
            </a:ln>
          </p:spPr>
          <p:txBody>
            <a:bodyPr anchorCtr="0" anchor="ctr" bIns="65000" lIns="65000" rIns="65000" tIns="65000">
              <a:noAutofit/>
            </a:bodyPr>
            <a:lstStyle/>
            <a:p>
              <a:pPr indent="-133350" lvl="0" marL="1333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(neo-) liberal:</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Privatization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Deregulation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Liberalization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Individual responsibility</a:t>
              </a:r>
            </a:p>
            <a:p>
              <a:pPr indent="-251883" lvl="0" marL="251883" marR="0" rtl="0" algn="l">
                <a:lnSpc>
                  <a:spcPct val="100000"/>
                </a:lnSpc>
                <a:spcBef>
                  <a:spcPts val="0"/>
                </a:spcBef>
                <a:spcAft>
                  <a:spcPts val="0"/>
                </a:spcAft>
                <a:buClr>
                  <a:srgbClr val="000000"/>
                </a:buClr>
                <a:buFont typeface="Arial"/>
                <a:buNone/>
              </a:pPr>
              <a:r>
                <a:t/>
              </a:r>
              <a:endParaRPr b="1" i="0" sz="1800" u="none" cap="none" strike="noStrike">
                <a:solidFill>
                  <a:srgbClr val="000000"/>
                </a:solidFill>
                <a:latin typeface="Arial"/>
                <a:ea typeface="Arial"/>
                <a:cs typeface="Arial"/>
                <a:sym typeface="Arial"/>
              </a:endParaRPr>
            </a:p>
            <a:p>
              <a:pPr indent="-133350" lvl="0" marL="133350" marR="0" rtl="0" algn="l">
                <a:lnSpc>
                  <a:spcPct val="100000"/>
                </a:lnSpc>
                <a:spcBef>
                  <a:spcPts val="0"/>
                </a:spcBef>
                <a:spcAft>
                  <a:spcPts val="0"/>
                </a:spcAft>
                <a:buClr>
                  <a:srgbClr val="000000"/>
                </a:buClr>
                <a:buSzPct val="100000"/>
                <a:buFont typeface="Arial"/>
                <a:buChar char="•"/>
              </a:pPr>
              <a:r>
                <a:rPr b="1" i="0" lang="en-US" sz="1800" u="none" cap="none" strike="noStrike">
                  <a:solidFill>
                    <a:srgbClr val="000000"/>
                  </a:solidFill>
                  <a:latin typeface="Arial"/>
                  <a:ea typeface="Arial"/>
                  <a:cs typeface="Arial"/>
                  <a:sym typeface="Arial"/>
                </a:rPr>
                <a:t>Keynesian: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Deficit spending</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Regulation</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Anti-cyclical</a:t>
              </a:r>
            </a:p>
            <a:p>
              <a:pPr indent="-133350" lvl="0" marL="133350" marR="0" rtl="0" algn="l">
                <a:lnSpc>
                  <a:spcPct val="100000"/>
                </a:lnSpc>
                <a:spcBef>
                  <a:spcPts val="0"/>
                </a:spcBef>
                <a:spcAft>
                  <a:spcPts val="0"/>
                </a:spcAft>
                <a:buClr>
                  <a:srgbClr val="000000"/>
                </a:buClr>
                <a:buSzPct val="100000"/>
                <a:buFont typeface="Arial"/>
                <a:buChar char="•"/>
              </a:pPr>
              <a:r>
                <a:rPr b="0" i="0" lang="en-US" sz="1800" u="none" cap="none" strike="noStrike">
                  <a:solidFill>
                    <a:srgbClr val="000000"/>
                  </a:solidFill>
                  <a:latin typeface="Arial"/>
                  <a:ea typeface="Arial"/>
                  <a:cs typeface="Arial"/>
                  <a:sym typeface="Arial"/>
                </a:rPr>
                <a:t>Financing public goods</a:t>
              </a:r>
            </a:p>
            <a:p>
              <a:pPr indent="-252871" lvl="0" marL="252871" marR="0" rtl="0" algn="l">
                <a:lnSpc>
                  <a:spcPct val="100000"/>
                </a:lnSpc>
                <a:spcBef>
                  <a:spcPts val="0"/>
                </a:spcBef>
                <a:spcAft>
                  <a:spcPts val="0"/>
                </a:spcAft>
                <a:buClr>
                  <a:srgbClr val="000000"/>
                </a:buClr>
                <a:buSzPct val="25000"/>
                <a:buFont typeface="Arial"/>
                <a:buNone/>
              </a:pPr>
              <a:r>
                <a:rPr b="1" i="0" lang="en-US" sz="1800" u="none" cap="none" strike="noStrike">
                  <a:solidFill>
                    <a:srgbClr val="000000"/>
                  </a:solidFill>
                  <a:latin typeface="Arial"/>
                  <a:ea typeface="Arial"/>
                  <a:cs typeface="Arial"/>
                  <a:sym typeface="Arial"/>
                </a:rPr>
                <a:t> </a:t>
              </a:r>
            </a:p>
          </p:txBody>
        </p:sp>
      </p:grpSp>
      <p:cxnSp>
        <p:nvCxnSpPr>
          <p:cNvPr id="251" name="Shape 251"/>
          <p:cNvCxnSpPr/>
          <p:nvPr/>
        </p:nvCxnSpPr>
        <p:spPr>
          <a:xfrm rot="10800000">
            <a:off x="7065714" y="2491570"/>
            <a:ext cx="4095610" cy="0"/>
          </a:xfrm>
          <a:prstGeom prst="straightConnector1">
            <a:avLst/>
          </a:prstGeom>
          <a:noFill/>
          <a:ln cap="flat" cmpd="sng" w="50800">
            <a:solidFill>
              <a:srgbClr val="000000"/>
            </a:solidFill>
            <a:prstDash val="dot"/>
            <a:round/>
            <a:headEnd len="med" w="med" type="none"/>
            <a:tailEnd len="med" w="med" type="none"/>
          </a:ln>
        </p:spPr>
      </p:cxnSp>
      <p:cxnSp>
        <p:nvCxnSpPr>
          <p:cNvPr id="252" name="Shape 252"/>
          <p:cNvCxnSpPr/>
          <p:nvPr/>
        </p:nvCxnSpPr>
        <p:spPr>
          <a:xfrm flipH="1" rot="10800000">
            <a:off x="11161324" y="2489763"/>
            <a:ext cx="0" cy="1022774"/>
          </a:xfrm>
          <a:prstGeom prst="straightConnector1">
            <a:avLst/>
          </a:prstGeom>
          <a:noFill/>
          <a:ln cap="flat" cmpd="sng" w="50800">
            <a:solidFill>
              <a:srgbClr val="000000"/>
            </a:solidFill>
            <a:prstDash val="dot"/>
            <a:round/>
            <a:headEnd len="med" w="med" type="none"/>
            <a:tailEnd len="med" w="med" type="none"/>
          </a:ln>
        </p:spPr>
      </p:cxnSp>
      <p:cxnSp>
        <p:nvCxnSpPr>
          <p:cNvPr id="253" name="Shape 253"/>
          <p:cNvCxnSpPr/>
          <p:nvPr/>
        </p:nvCxnSpPr>
        <p:spPr>
          <a:xfrm>
            <a:off x="7065714" y="2489764"/>
            <a:ext cx="0" cy="1022774"/>
          </a:xfrm>
          <a:prstGeom prst="straightConnector1">
            <a:avLst/>
          </a:prstGeom>
          <a:noFill/>
          <a:ln cap="flat" cmpd="sng" w="50800">
            <a:solidFill>
              <a:srgbClr val="000000"/>
            </a:solidFill>
            <a:prstDash val="dot"/>
            <a:round/>
            <a:headEnd len="med" w="med" type="none"/>
            <a:tailEnd len="lg" w="lg" type="triangle"/>
          </a:ln>
        </p:spPr>
      </p:cxnSp>
      <p:cxnSp>
        <p:nvCxnSpPr>
          <p:cNvPr id="254" name="Shape 254"/>
          <p:cNvCxnSpPr/>
          <p:nvPr/>
        </p:nvCxnSpPr>
        <p:spPr>
          <a:xfrm flipH="1">
            <a:off x="2046674" y="7712003"/>
            <a:ext cx="0" cy="1126632"/>
          </a:xfrm>
          <a:prstGeom prst="straightConnector1">
            <a:avLst/>
          </a:prstGeom>
          <a:noFill/>
          <a:ln cap="flat" cmpd="sng" w="50800">
            <a:solidFill>
              <a:srgbClr val="000000"/>
            </a:solidFill>
            <a:prstDash val="dot"/>
            <a:round/>
            <a:headEnd len="med" w="med" type="none"/>
            <a:tailEnd len="med" w="med" type="none"/>
          </a:ln>
        </p:spPr>
      </p:cxnSp>
      <p:cxnSp>
        <p:nvCxnSpPr>
          <p:cNvPr id="255" name="Shape 255"/>
          <p:cNvCxnSpPr/>
          <p:nvPr/>
        </p:nvCxnSpPr>
        <p:spPr>
          <a:xfrm>
            <a:off x="2046675" y="8838635"/>
            <a:ext cx="2661920" cy="0"/>
          </a:xfrm>
          <a:prstGeom prst="straightConnector1">
            <a:avLst/>
          </a:prstGeom>
          <a:noFill/>
          <a:ln cap="flat" cmpd="sng" w="50800">
            <a:solidFill>
              <a:srgbClr val="000000"/>
            </a:solidFill>
            <a:prstDash val="dot"/>
            <a:round/>
            <a:headEnd len="med" w="med" type="none"/>
            <a:tailEnd len="lg" w="lg" type="triangle"/>
          </a:ln>
        </p:spPr>
      </p:cxnSp>
      <p:sp>
        <p:nvSpPr>
          <p:cNvPr id="256" name="Shape 256"/>
          <p:cNvSpPr/>
          <p:nvPr/>
        </p:nvSpPr>
        <p:spPr>
          <a:xfrm>
            <a:off x="1216746" y="1284646"/>
            <a:ext cx="6909396" cy="431801"/>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A Twin-strategy can tackle the problems:</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0" name="Shape 260"/>
        <p:cNvGrpSpPr/>
        <p:nvPr/>
      </p:nvGrpSpPr>
      <p:grpSpPr>
        <a:xfrm>
          <a:off x="0" y="0"/>
          <a:ext cx="0" cy="0"/>
          <a:chOff x="0" y="0"/>
          <a:chExt cx="0" cy="0"/>
        </a:xfrm>
      </p:grpSpPr>
      <p:sp>
        <p:nvSpPr>
          <p:cNvPr id="261" name="Shape 261"/>
          <p:cNvSpPr/>
          <p:nvPr/>
        </p:nvSpPr>
        <p:spPr>
          <a:xfrm>
            <a:off x="1892016" y="2752231"/>
            <a:ext cx="9218507" cy="5105720"/>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2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ct val="25000"/>
              <a:buFont typeface="Arial"/>
              <a:buNone/>
            </a:pPr>
            <a:r>
              <a:rPr b="1" lang="en-US" sz="3400"/>
              <a:t>“</a:t>
            </a:r>
            <a:r>
              <a:rPr b="1" i="0" lang="en-US" sz="3400" u="none" cap="none" strike="noStrike">
                <a:solidFill>
                  <a:srgbClr val="000000"/>
                </a:solidFill>
                <a:latin typeface="Arial"/>
                <a:ea typeface="Arial"/>
                <a:cs typeface="Arial"/>
                <a:sym typeface="Arial"/>
              </a:rPr>
              <a:t>The debate on the future of money </a:t>
            </a:r>
          </a:p>
          <a:p>
            <a:pPr indent="0" lvl="0" marL="0" marR="0" rtl="0" algn="ctr">
              <a:lnSpc>
                <a:spcPct val="100000"/>
              </a:lnSpc>
              <a:spcBef>
                <a:spcPts val="0"/>
              </a:spcBef>
              <a:spcAft>
                <a:spcPts val="0"/>
              </a:spcAft>
              <a:buClr>
                <a:srgbClr val="000000"/>
              </a:buClr>
              <a:buSzPct val="25000"/>
              <a:buFont typeface="Arial"/>
              <a:buNone/>
            </a:pPr>
            <a:r>
              <a:rPr b="1" i="0" lang="en-US" sz="3400" u="none" cap="none" strike="noStrike">
                <a:solidFill>
                  <a:srgbClr val="000000"/>
                </a:solidFill>
                <a:latin typeface="Arial"/>
                <a:ea typeface="Arial"/>
                <a:cs typeface="Arial"/>
                <a:sym typeface="Arial"/>
              </a:rPr>
              <a:t>is not about inflation or deflation, fixed or flexible exchange rates, gold or paper standards, but about the kind of society in which money is to operate?</a:t>
            </a:r>
            <a:r>
              <a:rPr b="1" lang="en-US" sz="3400"/>
              <a:t>”</a:t>
            </a:r>
          </a:p>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                                                                    </a:t>
            </a:r>
          </a:p>
          <a:p>
            <a:pPr indent="0" lvl="0" marL="0" marR="0" rtl="0" algn="l">
              <a:lnSpc>
                <a:spcPct val="100000"/>
              </a:lnSpc>
              <a:spcBef>
                <a:spcPts val="0"/>
              </a:spcBef>
              <a:spcAft>
                <a:spcPts val="0"/>
              </a:spcAft>
              <a:buClr>
                <a:srgbClr val="000000"/>
              </a:buClr>
              <a:buFont typeface="Times New Roman"/>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Times New Roman"/>
              <a:buNone/>
            </a:pPr>
            <a:r>
              <a:t/>
            </a:r>
            <a:endParaRPr b="1"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ct val="25000"/>
              <a:buFont typeface="Arial"/>
              <a:buNone/>
            </a:pPr>
            <a:r>
              <a:rPr b="1" i="0" lang="en-US" sz="2400" u="none" cap="none" strike="noStrike">
                <a:solidFill>
                  <a:srgbClr val="000000"/>
                </a:solidFill>
                <a:latin typeface="Arial"/>
                <a:ea typeface="Arial"/>
                <a:cs typeface="Arial"/>
                <a:sym typeface="Arial"/>
              </a:rPr>
              <a:t>                                                                            </a:t>
            </a:r>
            <a:r>
              <a:rPr b="0" i="0" lang="en-US" sz="1800" u="none" cap="none" strike="noStrike">
                <a:solidFill>
                  <a:srgbClr val="000000"/>
                </a:solidFill>
                <a:latin typeface="Arial"/>
                <a:ea typeface="Arial"/>
                <a:cs typeface="Arial"/>
                <a:sym typeface="Arial"/>
              </a:rPr>
              <a:t>G. Simmel, 1900</a:t>
            </a:r>
            <a:r>
              <a:rPr b="0" i="0" lang="en-US" sz="2400" u="none" cap="none" strike="noStrike">
                <a:solidFill>
                  <a:srgbClr val="000000"/>
                </a:solidFill>
                <a:latin typeface="Palatino Linotype"/>
                <a:ea typeface="Palatino Linotype"/>
                <a:cs typeface="Palatino Linotype"/>
                <a:sym typeface="Palatino Linotype"/>
              </a:rPr>
              <a:t> </a:t>
            </a:r>
          </a:p>
          <a:p>
            <a:pPr indent="0" lvl="0" marL="0" marR="0" rtl="0" algn="l">
              <a:lnSpc>
                <a:spcPct val="100000"/>
              </a:lnSpc>
              <a:spcBef>
                <a:spcPts val="0"/>
              </a:spcBef>
              <a:spcAft>
                <a:spcPts val="0"/>
              </a:spcAft>
              <a:buClr>
                <a:srgbClr val="000000"/>
              </a:buClr>
              <a:buSzPct val="25000"/>
              <a:buFont typeface="Palatino Linotype"/>
              <a:buNone/>
            </a:pPr>
            <a:r>
              <a:rPr b="1" i="0" lang="en-US" sz="2400" u="none" cap="none" strike="noStrike">
                <a:solidFill>
                  <a:srgbClr val="000000"/>
                </a:solidFill>
                <a:latin typeface="Palatino Linotype"/>
                <a:ea typeface="Palatino Linotype"/>
                <a:cs typeface="Palatino Linotype"/>
                <a:sym typeface="Palatino Linotype"/>
              </a:rPr>
              <a:t>             </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5" name="Shape 265"/>
        <p:cNvGrpSpPr/>
        <p:nvPr/>
      </p:nvGrpSpPr>
      <p:grpSpPr>
        <a:xfrm>
          <a:off x="0" y="0"/>
          <a:ext cx="0" cy="0"/>
          <a:chOff x="0" y="0"/>
          <a:chExt cx="0" cy="0"/>
        </a:xfrm>
      </p:grpSpPr>
      <p:pic>
        <p:nvPicPr>
          <p:cNvPr id="266" name="Shape 266"/>
          <p:cNvPicPr preferRelativeResize="0"/>
          <p:nvPr/>
        </p:nvPicPr>
        <p:blipFill rotWithShape="1">
          <a:blip r:embed="rId3">
            <a:alphaModFix/>
          </a:blip>
          <a:srcRect b="0" l="0" r="0" t="0"/>
          <a:stretch/>
        </p:blipFill>
        <p:spPr>
          <a:xfrm>
            <a:off x="9899929" y="2282421"/>
            <a:ext cx="2526600" cy="4022400"/>
          </a:xfrm>
          <a:prstGeom prst="rect">
            <a:avLst/>
          </a:prstGeom>
          <a:noFill/>
          <a:ln>
            <a:noFill/>
          </a:ln>
        </p:spPr>
      </p:pic>
      <p:sp>
        <p:nvSpPr>
          <p:cNvPr id="267" name="Shape 267"/>
          <p:cNvSpPr/>
          <p:nvPr/>
        </p:nvSpPr>
        <p:spPr>
          <a:xfrm>
            <a:off x="130285" y="124031"/>
            <a:ext cx="8325744" cy="9200735"/>
          </a:xfrm>
          <a:prstGeom prst="rect">
            <a:avLst/>
          </a:prstGeom>
          <a:noFill/>
          <a:ln>
            <a:noFill/>
          </a:ln>
        </p:spPr>
        <p:txBody>
          <a:bodyPr anchorCtr="0" anchor="ctr" bIns="50800" lIns="50800" rIns="50800" tIns="50800">
            <a:noAutofit/>
          </a:bodyPr>
          <a:lstStyle/>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‚Den Kollisionskurs der Menschheit umlenken in Richtung Nachhaltigkeit. Das wollen wir eigentlich alle.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Stefan Brunnhuber gibt psychologisch fundierte Antworten. So etwas brauchen wir beim Club of Rome.‘</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 - Ernst Ulrich von Weizsäcker,  Ko-Präsident des Club of Rome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‚Nur aus dem Inneren heraus kann Nachhaltigkeit gefördert und gelebt sein. Wir brauchen ein solches Buch,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um die Debatte für die wohl wichtigste Debatte über unser zukünftiges Zusammenleben zu eröffnen’</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 Prof. Dr. Dr. Felix Unger, Herzchirurg, Präsident  der Europäischen Akademie der Wissenschaften und Künste -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‚Der Titel des Buches „Kunst der Transformation“ trifft genau ein zentrales Problem der Nachhaltigkeitsdiskussion</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.wir sind nicht unbeteiligte Beobachter, sondern wir sind der Overshoot.’</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v. Hauff- Entwicklungsökonom Universität Kaiserlautern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‚Brunnhuber gelingt es eine psychologische Anthropologie zu entwerfen und das psychosoziale Potential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für einen Wandel in Richtung Postwachstumsökonomie zu entfalten.’</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Peukert- Finanzökonom Universität Erfurt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‚Ein kleiner Harry Potter für die aktuelle Nachhaltigkeitsdiskussion.  Muss man unbedingt lesen!‘</a:t>
            </a:r>
          </a:p>
          <a:p>
            <a:pPr indent="-165735" lvl="0" marL="165735" marR="0" rtl="0" algn="l">
              <a:lnSpc>
                <a:spcPct val="100000"/>
              </a:lnSpc>
              <a:spcBef>
                <a:spcPts val="0"/>
              </a:spcBef>
              <a:spcAft>
                <a:spcPts val="0"/>
              </a:spcAft>
              <a:buClr>
                <a:srgbClr val="000000"/>
              </a:buClr>
              <a:buSzPct val="25000"/>
              <a:buFont typeface="Helvetica Neue"/>
              <a:buNone/>
            </a:pPr>
            <a:r>
              <a:rPr b="0" i="0" lang="en-US" sz="1200" u="none" cap="none" strike="noStrike">
                <a:solidFill>
                  <a:srgbClr val="000000"/>
                </a:solidFill>
                <a:latin typeface="Helvetica Neue"/>
                <a:ea typeface="Helvetica Neue"/>
                <a:cs typeface="Helvetica Neue"/>
                <a:sym typeface="Helvetica Neue"/>
              </a:rPr>
              <a:t>	-</a:t>
            </a:r>
            <a:r>
              <a:rPr b="1" i="0" lang="en-US" sz="1200" u="none" cap="none" strike="noStrike">
                <a:solidFill>
                  <a:srgbClr val="000000"/>
                </a:solidFill>
                <a:latin typeface="Times New Roman"/>
                <a:ea typeface="Times New Roman"/>
                <a:cs typeface="Times New Roman"/>
                <a:sym typeface="Times New Roman"/>
              </a:rPr>
              <a:t>Prof. Leukefeld Energieexperte und Energiebotschafter der Bundesregierung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‚Dieses Buch ist ein wichtiger Beitrag über die gesellschaftlichen Herausforderungen in der Abenddämmerung des Kapitalismus!‘</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 -Rainer Voss- ehemaliger Investmentbanker, protagonist in &lt;master of the universe&gt;-</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‚Erkenntnis über die gegenwärtige Situation der Welt ist schwer zu erreichen, aber Erkenntnis führt nicht automatisch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zur richtigen Einsicht, und richtige Einsicht führt nicht automatisch zu richtigem Handeln. Da gibt es in unserem Kopf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eine Menge Hürden. Dazu wird dieses Buch wesentlich beitragen.’</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Dr. Dr.Gerhard Roth, Neurobiologe und Hirnforscher, Bremen -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 ‚Ein interessanter neuer Ansatz…viel Erfolg‘.</a:t>
            </a:r>
          </a:p>
          <a:p>
            <a:pPr indent="0" lvl="0" marL="0" marR="0" rtl="0" algn="l">
              <a:lnSpc>
                <a:spcPct val="100000"/>
              </a:lnSpc>
              <a:spcBef>
                <a:spcPts val="0"/>
              </a:spcBef>
              <a:spcAft>
                <a:spcPts val="0"/>
              </a:spcAft>
              <a:buClr>
                <a:srgbClr val="000000"/>
              </a:buClr>
              <a:buSzPct val="25000"/>
              <a:buFont typeface="Trebuchet MS"/>
              <a:buNone/>
            </a:pPr>
            <a:r>
              <a:rPr b="1" i="0" lang="en-US" sz="1200" u="none" cap="none" strike="noStrike">
                <a:solidFill>
                  <a:srgbClr val="000000"/>
                </a:solidFill>
                <a:latin typeface="Trebuchet MS"/>
                <a:ea typeface="Trebuchet MS"/>
                <a:cs typeface="Trebuchet MS"/>
                <a:sym typeface="Trebuchet MS"/>
              </a:rPr>
              <a:t>-</a:t>
            </a:r>
            <a:r>
              <a:rPr b="1" i="0" lang="en-US" sz="1200" u="none" cap="none" strike="noStrike">
                <a:solidFill>
                  <a:srgbClr val="000000"/>
                </a:solidFill>
                <a:latin typeface="Times New Roman"/>
                <a:ea typeface="Times New Roman"/>
                <a:cs typeface="Times New Roman"/>
                <a:sym typeface="Times New Roman"/>
              </a:rPr>
              <a:t>Prof. Dr. Dr. J. Radermacher, Universität Ulm-</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‚Ein Buch, das Mut macht zur Veränderung!‘</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Dr. Gustav Dobos, Direktor, Universität Duisburg-Essen-</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‚Ein Muss für alle…’</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A. Michalsen, Charite, Berlin-</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‚Menschen haben der biologischen die kulturelle Evolution hinzugefügt und seither durch ihr kulturelles und zivilisatorisches Tun die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vorgefundene Welt nachhaltig verändert. Dieses Buch zeigt auf, wie diesem Dilemma begegnet werden kann.’</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Wolf Singer, Direktor Neurophysiologie, Max Planck Institut, Frankfurt am Main-</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‚a psychological perspective on sustainability -- that is fully real. It is just waiting to be realized.‘</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-Garry Jacobs, President World Academy of Science and Arts (WAAS)-</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‚A book that must be read - is my strong recommendation.’</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-Heitor Gurgulino de Souza, President, World Academy of Art and Science (WAAS)-</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‚Diese Publikation, die trotz eines hohen fachlichen Niveaus sehr verständlich und lesbar ist, dringt zum Kernproblem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aller Nachhaltigkeitsbemühungen vor: Warum tun wir uns mit der nötigen Transformation so schwer? </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Die vom Verfasser aufgedeckten Perspektiven schließen eine klaffende Lücke innerhalb der Nachhaltigkeitsforschung.’</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Niko Paech,  Universität Oldenburg,-</a:t>
            </a:r>
          </a:p>
          <a:p>
            <a:pPr indent="0" lvl="0" marL="0" marR="0" rtl="0" algn="l">
              <a:lnSpc>
                <a:spcPct val="100000"/>
              </a:lnSpc>
              <a:spcBef>
                <a:spcPts val="0"/>
              </a:spcBef>
              <a:spcAft>
                <a:spcPts val="0"/>
              </a:spcAft>
              <a:buClr>
                <a:srgbClr val="000000"/>
              </a:buClr>
              <a:buSzPct val="25000"/>
              <a:buFont typeface="Times New Roman"/>
              <a:buNone/>
            </a:pPr>
            <a:r>
              <a:rPr b="0" i="1" lang="en-US" sz="1200" u="none" cap="none" strike="noStrike">
                <a:solidFill>
                  <a:srgbClr val="000000"/>
                </a:solidFill>
                <a:latin typeface="Times New Roman"/>
                <a:ea typeface="Times New Roman"/>
                <a:cs typeface="Times New Roman"/>
                <a:sym typeface="Times New Roman"/>
              </a:rPr>
              <a:t>‚strongly recommend…‘</a:t>
            </a:r>
          </a:p>
          <a:p>
            <a:pPr indent="0" lvl="0" marL="0" marR="0" rtl="0" algn="l">
              <a:lnSpc>
                <a:spcPct val="100000"/>
              </a:lnSpc>
              <a:spcBef>
                <a:spcPts val="0"/>
              </a:spcBef>
              <a:spcAft>
                <a:spcPts val="0"/>
              </a:spcAft>
              <a:buClr>
                <a:srgbClr val="000000"/>
              </a:buClr>
              <a:buSzPct val="25000"/>
              <a:buFont typeface="Times New Roman"/>
              <a:buNone/>
            </a:pPr>
            <a:r>
              <a:rPr b="1" i="0" lang="en-US" sz="1200" u="none" cap="none" strike="noStrike">
                <a:solidFill>
                  <a:srgbClr val="000000"/>
                </a:solidFill>
                <a:latin typeface="Times New Roman"/>
                <a:ea typeface="Times New Roman"/>
                <a:cs typeface="Times New Roman"/>
                <a:sym typeface="Times New Roman"/>
              </a:rPr>
              <a:t>Prof. Michal Kleiber, Präsident (em.) der polnischen Akademie der Wissenschaften,ehemaliger Wissenschaftsministern Polens</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idx="4294967295" type="ctrTitle"/>
          </p:nvPr>
        </p:nvSpPr>
        <p:spPr>
          <a:xfrm>
            <a:off x="1447800" y="431800"/>
            <a:ext cx="10464800" cy="3301999"/>
          </a:xfrm>
          <a:prstGeom prst="rect">
            <a:avLst/>
          </a:prstGeom>
          <a:noFill/>
          <a:ln>
            <a:noFill/>
          </a:ln>
        </p:spPr>
        <p:txBody>
          <a:bodyPr anchorCtr="0" anchor="b" bIns="50800" lIns="50800" rIns="50800" tIns="50800">
            <a:noAutofit/>
          </a:bodyPr>
          <a:lstStyle/>
          <a:p>
            <a:pPr indent="0" lvl="0" marL="0" marR="0" rtl="0" algn="l">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latin typeface="Arial"/>
                <a:ea typeface="Arial"/>
                <a:cs typeface="Arial"/>
                <a:sym typeface="Arial"/>
              </a:rPr>
              <a:t>Ecological Foundations and Limits of Sustainable Economy</a:t>
            </a:r>
          </a:p>
        </p:txBody>
      </p:sp>
      <p:cxnSp>
        <p:nvCxnSpPr>
          <p:cNvPr id="273" name="Shape 273"/>
          <p:cNvCxnSpPr/>
          <p:nvPr/>
        </p:nvCxnSpPr>
        <p:spPr>
          <a:xfrm>
            <a:off x="1447800" y="2197100"/>
            <a:ext cx="8588996" cy="0"/>
          </a:xfrm>
          <a:prstGeom prst="straightConnector1">
            <a:avLst/>
          </a:prstGeom>
          <a:noFill/>
          <a:ln cap="flat" cmpd="sng" w="50800">
            <a:solidFill>
              <a:schemeClr val="accent2"/>
            </a:solidFill>
            <a:prstDash val="solid"/>
            <a:miter/>
            <a:headEnd len="med" w="med" type="none"/>
            <a:tailEnd len="med" w="med" type="none"/>
          </a:ln>
        </p:spPr>
      </p:cxnSp>
      <p:cxnSp>
        <p:nvCxnSpPr>
          <p:cNvPr id="274" name="Shape 274"/>
          <p:cNvCxnSpPr/>
          <p:nvPr/>
        </p:nvCxnSpPr>
        <p:spPr>
          <a:xfrm>
            <a:off x="1447799" y="3733800"/>
            <a:ext cx="8588996" cy="0"/>
          </a:xfrm>
          <a:prstGeom prst="straightConnector1">
            <a:avLst/>
          </a:prstGeom>
          <a:noFill/>
          <a:ln cap="flat" cmpd="sng" w="127000">
            <a:solidFill>
              <a:schemeClr val="accent2"/>
            </a:solidFill>
            <a:prstDash val="solid"/>
            <a:miter/>
            <a:headEnd len="med" w="med" type="none"/>
            <a:tailEnd len="med" w="med" type="none"/>
          </a:ln>
        </p:spPr>
      </p:cxnSp>
      <p:pic>
        <p:nvPicPr>
          <p:cNvPr id="275" name="Shape 275"/>
          <p:cNvPicPr preferRelativeResize="0"/>
          <p:nvPr/>
        </p:nvPicPr>
        <p:blipFill rotWithShape="1">
          <a:blip r:embed="rId3">
            <a:alphaModFix/>
          </a:blip>
          <a:srcRect b="0" l="0" r="0" t="0"/>
          <a:stretch/>
        </p:blipFill>
        <p:spPr>
          <a:xfrm>
            <a:off x="9884431" y="4060486"/>
            <a:ext cx="2454300" cy="1632600"/>
          </a:xfrm>
          <a:prstGeom prst="rect">
            <a:avLst/>
          </a:prstGeom>
          <a:noFill/>
          <a:ln>
            <a:noFill/>
          </a:ln>
        </p:spPr>
      </p:pic>
      <p:cxnSp>
        <p:nvCxnSpPr>
          <p:cNvPr id="276" name="Shape 276"/>
          <p:cNvCxnSpPr/>
          <p:nvPr/>
        </p:nvCxnSpPr>
        <p:spPr>
          <a:xfrm>
            <a:off x="1447799" y="3594100"/>
            <a:ext cx="8588996" cy="0"/>
          </a:xfrm>
          <a:prstGeom prst="straightConnector1">
            <a:avLst/>
          </a:prstGeom>
          <a:noFill/>
          <a:ln cap="flat" cmpd="sng" w="50800">
            <a:solidFill>
              <a:schemeClr val="accent2"/>
            </a:solidFill>
            <a:prstDash val="solid"/>
            <a:miter/>
            <a:headEnd len="med" w="med" type="none"/>
            <a:tailEnd len="med" w="med" type="none"/>
          </a:ln>
        </p:spPr>
      </p:cxnSp>
      <p:sp>
        <p:nvSpPr>
          <p:cNvPr id="277" name="Shape 277"/>
          <p:cNvSpPr/>
          <p:nvPr/>
        </p:nvSpPr>
        <p:spPr>
          <a:xfrm>
            <a:off x="1406270" y="7418068"/>
            <a:ext cx="4575352" cy="1737362"/>
          </a:xfrm>
          <a:prstGeom prst="rect">
            <a:avLst/>
          </a:prstGeom>
          <a:noFill/>
          <a:ln>
            <a:noFill/>
          </a:ln>
        </p:spPr>
        <p:txBody>
          <a:bodyPr anchorCtr="0" anchor="ctr" bIns="50800" lIns="50800" rIns="50800" tIns="50800">
            <a:noAutofit/>
          </a:bodyPr>
          <a:lstStyle/>
          <a:p>
            <a:pPr indent="0" lvl="0" marL="0" marR="0" rtl="0" algn="l">
              <a:lnSpc>
                <a:spcPct val="12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Stefan Brunnhuber</a:t>
            </a:r>
          </a:p>
          <a:p>
            <a:pPr indent="0" lvl="0" marL="0" marR="0" rtl="0" algn="l">
              <a:lnSpc>
                <a:spcPct val="12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MD PhD CMO</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Psychiatrist</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Endowed Professor, Sustainability &amp; Psychology</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Senator, European Academy of Science and Arts</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Fellow, WAAS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b="0" l="0" r="0" t="0"/>
          <a:stretch/>
        </p:blipFill>
        <p:spPr>
          <a:xfrm>
            <a:off x="665227" y="1242382"/>
            <a:ext cx="11674346" cy="811282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6" name="Shape 286"/>
        <p:cNvGrpSpPr/>
        <p:nvPr/>
      </p:nvGrpSpPr>
      <p:grpSpPr>
        <a:xfrm>
          <a:off x="0" y="0"/>
          <a:ext cx="0" cy="0"/>
          <a:chOff x="0" y="0"/>
          <a:chExt cx="0" cy="0"/>
        </a:xfrm>
      </p:grpSpPr>
      <p:pic>
        <p:nvPicPr>
          <p:cNvPr id="287" name="Shape 287"/>
          <p:cNvPicPr preferRelativeResize="0"/>
          <p:nvPr/>
        </p:nvPicPr>
        <p:blipFill rotWithShape="1">
          <a:blip r:embed="rId3">
            <a:alphaModFix/>
          </a:blip>
          <a:srcRect b="0" l="0" r="0" t="0"/>
          <a:stretch/>
        </p:blipFill>
        <p:spPr>
          <a:xfrm>
            <a:off x="2749717" y="287832"/>
            <a:ext cx="6897371" cy="8559009"/>
          </a:xfrm>
          <a:prstGeom prst="rect">
            <a:avLst/>
          </a:prstGeom>
          <a:noFill/>
          <a:ln>
            <a:noFill/>
          </a:ln>
        </p:spPr>
      </p:pic>
      <p:sp>
        <p:nvSpPr>
          <p:cNvPr id="288" name="Shape 288"/>
          <p:cNvSpPr/>
          <p:nvPr/>
        </p:nvSpPr>
        <p:spPr>
          <a:xfrm>
            <a:off x="1339446" y="9071646"/>
            <a:ext cx="9717914" cy="210744"/>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rgbClr val="252525"/>
              </a:buClr>
              <a:buSzPct val="25000"/>
              <a:buFont typeface="Helvetica Neue"/>
              <a:buNone/>
            </a:pPr>
            <a:r>
              <a:rPr b="1" i="0" lang="en-US" sz="1400" u="none" cap="none" strike="noStrike">
                <a:solidFill>
                  <a:srgbClr val="252525"/>
                </a:solidFill>
                <a:latin typeface="Helvetica Neue"/>
                <a:ea typeface="Helvetica Neue"/>
                <a:cs typeface="Helvetica Neue"/>
                <a:sym typeface="Helvetica Neue"/>
              </a:rPr>
              <a:t>Johan Rockström u. a.: A safe operating space for humanity. In: </a:t>
            </a:r>
            <a:r>
              <a:rPr b="1" i="0" lang="en-US" sz="1400" u="sng" cap="none" strike="noStrike">
                <a:solidFill>
                  <a:schemeClr val="hlink"/>
                </a:solidFill>
                <a:latin typeface="Helvetica Neue"/>
                <a:ea typeface="Helvetica Neue"/>
                <a:cs typeface="Helvetica Neue"/>
                <a:sym typeface="Helvetica Neue"/>
                <a:hlinkClick r:id="rId4"/>
              </a:rPr>
              <a:t>Nature</a:t>
            </a:r>
            <a:r>
              <a:rPr b="1" i="0" lang="en-US" sz="1400" u="none" cap="none" strike="noStrike">
                <a:solidFill>
                  <a:srgbClr val="252525"/>
                </a:solidFill>
                <a:latin typeface="Helvetica Neue"/>
                <a:ea typeface="Helvetica Neue"/>
                <a:cs typeface="Helvetica Neue"/>
                <a:sym typeface="Helvetica Neue"/>
              </a:rPr>
              <a:t>. 461, 2009, S. 472–475. (24 September 2009)</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b="0" l="0" r="0" t="0"/>
          <a:stretch/>
        </p:blipFill>
        <p:spPr>
          <a:xfrm>
            <a:off x="-78038" y="1171276"/>
            <a:ext cx="12932275" cy="7411045"/>
          </a:xfrm>
          <a:prstGeom prst="rect">
            <a:avLst/>
          </a:prstGeom>
          <a:noFill/>
          <a:ln>
            <a:noFill/>
          </a:ln>
        </p:spPr>
      </p:pic>
      <p:sp>
        <p:nvSpPr>
          <p:cNvPr id="294" name="Shape 294"/>
          <p:cNvSpPr/>
          <p:nvPr/>
        </p:nvSpPr>
        <p:spPr>
          <a:xfrm>
            <a:off x="2116180" y="8651815"/>
            <a:ext cx="9820499" cy="311268"/>
          </a:xfrm>
          <a:prstGeom prst="rect">
            <a:avLst/>
          </a:prstGeom>
          <a:noFill/>
          <a:ln>
            <a:noFill/>
          </a:ln>
        </p:spPr>
        <p:txBody>
          <a:bodyPr anchorCtr="0" anchor="ctr" bIns="50800" lIns="50800" rIns="50800" tIns="50800">
            <a:noAutofit/>
          </a:bodyPr>
          <a:lstStyle/>
          <a:p>
            <a:pPr indent="0" lvl="0" marL="0" marR="0" rtl="0" algn="l">
              <a:lnSpc>
                <a:spcPct val="100000"/>
              </a:lnSpc>
              <a:spcBef>
                <a:spcPts val="0"/>
              </a:spcBef>
              <a:spcAft>
                <a:spcPts val="0"/>
              </a:spcAft>
              <a:buClr>
                <a:srgbClr val="232323"/>
              </a:buClr>
              <a:buSzPct val="25000"/>
              <a:buFont typeface="Arial"/>
              <a:buNone/>
            </a:pPr>
            <a:r>
              <a:rPr b="1" i="0" lang="en-US" sz="1500" u="none" cap="none" strike="noStrike">
                <a:solidFill>
                  <a:srgbClr val="232323"/>
                </a:solidFill>
                <a:latin typeface="Arial"/>
                <a:ea typeface="Arial"/>
                <a:cs typeface="Arial"/>
                <a:sym typeface="Arial"/>
              </a:rPr>
              <a:t>Para Khanna: Connectography. Mapping the Future of Global Civilization», Random House (New York) 2016</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pic>
        <p:nvPicPr>
          <p:cNvPr descr="Die Grafik &quot;file:///E:/Aktuell-Unfertig/gradient.gif&quot; kann nicht angezeigt werden, weil sie Fehler enthält." id="119" name="Shape 119"/>
          <p:cNvPicPr preferRelativeResize="0"/>
          <p:nvPr/>
        </p:nvPicPr>
        <p:blipFill rotWithShape="1">
          <a:blip r:embed="rId3">
            <a:alphaModFix/>
          </a:blip>
          <a:srcRect b="0" l="0" r="0" t="0"/>
          <a:stretch/>
        </p:blipFill>
        <p:spPr>
          <a:xfrm>
            <a:off x="4914053" y="3898053"/>
            <a:ext cx="3625991" cy="3244426"/>
          </a:xfrm>
          <a:prstGeom prst="rect">
            <a:avLst/>
          </a:prstGeom>
          <a:noFill/>
          <a:ln>
            <a:noFill/>
          </a:ln>
        </p:spPr>
      </p:pic>
      <p:sp>
        <p:nvSpPr>
          <p:cNvPr id="120" name="Shape 120"/>
          <p:cNvSpPr/>
          <p:nvPr/>
        </p:nvSpPr>
        <p:spPr>
          <a:xfrm>
            <a:off x="3277164" y="2464364"/>
            <a:ext cx="3310109"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Social security systems</a:t>
            </a:r>
          </a:p>
        </p:txBody>
      </p:sp>
      <p:sp>
        <p:nvSpPr>
          <p:cNvPr id="121" name="Shape 121"/>
          <p:cNvSpPr/>
          <p:nvPr/>
        </p:nvSpPr>
        <p:spPr>
          <a:xfrm>
            <a:off x="1023901" y="4410567"/>
            <a:ext cx="2006077" cy="831277"/>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Social</a:t>
            </a: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discrimination</a:t>
            </a:r>
          </a:p>
        </p:txBody>
      </p:sp>
      <p:sp>
        <p:nvSpPr>
          <p:cNvPr id="122" name="Shape 122"/>
          <p:cNvSpPr/>
          <p:nvPr/>
        </p:nvSpPr>
        <p:spPr>
          <a:xfrm>
            <a:off x="1432558" y="5742657"/>
            <a:ext cx="1769143" cy="831277"/>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Ecological</a:t>
            </a: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externalities</a:t>
            </a:r>
          </a:p>
        </p:txBody>
      </p:sp>
      <p:sp>
        <p:nvSpPr>
          <p:cNvPr id="123" name="Shape 123"/>
          <p:cNvSpPr/>
          <p:nvPr/>
        </p:nvSpPr>
        <p:spPr>
          <a:xfrm>
            <a:off x="2764648" y="6869289"/>
            <a:ext cx="1481310" cy="831277"/>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Security </a:t>
            </a: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standards</a:t>
            </a:r>
          </a:p>
        </p:txBody>
      </p:sp>
      <p:sp>
        <p:nvSpPr>
          <p:cNvPr id="124" name="Shape 124"/>
          <p:cNvSpPr/>
          <p:nvPr/>
        </p:nvSpPr>
        <p:spPr>
          <a:xfrm>
            <a:off x="5324967" y="8302977"/>
            <a:ext cx="1176063"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Poverty</a:t>
            </a:r>
          </a:p>
        </p:txBody>
      </p:sp>
      <p:sp>
        <p:nvSpPr>
          <p:cNvPr id="125" name="Shape 125"/>
          <p:cNvSpPr/>
          <p:nvPr/>
        </p:nvSpPr>
        <p:spPr>
          <a:xfrm>
            <a:off x="7271172" y="7995918"/>
            <a:ext cx="2192557"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Unemployment</a:t>
            </a:r>
          </a:p>
        </p:txBody>
      </p:sp>
      <p:sp>
        <p:nvSpPr>
          <p:cNvPr id="126" name="Shape 126"/>
          <p:cNvSpPr/>
          <p:nvPr/>
        </p:nvSpPr>
        <p:spPr>
          <a:xfrm>
            <a:off x="9011918" y="6869289"/>
            <a:ext cx="2718071" cy="831277"/>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Unstable financial </a:t>
            </a: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markets</a:t>
            </a:r>
          </a:p>
        </p:txBody>
      </p:sp>
      <p:sp>
        <p:nvSpPr>
          <p:cNvPr id="127" name="Shape 127"/>
          <p:cNvSpPr/>
          <p:nvPr/>
        </p:nvSpPr>
        <p:spPr>
          <a:xfrm>
            <a:off x="9626035" y="5024683"/>
            <a:ext cx="3013825"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Transportation costs</a:t>
            </a:r>
          </a:p>
        </p:txBody>
      </p:sp>
      <p:sp>
        <p:nvSpPr>
          <p:cNvPr id="128" name="Shape 128"/>
          <p:cNvSpPr/>
          <p:nvPr/>
        </p:nvSpPr>
        <p:spPr>
          <a:xfrm>
            <a:off x="9626035" y="4410567"/>
            <a:ext cx="1582958"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Digital gap</a:t>
            </a:r>
          </a:p>
        </p:txBody>
      </p:sp>
      <p:sp>
        <p:nvSpPr>
          <p:cNvPr id="129" name="Shape 129"/>
          <p:cNvSpPr/>
          <p:nvPr/>
        </p:nvSpPr>
        <p:spPr>
          <a:xfrm>
            <a:off x="8908061" y="3694853"/>
            <a:ext cx="1735507"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Income gap</a:t>
            </a:r>
          </a:p>
        </p:txBody>
      </p:sp>
      <p:sp>
        <p:nvSpPr>
          <p:cNvPr id="130" name="Shape 130"/>
          <p:cNvSpPr/>
          <p:nvPr/>
        </p:nvSpPr>
        <p:spPr>
          <a:xfrm>
            <a:off x="1739616" y="3898053"/>
            <a:ext cx="1412699"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Terrorism</a:t>
            </a:r>
          </a:p>
        </p:txBody>
      </p:sp>
      <p:sp>
        <p:nvSpPr>
          <p:cNvPr id="131" name="Shape 131"/>
          <p:cNvSpPr/>
          <p:nvPr/>
        </p:nvSpPr>
        <p:spPr>
          <a:xfrm>
            <a:off x="1258694" y="1251090"/>
            <a:ext cx="4493217" cy="611222"/>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chemeClr val="accent2"/>
              </a:buClr>
              <a:buSzPct val="25000"/>
              <a:buFont typeface="Arial"/>
              <a:buNone/>
            </a:pPr>
            <a:r>
              <a:rPr b="1" i="0" lang="en-US" sz="3400" u="none" cap="none" strike="noStrike">
                <a:solidFill>
                  <a:schemeClr val="accent2"/>
                </a:solidFill>
                <a:latin typeface="Arial"/>
                <a:ea typeface="Arial"/>
                <a:cs typeface="Arial"/>
                <a:sym typeface="Arial"/>
              </a:rPr>
              <a:t>A common attractor?</a:t>
            </a:r>
          </a:p>
        </p:txBody>
      </p:sp>
      <p:sp>
        <p:nvSpPr>
          <p:cNvPr id="132" name="Shape 132"/>
          <p:cNvSpPr/>
          <p:nvPr/>
        </p:nvSpPr>
        <p:spPr>
          <a:xfrm>
            <a:off x="7578231" y="2568222"/>
            <a:ext cx="1447524"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Debt load</a:t>
            </a:r>
          </a:p>
        </p:txBody>
      </p:sp>
      <p:sp>
        <p:nvSpPr>
          <p:cNvPr id="133" name="Shape 133"/>
          <p:cNvSpPr/>
          <p:nvPr/>
        </p:nvSpPr>
        <p:spPr>
          <a:xfrm>
            <a:off x="10138550" y="6151314"/>
            <a:ext cx="1396625"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Pensions</a:t>
            </a:r>
          </a:p>
        </p:txBody>
      </p:sp>
      <p:sp>
        <p:nvSpPr>
          <p:cNvPr id="134" name="Shape 134"/>
          <p:cNvSpPr/>
          <p:nvPr/>
        </p:nvSpPr>
        <p:spPr>
          <a:xfrm>
            <a:off x="3378764" y="7892061"/>
            <a:ext cx="1888055" cy="831277"/>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Degradation</a:t>
            </a:r>
          </a:p>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of species</a:t>
            </a:r>
          </a:p>
        </p:txBody>
      </p:sp>
      <p:sp>
        <p:nvSpPr>
          <p:cNvPr id="135" name="Shape 135"/>
          <p:cNvSpPr/>
          <p:nvPr/>
        </p:nvSpPr>
        <p:spPr>
          <a:xfrm>
            <a:off x="6553200" y="8682920"/>
            <a:ext cx="1515092"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Starvation</a:t>
            </a:r>
          </a:p>
        </p:txBody>
      </p:sp>
      <p:sp>
        <p:nvSpPr>
          <p:cNvPr id="136" name="Shape 136"/>
          <p:cNvSpPr/>
          <p:nvPr/>
        </p:nvSpPr>
        <p:spPr>
          <a:xfrm>
            <a:off x="2559191" y="3182336"/>
            <a:ext cx="2395857"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Fundamentalism</a:t>
            </a:r>
          </a:p>
        </p:txBody>
      </p:sp>
      <p:sp>
        <p:nvSpPr>
          <p:cNvPr id="137" name="Shape 137"/>
          <p:cNvSpPr/>
          <p:nvPr/>
        </p:nvSpPr>
        <p:spPr>
          <a:xfrm>
            <a:off x="8794022" y="3078478"/>
            <a:ext cx="922311"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Aging</a:t>
            </a:r>
          </a:p>
        </p:txBody>
      </p:sp>
      <p:sp>
        <p:nvSpPr>
          <p:cNvPr id="138" name="Shape 138"/>
          <p:cNvSpPr/>
          <p:nvPr/>
        </p:nvSpPr>
        <p:spPr>
          <a:xfrm>
            <a:off x="9318977" y="5537200"/>
            <a:ext cx="2717625" cy="475676"/>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Short-term thinking</a:t>
            </a:r>
          </a:p>
        </p:txBody>
      </p:sp>
      <p:sp>
        <p:nvSpPr>
          <p:cNvPr id="139" name="Shape 139"/>
          <p:cNvSpPr/>
          <p:nvPr/>
        </p:nvSpPr>
        <p:spPr>
          <a:xfrm>
            <a:off x="3992878" y="5230142"/>
            <a:ext cx="819574" cy="690880"/>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0" name="Shape 140"/>
          <p:cNvSpPr/>
          <p:nvPr/>
        </p:nvSpPr>
        <p:spPr>
          <a:xfrm rot="2293000">
            <a:off x="4505395" y="3796452"/>
            <a:ext cx="819574" cy="690880"/>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1" name="Shape 141"/>
          <p:cNvSpPr/>
          <p:nvPr/>
        </p:nvSpPr>
        <p:spPr>
          <a:xfrm rot="-1912079">
            <a:off x="4606994" y="6663831"/>
            <a:ext cx="819574" cy="690881"/>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2" name="Shape 142"/>
          <p:cNvSpPr/>
          <p:nvPr/>
        </p:nvSpPr>
        <p:spPr>
          <a:xfrm rot="-6374758">
            <a:off x="6795909" y="7342293"/>
            <a:ext cx="819574" cy="690880"/>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3" name="Shape 143"/>
          <p:cNvSpPr/>
          <p:nvPr/>
        </p:nvSpPr>
        <p:spPr>
          <a:xfrm rot="-9864203">
            <a:off x="8395545" y="6049715"/>
            <a:ext cx="819574" cy="690881"/>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4" name="Shape 144"/>
          <p:cNvSpPr/>
          <p:nvPr/>
        </p:nvSpPr>
        <p:spPr>
          <a:xfrm rot="9101805">
            <a:off x="8192345" y="4001911"/>
            <a:ext cx="819573" cy="690881"/>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chemeClr val="accent5"/>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5" name="Shape 145"/>
          <p:cNvSpPr/>
          <p:nvPr/>
        </p:nvSpPr>
        <p:spPr>
          <a:xfrm rot="5805363">
            <a:off x="6488852" y="3041226"/>
            <a:ext cx="819573" cy="690880"/>
          </a:xfrm>
          <a:prstGeom prst="rightArrow">
            <a:avLst>
              <a:gd fmla="val 50000" name="adj1"/>
              <a:gd fmla="val 29657" name="adj2"/>
            </a:avLst>
          </a:prstGeom>
          <a:solidFill>
            <a:srgbClr val="C0C0C0"/>
          </a:solidFill>
          <a:ln>
            <a:noFill/>
          </a:ln>
        </p:spPr>
        <p:txBody>
          <a:bodyPr anchorCtr="0" anchor="ctr" bIns="65000" lIns="65000" rIns="65000" tIns="65000">
            <a:noAutofit/>
          </a:bodyPr>
          <a:lstStyle/>
          <a:p>
            <a:pPr indent="0" lvl="0" marL="0" marR="0" rtl="0" algn="l">
              <a:lnSpc>
                <a:spcPct val="100000"/>
              </a:lnSpc>
              <a:spcBef>
                <a:spcPts val="0"/>
              </a:spcBef>
              <a:spcAft>
                <a:spcPts val="0"/>
              </a:spcAft>
              <a:buClr>
                <a:srgbClr val="000000"/>
              </a:buClr>
              <a:buFont typeface="Times New Roman"/>
              <a:buNone/>
            </a:pPr>
            <a:r>
              <a:t/>
            </a:r>
            <a:endParaRPr b="0" i="0" sz="3600" u="none" cap="none" strike="noStrike">
              <a:solidFill>
                <a:srgbClr val="000000"/>
              </a:solidFill>
              <a:latin typeface="Helvetica Neue"/>
              <a:ea typeface="Helvetica Neue"/>
              <a:cs typeface="Helvetica Neue"/>
              <a:sym typeface="Helvetica Neue"/>
            </a:endParaRPr>
          </a:p>
        </p:txBody>
      </p:sp>
      <p:sp>
        <p:nvSpPr>
          <p:cNvPr id="146" name="Shape 146"/>
          <p:cNvSpPr/>
          <p:nvPr/>
        </p:nvSpPr>
        <p:spPr>
          <a:xfrm>
            <a:off x="5527035" y="2046648"/>
            <a:ext cx="2695002" cy="475678"/>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Disparity of Wealth</a:t>
            </a:r>
          </a:p>
        </p:txBody>
      </p:sp>
      <p:sp>
        <p:nvSpPr>
          <p:cNvPr id="147" name="Shape 147"/>
          <p:cNvSpPr/>
          <p:nvPr/>
        </p:nvSpPr>
        <p:spPr>
          <a:xfrm>
            <a:off x="9712210" y="8927893"/>
            <a:ext cx="1931157" cy="3810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Source: UN 1995</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cxnSp>
        <p:nvCxnSpPr>
          <p:cNvPr id="299" name="Shape 299"/>
          <p:cNvCxnSpPr/>
          <p:nvPr/>
        </p:nvCxnSpPr>
        <p:spPr>
          <a:xfrm>
            <a:off x="395110" y="526062"/>
            <a:ext cx="12571307" cy="0"/>
          </a:xfrm>
          <a:prstGeom prst="straightConnector1">
            <a:avLst/>
          </a:prstGeom>
          <a:noFill/>
          <a:ln cap="flat" cmpd="sng" w="9525">
            <a:solidFill>
              <a:srgbClr val="000000"/>
            </a:solidFill>
            <a:prstDash val="solid"/>
            <a:round/>
            <a:headEnd len="med" w="med" type="none"/>
            <a:tailEnd len="med" w="med" type="none"/>
          </a:ln>
        </p:spPr>
      </p:cxnSp>
      <p:sp>
        <p:nvSpPr>
          <p:cNvPr id="300" name="Shape 300"/>
          <p:cNvSpPr/>
          <p:nvPr/>
        </p:nvSpPr>
        <p:spPr>
          <a:xfrm>
            <a:off x="1053216" y="1803393"/>
            <a:ext cx="10620097" cy="6146811"/>
          </a:xfrm>
          <a:prstGeom prst="rect">
            <a:avLst/>
          </a:prstGeom>
          <a:noFill/>
          <a:ln>
            <a:noFill/>
          </a:ln>
        </p:spPr>
        <p:txBody>
          <a:bodyPr anchorCtr="0" anchor="ctr" bIns="50800" lIns="50800" rIns="50800" tIns="50800">
            <a:noAutofit/>
          </a:bodyPr>
          <a:lstStyle/>
          <a:p>
            <a:pPr indent="0" lvl="0" marL="0" marR="0" rtl="0" algn="l">
              <a:lnSpc>
                <a:spcPct val="100000"/>
              </a:lnSpc>
              <a:spcBef>
                <a:spcPts val="0"/>
              </a:spcBef>
              <a:spcAft>
                <a:spcPts val="0"/>
              </a:spcAft>
              <a:buClr>
                <a:srgbClr val="000000"/>
              </a:buClr>
              <a:buSzPct val="25000"/>
              <a:buFont typeface="Helvetica Neue"/>
              <a:buNone/>
            </a:pPr>
            <a:r>
              <a:rPr b="1" i="0" lang="en-US" sz="2800" u="none" cap="none" strike="noStrike">
                <a:solidFill>
                  <a:srgbClr val="000000"/>
                </a:solidFill>
                <a:latin typeface="Helvetica Neue"/>
                <a:ea typeface="Helvetica Neue"/>
                <a:cs typeface="Helvetica Neue"/>
                <a:sym typeface="Helvetica Neue"/>
              </a:rPr>
              <a:t>Limits and Links determine Sustainable Economics</a:t>
            </a:r>
          </a:p>
          <a:p>
            <a:pPr indent="0" lvl="0" marL="0" marR="0" rtl="0" algn="ctr">
              <a:lnSpc>
                <a:spcPct val="100000"/>
              </a:lnSpc>
              <a:spcBef>
                <a:spcPts val="0"/>
              </a:spcBef>
              <a:spcAft>
                <a:spcPts val="0"/>
              </a:spcAft>
              <a:buClr>
                <a:srgbClr val="000000"/>
              </a:buClr>
              <a:buFont typeface="Helvetica Neue"/>
              <a:buNone/>
            </a:pPr>
            <a:r>
              <a:t/>
            </a:r>
            <a:endParaRPr b="0" i="0" sz="3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25000"/>
              <a:buFont typeface="Helvetica Neue"/>
              <a:buNone/>
            </a:pPr>
            <a:r>
              <a:rPr b="1" i="0" lang="en-US" sz="2800" u="none" cap="none" strike="noStrike">
                <a:solidFill>
                  <a:srgbClr val="000000"/>
                </a:solidFill>
                <a:latin typeface="Helvetica Neue"/>
                <a:ea typeface="Helvetica Neue"/>
                <a:cs typeface="Helvetica Neue"/>
                <a:sym typeface="Helvetica Neue"/>
              </a:rPr>
              <a:t>Boundaries and Bonds determine Economic Rationale</a:t>
            </a:r>
          </a:p>
          <a:p>
            <a:pPr indent="0" lvl="0" marL="0" marR="0" rtl="0" algn="l">
              <a:lnSpc>
                <a:spcPct val="100000"/>
              </a:lnSpc>
              <a:spcBef>
                <a:spcPts val="0"/>
              </a:spcBef>
              <a:spcAft>
                <a:spcPts val="0"/>
              </a:spcAft>
              <a:buClr>
                <a:srgbClr val="000000"/>
              </a:buClr>
              <a:buFont typeface="Helvetica Neue"/>
              <a:buNone/>
            </a:pPr>
            <a:r>
              <a:t/>
            </a:r>
            <a:endParaRPr b="0" i="0" sz="3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25000"/>
              <a:buFont typeface="Helvetica Neue"/>
              <a:buNone/>
            </a:pPr>
            <a:r>
              <a:rPr b="1" i="0" lang="en-US" sz="2800" u="none" cap="none" strike="noStrike">
                <a:solidFill>
                  <a:srgbClr val="000000"/>
                </a:solidFill>
                <a:latin typeface="Helvetica Neue"/>
                <a:ea typeface="Helvetica Neue"/>
                <a:cs typeface="Helvetica Neue"/>
                <a:sym typeface="Helvetica Neue"/>
              </a:rPr>
              <a:t>The four traditional approaches fail:</a:t>
            </a:r>
            <a:r>
              <a:rPr b="0" i="0" lang="en-US" sz="2800" u="none" cap="none" strike="noStrike">
                <a:solidFill>
                  <a:srgbClr val="000000"/>
                </a:solidFill>
                <a:latin typeface="Helvetica Neue"/>
                <a:ea typeface="Helvetica Neue"/>
                <a:cs typeface="Helvetica Neue"/>
                <a:sym typeface="Helvetica Neue"/>
              </a:rPr>
              <a:t> Technology </a:t>
            </a:r>
          </a:p>
          <a:p>
            <a:pPr indent="1828800" lvl="8" marL="0" marR="0" rtl="0" algn="l">
              <a:lnSpc>
                <a:spcPct val="100000"/>
              </a:lnSpc>
              <a:spcBef>
                <a:spcPts val="0"/>
              </a:spcBef>
              <a:spcAft>
                <a:spcPts val="0"/>
              </a:spcAft>
              <a:buClr>
                <a:srgbClr val="000000"/>
              </a:buClr>
              <a:buSzPct val="25000"/>
              <a:buFont typeface="Helvetica Neue"/>
              <a:buNone/>
            </a:pPr>
            <a:r>
              <a:rPr b="0" i="0" lang="en-US" sz="2800" u="none" cap="none" strike="noStrike">
                <a:solidFill>
                  <a:srgbClr val="000000"/>
                </a:solidFill>
                <a:latin typeface="Helvetica Neue"/>
                <a:ea typeface="Helvetica Neue"/>
                <a:cs typeface="Helvetica Neue"/>
                <a:sym typeface="Helvetica Neue"/>
              </a:rPr>
              <a:t>                                            Growth</a:t>
            </a:r>
          </a:p>
          <a:p>
            <a:pPr indent="1828800" lvl="8" marL="0" marR="0" rtl="0" algn="l">
              <a:lnSpc>
                <a:spcPct val="100000"/>
              </a:lnSpc>
              <a:spcBef>
                <a:spcPts val="0"/>
              </a:spcBef>
              <a:spcAft>
                <a:spcPts val="0"/>
              </a:spcAft>
              <a:buClr>
                <a:srgbClr val="000000"/>
              </a:buClr>
              <a:buSzPct val="25000"/>
              <a:buFont typeface="Helvetica Neue"/>
              <a:buNone/>
            </a:pPr>
            <a:r>
              <a:rPr b="0" i="0" lang="en-US" sz="2800" u="none" cap="none" strike="noStrike">
                <a:solidFill>
                  <a:srgbClr val="000000"/>
                </a:solidFill>
                <a:latin typeface="Helvetica Neue"/>
                <a:ea typeface="Helvetica Neue"/>
                <a:cs typeface="Helvetica Neue"/>
                <a:sym typeface="Helvetica Neue"/>
              </a:rPr>
              <a:t>                                            Governmental Regulation</a:t>
            </a:r>
          </a:p>
          <a:p>
            <a:pPr indent="1828800" lvl="8" marL="0" marR="0" rtl="0" algn="l">
              <a:lnSpc>
                <a:spcPct val="100000"/>
              </a:lnSpc>
              <a:spcBef>
                <a:spcPts val="0"/>
              </a:spcBef>
              <a:spcAft>
                <a:spcPts val="0"/>
              </a:spcAft>
              <a:buClr>
                <a:srgbClr val="000000"/>
              </a:buClr>
              <a:buSzPct val="25000"/>
              <a:buFont typeface="Helvetica Neue"/>
              <a:buNone/>
            </a:pPr>
            <a:r>
              <a:rPr b="0" i="0" lang="en-US" sz="2800" u="none" cap="none" strike="noStrike">
                <a:solidFill>
                  <a:srgbClr val="000000"/>
                </a:solidFill>
                <a:latin typeface="Helvetica Neue"/>
                <a:ea typeface="Helvetica Neue"/>
                <a:cs typeface="Helvetica Neue"/>
                <a:sym typeface="Helvetica Neue"/>
              </a:rPr>
              <a:t>                                            Demography</a:t>
            </a:r>
            <a:r>
              <a:rPr lang="en-US" sz="2800">
                <a:latin typeface="Helvetica Neue"/>
                <a:ea typeface="Helvetica Neue"/>
                <a:cs typeface="Helvetica Neue"/>
                <a:sym typeface="Helvetica Neue"/>
              </a:rPr>
              <a:t>-</a:t>
            </a:r>
            <a:r>
              <a:rPr b="0" i="0" lang="en-US" sz="2800" u="none" cap="none" strike="noStrike">
                <a:solidFill>
                  <a:srgbClr val="000000"/>
                </a:solidFill>
                <a:latin typeface="Helvetica Neue"/>
                <a:ea typeface="Helvetica Neue"/>
                <a:cs typeface="Helvetica Neue"/>
                <a:sym typeface="Helvetica Neue"/>
              </a:rPr>
              <a:t>based Policy</a:t>
            </a:r>
          </a:p>
          <a:p>
            <a:pPr indent="0" lvl="0" marL="0" marR="0" rtl="0" algn="l">
              <a:lnSpc>
                <a:spcPct val="100000"/>
              </a:lnSpc>
              <a:spcBef>
                <a:spcPts val="0"/>
              </a:spcBef>
              <a:spcAft>
                <a:spcPts val="0"/>
              </a:spcAft>
              <a:buClr>
                <a:srgbClr val="000000"/>
              </a:buClr>
              <a:buFont typeface="Helvetica Neue"/>
              <a:buNone/>
            </a:pPr>
            <a:r>
              <a:t/>
            </a:r>
            <a:endParaRPr b="0" i="0" sz="36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25000"/>
              <a:buFont typeface="Helvetica Neue"/>
              <a:buNone/>
            </a:pPr>
            <a:r>
              <a:rPr b="1" i="0" lang="en-US" sz="2800" u="none" cap="none" strike="noStrike">
                <a:solidFill>
                  <a:srgbClr val="000000"/>
                </a:solidFill>
                <a:latin typeface="Helvetica Neue"/>
                <a:ea typeface="Helvetica Neue"/>
                <a:cs typeface="Helvetica Neue"/>
                <a:sym typeface="Helvetica Neue"/>
              </a:rPr>
              <a:t>There is no free lunch, no Exit:    </a:t>
            </a:r>
            <a:r>
              <a:rPr b="0" i="0" lang="en-US" sz="2800" u="none" cap="none" strike="noStrike">
                <a:solidFill>
                  <a:srgbClr val="000000"/>
                </a:solidFill>
                <a:latin typeface="Helvetica Neue"/>
                <a:ea typeface="Helvetica Neue"/>
                <a:cs typeface="Helvetica Neue"/>
                <a:sym typeface="Helvetica Neue"/>
              </a:rPr>
              <a:t>      Non-linear Big Loop</a:t>
            </a:r>
          </a:p>
          <a:p>
            <a:pPr indent="1828800" lvl="8" marL="0" marR="0" rtl="0" algn="l">
              <a:lnSpc>
                <a:spcPct val="100000"/>
              </a:lnSpc>
              <a:spcBef>
                <a:spcPts val="0"/>
              </a:spcBef>
              <a:spcAft>
                <a:spcPts val="0"/>
              </a:spcAft>
              <a:buClr>
                <a:srgbClr val="000000"/>
              </a:buClr>
              <a:buSzPct val="25000"/>
              <a:buFont typeface="Helvetica Neue"/>
              <a:buNone/>
            </a:pPr>
            <a:r>
              <a:rPr b="0" i="0" lang="en-US" sz="2800" u="none" cap="none" strike="noStrike">
                <a:solidFill>
                  <a:srgbClr val="000000"/>
                </a:solidFill>
                <a:latin typeface="Helvetica Neue"/>
                <a:ea typeface="Helvetica Neue"/>
                <a:cs typeface="Helvetica Neue"/>
                <a:sym typeface="Helvetica Neue"/>
              </a:rPr>
              <a:t>                                            Rawl’s 2.0</a:t>
            </a:r>
          </a:p>
          <a:p>
            <a:pPr indent="1828800" lvl="8" marL="0" marR="0" rtl="0" algn="l">
              <a:lnSpc>
                <a:spcPct val="100000"/>
              </a:lnSpc>
              <a:spcBef>
                <a:spcPts val="0"/>
              </a:spcBef>
              <a:spcAft>
                <a:spcPts val="0"/>
              </a:spcAft>
              <a:buClr>
                <a:srgbClr val="000000"/>
              </a:buClr>
              <a:buSzPct val="25000"/>
              <a:buFont typeface="Helvetica Neue"/>
              <a:buNone/>
            </a:pPr>
            <a:r>
              <a:rPr b="0" i="0" lang="en-US" sz="2800" u="none" cap="none" strike="noStrike">
                <a:solidFill>
                  <a:srgbClr val="000000"/>
                </a:solidFill>
                <a:latin typeface="Helvetica Neue"/>
                <a:ea typeface="Helvetica Neue"/>
                <a:cs typeface="Helvetica Neue"/>
                <a:sym typeface="Helvetica Neue"/>
              </a:rPr>
              <a:t>                                            Planetary Consciousness</a:t>
            </a:r>
          </a:p>
          <a:p>
            <a:pPr indent="1828800" lvl="8" marL="0" marR="0" rtl="0" algn="l">
              <a:lnSpc>
                <a:spcPct val="100000"/>
              </a:lnSpc>
              <a:spcBef>
                <a:spcPts val="0"/>
              </a:spcBef>
              <a:spcAft>
                <a:spcPts val="0"/>
              </a:spcAft>
              <a:buClr>
                <a:srgbClr val="000000"/>
              </a:buClr>
              <a:buSzPct val="25000"/>
              <a:buFont typeface="Helvetica Neue"/>
              <a:buNone/>
            </a:pPr>
            <a:r>
              <a:rPr b="0" i="0" lang="en-US" sz="2800" u="none" cap="none" strike="noStrike">
                <a:solidFill>
                  <a:srgbClr val="000000"/>
                </a:solidFill>
                <a:latin typeface="Helvetica Neue"/>
                <a:ea typeface="Helvetica Neue"/>
                <a:cs typeface="Helvetica Neue"/>
                <a:sym typeface="Helvetica Neue"/>
              </a:rPr>
              <a:t>                                               </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4" name="Shape 304"/>
        <p:cNvGrpSpPr/>
        <p:nvPr/>
      </p:nvGrpSpPr>
      <p:grpSpPr>
        <a:xfrm>
          <a:off x="0" y="0"/>
          <a:ext cx="0" cy="0"/>
          <a:chOff x="0" y="0"/>
          <a:chExt cx="0" cy="0"/>
        </a:xfrm>
      </p:grpSpPr>
      <p:sp>
        <p:nvSpPr>
          <p:cNvPr id="305" name="Shape 305"/>
          <p:cNvSpPr txBox="1"/>
          <p:nvPr>
            <p:ph idx="4294967295" type="ctrTitle"/>
          </p:nvPr>
        </p:nvSpPr>
        <p:spPr>
          <a:xfrm>
            <a:off x="1244600" y="267781"/>
            <a:ext cx="10464800" cy="3301999"/>
          </a:xfrm>
          <a:prstGeom prst="rect">
            <a:avLst/>
          </a:prstGeom>
          <a:noFill/>
          <a:ln>
            <a:noFill/>
          </a:ln>
        </p:spPr>
        <p:txBody>
          <a:bodyPr anchorCtr="0" anchor="b" bIns="50800" lIns="50800" rIns="50800" tIns="50800">
            <a:noAutofit/>
          </a:bodyPr>
          <a:lstStyle/>
          <a:p>
            <a:pPr indent="0" lvl="0" marL="0" marR="0" rtl="0" algn="l">
              <a:lnSpc>
                <a:spcPct val="100000"/>
              </a:lnSpc>
              <a:spcBef>
                <a:spcPts val="0"/>
              </a:spcBef>
              <a:spcAft>
                <a:spcPts val="0"/>
              </a:spcAft>
              <a:buClr>
                <a:schemeClr val="accent2"/>
              </a:buClr>
              <a:buSzPct val="25000"/>
              <a:buFont typeface="Arial"/>
              <a:buNone/>
            </a:pPr>
            <a:r>
              <a:rPr b="0" i="0" lang="en-US" sz="4400" u="none" cap="none" strike="noStrike">
                <a:solidFill>
                  <a:schemeClr val="accent2"/>
                </a:solidFill>
                <a:latin typeface="Arial"/>
                <a:ea typeface="Arial"/>
                <a:cs typeface="Arial"/>
                <a:sym typeface="Arial"/>
              </a:rPr>
              <a:t>Principles of Sustainable Economy</a:t>
            </a:r>
          </a:p>
        </p:txBody>
      </p:sp>
      <p:cxnSp>
        <p:nvCxnSpPr>
          <p:cNvPr id="306" name="Shape 306"/>
          <p:cNvCxnSpPr/>
          <p:nvPr/>
        </p:nvCxnSpPr>
        <p:spPr>
          <a:xfrm>
            <a:off x="1447800" y="2197100"/>
            <a:ext cx="8588996" cy="0"/>
          </a:xfrm>
          <a:prstGeom prst="straightConnector1">
            <a:avLst/>
          </a:prstGeom>
          <a:noFill/>
          <a:ln cap="flat" cmpd="sng" w="50800">
            <a:solidFill>
              <a:schemeClr val="accent2"/>
            </a:solidFill>
            <a:prstDash val="solid"/>
            <a:miter/>
            <a:headEnd len="med" w="med" type="none"/>
            <a:tailEnd len="med" w="med" type="none"/>
          </a:ln>
        </p:spPr>
      </p:cxnSp>
      <p:cxnSp>
        <p:nvCxnSpPr>
          <p:cNvPr id="307" name="Shape 307"/>
          <p:cNvCxnSpPr/>
          <p:nvPr/>
        </p:nvCxnSpPr>
        <p:spPr>
          <a:xfrm>
            <a:off x="1447799" y="3733800"/>
            <a:ext cx="8588996" cy="0"/>
          </a:xfrm>
          <a:prstGeom prst="straightConnector1">
            <a:avLst/>
          </a:prstGeom>
          <a:noFill/>
          <a:ln cap="flat" cmpd="sng" w="127000">
            <a:solidFill>
              <a:schemeClr val="accent2"/>
            </a:solidFill>
            <a:prstDash val="solid"/>
            <a:miter/>
            <a:headEnd len="med" w="med" type="none"/>
            <a:tailEnd len="med" w="med" type="none"/>
          </a:ln>
        </p:spPr>
      </p:cxnSp>
      <p:pic>
        <p:nvPicPr>
          <p:cNvPr id="308" name="Shape 308"/>
          <p:cNvPicPr preferRelativeResize="0"/>
          <p:nvPr/>
        </p:nvPicPr>
        <p:blipFill rotWithShape="1">
          <a:blip r:embed="rId3">
            <a:alphaModFix/>
          </a:blip>
          <a:srcRect b="0" l="0" r="0" t="0"/>
          <a:stretch/>
        </p:blipFill>
        <p:spPr>
          <a:xfrm>
            <a:off x="10120231" y="2182774"/>
            <a:ext cx="2454338" cy="1632622"/>
          </a:xfrm>
          <a:prstGeom prst="rect">
            <a:avLst/>
          </a:prstGeom>
          <a:noFill/>
          <a:ln>
            <a:noFill/>
          </a:ln>
        </p:spPr>
      </p:pic>
      <p:cxnSp>
        <p:nvCxnSpPr>
          <p:cNvPr id="309" name="Shape 309"/>
          <p:cNvCxnSpPr/>
          <p:nvPr/>
        </p:nvCxnSpPr>
        <p:spPr>
          <a:xfrm>
            <a:off x="1447799" y="3594100"/>
            <a:ext cx="8588996" cy="0"/>
          </a:xfrm>
          <a:prstGeom prst="straightConnector1">
            <a:avLst/>
          </a:prstGeom>
          <a:noFill/>
          <a:ln cap="flat" cmpd="sng" w="50800">
            <a:solidFill>
              <a:schemeClr val="accent2"/>
            </a:solidFill>
            <a:prstDash val="solid"/>
            <a:miter/>
            <a:headEnd len="med" w="med" type="none"/>
            <a:tailEnd len="med" w="med" type="none"/>
          </a:ln>
        </p:spPr>
      </p:cxnSp>
      <p:sp>
        <p:nvSpPr>
          <p:cNvPr id="310" name="Shape 310"/>
          <p:cNvSpPr/>
          <p:nvPr/>
        </p:nvSpPr>
        <p:spPr>
          <a:xfrm>
            <a:off x="1418970" y="7443468"/>
            <a:ext cx="4575352" cy="1737362"/>
          </a:xfrm>
          <a:prstGeom prst="rect">
            <a:avLst/>
          </a:prstGeom>
          <a:noFill/>
          <a:ln>
            <a:noFill/>
          </a:ln>
        </p:spPr>
        <p:txBody>
          <a:bodyPr anchorCtr="0" anchor="ctr" bIns="50800" lIns="50800" rIns="50800" tIns="50800">
            <a:noAutofit/>
          </a:bodyPr>
          <a:lstStyle/>
          <a:p>
            <a:pPr indent="0" lvl="0" marL="0" marR="0" rtl="0" algn="l">
              <a:lnSpc>
                <a:spcPct val="12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Stefan Brunnhuber</a:t>
            </a:r>
          </a:p>
          <a:p>
            <a:pPr indent="0" lvl="0" marL="0" marR="0" rtl="0" algn="l">
              <a:lnSpc>
                <a:spcPct val="12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MD PhD CMO</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Psychiatrist</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Endowed Professor</a:t>
            </a:r>
            <a:r>
              <a:rPr lang="en-US" sz="1600">
                <a:latin typeface="Helvetica Neue"/>
                <a:ea typeface="Helvetica Neue"/>
                <a:cs typeface="Helvetica Neue"/>
                <a:sym typeface="Helvetica Neue"/>
              </a:rPr>
              <a:t>, </a:t>
            </a:r>
            <a:r>
              <a:rPr b="0" i="0" lang="en-US" sz="1600" u="none" cap="none" strike="noStrike">
                <a:solidFill>
                  <a:srgbClr val="000000"/>
                </a:solidFill>
                <a:latin typeface="Helvetica Neue"/>
                <a:ea typeface="Helvetica Neue"/>
                <a:cs typeface="Helvetica Neue"/>
                <a:sym typeface="Helvetica Neue"/>
              </a:rPr>
              <a:t>Sustainability &amp; Psychology</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Senator, European Academy of Science and Arts</a:t>
            </a:r>
          </a:p>
          <a:p>
            <a:pPr indent="0" lvl="0" marL="0" marR="0" rtl="0" algn="l">
              <a:lnSpc>
                <a:spcPct val="100000"/>
              </a:lnSpc>
              <a:spcBef>
                <a:spcPts val="0"/>
              </a:spcBef>
              <a:spcAft>
                <a:spcPts val="0"/>
              </a:spcAft>
              <a:buClr>
                <a:srgbClr val="000000"/>
              </a:buClr>
              <a:buSzPct val="25000"/>
              <a:buFont typeface="Helvetica Neue"/>
              <a:buNone/>
            </a:pPr>
            <a:r>
              <a:rPr b="0" i="0" lang="en-US" sz="1600" u="none" cap="none" strike="noStrike">
                <a:solidFill>
                  <a:srgbClr val="000000"/>
                </a:solidFill>
                <a:latin typeface="Helvetica Neue"/>
                <a:ea typeface="Helvetica Neue"/>
                <a:cs typeface="Helvetica Neue"/>
                <a:sym typeface="Helvetica Neue"/>
              </a:rPr>
              <a:t>Fellow, WAAS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b="0" l="0" r="0" t="0"/>
          <a:stretch/>
        </p:blipFill>
        <p:spPr>
          <a:xfrm>
            <a:off x="2444846" y="2895782"/>
            <a:ext cx="8482958" cy="5537125"/>
          </a:xfrm>
          <a:prstGeom prst="rect">
            <a:avLst/>
          </a:prstGeom>
          <a:noFill/>
          <a:ln>
            <a:noFill/>
          </a:ln>
        </p:spPr>
      </p:pic>
      <p:sp>
        <p:nvSpPr>
          <p:cNvPr id="316" name="Shape 316"/>
          <p:cNvSpPr/>
          <p:nvPr/>
        </p:nvSpPr>
        <p:spPr>
          <a:xfrm>
            <a:off x="5365587" y="2603500"/>
            <a:ext cx="1765623" cy="6477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3600" u="none" cap="none" strike="noStrike">
                <a:solidFill>
                  <a:srgbClr val="000000"/>
                </a:solidFill>
                <a:latin typeface="Helvetica Neue"/>
                <a:ea typeface="Helvetica Neue"/>
                <a:cs typeface="Helvetica Neue"/>
                <a:sym typeface="Helvetica Neue"/>
              </a:rPr>
              <a:t>Internal</a:t>
            </a:r>
          </a:p>
        </p:txBody>
      </p:sp>
      <p:sp>
        <p:nvSpPr>
          <p:cNvPr id="317" name="Shape 317"/>
          <p:cNvSpPr/>
          <p:nvPr/>
        </p:nvSpPr>
        <p:spPr>
          <a:xfrm>
            <a:off x="8083128" y="2603500"/>
            <a:ext cx="1918544" cy="6477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3600" u="none" cap="none" strike="noStrike">
                <a:solidFill>
                  <a:srgbClr val="000000"/>
                </a:solidFill>
                <a:latin typeface="Helvetica Neue"/>
                <a:ea typeface="Helvetica Neue"/>
                <a:cs typeface="Helvetica Neue"/>
                <a:sym typeface="Helvetica Neue"/>
              </a:rPr>
              <a:t>External</a:t>
            </a:r>
          </a:p>
        </p:txBody>
      </p:sp>
      <p:sp>
        <p:nvSpPr>
          <p:cNvPr id="318" name="Shape 318"/>
          <p:cNvSpPr/>
          <p:nvPr/>
        </p:nvSpPr>
        <p:spPr>
          <a:xfrm>
            <a:off x="2444852" y="3663825"/>
            <a:ext cx="2401199" cy="6477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3600" u="none" cap="none" strike="noStrike">
                <a:solidFill>
                  <a:srgbClr val="000000"/>
                </a:solidFill>
                <a:latin typeface="Helvetica Neue"/>
                <a:ea typeface="Helvetica Neue"/>
                <a:cs typeface="Helvetica Neue"/>
                <a:sym typeface="Helvetica Neue"/>
              </a:rPr>
              <a:t>Subjective</a:t>
            </a:r>
          </a:p>
        </p:txBody>
      </p:sp>
      <p:sp>
        <p:nvSpPr>
          <p:cNvPr id="319" name="Shape 319"/>
          <p:cNvSpPr/>
          <p:nvPr/>
        </p:nvSpPr>
        <p:spPr>
          <a:xfrm>
            <a:off x="1148841" y="6807200"/>
            <a:ext cx="3493517" cy="6477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3600" u="none" cap="none" strike="noStrike">
                <a:solidFill>
                  <a:srgbClr val="000000"/>
                </a:solidFill>
                <a:latin typeface="Helvetica Neue"/>
                <a:ea typeface="Helvetica Neue"/>
                <a:cs typeface="Helvetica Neue"/>
                <a:sym typeface="Helvetica Neue"/>
              </a:rPr>
              <a:t>Inter-subjective</a:t>
            </a:r>
          </a:p>
        </p:txBody>
      </p:sp>
      <p:sp>
        <p:nvSpPr>
          <p:cNvPr id="320" name="Shape 320"/>
          <p:cNvSpPr/>
          <p:nvPr/>
        </p:nvSpPr>
        <p:spPr>
          <a:xfrm>
            <a:off x="5005476" y="3994150"/>
            <a:ext cx="2282648" cy="12065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Consciousness</a:t>
            </a:r>
          </a:p>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Morals/Values</a:t>
            </a:r>
          </a:p>
        </p:txBody>
      </p:sp>
      <p:sp>
        <p:nvSpPr>
          <p:cNvPr id="321" name="Shape 321"/>
          <p:cNvSpPr/>
          <p:nvPr/>
        </p:nvSpPr>
        <p:spPr>
          <a:xfrm>
            <a:off x="5218728" y="6356348"/>
            <a:ext cx="2182012" cy="1727200"/>
          </a:xfrm>
          <a:prstGeom prst="rect">
            <a:avLst/>
          </a:prstGeom>
          <a:noFill/>
          <a:ln>
            <a:noFill/>
          </a:ln>
        </p:spPr>
        <p:txBody>
          <a:bodyPr anchorCtr="0" anchor="ctr" bIns="50800" lIns="50800" rIns="50800" tIns="50800">
            <a:noAutofit/>
          </a:bodyPr>
          <a:lstStyle/>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Social</a:t>
            </a:r>
          </a:p>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Growth</a:t>
            </a:r>
          </a:p>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Demography </a:t>
            </a:r>
            <a:r>
              <a:rPr b="0" i="0" lang="en-US" sz="2900" u="none" cap="none" strike="noStrike">
                <a:solidFill>
                  <a:srgbClr val="000000"/>
                </a:solidFill>
                <a:latin typeface="Helvetica Neue"/>
                <a:ea typeface="Helvetica Neue"/>
                <a:cs typeface="Helvetica Neue"/>
                <a:sym typeface="Helvetica Neue"/>
              </a:rPr>
              <a:t> </a:t>
            </a:r>
          </a:p>
          <a:p>
            <a:pPr indent="0" lvl="0" marL="0" marR="0" rtl="0" algn="ctr">
              <a:lnSpc>
                <a:spcPct val="100000"/>
              </a:lnSpc>
              <a:spcBef>
                <a:spcPts val="0"/>
              </a:spcBef>
              <a:spcAft>
                <a:spcPts val="0"/>
              </a:spcAft>
              <a:buClr>
                <a:srgbClr val="000000"/>
              </a:buClr>
              <a:buSzPct val="25000"/>
              <a:buFont typeface="Helvetica Neue"/>
              <a:buNone/>
            </a:pPr>
            <a:r>
              <a:rPr b="0" i="0" lang="en-US" sz="2900" u="none" cap="none" strike="noStrike">
                <a:solidFill>
                  <a:srgbClr val="000000"/>
                </a:solidFill>
                <a:latin typeface="Helvetica Neue"/>
                <a:ea typeface="Helvetica Neue"/>
                <a:cs typeface="Helvetica Neue"/>
                <a:sym typeface="Helvetica Neue"/>
              </a:rPr>
              <a:t>    </a:t>
            </a:r>
          </a:p>
        </p:txBody>
      </p:sp>
      <p:sp>
        <p:nvSpPr>
          <p:cNvPr id="322" name="Shape 322"/>
          <p:cNvSpPr/>
          <p:nvPr/>
        </p:nvSpPr>
        <p:spPr>
          <a:xfrm>
            <a:off x="7976386" y="4044948"/>
            <a:ext cx="2132026" cy="9144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Behavior</a:t>
            </a:r>
          </a:p>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Technology   </a:t>
            </a:r>
            <a:r>
              <a:rPr b="0" i="0" lang="en-US" sz="2900" u="none" cap="none" strike="noStrike">
                <a:solidFill>
                  <a:srgbClr val="000000"/>
                </a:solidFill>
                <a:latin typeface="Helvetica Neue"/>
                <a:ea typeface="Helvetica Neue"/>
                <a:cs typeface="Helvetica Neue"/>
                <a:sym typeface="Helvetica Neue"/>
              </a:rPr>
              <a:t>  </a:t>
            </a:r>
          </a:p>
        </p:txBody>
      </p:sp>
      <p:sp>
        <p:nvSpPr>
          <p:cNvPr id="323" name="Shape 323"/>
          <p:cNvSpPr/>
          <p:nvPr/>
        </p:nvSpPr>
        <p:spPr>
          <a:xfrm>
            <a:off x="8143849" y="6711949"/>
            <a:ext cx="1797102" cy="8382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Systems</a:t>
            </a:r>
          </a:p>
          <a:p>
            <a:pPr indent="0" lvl="0" marL="0" marR="0" rtl="0" algn="ctr">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Governance</a:t>
            </a:r>
          </a:p>
        </p:txBody>
      </p:sp>
      <p:sp>
        <p:nvSpPr>
          <p:cNvPr id="324" name="Shape 324"/>
          <p:cNvSpPr/>
          <p:nvPr/>
        </p:nvSpPr>
        <p:spPr>
          <a:xfrm>
            <a:off x="1283691" y="1276349"/>
            <a:ext cx="6271815" cy="5842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3200" u="none" cap="none" strike="noStrike">
                <a:solidFill>
                  <a:schemeClr val="accent2"/>
                </a:solidFill>
                <a:latin typeface="Helvetica Neue"/>
                <a:ea typeface="Helvetica Neue"/>
                <a:cs typeface="Helvetica Neue"/>
                <a:sym typeface="Helvetica Neue"/>
              </a:rPr>
              <a:t>Towards an integral approach…</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8" name="Shape 328"/>
        <p:cNvGrpSpPr/>
        <p:nvPr/>
      </p:nvGrpSpPr>
      <p:grpSpPr>
        <a:xfrm>
          <a:off x="0" y="0"/>
          <a:ext cx="0" cy="0"/>
          <a:chOff x="0" y="0"/>
          <a:chExt cx="0" cy="0"/>
        </a:xfrm>
      </p:grpSpPr>
      <p:cxnSp>
        <p:nvCxnSpPr>
          <p:cNvPr id="329" name="Shape 329"/>
          <p:cNvCxnSpPr/>
          <p:nvPr/>
        </p:nvCxnSpPr>
        <p:spPr>
          <a:xfrm>
            <a:off x="395110" y="526062"/>
            <a:ext cx="12571307" cy="0"/>
          </a:xfrm>
          <a:prstGeom prst="straightConnector1">
            <a:avLst/>
          </a:prstGeom>
          <a:noFill/>
          <a:ln cap="flat" cmpd="sng" w="9525">
            <a:solidFill>
              <a:srgbClr val="000000"/>
            </a:solidFill>
            <a:prstDash val="solid"/>
            <a:round/>
            <a:headEnd len="med" w="med" type="none"/>
            <a:tailEnd len="med" w="med" type="none"/>
          </a:ln>
        </p:spPr>
      </p:cxnSp>
      <p:pic>
        <p:nvPicPr>
          <p:cNvPr id="330" name="Shape 330"/>
          <p:cNvPicPr preferRelativeResize="0"/>
          <p:nvPr/>
        </p:nvPicPr>
        <p:blipFill rotWithShape="1">
          <a:blip r:embed="rId3">
            <a:alphaModFix/>
          </a:blip>
          <a:srcRect b="0" l="0" r="0" t="0"/>
          <a:stretch/>
        </p:blipFill>
        <p:spPr>
          <a:xfrm>
            <a:off x="2298692" y="2830213"/>
            <a:ext cx="8764142" cy="5147273"/>
          </a:xfrm>
          <a:prstGeom prst="rect">
            <a:avLst/>
          </a:prstGeom>
          <a:noFill/>
          <a:ln>
            <a:noFill/>
          </a:ln>
        </p:spPr>
      </p:pic>
      <p:sp>
        <p:nvSpPr>
          <p:cNvPr id="331" name="Shape 331"/>
          <p:cNvSpPr/>
          <p:nvPr/>
        </p:nvSpPr>
        <p:spPr>
          <a:xfrm>
            <a:off x="10160000" y="2792485"/>
            <a:ext cx="1270000" cy="5222728"/>
          </a:xfrm>
          <a:prstGeom prst="rect">
            <a:avLst/>
          </a:prstGeom>
          <a:solidFill>
            <a:srgbClr val="FFFFFF"/>
          </a:solid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sp>
        <p:nvSpPr>
          <p:cNvPr id="332" name="Shape 332"/>
          <p:cNvSpPr/>
          <p:nvPr/>
        </p:nvSpPr>
        <p:spPr>
          <a:xfrm>
            <a:off x="8928100" y="1847850"/>
            <a:ext cx="2007245" cy="1270000"/>
          </a:xfrm>
          <a:prstGeom prst="rect">
            <a:avLst/>
          </a:prstGeom>
          <a:solidFill>
            <a:srgbClr val="FFFFFF"/>
          </a:solid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sp>
        <p:nvSpPr>
          <p:cNvPr id="333" name="Shape 333"/>
          <p:cNvSpPr/>
          <p:nvPr/>
        </p:nvSpPr>
        <p:spPr>
          <a:xfrm>
            <a:off x="1421804" y="1250949"/>
            <a:ext cx="4623992" cy="5842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3200" u="none" cap="none" strike="noStrike">
                <a:solidFill>
                  <a:schemeClr val="accent2"/>
                </a:solidFill>
                <a:latin typeface="Helvetica Neue"/>
                <a:ea typeface="Helvetica Neue"/>
                <a:cs typeface="Helvetica Neue"/>
                <a:sym typeface="Helvetica Neue"/>
              </a:rPr>
              <a:t>Towards steady state…</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7" name="Shape 337"/>
        <p:cNvGrpSpPr/>
        <p:nvPr/>
      </p:nvGrpSpPr>
      <p:grpSpPr>
        <a:xfrm>
          <a:off x="0" y="0"/>
          <a:ext cx="0" cy="0"/>
          <a:chOff x="0" y="0"/>
          <a:chExt cx="0" cy="0"/>
        </a:xfrm>
      </p:grpSpPr>
      <p:pic>
        <p:nvPicPr>
          <p:cNvPr id="338" name="Shape 338"/>
          <p:cNvPicPr preferRelativeResize="0"/>
          <p:nvPr/>
        </p:nvPicPr>
        <p:blipFill rotWithShape="1">
          <a:blip r:embed="rId3">
            <a:alphaModFix/>
          </a:blip>
          <a:srcRect b="0" l="0" r="0" t="0"/>
          <a:stretch/>
        </p:blipFill>
        <p:spPr>
          <a:xfrm>
            <a:off x="-154428" y="3390326"/>
            <a:ext cx="6445039" cy="4611248"/>
          </a:xfrm>
          <a:prstGeom prst="rect">
            <a:avLst/>
          </a:prstGeom>
          <a:noFill/>
          <a:ln>
            <a:noFill/>
          </a:ln>
        </p:spPr>
      </p:pic>
      <p:sp>
        <p:nvSpPr>
          <p:cNvPr id="339" name="Shape 339"/>
          <p:cNvSpPr/>
          <p:nvPr/>
        </p:nvSpPr>
        <p:spPr>
          <a:xfrm>
            <a:off x="4858689" y="7867649"/>
            <a:ext cx="1077621"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Ecology</a:t>
            </a:r>
          </a:p>
        </p:txBody>
      </p:sp>
      <p:sp>
        <p:nvSpPr>
          <p:cNvPr id="340" name="Shape 340"/>
          <p:cNvSpPr/>
          <p:nvPr/>
        </p:nvSpPr>
        <p:spPr>
          <a:xfrm>
            <a:off x="189336" y="7867649"/>
            <a:ext cx="840525"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Social</a:t>
            </a:r>
          </a:p>
        </p:txBody>
      </p:sp>
      <p:sp>
        <p:nvSpPr>
          <p:cNvPr id="341" name="Shape 341"/>
          <p:cNvSpPr/>
          <p:nvPr/>
        </p:nvSpPr>
        <p:spPr>
          <a:xfrm>
            <a:off x="2295347" y="3178174"/>
            <a:ext cx="1225906"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Economy</a:t>
            </a:r>
          </a:p>
        </p:txBody>
      </p:sp>
      <p:sp>
        <p:nvSpPr>
          <p:cNvPr id="342" name="Shape 342"/>
          <p:cNvSpPr/>
          <p:nvPr/>
        </p:nvSpPr>
        <p:spPr>
          <a:xfrm>
            <a:off x="1314549" y="1263649"/>
            <a:ext cx="5549702" cy="5842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3200" u="none" cap="none" strike="noStrike">
                <a:solidFill>
                  <a:schemeClr val="accent2"/>
                </a:solidFill>
                <a:latin typeface="Helvetica Neue"/>
                <a:ea typeface="Helvetica Neue"/>
                <a:cs typeface="Helvetica Neue"/>
                <a:sym typeface="Helvetica Neue"/>
              </a:rPr>
              <a:t>Towards polycentric view…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pic>
        <p:nvPicPr>
          <p:cNvPr id="347" name="Shape 347"/>
          <p:cNvPicPr preferRelativeResize="0"/>
          <p:nvPr/>
        </p:nvPicPr>
        <p:blipFill rotWithShape="1">
          <a:blip r:embed="rId3">
            <a:alphaModFix/>
          </a:blip>
          <a:srcRect b="0" l="0" r="0" t="0"/>
          <a:stretch/>
        </p:blipFill>
        <p:spPr>
          <a:xfrm>
            <a:off x="6716103" y="3755046"/>
            <a:ext cx="5257671" cy="4560165"/>
          </a:xfrm>
          <a:prstGeom prst="rect">
            <a:avLst/>
          </a:prstGeom>
          <a:noFill/>
          <a:ln>
            <a:noFill/>
          </a:ln>
        </p:spPr>
      </p:pic>
      <p:sp>
        <p:nvSpPr>
          <p:cNvPr id="348" name="Shape 348"/>
          <p:cNvSpPr/>
          <p:nvPr/>
        </p:nvSpPr>
        <p:spPr>
          <a:xfrm>
            <a:off x="9997553" y="5264148"/>
            <a:ext cx="2179200" cy="4191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Monetary System</a:t>
            </a:r>
          </a:p>
        </p:txBody>
      </p:sp>
      <p:sp>
        <p:nvSpPr>
          <p:cNvPr id="349" name="Shape 349"/>
          <p:cNvSpPr/>
          <p:nvPr/>
        </p:nvSpPr>
        <p:spPr>
          <a:xfrm>
            <a:off x="10170242" y="6111873"/>
            <a:ext cx="1833715"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Real Economy</a:t>
            </a:r>
          </a:p>
        </p:txBody>
      </p:sp>
      <p:sp>
        <p:nvSpPr>
          <p:cNvPr id="350" name="Shape 350"/>
          <p:cNvSpPr/>
          <p:nvPr/>
        </p:nvSpPr>
        <p:spPr>
          <a:xfrm>
            <a:off x="11060536" y="6623049"/>
            <a:ext cx="840525"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Social</a:t>
            </a:r>
          </a:p>
        </p:txBody>
      </p:sp>
      <p:sp>
        <p:nvSpPr>
          <p:cNvPr id="351" name="Shape 351"/>
          <p:cNvSpPr/>
          <p:nvPr/>
        </p:nvSpPr>
        <p:spPr>
          <a:xfrm>
            <a:off x="10853089" y="7226299"/>
            <a:ext cx="1077621"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Ecology</a:t>
            </a:r>
          </a:p>
        </p:txBody>
      </p:sp>
      <p:pic>
        <p:nvPicPr>
          <p:cNvPr id="352" name="Shape 352"/>
          <p:cNvPicPr preferRelativeResize="0"/>
          <p:nvPr/>
        </p:nvPicPr>
        <p:blipFill rotWithShape="1">
          <a:blip r:embed="rId4">
            <a:alphaModFix/>
          </a:blip>
          <a:srcRect b="0" l="0" r="0" t="0"/>
          <a:stretch/>
        </p:blipFill>
        <p:spPr>
          <a:xfrm>
            <a:off x="-154428" y="3390326"/>
            <a:ext cx="6445039" cy="4611248"/>
          </a:xfrm>
          <a:prstGeom prst="rect">
            <a:avLst/>
          </a:prstGeom>
          <a:noFill/>
          <a:ln>
            <a:noFill/>
          </a:ln>
        </p:spPr>
      </p:pic>
      <p:sp>
        <p:nvSpPr>
          <p:cNvPr id="353" name="Shape 353"/>
          <p:cNvSpPr/>
          <p:nvPr/>
        </p:nvSpPr>
        <p:spPr>
          <a:xfrm>
            <a:off x="4858689" y="7867649"/>
            <a:ext cx="1077621"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Ecology</a:t>
            </a:r>
          </a:p>
        </p:txBody>
      </p:sp>
      <p:sp>
        <p:nvSpPr>
          <p:cNvPr id="354" name="Shape 354"/>
          <p:cNvSpPr/>
          <p:nvPr/>
        </p:nvSpPr>
        <p:spPr>
          <a:xfrm>
            <a:off x="189336" y="7867649"/>
            <a:ext cx="840525"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Social</a:t>
            </a:r>
          </a:p>
        </p:txBody>
      </p:sp>
      <p:sp>
        <p:nvSpPr>
          <p:cNvPr id="355" name="Shape 355"/>
          <p:cNvSpPr/>
          <p:nvPr/>
        </p:nvSpPr>
        <p:spPr>
          <a:xfrm>
            <a:off x="2295347" y="3178174"/>
            <a:ext cx="1225906" cy="4191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Economy</a:t>
            </a:r>
          </a:p>
        </p:txBody>
      </p:sp>
      <p:sp>
        <p:nvSpPr>
          <p:cNvPr id="356" name="Shape 356"/>
          <p:cNvSpPr/>
          <p:nvPr/>
        </p:nvSpPr>
        <p:spPr>
          <a:xfrm>
            <a:off x="1314549" y="1263649"/>
            <a:ext cx="5549702" cy="5842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3200" u="none" cap="none" strike="noStrike">
                <a:solidFill>
                  <a:schemeClr val="accent2"/>
                </a:solidFill>
                <a:latin typeface="Helvetica Neue"/>
                <a:ea typeface="Helvetica Neue"/>
                <a:cs typeface="Helvetica Neue"/>
                <a:sym typeface="Helvetica Neue"/>
              </a:rPr>
              <a:t>Towards polycentric view… </a:t>
            </a:r>
          </a:p>
        </p:txBody>
      </p:sp>
      <p:sp>
        <p:nvSpPr>
          <p:cNvPr id="357" name="Shape 357"/>
          <p:cNvSpPr/>
          <p:nvPr/>
        </p:nvSpPr>
        <p:spPr>
          <a:xfrm>
            <a:off x="8771582" y="5827762"/>
            <a:ext cx="194618" cy="211087"/>
          </a:xfrm>
          <a:prstGeom prst="ellipse">
            <a:avLst/>
          </a:prstGeom>
          <a:solidFill>
            <a:srgbClr val="000000"/>
          </a:solidFill>
          <a:ln>
            <a:noFill/>
          </a:ln>
          <a:effectLst>
            <a:outerShdw blurRad="38100" rotWithShape="0" dir="5400000" dist="25400">
              <a:srgbClr val="000000">
                <a:alpha val="49803"/>
              </a:srgbClr>
            </a:outerShdw>
          </a:effectLst>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Font typeface="Helvetica Neue"/>
              <a:buNone/>
            </a:pPr>
            <a:r>
              <a:t/>
            </a:r>
            <a:endParaRPr b="0" i="0" sz="3600" u="none" cap="none" strike="noStrike">
              <a:solidFill>
                <a:srgbClr val="000000"/>
              </a:solidFill>
              <a:latin typeface="Helvetica Neue"/>
              <a:ea typeface="Helvetica Neue"/>
              <a:cs typeface="Helvetica Neue"/>
              <a:sym typeface="Helvetica Neue"/>
            </a:endParaRPr>
          </a:p>
        </p:txBody>
      </p:sp>
      <p:cxnSp>
        <p:nvCxnSpPr>
          <p:cNvPr id="358" name="Shape 358"/>
          <p:cNvCxnSpPr/>
          <p:nvPr/>
        </p:nvCxnSpPr>
        <p:spPr>
          <a:xfrm flipH="1" rot="10800000">
            <a:off x="8915400" y="4218886"/>
            <a:ext cx="1654863" cy="1654863"/>
          </a:xfrm>
          <a:prstGeom prst="straightConnector1">
            <a:avLst/>
          </a:prstGeom>
          <a:noFill/>
          <a:ln cap="flat" cmpd="sng" w="25400">
            <a:solidFill>
              <a:srgbClr val="000000"/>
            </a:solidFill>
            <a:prstDash val="solid"/>
            <a:miter/>
            <a:headEnd len="med" w="med" type="none"/>
            <a:tailEnd len="med" w="med" type="none"/>
          </a:ln>
        </p:spPr>
      </p:cxnSp>
      <p:sp>
        <p:nvSpPr>
          <p:cNvPr id="359" name="Shape 359"/>
          <p:cNvSpPr/>
          <p:nvPr/>
        </p:nvSpPr>
        <p:spPr>
          <a:xfrm>
            <a:off x="9941597" y="3587750"/>
            <a:ext cx="2011604" cy="7366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Consciousness</a:t>
            </a:r>
          </a:p>
          <a:p>
            <a:pPr indent="0" lvl="0" marL="0" marR="0" rtl="0" algn="ctr">
              <a:lnSpc>
                <a:spcPct val="100000"/>
              </a:lnSpc>
              <a:spcBef>
                <a:spcPts val="0"/>
              </a:spcBef>
              <a:spcAft>
                <a:spcPts val="0"/>
              </a:spcAft>
              <a:buClr>
                <a:srgbClr val="000000"/>
              </a:buClr>
              <a:buSzPct val="25000"/>
              <a:buFont typeface="Helvetica Neue"/>
              <a:buNone/>
            </a:pPr>
            <a:r>
              <a:rPr b="0" i="0" lang="en-US" sz="2100" u="none" cap="none" strike="noStrike">
                <a:solidFill>
                  <a:srgbClr val="000000"/>
                </a:solidFill>
                <a:latin typeface="Helvetica Neue"/>
                <a:ea typeface="Helvetica Neue"/>
                <a:cs typeface="Helvetica Neue"/>
                <a:sym typeface="Helvetica Neue"/>
              </a:rPr>
              <a:t>Values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1" name="Shape 151"/>
        <p:cNvGrpSpPr/>
        <p:nvPr/>
      </p:nvGrpSpPr>
      <p:grpSpPr>
        <a:xfrm>
          <a:off x="0" y="0"/>
          <a:ext cx="0" cy="0"/>
          <a:chOff x="0" y="0"/>
          <a:chExt cx="0" cy="0"/>
        </a:xfrm>
      </p:grpSpPr>
      <p:sp>
        <p:nvSpPr>
          <p:cNvPr id="152" name="Shape 152"/>
          <p:cNvSpPr/>
          <p:nvPr/>
        </p:nvSpPr>
        <p:spPr>
          <a:xfrm>
            <a:off x="1287659" y="1303229"/>
            <a:ext cx="9794478" cy="86360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Millenium Goals have been replaced by the Sustainability</a:t>
            </a:r>
          </a:p>
          <a:p>
            <a:pPr indent="0" lvl="0" marL="0" marR="0" rtl="0" algn="l">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Development Goals (17) Sept. 2015 in NY</a:t>
            </a:r>
          </a:p>
        </p:txBody>
      </p:sp>
      <p:pic>
        <p:nvPicPr>
          <p:cNvPr id="153" name="Shape 153"/>
          <p:cNvPicPr preferRelativeResize="0"/>
          <p:nvPr/>
        </p:nvPicPr>
        <p:blipFill rotWithShape="1">
          <a:blip r:embed="rId3">
            <a:alphaModFix/>
          </a:blip>
          <a:srcRect b="0" l="0" r="0" t="0"/>
          <a:stretch/>
        </p:blipFill>
        <p:spPr>
          <a:xfrm>
            <a:off x="1791033" y="3728930"/>
            <a:ext cx="8559132" cy="4170264"/>
          </a:xfrm>
          <a:prstGeom prst="rect">
            <a:avLst/>
          </a:prstGeom>
          <a:noFill/>
          <a:ln>
            <a:noFill/>
          </a:ln>
        </p:spPr>
      </p:pic>
      <p:sp>
        <p:nvSpPr>
          <p:cNvPr id="154" name="Shape 154"/>
          <p:cNvSpPr/>
          <p:nvPr/>
        </p:nvSpPr>
        <p:spPr>
          <a:xfrm>
            <a:off x="8318120" y="8711993"/>
            <a:ext cx="1931157" cy="3810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Source: UN 2015</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8" name="Shape 158"/>
        <p:cNvGrpSpPr/>
        <p:nvPr/>
      </p:nvGrpSpPr>
      <p:grpSpPr>
        <a:xfrm>
          <a:off x="0" y="0"/>
          <a:ext cx="0" cy="0"/>
          <a:chOff x="0" y="0"/>
          <a:chExt cx="0" cy="0"/>
        </a:xfrm>
      </p:grpSpPr>
      <p:sp>
        <p:nvSpPr>
          <p:cNvPr id="159" name="Shape 159"/>
          <p:cNvSpPr/>
          <p:nvPr/>
        </p:nvSpPr>
        <p:spPr>
          <a:xfrm>
            <a:off x="1081757" y="2847622"/>
            <a:ext cx="11347400" cy="5619177"/>
          </a:xfrm>
          <a:prstGeom prst="rect">
            <a:avLst/>
          </a:prstGeom>
          <a:noFill/>
          <a:ln>
            <a:noFill/>
          </a:ln>
        </p:spPr>
        <p:txBody>
          <a:bodyPr anchorCtr="0" anchor="t" bIns="65000" lIns="65000" rIns="65000" tIns="65000">
            <a:noAutofit/>
          </a:bodyPr>
          <a:lstStyle/>
          <a:p>
            <a:pPr indent="-487680" lvl="0" marL="487680" marR="0" rtl="0" algn="l">
              <a:lnSpc>
                <a:spcPct val="100000"/>
              </a:lnSpc>
              <a:spcBef>
                <a:spcPts val="0"/>
              </a:spcBef>
              <a:spcAft>
                <a:spcPts val="0"/>
              </a:spcAft>
              <a:buClr>
                <a:srgbClr val="000000"/>
              </a:buClr>
              <a:buSzPct val="25000"/>
              <a:buFont typeface="Helvetica Neue"/>
              <a:buNone/>
            </a:pPr>
            <a:r>
              <a:rPr b="1" i="0" lang="en-US" sz="2400" u="none" cap="none" strike="noStrike">
                <a:solidFill>
                  <a:srgbClr val="000000"/>
                </a:solidFill>
                <a:latin typeface="Helvetica Neue"/>
                <a:ea typeface="Helvetica Neue"/>
                <a:cs typeface="Helvetica Neue"/>
                <a:sym typeface="Helvetica Neue"/>
              </a:rPr>
              <a:t>1. Amplification </a:t>
            </a:r>
            <a:r>
              <a:rPr b="0" i="0" lang="en-US" sz="2400" u="none" cap="none" strike="noStrike">
                <a:solidFill>
                  <a:srgbClr val="000000"/>
                </a:solidFill>
                <a:latin typeface="Helvetica Neue"/>
                <a:ea typeface="Helvetica Neue"/>
                <a:cs typeface="Helvetica Neue"/>
                <a:sym typeface="Helvetica Neue"/>
              </a:rPr>
              <a:t>of boom and bust cycles: </a:t>
            </a:r>
            <a:r>
              <a:rPr b="0" i="1" lang="en-US" sz="2400" u="none" cap="none" strike="noStrike">
                <a:solidFill>
                  <a:srgbClr val="000000"/>
                </a:solidFill>
                <a:latin typeface="Helvetica Neue"/>
                <a:ea typeface="Helvetica Neue"/>
                <a:cs typeface="Helvetica Neue"/>
                <a:sym typeface="Helvetica Neue"/>
              </a:rPr>
              <a:t>‘When is rains it pours’</a:t>
            </a: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SzPct val="25000"/>
              <a:buFont typeface="Helvetica Neue"/>
              <a:buNone/>
            </a:pPr>
            <a:r>
              <a:rPr b="1" i="0" lang="en-US" sz="2400" u="none" cap="none" strike="noStrike">
                <a:solidFill>
                  <a:srgbClr val="000000"/>
                </a:solidFill>
                <a:latin typeface="Helvetica Neue"/>
                <a:ea typeface="Helvetica Neue"/>
                <a:cs typeface="Helvetica Neue"/>
                <a:sym typeface="Helvetica Neue"/>
              </a:rPr>
              <a:t>2. Force to grow:</a:t>
            </a:r>
            <a:r>
              <a:rPr b="0" i="0" lang="en-US" sz="2400" u="none" cap="none" strike="noStrike">
                <a:solidFill>
                  <a:srgbClr val="000000"/>
                </a:solidFill>
                <a:latin typeface="Helvetica Neue"/>
                <a:ea typeface="Helvetica Neue"/>
                <a:cs typeface="Helvetica Neue"/>
                <a:sym typeface="Helvetica Neue"/>
              </a:rPr>
              <a:t> </a:t>
            </a:r>
            <a:r>
              <a:rPr b="0" i="1" lang="en-US" sz="2400" u="none" cap="none" strike="noStrike">
                <a:solidFill>
                  <a:srgbClr val="000000"/>
                </a:solidFill>
                <a:latin typeface="Helvetica Neue"/>
                <a:ea typeface="Helvetica Neue"/>
                <a:cs typeface="Helvetica Neue"/>
                <a:sym typeface="Helvetica Neue"/>
              </a:rPr>
              <a:t>‘On Debt and compound interest rate’</a:t>
            </a: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SzPct val="25000"/>
              <a:buFont typeface="Helvetica Neue"/>
              <a:buNone/>
            </a:pPr>
            <a:r>
              <a:rPr b="1" i="0" lang="en-US" sz="2400" u="none" cap="none" strike="noStrike">
                <a:solidFill>
                  <a:srgbClr val="000000"/>
                </a:solidFill>
                <a:latin typeface="Helvetica Neue"/>
                <a:ea typeface="Helvetica Neue"/>
                <a:cs typeface="Helvetica Neue"/>
                <a:sym typeface="Helvetica Neue"/>
              </a:rPr>
              <a:t>3. Short-termism:</a:t>
            </a:r>
            <a:r>
              <a:rPr b="0" i="0" lang="en-US" sz="2400" u="none" cap="none" strike="noStrike">
                <a:solidFill>
                  <a:srgbClr val="000000"/>
                </a:solidFill>
                <a:latin typeface="Helvetica Neue"/>
                <a:ea typeface="Helvetica Neue"/>
                <a:cs typeface="Helvetica Neue"/>
                <a:sym typeface="Helvetica Neue"/>
              </a:rPr>
              <a:t> </a:t>
            </a:r>
            <a:r>
              <a:rPr b="0" i="1" lang="en-US" sz="2400" u="none" cap="none" strike="noStrike">
                <a:solidFill>
                  <a:srgbClr val="000000"/>
                </a:solidFill>
                <a:latin typeface="Helvetica Neue"/>
                <a:ea typeface="Helvetica Neue"/>
                <a:cs typeface="Helvetica Neue"/>
                <a:sym typeface="Helvetica Neue"/>
              </a:rPr>
              <a:t>‘Why the future is discounted’</a:t>
            </a: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SzPct val="25000"/>
              <a:buFont typeface="Helvetica Neue"/>
              <a:buNone/>
            </a:pPr>
            <a:r>
              <a:rPr b="1" i="0" lang="en-US" sz="2400" u="none" cap="none" strike="noStrike">
                <a:solidFill>
                  <a:srgbClr val="000000"/>
                </a:solidFill>
                <a:latin typeface="Helvetica Neue"/>
                <a:ea typeface="Helvetica Neue"/>
                <a:cs typeface="Helvetica Neue"/>
                <a:sym typeface="Helvetica Neue"/>
              </a:rPr>
              <a:t>4. Income disparity:</a:t>
            </a:r>
            <a:r>
              <a:rPr b="0" i="0" lang="en-US" sz="2400" u="none" cap="none" strike="noStrike">
                <a:solidFill>
                  <a:srgbClr val="000000"/>
                </a:solidFill>
                <a:latin typeface="Helvetica Neue"/>
                <a:ea typeface="Helvetica Neue"/>
                <a:cs typeface="Helvetica Neue"/>
                <a:sym typeface="Helvetica Neue"/>
              </a:rPr>
              <a:t> </a:t>
            </a:r>
            <a:r>
              <a:rPr b="0" i="1" lang="en-US" sz="2400" u="none" cap="none" strike="noStrike">
                <a:solidFill>
                  <a:srgbClr val="000000"/>
                </a:solidFill>
                <a:latin typeface="Helvetica Neue"/>
                <a:ea typeface="Helvetica Neue"/>
                <a:cs typeface="Helvetica Neue"/>
                <a:sym typeface="Helvetica Neue"/>
              </a:rPr>
              <a:t>‘Poor versus super rich’</a:t>
            </a: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Font typeface="Helvetica Neue"/>
              <a:buNone/>
            </a:pPr>
            <a:r>
              <a:t/>
            </a:r>
            <a:endParaRPr b="0" i="1" sz="3600" u="none" cap="none" strike="noStrike">
              <a:solidFill>
                <a:srgbClr val="000000"/>
              </a:solidFill>
              <a:latin typeface="Helvetica Neue"/>
              <a:ea typeface="Helvetica Neue"/>
              <a:cs typeface="Helvetica Neue"/>
              <a:sym typeface="Helvetica Neue"/>
            </a:endParaRPr>
          </a:p>
          <a:p>
            <a:pPr indent="-487680" lvl="0" marL="487680" marR="0" rtl="0" algn="l">
              <a:lnSpc>
                <a:spcPct val="100000"/>
              </a:lnSpc>
              <a:spcBef>
                <a:spcPts val="0"/>
              </a:spcBef>
              <a:spcAft>
                <a:spcPts val="0"/>
              </a:spcAft>
              <a:buClr>
                <a:srgbClr val="000000"/>
              </a:buClr>
              <a:buSzPct val="25000"/>
              <a:buFont typeface="Helvetica Neue"/>
              <a:buNone/>
            </a:pPr>
            <a:r>
              <a:rPr b="1" i="0" lang="en-US" sz="2400" u="none" cap="none" strike="noStrike">
                <a:solidFill>
                  <a:srgbClr val="000000"/>
                </a:solidFill>
                <a:latin typeface="Helvetica Neue"/>
                <a:ea typeface="Helvetica Neue"/>
                <a:cs typeface="Helvetica Neue"/>
                <a:sym typeface="Helvetica Neue"/>
              </a:rPr>
              <a:t>5. Erosion of social capital:</a:t>
            </a:r>
            <a:r>
              <a:rPr b="0" i="0" lang="en-US" sz="2400" u="none" cap="none" strike="noStrike">
                <a:solidFill>
                  <a:srgbClr val="000000"/>
                </a:solidFill>
                <a:latin typeface="Helvetica Neue"/>
                <a:ea typeface="Helvetica Neue"/>
                <a:cs typeface="Helvetica Neue"/>
                <a:sym typeface="Helvetica Neue"/>
              </a:rPr>
              <a:t> </a:t>
            </a:r>
            <a:r>
              <a:rPr b="0" i="1" lang="en-US" sz="2400" u="none" cap="none" strike="noStrike">
                <a:solidFill>
                  <a:srgbClr val="000000"/>
                </a:solidFill>
                <a:latin typeface="Helvetica Neue"/>
                <a:ea typeface="Helvetica Neue"/>
                <a:cs typeface="Helvetica Neue"/>
                <a:sym typeface="Helvetica Neue"/>
              </a:rPr>
              <a:t>‘Competitive Behavior overpowers Cooperation’</a:t>
            </a:r>
          </a:p>
          <a:p>
            <a:pPr indent="-487680" lvl="0" marL="487680" marR="0" rtl="0" algn="l">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                 </a:t>
            </a:r>
          </a:p>
        </p:txBody>
      </p:sp>
      <p:sp>
        <p:nvSpPr>
          <p:cNvPr id="160" name="Shape 160"/>
          <p:cNvSpPr/>
          <p:nvPr/>
        </p:nvSpPr>
        <p:spPr>
          <a:xfrm>
            <a:off x="1273649" y="1239729"/>
            <a:ext cx="5677991" cy="863601"/>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The System Is Not A Neutral Veil:</a:t>
            </a:r>
          </a:p>
        </p:txBody>
      </p:sp>
      <p:sp>
        <p:nvSpPr>
          <p:cNvPr id="161" name="Shape 161"/>
          <p:cNvSpPr/>
          <p:nvPr/>
        </p:nvSpPr>
        <p:spPr>
          <a:xfrm>
            <a:off x="8990560" y="9093193"/>
            <a:ext cx="4014300" cy="6603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Source: Lietaer &amp; Brunnhuber 2013</a:t>
            </a:r>
          </a:p>
          <a:p>
            <a:pPr indent="0" lvl="0" marL="0" marR="0" rtl="0" algn="l">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               Brunnhuber 2016</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pic>
        <p:nvPicPr>
          <p:cNvPr id="166" name="Shape 166"/>
          <p:cNvPicPr preferRelativeResize="0"/>
          <p:nvPr/>
        </p:nvPicPr>
        <p:blipFill rotWithShape="1">
          <a:blip r:embed="rId3">
            <a:alphaModFix/>
          </a:blip>
          <a:srcRect b="0" l="0" r="0" t="0"/>
          <a:stretch/>
        </p:blipFill>
        <p:spPr>
          <a:xfrm>
            <a:off x="1801185" y="3267859"/>
            <a:ext cx="6158434" cy="4586754"/>
          </a:xfrm>
          <a:prstGeom prst="rect">
            <a:avLst/>
          </a:prstGeom>
          <a:noFill/>
          <a:ln>
            <a:noFill/>
          </a:ln>
        </p:spPr>
      </p:pic>
      <p:sp>
        <p:nvSpPr>
          <p:cNvPr id="167" name="Shape 167"/>
          <p:cNvSpPr/>
          <p:nvPr/>
        </p:nvSpPr>
        <p:spPr>
          <a:xfrm>
            <a:off x="1235312" y="1277829"/>
            <a:ext cx="6257406" cy="863601"/>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The System is intrinsically unstable:</a:t>
            </a:r>
          </a:p>
          <a:p>
            <a:pPr indent="0" lvl="0" marL="0" marR="0" rtl="0" algn="ctr">
              <a:lnSpc>
                <a:spcPct val="100000"/>
              </a:lnSpc>
              <a:spcBef>
                <a:spcPts val="0"/>
              </a:spcBef>
              <a:spcAft>
                <a:spcPts val="0"/>
              </a:spcAft>
              <a:buClr>
                <a:schemeClr val="accent2"/>
              </a:buClr>
              <a:buSzPct val="25000"/>
              <a:buFont typeface="Helvetica Neue"/>
              <a:buNone/>
            </a:pPr>
            <a:r>
              <a:rPr b="1" lang="en-US" sz="2800">
                <a:solidFill>
                  <a:schemeClr val="accent2"/>
                </a:solidFill>
                <a:latin typeface="Helvetica Neue"/>
                <a:ea typeface="Helvetica Neue"/>
                <a:cs typeface="Helvetica Neue"/>
                <a:sym typeface="Helvetica Neue"/>
              </a:rPr>
              <a:t>‘</a:t>
            </a:r>
            <a:r>
              <a:rPr b="1" i="0" lang="en-US" sz="2800" u="none" cap="none" strike="noStrike">
                <a:solidFill>
                  <a:schemeClr val="accent2"/>
                </a:solidFill>
                <a:latin typeface="Helvetica Neue"/>
                <a:ea typeface="Helvetica Neue"/>
                <a:cs typeface="Helvetica Neue"/>
                <a:sym typeface="Helvetica Neue"/>
              </a:rPr>
              <a:t>The Toothpaste is out of the Tube’</a:t>
            </a:r>
          </a:p>
        </p:txBody>
      </p:sp>
      <p:sp>
        <p:nvSpPr>
          <p:cNvPr id="168" name="Shape 168"/>
          <p:cNvSpPr/>
          <p:nvPr/>
        </p:nvSpPr>
        <p:spPr>
          <a:xfrm>
            <a:off x="3967373" y="8650842"/>
            <a:ext cx="6898854" cy="3810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53585F"/>
              </a:buClr>
              <a:buSzPct val="25000"/>
              <a:buFont typeface="Helvetica Neue"/>
              <a:buNone/>
            </a:pPr>
            <a:r>
              <a:rPr b="1" i="0" lang="en-US" sz="1800" u="none" cap="none" strike="noStrike">
                <a:solidFill>
                  <a:srgbClr val="53585F"/>
                </a:solidFill>
                <a:latin typeface="Helvetica Neue"/>
                <a:ea typeface="Helvetica Neue"/>
                <a:cs typeface="Helvetica Neue"/>
                <a:sym typeface="Helvetica Neue"/>
              </a:rPr>
              <a:t>Sinn 2015; US Das; Papaioannou et al. 2012; Lietaer et al. 2013</a:t>
            </a:r>
          </a:p>
        </p:txBody>
      </p:sp>
      <p:sp>
        <p:nvSpPr>
          <p:cNvPr id="169" name="Shape 169"/>
          <p:cNvSpPr/>
          <p:nvPr/>
        </p:nvSpPr>
        <p:spPr>
          <a:xfrm rot="-5400000">
            <a:off x="636835" y="4737099"/>
            <a:ext cx="1317128" cy="2794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0" i="0" lang="en-US" sz="1200" u="none" cap="none" strike="noStrike">
                <a:solidFill>
                  <a:srgbClr val="000000"/>
                </a:solidFill>
                <a:latin typeface="Helvetica Neue"/>
                <a:ea typeface="Helvetica Neue"/>
                <a:cs typeface="Helvetica Neue"/>
                <a:sym typeface="Helvetica Neue"/>
              </a:rPr>
              <a:t>Number of events</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3" name="Shape 173"/>
        <p:cNvGrpSpPr/>
        <p:nvPr/>
      </p:nvGrpSpPr>
      <p:grpSpPr>
        <a:xfrm>
          <a:off x="0" y="0"/>
          <a:ext cx="0" cy="0"/>
          <a:chOff x="0" y="0"/>
          <a:chExt cx="0" cy="0"/>
        </a:xfrm>
      </p:grpSpPr>
      <p:sp>
        <p:nvSpPr>
          <p:cNvPr id="174" name="Shape 174"/>
          <p:cNvSpPr/>
          <p:nvPr/>
        </p:nvSpPr>
        <p:spPr>
          <a:xfrm>
            <a:off x="1234024" y="1309686"/>
            <a:ext cx="8047551" cy="993644"/>
          </a:xfrm>
          <a:prstGeom prst="rect">
            <a:avLst/>
          </a:prstGeom>
          <a:noFill/>
          <a:ln>
            <a:noFill/>
          </a:ln>
        </p:spPr>
        <p:txBody>
          <a:bodyPr anchorCtr="0" anchor="t" bIns="65000" lIns="65000" rIns="65000" tIns="6500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Full and partial sovereign defaults (1978-2013)</a:t>
            </a:r>
          </a:p>
          <a:p>
            <a:pPr indent="0" lvl="0" marL="0" marR="0" rtl="0" algn="l">
              <a:lnSpc>
                <a:spcPct val="100000"/>
              </a:lnSpc>
              <a:spcBef>
                <a:spcPts val="0"/>
              </a:spcBef>
              <a:spcAft>
                <a:spcPts val="0"/>
              </a:spcAft>
              <a:buClr>
                <a:schemeClr val="accent2"/>
              </a:buClr>
              <a:buSzPct val="25000"/>
              <a:buFont typeface="Helvetica Neue"/>
              <a:buNone/>
            </a:pPr>
            <a:r>
              <a:rPr b="1" lang="en-US" sz="2800">
                <a:solidFill>
                  <a:schemeClr val="accent2"/>
                </a:solidFill>
                <a:latin typeface="Helvetica Neue"/>
                <a:ea typeface="Helvetica Neue"/>
                <a:cs typeface="Helvetica Neue"/>
                <a:sym typeface="Helvetica Neue"/>
              </a:rPr>
              <a:t>‘</a:t>
            </a:r>
            <a:r>
              <a:rPr b="1" i="0" lang="en-US" sz="2800" u="none" cap="none" strike="noStrike">
                <a:solidFill>
                  <a:schemeClr val="accent2"/>
                </a:solidFill>
                <a:latin typeface="Helvetica Neue"/>
                <a:ea typeface="Helvetica Neue"/>
                <a:cs typeface="Helvetica Neue"/>
                <a:sym typeface="Helvetica Neue"/>
              </a:rPr>
              <a:t>A regular and common default’</a:t>
            </a:r>
          </a:p>
        </p:txBody>
      </p:sp>
      <p:pic>
        <p:nvPicPr>
          <p:cNvPr id="175" name="Shape 175"/>
          <p:cNvPicPr preferRelativeResize="0"/>
          <p:nvPr/>
        </p:nvPicPr>
        <p:blipFill rotWithShape="1">
          <a:blip r:embed="rId3">
            <a:alphaModFix/>
          </a:blip>
          <a:srcRect b="0" l="0" r="0" t="0"/>
          <a:stretch/>
        </p:blipFill>
        <p:spPr>
          <a:xfrm>
            <a:off x="1226255" y="3138706"/>
            <a:ext cx="6615288" cy="5017800"/>
          </a:xfrm>
          <a:prstGeom prst="rect">
            <a:avLst/>
          </a:prstGeom>
          <a:noFill/>
          <a:ln>
            <a:noFill/>
          </a:ln>
        </p:spPr>
      </p:pic>
      <p:sp>
        <p:nvSpPr>
          <p:cNvPr id="176" name="Shape 176"/>
          <p:cNvSpPr/>
          <p:nvPr/>
        </p:nvSpPr>
        <p:spPr>
          <a:xfrm>
            <a:off x="8997575" y="8814075"/>
            <a:ext cx="2096245" cy="381000"/>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Source: Sinn 2015</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pic>
        <p:nvPicPr>
          <p:cNvPr id="181" name="Shape 181"/>
          <p:cNvPicPr preferRelativeResize="0"/>
          <p:nvPr/>
        </p:nvPicPr>
        <p:blipFill rotWithShape="1">
          <a:blip r:embed="rId3">
            <a:alphaModFix/>
          </a:blip>
          <a:srcRect b="0" l="0" r="0" t="0"/>
          <a:stretch/>
        </p:blipFill>
        <p:spPr>
          <a:xfrm>
            <a:off x="1302616" y="2812216"/>
            <a:ext cx="6890059" cy="5297564"/>
          </a:xfrm>
          <a:prstGeom prst="rect">
            <a:avLst/>
          </a:prstGeom>
          <a:noFill/>
          <a:ln>
            <a:noFill/>
          </a:ln>
        </p:spPr>
      </p:pic>
      <p:sp>
        <p:nvSpPr>
          <p:cNvPr id="182" name="Shape 182"/>
          <p:cNvSpPr/>
          <p:nvPr/>
        </p:nvSpPr>
        <p:spPr>
          <a:xfrm>
            <a:off x="1302757" y="1265129"/>
            <a:ext cx="6889775" cy="863601"/>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Finance at Risk: The System is unstable</a:t>
            </a:r>
          </a:p>
          <a:p>
            <a:pPr indent="0" lvl="0" marL="0" marR="0" rtl="0" algn="ctr">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F.ex: The Currency Market</a:t>
            </a:r>
          </a:p>
        </p:txBody>
      </p:sp>
      <p:sp>
        <p:nvSpPr>
          <p:cNvPr id="183" name="Shape 183"/>
          <p:cNvSpPr/>
          <p:nvPr/>
        </p:nvSpPr>
        <p:spPr>
          <a:xfrm>
            <a:off x="6603310" y="8793267"/>
            <a:ext cx="5233777" cy="279400"/>
          </a:xfrm>
          <a:prstGeom prst="rect">
            <a:avLst/>
          </a:prstGeom>
          <a:noFill/>
          <a:ln>
            <a:noFill/>
          </a:ln>
        </p:spPr>
        <p:txBody>
          <a:bodyPr anchorCtr="0" anchor="ctr" bIns="0" lIns="0" rIns="0" tIns="0">
            <a:noAutofit/>
          </a:bodyPr>
          <a:lstStyle/>
          <a:p>
            <a:pPr indent="0" lvl="0" marL="0" marR="0" rtl="0" algn="ctr">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Source: Lietaer Brunnhuber 2013 (update: 2015)</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7" name="Shape 187"/>
        <p:cNvGrpSpPr/>
        <p:nvPr/>
      </p:nvGrpSpPr>
      <p:grpSpPr>
        <a:xfrm>
          <a:off x="0" y="0"/>
          <a:ext cx="0" cy="0"/>
          <a:chOff x="0" y="0"/>
          <a:chExt cx="0" cy="0"/>
        </a:xfrm>
      </p:grpSpPr>
      <p:sp>
        <p:nvSpPr>
          <p:cNvPr id="188" name="Shape 188"/>
          <p:cNvSpPr/>
          <p:nvPr/>
        </p:nvSpPr>
        <p:spPr>
          <a:xfrm>
            <a:off x="1023100" y="3125609"/>
            <a:ext cx="11345335" cy="4917945"/>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Impact:</a:t>
            </a:r>
          </a:p>
          <a:p>
            <a:pPr indent="0" lvl="0" marL="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Helvetica Neue"/>
                <a:ea typeface="Helvetica Neue"/>
                <a:cs typeface="Helvetica Neue"/>
                <a:sym typeface="Helvetica Neue"/>
              </a:rPr>
              <a:t> Output costs</a:t>
            </a:r>
          </a:p>
          <a:p>
            <a:pPr indent="0" lvl="0" marL="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Helvetica Neue"/>
                <a:ea typeface="Helvetica Neue"/>
                <a:cs typeface="Helvetica Neue"/>
                <a:sym typeface="Helvetica Neue"/>
              </a:rPr>
              <a:t> Transfer costs</a:t>
            </a:r>
          </a:p>
          <a:p>
            <a:pPr indent="0" lvl="0" marL="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Helvetica Neue"/>
                <a:ea typeface="Helvetica Neue"/>
                <a:cs typeface="Helvetica Neue"/>
                <a:sym typeface="Helvetica Neue"/>
              </a:rPr>
              <a:t> Indirect costs</a:t>
            </a:r>
          </a:p>
          <a:p>
            <a:pPr indent="0" lvl="0" marL="0" marR="0" rtl="0" algn="l">
              <a:lnSpc>
                <a:spcPct val="100000"/>
              </a:lnSpc>
              <a:spcBef>
                <a:spcPts val="0"/>
              </a:spcBef>
              <a:spcAft>
                <a:spcPts val="0"/>
              </a:spcAft>
              <a:buClr>
                <a:srgbClr val="000000"/>
              </a:buClr>
              <a:buSzPct val="100000"/>
              <a:buFont typeface="Arial"/>
              <a:buChar char="•"/>
            </a:pPr>
            <a:r>
              <a:rPr b="0" i="0" lang="en-US" sz="2400" u="none" cap="none" strike="noStrike">
                <a:solidFill>
                  <a:srgbClr val="000000"/>
                </a:solidFill>
                <a:latin typeface="Helvetica Neue"/>
                <a:ea typeface="Helvetica Neue"/>
                <a:cs typeface="Helvetica Neue"/>
                <a:sym typeface="Helvetica Neue"/>
              </a:rPr>
              <a:t> Direct costs</a:t>
            </a:r>
          </a:p>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                 </a:t>
            </a:r>
          </a:p>
          <a:p>
            <a:pPr indent="0" lvl="0" marL="0" marR="0" rtl="0" algn="l">
              <a:lnSpc>
                <a:spcPct val="100000"/>
              </a:lnSpc>
              <a:spcBef>
                <a:spcPts val="0"/>
              </a:spcBef>
              <a:spcAft>
                <a:spcPts val="0"/>
              </a:spcAft>
              <a:buClr>
                <a:srgbClr val="000000"/>
              </a:buClr>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                          ----------------</a:t>
            </a:r>
          </a:p>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				            25% GDP</a:t>
            </a:r>
          </a:p>
          <a:p>
            <a:pPr indent="0" lvl="0" marL="0" marR="0" rtl="0" algn="l">
              <a:lnSpc>
                <a:spcPct val="100000"/>
              </a:lnSpc>
              <a:spcBef>
                <a:spcPts val="0"/>
              </a:spcBef>
              <a:spcAft>
                <a:spcPts val="0"/>
              </a:spcAft>
              <a:buClr>
                <a:srgbClr val="000000"/>
              </a:buClr>
              <a:buFont typeface="Helvetica Neue"/>
              <a:buNone/>
            </a:pPr>
            <a:r>
              <a:t/>
            </a:r>
            <a:endParaRPr b="0" i="0" sz="24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ct val="25000"/>
              <a:buFont typeface="Helvetica Neue"/>
              <a:buNone/>
            </a:pPr>
            <a:r>
              <a:rPr b="0" i="0" lang="en-US" sz="2400" u="none" cap="none" strike="noStrike">
                <a:solidFill>
                  <a:srgbClr val="000000"/>
                </a:solidFill>
                <a:latin typeface="Helvetica Neue"/>
                <a:ea typeface="Helvetica Neue"/>
                <a:cs typeface="Helvetica Neue"/>
                <a:sym typeface="Helvetica Neue"/>
              </a:rPr>
              <a:t>Pension gap (pre-post)   13%-26%</a:t>
            </a:r>
          </a:p>
        </p:txBody>
      </p:sp>
      <p:sp>
        <p:nvSpPr>
          <p:cNvPr id="189" name="Shape 189"/>
          <p:cNvSpPr/>
          <p:nvPr/>
        </p:nvSpPr>
        <p:spPr>
          <a:xfrm>
            <a:off x="4834182" y="9065540"/>
            <a:ext cx="8279273" cy="688845"/>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rgbClr val="000000"/>
              </a:buClr>
              <a:buSzPct val="25000"/>
              <a:buFont typeface="Helvetica Neue"/>
              <a:buNone/>
            </a:pPr>
            <a:r>
              <a:rPr b="1" i="0" lang="en-US" sz="1800" u="none" cap="none" strike="noStrike">
                <a:solidFill>
                  <a:srgbClr val="000000"/>
                </a:solidFill>
                <a:latin typeface="Helvetica Neue"/>
                <a:ea typeface="Helvetica Neue"/>
                <a:cs typeface="Helvetica Neue"/>
                <a:sym typeface="Helvetica Neue"/>
              </a:rPr>
              <a:t>Source: Gorton 2012, BIS 2012, Stern  2008, OECD 2012, ILO 2012, GFC 2013</a:t>
            </a:r>
          </a:p>
        </p:txBody>
      </p:sp>
      <p:sp>
        <p:nvSpPr>
          <p:cNvPr id="190" name="Shape 190"/>
          <p:cNvSpPr/>
          <p:nvPr/>
        </p:nvSpPr>
        <p:spPr>
          <a:xfrm>
            <a:off x="1285601" y="1240024"/>
            <a:ext cx="7540898" cy="863601"/>
          </a:xfrm>
          <a:prstGeom prst="rect">
            <a:avLst/>
          </a:prstGeom>
          <a:noFill/>
          <a:ln>
            <a:noFill/>
          </a:ln>
        </p:spPr>
        <p:txBody>
          <a:bodyPr anchorCtr="0" anchor="ctr" bIns="0" lIns="0" rIns="0" tIns="0">
            <a:noAutofit/>
          </a:bodyPr>
          <a:lstStyle/>
          <a:p>
            <a:pPr indent="0" lvl="0" marL="0" marR="0" rtl="0" algn="l">
              <a:lnSpc>
                <a:spcPct val="100000"/>
              </a:lnSpc>
              <a:spcBef>
                <a:spcPts val="0"/>
              </a:spcBef>
              <a:spcAft>
                <a:spcPts val="0"/>
              </a:spcAft>
              <a:buClr>
                <a:schemeClr val="accent2"/>
              </a:buClr>
              <a:buSzPct val="25000"/>
              <a:buFont typeface="Helvetica Neue"/>
              <a:buNone/>
            </a:pPr>
            <a:r>
              <a:rPr b="1" i="0" lang="en-US" sz="2800" u="none" cap="none" strike="noStrike">
                <a:solidFill>
                  <a:schemeClr val="accent2"/>
                </a:solidFill>
                <a:latin typeface="Helvetica Neue"/>
                <a:ea typeface="Helvetica Neue"/>
                <a:cs typeface="Helvetica Neue"/>
                <a:sym typeface="Helvetica Neue"/>
              </a:rPr>
              <a:t>Monetary system is expensive:</a:t>
            </a:r>
          </a:p>
          <a:p>
            <a:pPr indent="0" lvl="0" marL="0" marR="0" rtl="0" algn="l">
              <a:lnSpc>
                <a:spcPct val="100000"/>
              </a:lnSpc>
              <a:spcBef>
                <a:spcPts val="0"/>
              </a:spcBef>
              <a:spcAft>
                <a:spcPts val="0"/>
              </a:spcAft>
              <a:buClr>
                <a:schemeClr val="accent2"/>
              </a:buClr>
              <a:buSzPct val="25000"/>
              <a:buFont typeface="Helvetica Neue"/>
              <a:buNone/>
            </a:pPr>
            <a:r>
              <a:rPr b="1" lang="en-US" sz="2800">
                <a:solidFill>
                  <a:schemeClr val="accent2"/>
                </a:solidFill>
                <a:latin typeface="Helvetica Neue"/>
                <a:ea typeface="Helvetica Neue"/>
                <a:cs typeface="Helvetica Neue"/>
                <a:sym typeface="Helvetica Neue"/>
              </a:rPr>
              <a:t>‘</a:t>
            </a:r>
            <a:r>
              <a:rPr b="1" i="0" lang="en-US" sz="2800" u="none" cap="none" strike="noStrike">
                <a:solidFill>
                  <a:schemeClr val="accent2"/>
                </a:solidFill>
                <a:latin typeface="Helvetica Neue"/>
                <a:ea typeface="Helvetica Neue"/>
                <a:cs typeface="Helvetica Neue"/>
                <a:sym typeface="Helvetica Neue"/>
              </a:rPr>
              <a:t>There is no free lunch in a connected world‘</a:t>
            </a:r>
          </a:p>
        </p:txBody>
      </p:sp>
      <p:pic>
        <p:nvPicPr>
          <p:cNvPr id="191" name="Shape 191"/>
          <p:cNvPicPr preferRelativeResize="0"/>
          <p:nvPr/>
        </p:nvPicPr>
        <p:blipFill rotWithShape="1">
          <a:blip r:embed="rId3">
            <a:alphaModFix/>
          </a:blip>
          <a:srcRect b="0" l="0" r="0" t="0"/>
          <a:stretch/>
        </p:blipFill>
        <p:spPr>
          <a:xfrm>
            <a:off x="7064477" y="3084484"/>
            <a:ext cx="5342691" cy="58381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p:nvPr/>
        </p:nvSpPr>
        <p:spPr>
          <a:xfrm>
            <a:off x="1281853" y="1281287"/>
            <a:ext cx="5948868" cy="574549"/>
          </a:xfrm>
          <a:prstGeom prst="rect">
            <a:avLst/>
          </a:prstGeom>
          <a:noFill/>
          <a:ln>
            <a:noFill/>
          </a:ln>
        </p:spPr>
        <p:txBody>
          <a:bodyPr anchorCtr="0" anchor="t" bIns="65000" lIns="65000" rIns="65000" tIns="65000">
            <a:noAutofit/>
          </a:bodyPr>
          <a:lstStyle/>
          <a:p>
            <a:pPr indent="0" lvl="0" marL="0" marR="0" rtl="0" algn="l">
              <a:lnSpc>
                <a:spcPct val="100000"/>
              </a:lnSpc>
              <a:spcBef>
                <a:spcPts val="0"/>
              </a:spcBef>
              <a:spcAft>
                <a:spcPts val="0"/>
              </a:spcAft>
              <a:buClr>
                <a:schemeClr val="accent2"/>
              </a:buClr>
              <a:buSzPct val="25000"/>
              <a:buFont typeface="Helvetica Neue"/>
              <a:buNone/>
            </a:pPr>
            <a:r>
              <a:rPr b="1" i="0" lang="en-US" sz="2900" u="none" cap="none" strike="noStrike">
                <a:solidFill>
                  <a:schemeClr val="accent2"/>
                </a:solidFill>
                <a:latin typeface="Helvetica Neue"/>
                <a:ea typeface="Helvetica Neue"/>
                <a:cs typeface="Helvetica Neue"/>
                <a:sym typeface="Helvetica Neue"/>
              </a:rPr>
              <a:t>Towards a  Monetary Ecosystem:</a:t>
            </a:r>
          </a:p>
        </p:txBody>
      </p:sp>
      <p:pic>
        <p:nvPicPr>
          <p:cNvPr id="197" name="Shape 197"/>
          <p:cNvPicPr preferRelativeResize="0"/>
          <p:nvPr/>
        </p:nvPicPr>
        <p:blipFill rotWithShape="1">
          <a:blip r:embed="rId3">
            <a:alphaModFix/>
          </a:blip>
          <a:srcRect b="0" l="0" r="0" t="0"/>
          <a:stretch/>
        </p:blipFill>
        <p:spPr>
          <a:xfrm>
            <a:off x="6386923" y="3330764"/>
            <a:ext cx="3699462" cy="2006057"/>
          </a:xfrm>
          <a:prstGeom prst="rect">
            <a:avLst/>
          </a:prstGeom>
          <a:noFill/>
          <a:ln>
            <a:noFill/>
          </a:ln>
        </p:spPr>
      </p:pic>
      <p:pic>
        <p:nvPicPr>
          <p:cNvPr id="198" name="Shape 198"/>
          <p:cNvPicPr preferRelativeResize="0"/>
          <p:nvPr/>
        </p:nvPicPr>
        <p:blipFill rotWithShape="1">
          <a:blip r:embed="rId4">
            <a:alphaModFix/>
          </a:blip>
          <a:srcRect b="0" l="0" r="0" t="0"/>
          <a:stretch/>
        </p:blipFill>
        <p:spPr>
          <a:xfrm>
            <a:off x="2439292" y="3330764"/>
            <a:ext cx="3735963" cy="2006057"/>
          </a:xfrm>
          <a:prstGeom prst="rect">
            <a:avLst/>
          </a:prstGeom>
          <a:noFill/>
          <a:ln>
            <a:noFill/>
          </a:ln>
        </p:spPr>
      </p:pic>
      <p:pic>
        <p:nvPicPr>
          <p:cNvPr id="199" name="Shape 199"/>
          <p:cNvPicPr preferRelativeResize="0"/>
          <p:nvPr/>
        </p:nvPicPr>
        <p:blipFill rotWithShape="1">
          <a:blip r:embed="rId5">
            <a:alphaModFix/>
          </a:blip>
          <a:srcRect b="0" l="0" r="0" t="0"/>
          <a:stretch/>
        </p:blipFill>
        <p:spPr>
          <a:xfrm>
            <a:off x="2429442" y="5552167"/>
            <a:ext cx="3755664" cy="2322960"/>
          </a:xfrm>
          <a:prstGeom prst="rect">
            <a:avLst/>
          </a:prstGeom>
          <a:noFill/>
          <a:ln>
            <a:noFill/>
          </a:ln>
        </p:spPr>
      </p:pic>
      <p:pic>
        <p:nvPicPr>
          <p:cNvPr id="200" name="Shape 200"/>
          <p:cNvPicPr preferRelativeResize="0"/>
          <p:nvPr/>
        </p:nvPicPr>
        <p:blipFill rotWithShape="1">
          <a:blip r:embed="rId6">
            <a:alphaModFix/>
          </a:blip>
          <a:srcRect b="0" l="0" r="0" t="0"/>
          <a:stretch/>
        </p:blipFill>
        <p:spPr>
          <a:xfrm>
            <a:off x="6420067" y="5587537"/>
            <a:ext cx="3633174" cy="22522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