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20" d="100"/>
          <a:sy n="120" d="100"/>
        </p:scale>
        <p:origin x="-96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33338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Formal Centers of Social Power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3915294"/>
            <a:ext cx="10058400" cy="1683325"/>
          </a:xfrm>
        </p:spPr>
        <p:txBody>
          <a:bodyPr/>
          <a:lstStyle/>
          <a:p>
            <a:pPr algn="r"/>
            <a:r>
              <a:rPr lang="en-US" sz="2000" b="1" dirty="0" smtClean="0"/>
              <a:t>M. </a:t>
            </a:r>
            <a:r>
              <a:rPr lang="en-US" sz="2000" b="1" dirty="0" err="1" smtClean="0"/>
              <a:t>Chandrasekaran</a:t>
            </a:r>
            <a:endParaRPr lang="en-US" sz="2000" b="1" dirty="0" smtClean="0"/>
          </a:p>
          <a:p>
            <a:pPr algn="r"/>
            <a:r>
              <a:rPr lang="en-US" sz="1600" b="1" dirty="0" smtClean="0"/>
              <a:t>Fellow, Institute of chartered accountants of </a:t>
            </a:r>
            <a:r>
              <a:rPr lang="en-US" sz="1600" b="1" dirty="0" err="1" smtClean="0"/>
              <a:t>india</a:t>
            </a:r>
            <a:endParaRPr lang="en-US" sz="1600" b="1" dirty="0" smtClean="0"/>
          </a:p>
          <a:p>
            <a:pPr algn="r"/>
            <a:r>
              <a:rPr lang="en-US" sz="1600" b="1" dirty="0" smtClean="0"/>
              <a:t>Research fellow, the mother’s service society</a:t>
            </a:r>
          </a:p>
          <a:p>
            <a:endParaRPr lang="en-US" sz="1800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90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Centers of Social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Formal centers </a:t>
            </a:r>
            <a:r>
              <a:rPr lang="en-US" sz="2400" dirty="0"/>
              <a:t>of social power </a:t>
            </a:r>
            <a:r>
              <a:rPr lang="en-US" sz="2400" dirty="0" smtClean="0"/>
              <a:t>pool </a:t>
            </a:r>
            <a:r>
              <a:rPr lang="en-US" sz="2400" dirty="0"/>
              <a:t>the strengths of individuals, and draw the collective power for </a:t>
            </a:r>
            <a:r>
              <a:rPr lang="en-US" sz="2400" dirty="0" smtClean="0"/>
              <a:t>individual use. </a:t>
            </a:r>
          </a:p>
          <a:p>
            <a:r>
              <a:rPr lang="en-US" sz="2400" dirty="0" smtClean="0"/>
              <a:t>Social organizations sublimate </a:t>
            </a:r>
            <a:r>
              <a:rPr lang="en-US" sz="2400" dirty="0"/>
              <a:t>the physical energy into acceptable forms of behavior. </a:t>
            </a:r>
            <a:r>
              <a:rPr lang="en-US" sz="2400" dirty="0" smtClean="0"/>
              <a:t>All </a:t>
            </a:r>
            <a:r>
              <a:rPr lang="en-US" sz="2400" dirty="0"/>
              <a:t>social accomplishment is the result of </a:t>
            </a:r>
            <a:r>
              <a:rPr lang="en-US" sz="2400" dirty="0" smtClean="0"/>
              <a:t>sublimation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Internalization </a:t>
            </a:r>
            <a:r>
              <a:rPr lang="en-US" sz="2400" dirty="0"/>
              <a:t>of </a:t>
            </a:r>
            <a:r>
              <a:rPr lang="en-US" sz="2400" dirty="0" smtClean="0"/>
              <a:t>values </a:t>
            </a:r>
            <a:r>
              <a:rPr lang="en-US" sz="2400" dirty="0"/>
              <a:t>makes the power of the </a:t>
            </a:r>
            <a:r>
              <a:rPr lang="en-US" sz="2400" dirty="0" smtClean="0"/>
              <a:t>society </a:t>
            </a:r>
            <a:r>
              <a:rPr lang="en-US" sz="2400" dirty="0"/>
              <a:t>available to the individual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The quantity of </a:t>
            </a:r>
            <a:r>
              <a:rPr lang="en-US" sz="2400" dirty="0" smtClean="0"/>
              <a:t>power an </a:t>
            </a:r>
            <a:r>
              <a:rPr lang="en-US" sz="2400" dirty="0"/>
              <a:t>individual can receive is limited only by his </a:t>
            </a:r>
            <a:r>
              <a:rPr lang="en-US" sz="2400" dirty="0" smtClean="0"/>
              <a:t>receptivity.</a:t>
            </a:r>
          </a:p>
          <a:p>
            <a:r>
              <a:rPr lang="en-US" sz="2400" dirty="0"/>
              <a:t>Organized social power emerges in the form of formal institutions from the unorganized social potential of </a:t>
            </a:r>
            <a:r>
              <a:rPr lang="en-US" sz="2400" dirty="0" smtClean="0"/>
              <a:t>individuals.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1919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Centers of Social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Acceptance has two aspects - Individual accepting collective authority and the collective </a:t>
            </a:r>
            <a:r>
              <a:rPr lang="en-US" sz="2400" dirty="0" smtClean="0"/>
              <a:t>accepting </a:t>
            </a:r>
            <a:r>
              <a:rPr lang="en-US" sz="2400" dirty="0"/>
              <a:t>the importance of the </a:t>
            </a:r>
            <a:r>
              <a:rPr lang="en-US" sz="2400" dirty="0" smtClean="0"/>
              <a:t>individual.</a:t>
            </a:r>
          </a:p>
          <a:p>
            <a:r>
              <a:rPr lang="en-US" sz="2400" dirty="0" smtClean="0"/>
              <a:t>Formal centers need authority to discharge duties.</a:t>
            </a:r>
          </a:p>
          <a:p>
            <a:r>
              <a:rPr lang="en-US" sz="2400" dirty="0" smtClean="0"/>
              <a:t>Absolute authority often corrupts formal centers of power.</a:t>
            </a:r>
          </a:p>
          <a:p>
            <a:r>
              <a:rPr lang="en-US" sz="2400" dirty="0" smtClean="0"/>
              <a:t>Informal </a:t>
            </a:r>
            <a:r>
              <a:rPr lang="en-US" sz="2400" dirty="0"/>
              <a:t>sources of social power </a:t>
            </a:r>
            <a:r>
              <a:rPr lang="en-US" sz="2400" dirty="0" smtClean="0"/>
              <a:t>check the </a:t>
            </a:r>
            <a:r>
              <a:rPr lang="en-US" sz="2400" dirty="0"/>
              <a:t>power of </a:t>
            </a:r>
            <a:r>
              <a:rPr lang="en-US" sz="2400" dirty="0" smtClean="0"/>
              <a:t> </a:t>
            </a:r>
            <a:r>
              <a:rPr lang="en-US" sz="2400" dirty="0"/>
              <a:t>formal </a:t>
            </a:r>
            <a:r>
              <a:rPr lang="en-US" sz="2400" dirty="0" smtClean="0"/>
              <a:t>centers.</a:t>
            </a:r>
          </a:p>
          <a:p>
            <a:r>
              <a:rPr lang="en-US" sz="2400" dirty="0"/>
              <a:t>Formal centers often resist the emergence of Informal </a:t>
            </a:r>
            <a:r>
              <a:rPr lang="en-US" sz="2400" dirty="0" smtClean="0"/>
              <a:t>sources.</a:t>
            </a:r>
          </a:p>
          <a:p>
            <a:r>
              <a:rPr lang="en-US" sz="2400" dirty="0"/>
              <a:t>Formal Centers and Informal </a:t>
            </a:r>
            <a:r>
              <a:rPr lang="en-US" sz="2400" dirty="0" smtClean="0"/>
              <a:t>sources are not contraries. They are complementarities.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80202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192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Retrospect</vt:lpstr>
      <vt:lpstr>Formal Centers of Social Power</vt:lpstr>
      <vt:lpstr>Formal Centers of Social Power</vt:lpstr>
      <vt:lpstr>Formal Centers of Social Power</vt:lpstr>
    </vt:vector>
  </TitlesOfParts>
  <Company>Chandrasekaran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Centers of Social Power</dc:title>
  <dc:creator>Cs</dc:creator>
  <cp:lastModifiedBy>VS</cp:lastModifiedBy>
  <cp:revision>5</cp:revision>
  <dcterms:created xsi:type="dcterms:W3CDTF">2016-10-31T12:37:54Z</dcterms:created>
  <dcterms:modified xsi:type="dcterms:W3CDTF">2016-11-08T13:49:36Z</dcterms:modified>
</cp:coreProperties>
</file>