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3" r:id="rId3"/>
    <p:sldId id="282" r:id="rId4"/>
    <p:sldId id="275" r:id="rId5"/>
    <p:sldId id="295" r:id="rId6"/>
    <p:sldId id="285" r:id="rId7"/>
    <p:sldId id="281" r:id="rId8"/>
    <p:sldId id="280" r:id="rId9"/>
    <p:sldId id="278" r:id="rId10"/>
    <p:sldId id="292" r:id="rId11"/>
    <p:sldId id="294" r:id="rId12"/>
    <p:sldId id="293" r:id="rId13"/>
    <p:sldId id="28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1" autoAdjust="0"/>
    <p:restoredTop sz="78161" autoAdjust="0"/>
  </p:normalViewPr>
  <p:slideViewPr>
    <p:cSldViewPr>
      <p:cViewPr varScale="1">
        <p:scale>
          <a:sx n="49" d="100"/>
          <a:sy n="49" d="100"/>
        </p:scale>
        <p:origin x="14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60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0487AB-AE7C-4F51-B435-1E5534F5C05F}" type="datetimeFigureOut">
              <a:rPr lang="en-US" smtClean="0"/>
              <a:t>6/12/2014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9683AA-D857-44A0-9FE8-9E46484614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68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30E6AF-D4A5-47A6-903A-F45F6AB7E905}" type="datetimeFigureOut">
              <a:rPr lang="en-US" smtClean="0"/>
              <a:t>6/12/2014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C13738-BEEB-4065-A9C2-623E87D30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8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b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57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49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Quality</a:t>
            </a:r>
            <a:r>
              <a:rPr lang="en-US" baseline="0" dirty="0" smtClean="0"/>
              <a:t> 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0" dirty="0" smtClean="0"/>
              <a:t>Active learning – 100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Employability – Bosnia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aseline="0" dirty="0" smtClean="0"/>
              <a:t>Relevance – Ljubljana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8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 aggravated by global conformity to a single model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no simple answers to meeting these global challenges – no one side fits all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requires a rich diversity of innovative creative responses.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10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responsibility of Education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most precious cultural heritage for preserving the best of the past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most powerful technology for creating the best of the future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these turbulence times, humanity looks to our educational institutions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leadership in thought to navigate a better future.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Enormous responsibility falls on educational institutions to contribute creatively to the formulation of new ways of thinking and acting.</a:t>
            </a:r>
            <a:endParaRPr lang="en-I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33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1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06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6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9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60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are honored to have IAUP as one of our charter members and Neal King as a member of the Board of Directors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3738-BEEB-4065-A9C2-623E87D308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6838-9B08-4FBC-95EB-DABC30DC65B6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5B85-2437-4780-B1C7-A5FF0D78465A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27DD-4FC4-42B2-8113-C5007545BA42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2B29-BB58-40DA-BDD9-19744905F4FB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9625" y="6416675"/>
            <a:ext cx="2847975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645A-BD85-4E4F-89FF-4032031F805A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EF1-3FBE-4D42-A8E7-2B4D17E28D8F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C3B7-26E2-43CB-AC7C-51E98E31FBF6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AAE3-BD0A-4D37-A88A-C10B50666003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A68A-D5B8-4245-9513-6440D7526003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65FE-65F7-4959-B125-09E0C2A400E5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1818-0723-40A5-BEDA-9630F9D60F9E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62082A-9334-4945-BDDF-6A01BB796561}" type="datetime1">
              <a:rPr lang="en-US" smtClean="0"/>
              <a:t>6/12/2014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F555AE-BF6B-496F-B4C7-1808BBF369D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nico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599"/>
            <a:ext cx="7772400" cy="19050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effectLst/>
                <a:latin typeface="Arno Pro" pitchFamily="18" charset="0"/>
              </a:rPr>
              <a:t>Coming Revolution in </a:t>
            </a:r>
            <a:br>
              <a:rPr lang="en-US" sz="5400" b="1" dirty="0" smtClean="0">
                <a:effectLst/>
                <a:latin typeface="Arno Pro" pitchFamily="18" charset="0"/>
              </a:rPr>
            </a:br>
            <a:r>
              <a:rPr lang="en-US" sz="5400" b="1" dirty="0" smtClean="0">
                <a:effectLst/>
                <a:latin typeface="Arno Pro" pitchFamily="18" charset="0"/>
              </a:rPr>
              <a:t>Higher Education </a:t>
            </a:r>
            <a:endParaRPr lang="en-US" sz="5400" b="1" dirty="0">
              <a:effectLst/>
              <a:latin typeface="Arno Pro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8001000" cy="1905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Garry Jacobs</a:t>
            </a:r>
            <a:r>
              <a:rPr lang="en-US" dirty="0" smtClean="0">
                <a:solidFill>
                  <a:schemeClr val="tx1"/>
                </a:solidFill>
              </a:rPr>
              <a:t>, Chief Executive Officer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World University Consortium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hlinkClick r:id="rId3"/>
              </a:rPr>
              <a:t>www.wunicon.org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IAUP 17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Triennial Conference – Yokohama – June 11-14, 2014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24"/>
          <a:stretch/>
        </p:blipFill>
        <p:spPr>
          <a:xfrm>
            <a:off x="760021" y="0"/>
            <a:ext cx="7623958" cy="14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676400"/>
          </a:xfrm>
        </p:spPr>
        <p:txBody>
          <a:bodyPr/>
          <a:lstStyle/>
          <a:p>
            <a:r>
              <a:rPr lang="en-US" dirty="0" smtClean="0"/>
              <a:t>World University Consortium</a:t>
            </a:r>
            <a:br>
              <a:rPr lang="en-US" dirty="0" smtClean="0"/>
            </a:br>
            <a:r>
              <a:rPr lang="en-US" dirty="0">
                <a:solidFill>
                  <a:srgbClr val="860000"/>
                </a:solidFill>
              </a:rPr>
              <a:t>Alliance of </a:t>
            </a:r>
            <a:r>
              <a:rPr lang="en-US" dirty="0" smtClean="0">
                <a:solidFill>
                  <a:srgbClr val="860000"/>
                </a:solidFill>
              </a:rPr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5486400"/>
          </a:xfrm>
        </p:spPr>
        <p:txBody>
          <a:bodyPr>
            <a:normAutofit/>
          </a:bodyPr>
          <a:lstStyle/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Universities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Research institutes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Governments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Business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Civil Society NGOs</a:t>
            </a: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Trade Unions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WUC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272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  <a:cs typeface="Arial" pitchFamily="34" charset="0"/>
              </a:rPr>
              <a:t>To generate new ideas, innovative strategies and new </a:t>
            </a:r>
            <a:r>
              <a:rPr lang="en-US" sz="3600" dirty="0">
                <a:solidFill>
                  <a:srgbClr val="C00000"/>
                </a:solidFill>
                <a:cs typeface="Arial" pitchFamily="34" charset="0"/>
              </a:rPr>
              <a:t>models of cooperation in </a:t>
            </a:r>
            <a:r>
              <a:rPr lang="en-US" sz="3600" dirty="0" smtClean="0">
                <a:solidFill>
                  <a:srgbClr val="C00000"/>
                </a:solidFill>
                <a:cs typeface="Arial" pitchFamily="34" charset="0"/>
              </a:rPr>
              <a:t>teaching</a:t>
            </a:r>
            <a:r>
              <a:rPr lang="en-US" sz="3600" dirty="0">
                <a:solidFill>
                  <a:srgbClr val="C00000"/>
                </a:solidFill>
                <a:cs typeface="Arial" pitchFamily="34" charset="0"/>
              </a:rPr>
              <a:t>,  research, </a:t>
            </a:r>
            <a:r>
              <a:rPr lang="en-US" sz="3600" dirty="0" smtClean="0">
                <a:solidFill>
                  <a:srgbClr val="C00000"/>
                </a:solidFill>
                <a:cs typeface="Arial" pitchFamily="34" charset="0"/>
              </a:rPr>
              <a:t>government-university partnerships, national partnerships, knowledge application</a:t>
            </a:r>
            <a:r>
              <a:rPr lang="en-US" sz="3600" dirty="0">
                <a:solidFill>
                  <a:srgbClr val="C00000"/>
                </a:solidFill>
                <a:cs typeface="Arial" pitchFamily="34" charset="0"/>
              </a:rPr>
              <a:t>, </a:t>
            </a:r>
            <a:r>
              <a:rPr lang="en-US" sz="3600" dirty="0" smtClean="0">
                <a:solidFill>
                  <a:srgbClr val="C00000"/>
                </a:solidFill>
                <a:cs typeface="Arial" pitchFamily="34" charset="0"/>
              </a:rPr>
              <a:t>and </a:t>
            </a:r>
            <a:r>
              <a:rPr lang="en-US" sz="3600" dirty="0">
                <a:solidFill>
                  <a:srgbClr val="C00000"/>
                </a:solidFill>
                <a:cs typeface="Arial" pitchFamily="34" charset="0"/>
              </a:rPr>
              <a:t>responsible leadership. </a:t>
            </a:r>
            <a:endParaRPr lang="it-IT" sz="3600" dirty="0">
              <a:solidFill>
                <a:srgbClr val="C0000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WUC 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</a:rPr>
              <a:t>New </a:t>
            </a:r>
            <a:r>
              <a:rPr lang="en-US" sz="2600" b="1" dirty="0">
                <a:solidFill>
                  <a:schemeClr val="tx1"/>
                </a:solidFill>
              </a:rPr>
              <a:t>metrics for </a:t>
            </a:r>
            <a:r>
              <a:rPr lang="en-US" sz="2600" b="1" dirty="0" smtClean="0">
                <a:solidFill>
                  <a:schemeClr val="tx1"/>
                </a:solidFill>
              </a:rPr>
              <a:t>Quality 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>
                <a:solidFill>
                  <a:schemeClr val="tx1"/>
                </a:solidFill>
              </a:rPr>
              <a:t>Active </a:t>
            </a:r>
            <a:r>
              <a:rPr lang="en-US" sz="2600" b="1" dirty="0" smtClean="0">
                <a:solidFill>
                  <a:schemeClr val="tx1"/>
                </a:solidFill>
              </a:rPr>
              <a:t>Learning processes &amp; tools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Employability  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Social Relevance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Sustainability 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Original </a:t>
            </a:r>
            <a:r>
              <a:rPr lang="en-US" sz="2600" b="1" dirty="0">
                <a:solidFill>
                  <a:schemeClr val="tx1"/>
                </a:solidFill>
              </a:rPr>
              <a:t>T</a:t>
            </a:r>
            <a:r>
              <a:rPr lang="en-US" sz="2600" b="1" dirty="0" smtClean="0">
                <a:solidFill>
                  <a:schemeClr val="tx1"/>
                </a:solidFill>
              </a:rPr>
              <a:t>hinking &amp; Creativity </a:t>
            </a:r>
          </a:p>
          <a:p>
            <a:r>
              <a:rPr lang="en-US" sz="2600" b="1" dirty="0" smtClean="0">
                <a:solidFill>
                  <a:schemeClr val="tx1"/>
                </a:solidFill>
              </a:rPr>
              <a:t>Individuality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600" b="1" dirty="0" smtClean="0">
                <a:solidFill>
                  <a:schemeClr val="tx1"/>
                </a:solidFill>
              </a:rPr>
              <a:t>Values-based knowledge 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New </a:t>
            </a:r>
            <a:r>
              <a:rPr lang="en-US" sz="2800" b="1" dirty="0">
                <a:solidFill>
                  <a:srgbClr val="C00000"/>
                </a:solidFill>
              </a:rPr>
              <a:t>Paradigm </a:t>
            </a:r>
            <a:r>
              <a:rPr lang="en-US" sz="2800" b="1" dirty="0" smtClean="0">
                <a:solidFill>
                  <a:srgbClr val="C00000"/>
                </a:solidFill>
              </a:rPr>
              <a:t>Trans-disciplinary Courses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www.wunicon.org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7" t="6393"/>
          <a:stretch/>
        </p:blipFill>
        <p:spPr bwMode="auto">
          <a:xfrm>
            <a:off x="0" y="993228"/>
            <a:ext cx="9160576" cy="580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7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sz="4000" dirty="0" smtClean="0"/>
              <a:t>Global Challenges to Human Security 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Political Freedom and Human Rights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Finance and Economy 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Employment and Social Security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Energy &amp; Ecology 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Peace and International Security </a:t>
            </a:r>
          </a:p>
          <a:p>
            <a:r>
              <a:rPr lang="en-US" sz="3200" b="1" dirty="0" smtClean="0">
                <a:solidFill>
                  <a:schemeClr val="tx1"/>
                </a:solidFill>
              </a:rPr>
              <a:t>Global Governance &amp; Rule of Law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-bg-04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676400"/>
            <a:ext cx="9296400" cy="5181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1600200"/>
          </a:xfrm>
        </p:spPr>
        <p:txBody>
          <a:bodyPr/>
          <a:lstStyle/>
          <a:p>
            <a:r>
              <a:rPr lang="en-US" sz="4800" dirty="0" smtClean="0"/>
              <a:t>Education is essential to address each of these challenges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Revolutionary Transition</a:t>
            </a:r>
            <a:br>
              <a:rPr lang="en-US" dirty="0" smtClean="0"/>
            </a:br>
            <a:r>
              <a:rPr lang="en-US" dirty="0" smtClean="0"/>
              <a:t>in Global Higher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429000"/>
            <a:ext cx="8458200" cy="3276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Rising expectations for higher education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Democratization is universalizing access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Massification</a:t>
            </a:r>
            <a:r>
              <a:rPr lang="en-US" dirty="0" smtClean="0">
                <a:solidFill>
                  <a:schemeClr val="tx1"/>
                </a:solidFill>
              </a:rPr>
              <a:t> is standardizing the product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Commercialization &amp; globalization are increasing competition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Government deficits are exerting financial pressure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Search for jobs drives </a:t>
            </a:r>
            <a:r>
              <a:rPr lang="en-US" dirty="0" err="1" smtClean="0">
                <a:solidFill>
                  <a:schemeClr val="tx1"/>
                </a:solidFill>
              </a:rPr>
              <a:t>vocationalization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Technology is spurring innovations in pedagogy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slide-bg-01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282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dirty="0" smtClean="0"/>
              <a:t>Need for Cultural Diversity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 indent="-1714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Globalization is fostering a monoculture of conformity and uniformity</a:t>
            </a:r>
          </a:p>
          <a:p>
            <a:pPr marL="171450" lvl="1" indent="-1714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We need the creativity of social </a:t>
            </a:r>
            <a:r>
              <a:rPr lang="en-US" sz="2400" b="1" dirty="0">
                <a:solidFill>
                  <a:schemeClr val="tx1"/>
                </a:solidFill>
              </a:rPr>
              <a:t>and cultural </a:t>
            </a:r>
            <a:r>
              <a:rPr lang="en-US" sz="2400" b="1" dirty="0" smtClean="0">
                <a:solidFill>
                  <a:schemeClr val="tx1"/>
                </a:solidFill>
              </a:rPr>
              <a:t>diversity</a:t>
            </a:r>
            <a:endParaRPr lang="en-IN" sz="2400" b="1" dirty="0">
              <a:solidFill>
                <a:schemeClr val="tx1"/>
              </a:solidFill>
            </a:endParaRPr>
          </a:p>
          <a:p>
            <a:pPr marL="171450" lvl="0" indent="-1714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We need a </a:t>
            </a:r>
            <a:r>
              <a:rPr lang="en-US" b="1" dirty="0" smtClean="0">
                <a:solidFill>
                  <a:srgbClr val="860000"/>
                </a:solidFill>
              </a:rPr>
              <a:t>New Paradigm for Human Development</a:t>
            </a:r>
          </a:p>
          <a:p>
            <a:pPr marL="171450" lvl="0" indent="-1714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We need a </a:t>
            </a:r>
            <a:r>
              <a:rPr lang="en-US" b="1" dirty="0" smtClean="0">
                <a:solidFill>
                  <a:schemeClr val="tx1"/>
                </a:solidFill>
              </a:rPr>
              <a:t>resurgence of </a:t>
            </a:r>
            <a:r>
              <a:rPr lang="en-US" b="1" dirty="0" smtClean="0">
                <a:solidFill>
                  <a:schemeClr val="tx1"/>
                </a:solidFill>
              </a:rPr>
              <a:t>Asian originality and Resilience</a:t>
            </a:r>
            <a:endParaRPr lang="en-IN" b="1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endParaRPr lang="en-US" sz="3600" b="1" dirty="0"/>
          </a:p>
          <a:p>
            <a:pPr>
              <a:spcBef>
                <a:spcPts val="1200"/>
              </a:spcBef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600200"/>
          </a:xfrm>
        </p:spPr>
        <p:txBody>
          <a:bodyPr/>
          <a:lstStyle/>
          <a:p>
            <a:r>
              <a:rPr lang="en-US" dirty="0" smtClean="0"/>
              <a:t>Challenges</a:t>
            </a:r>
            <a:r>
              <a:rPr lang="en-US" baseline="0" dirty="0" smtClean="0"/>
              <a:t> in Higher Education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95 million students</a:t>
            </a:r>
            <a:endParaRPr lang="en-US" dirty="0"/>
          </a:p>
        </p:txBody>
      </p:sp>
      <p:pic>
        <p:nvPicPr>
          <p:cNvPr id="2" name="Picture 1" descr="slide-bg-0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-bg-03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76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f</a:t>
            </a:r>
            <a:r>
              <a:rPr lang="en-US" sz="3200" b="1" dirty="0" smtClean="0">
                <a:solidFill>
                  <a:srgbClr val="C00000"/>
                </a:solidFill>
              </a:rPr>
              <a:t>rom the classroom to the world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Individuation of Learning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285750" indent="-2857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New technology challenges us to develop appropriate pedagogy </a:t>
            </a:r>
          </a:p>
          <a:p>
            <a:pPr marL="285750" indent="-2857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Future </a:t>
            </a:r>
            <a:r>
              <a:rPr lang="en-US" b="1" dirty="0">
                <a:solidFill>
                  <a:schemeClr val="tx1"/>
                </a:solidFill>
              </a:rPr>
              <a:t>learning will be much more active and participative than the classical </a:t>
            </a:r>
            <a:r>
              <a:rPr lang="en-US" b="1" dirty="0" smtClean="0">
                <a:solidFill>
                  <a:schemeClr val="tx1"/>
                </a:solidFill>
              </a:rPr>
              <a:t>model of knowledge transfer</a:t>
            </a:r>
          </a:p>
          <a:p>
            <a:pPr marL="285750" indent="-2857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We need a pedagogy that promotes development of the whole person and </a:t>
            </a:r>
            <a:r>
              <a:rPr lang="en-US" b="1" dirty="0" smtClean="0">
                <a:solidFill>
                  <a:schemeClr val="tx1"/>
                </a:solidFill>
              </a:rPr>
              <a:t>true </a:t>
            </a:r>
            <a:r>
              <a:rPr lang="en-US" b="1" dirty="0" smtClean="0">
                <a:solidFill>
                  <a:schemeClr val="tx1"/>
                </a:solidFill>
              </a:rPr>
              <a:t>mental individuality  </a:t>
            </a:r>
          </a:p>
          <a:p>
            <a:pPr marL="285750" indent="-285750">
              <a:spcBef>
                <a:spcPts val="120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Creative </a:t>
            </a:r>
            <a:r>
              <a:rPr lang="en-US" b="1" cap="all" dirty="0" smtClean="0">
                <a:solidFill>
                  <a:srgbClr val="860000"/>
                </a:solidFill>
              </a:rPr>
              <a:t>Individuality</a:t>
            </a:r>
            <a:r>
              <a:rPr lang="en-US" b="1" cap="all" dirty="0" smtClean="0">
                <a:solidFill>
                  <a:schemeClr val="tx1"/>
                </a:solidFill>
              </a:rPr>
              <a:t> – </a:t>
            </a:r>
            <a:r>
              <a:rPr lang="en-US" b="1" dirty="0" smtClean="0">
                <a:solidFill>
                  <a:schemeClr val="tx1"/>
                </a:solidFill>
              </a:rPr>
              <a:t>not self-centered Individualism</a:t>
            </a:r>
            <a:endParaRPr lang="en-US" b="1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-bg-06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Question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555AE-BF6B-496F-B4C7-1808BBF369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1209</TotalTime>
  <Words>441</Words>
  <Application>Microsoft Office PowerPoint</Application>
  <PresentationFormat>On-screen Show (4:3)</PresentationFormat>
  <Paragraphs>94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Arno Pro</vt:lpstr>
      <vt:lpstr>Calibri</vt:lpstr>
      <vt:lpstr>Century Gothic</vt:lpstr>
      <vt:lpstr>Courier New</vt:lpstr>
      <vt:lpstr>Executive</vt:lpstr>
      <vt:lpstr>Coming Revolution in  Higher Education </vt:lpstr>
      <vt:lpstr>Global Challenges to Human Security </vt:lpstr>
      <vt:lpstr>Education is essential to address each of these challenges</vt:lpstr>
      <vt:lpstr>Revolutionary Transition in Global Higher Education</vt:lpstr>
      <vt:lpstr>Need for Cultural Diversity</vt:lpstr>
      <vt:lpstr>Challenges in Higher Education </vt:lpstr>
      <vt:lpstr>Virtualization </vt:lpstr>
      <vt:lpstr>Individuation of Learning </vt:lpstr>
      <vt:lpstr>The Big Question </vt:lpstr>
      <vt:lpstr>World University Consortium Alliance of Stakeholders</vt:lpstr>
      <vt:lpstr>WUC Objectives</vt:lpstr>
      <vt:lpstr>WUC Priorities </vt:lpstr>
      <vt:lpstr>www.wunicon.org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University Consortium  Meeting of Charter Members</dc:title>
  <dc:creator>Garry Jacobs</dc:creator>
  <cp:lastModifiedBy>Garry Jacobs</cp:lastModifiedBy>
  <cp:revision>62</cp:revision>
  <cp:lastPrinted>2014-06-08T06:57:19Z</cp:lastPrinted>
  <dcterms:created xsi:type="dcterms:W3CDTF">2014-02-11T15:37:29Z</dcterms:created>
  <dcterms:modified xsi:type="dcterms:W3CDTF">2014-06-11T21:50:17Z</dcterms:modified>
</cp:coreProperties>
</file>