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</p:sldMasterIdLst>
  <p:notesMasterIdLst>
    <p:notesMasterId r:id="rId48"/>
  </p:notesMasterIdLst>
  <p:handoutMasterIdLst>
    <p:handoutMasterId r:id="rId49"/>
  </p:handoutMasterIdLst>
  <p:sldIdLst>
    <p:sldId id="284" r:id="rId2"/>
    <p:sldId id="470" r:id="rId3"/>
    <p:sldId id="288" r:id="rId4"/>
    <p:sldId id="314" r:id="rId5"/>
    <p:sldId id="315" r:id="rId6"/>
    <p:sldId id="316" r:id="rId7"/>
    <p:sldId id="458" r:id="rId8"/>
    <p:sldId id="459" r:id="rId9"/>
    <p:sldId id="460" r:id="rId10"/>
    <p:sldId id="461" r:id="rId11"/>
    <p:sldId id="462" r:id="rId12"/>
    <p:sldId id="463" r:id="rId13"/>
    <p:sldId id="464" r:id="rId14"/>
    <p:sldId id="465" r:id="rId15"/>
    <p:sldId id="466" r:id="rId16"/>
    <p:sldId id="467" r:id="rId17"/>
    <p:sldId id="469" r:id="rId18"/>
    <p:sldId id="287" r:id="rId19"/>
    <p:sldId id="317" r:id="rId20"/>
    <p:sldId id="471" r:id="rId21"/>
    <p:sldId id="472" r:id="rId22"/>
    <p:sldId id="473" r:id="rId23"/>
    <p:sldId id="474" r:id="rId24"/>
    <p:sldId id="455" r:id="rId25"/>
    <p:sldId id="475" r:id="rId26"/>
    <p:sldId id="456" r:id="rId27"/>
    <p:sldId id="476" r:id="rId28"/>
    <p:sldId id="441" r:id="rId29"/>
    <p:sldId id="457" r:id="rId30"/>
    <p:sldId id="477" r:id="rId31"/>
    <p:sldId id="479" r:id="rId32"/>
    <p:sldId id="478" r:id="rId33"/>
    <p:sldId id="480" r:id="rId34"/>
    <p:sldId id="450" r:id="rId35"/>
    <p:sldId id="482" r:id="rId36"/>
    <p:sldId id="445" r:id="rId37"/>
    <p:sldId id="481" r:id="rId38"/>
    <p:sldId id="487" r:id="rId39"/>
    <p:sldId id="484" r:id="rId40"/>
    <p:sldId id="485" r:id="rId41"/>
    <p:sldId id="483" r:id="rId42"/>
    <p:sldId id="486" r:id="rId43"/>
    <p:sldId id="449" r:id="rId44"/>
    <p:sldId id="488" r:id="rId45"/>
    <p:sldId id="295" r:id="rId46"/>
    <p:sldId id="297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  <a:srgbClr val="FFCC00"/>
    <a:srgbClr val="0069B8"/>
    <a:srgbClr val="006BBC"/>
    <a:srgbClr val="0070C4"/>
    <a:srgbClr val="FFFF00"/>
    <a:srgbClr val="33CC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79" autoAdjust="0"/>
    <p:restoredTop sz="91393" autoAdjust="0"/>
  </p:normalViewPr>
  <p:slideViewPr>
    <p:cSldViewPr>
      <p:cViewPr>
        <p:scale>
          <a:sx n="70" d="100"/>
          <a:sy n="70" d="100"/>
        </p:scale>
        <p:origin x="-1116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84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549E222-2FCC-4F3D-88E7-E600C530E28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27316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noProof="0" smtClean="0"/>
              <a:t>Образец текста</a:t>
            </a:r>
          </a:p>
          <a:p>
            <a:pPr lvl="1"/>
            <a:r>
              <a:rPr lang="ru-RU" altLang="uk-UA" noProof="0" smtClean="0"/>
              <a:t>Второй уровень</a:t>
            </a:r>
          </a:p>
          <a:p>
            <a:pPr lvl="2"/>
            <a:r>
              <a:rPr lang="ru-RU" altLang="uk-UA" noProof="0" smtClean="0"/>
              <a:t>Третий уровень</a:t>
            </a:r>
          </a:p>
          <a:p>
            <a:pPr lvl="3"/>
            <a:r>
              <a:rPr lang="ru-RU" altLang="uk-UA" noProof="0" smtClean="0"/>
              <a:t>Четвертый уровень</a:t>
            </a:r>
          </a:p>
          <a:p>
            <a:pPr lvl="4"/>
            <a:r>
              <a:rPr lang="ru-RU" altLang="uk-UA" noProof="0" smtClean="0"/>
              <a:t>Пятый уровень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AF323FE-FFA9-4537-83E3-386F0058AE1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39612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20EAA3D-F7FF-429A-89A5-2ACED614FBF6}" type="slidenum">
              <a:rPr lang="ru-RU" altLang="uk-UA" smtClean="0"/>
              <a:pPr/>
              <a:t>1</a:t>
            </a:fld>
            <a:endParaRPr lang="ru-RU" altLang="uk-UA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alt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Docs\Politics\NK-2014\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75656" y="3501008"/>
            <a:ext cx="7239000" cy="1224136"/>
          </a:xfrm>
        </p:spPr>
        <p:txBody>
          <a:bodyPr/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4797152"/>
            <a:ext cx="7239000" cy="1248544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E762B-C76D-4D52-8ED1-1D1E25DDFDE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046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812E1-67EC-4239-A9B8-CB359D73888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0857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38938" y="301625"/>
            <a:ext cx="1944687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00113" y="301625"/>
            <a:ext cx="5686425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51D28-16C8-4A06-BF8F-6E630DDC76C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71567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301625"/>
            <a:ext cx="77835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00113" y="1827213"/>
            <a:ext cx="381476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7275" y="1827213"/>
            <a:ext cx="381635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8735B-5A0E-4916-8903-A92F952B4F3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2608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839CC-D720-4D4F-816C-347BE835175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104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BE5D2-534C-4594-9499-6FE35477C5E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7688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00113" y="1827213"/>
            <a:ext cx="38147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7275" y="1827213"/>
            <a:ext cx="38163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7C2EC-B298-46B1-861F-4018032B946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1706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8537C-8D26-40BC-8283-46A27A75444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4780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74598-C619-4ED1-89B5-19ECC300F60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7077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87265-089C-4556-A15A-55F7B84CB34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044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FD52F-5DD2-4977-8409-EFFD26B9119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7002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7C0C3-6B3B-4FEF-A493-DBC34940CF0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15890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827213"/>
            <a:ext cx="77835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Образец текста</a:t>
            </a:r>
          </a:p>
          <a:p>
            <a:pPr lvl="1"/>
            <a:r>
              <a:rPr lang="uk-UA" altLang="uk-UA" smtClean="0"/>
              <a:t>Второй уровень</a:t>
            </a:r>
          </a:p>
          <a:p>
            <a:pPr lvl="2"/>
            <a:r>
              <a:rPr lang="uk-UA" altLang="uk-UA" smtClean="0"/>
              <a:t>Третий уровень</a:t>
            </a:r>
          </a:p>
          <a:p>
            <a:pPr lvl="3"/>
            <a:r>
              <a:rPr lang="uk-UA" altLang="uk-UA" smtClean="0"/>
              <a:t>Четвертый уровень</a:t>
            </a:r>
          </a:p>
          <a:p>
            <a:pPr lvl="4"/>
            <a:r>
              <a:rPr lang="uk-UA" altLang="uk-UA" smtClean="0"/>
              <a:t>Пятый уровень</a:t>
            </a: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01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01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411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8F65AB4-1F6E-48E2-A289-3125C3180BE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1030" name="Line 17"/>
          <p:cNvSpPr>
            <a:spLocks noChangeShapeType="1"/>
          </p:cNvSpPr>
          <p:nvPr userDrawn="1"/>
        </p:nvSpPr>
        <p:spPr bwMode="auto">
          <a:xfrm>
            <a:off x="0" y="1638300"/>
            <a:ext cx="8820150" cy="0"/>
          </a:xfrm>
          <a:prstGeom prst="line">
            <a:avLst/>
          </a:prstGeom>
          <a:noFill/>
          <a:ln w="28575">
            <a:solidFill>
              <a:srgbClr val="005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1031" name="Picture 23" descr="C:\Docs\Politics\NK-2014\2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1647825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Блок-схема: ручной ввод 2"/>
          <p:cNvSpPr/>
          <p:nvPr userDrawn="1"/>
        </p:nvSpPr>
        <p:spPr>
          <a:xfrm rot="16200000">
            <a:off x="1171575" y="628651"/>
            <a:ext cx="503237" cy="3921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5 w 10000"/>
              <a:gd name="connsiteY0" fmla="*/ 436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5 w 10000"/>
              <a:gd name="connsiteY4" fmla="*/ 4361 h 10000"/>
              <a:gd name="connsiteX0" fmla="*/ 35 w 10000"/>
              <a:gd name="connsiteY0" fmla="*/ 5243 h 10882"/>
              <a:gd name="connsiteX1" fmla="*/ 10000 w 10000"/>
              <a:gd name="connsiteY1" fmla="*/ 0 h 10882"/>
              <a:gd name="connsiteX2" fmla="*/ 10000 w 10000"/>
              <a:gd name="connsiteY2" fmla="*/ 10882 h 10882"/>
              <a:gd name="connsiteX3" fmla="*/ 0 w 10000"/>
              <a:gd name="connsiteY3" fmla="*/ 10882 h 10882"/>
              <a:gd name="connsiteX4" fmla="*/ 35 w 10000"/>
              <a:gd name="connsiteY4" fmla="*/ 5243 h 1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882">
                <a:moveTo>
                  <a:pt x="35" y="5243"/>
                </a:moveTo>
                <a:lnTo>
                  <a:pt x="10000" y="0"/>
                </a:lnTo>
                <a:lnTo>
                  <a:pt x="10000" y="10882"/>
                </a:lnTo>
                <a:lnTo>
                  <a:pt x="0" y="10882"/>
                </a:lnTo>
                <a:cubicBezTo>
                  <a:pt x="12" y="9002"/>
                  <a:pt x="23" y="7123"/>
                  <a:pt x="35" y="5243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1619250" y="573088"/>
            <a:ext cx="7200900" cy="503237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0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74825" y="301625"/>
            <a:ext cx="6908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3450" y="3212976"/>
            <a:ext cx="7815263" cy="1224135"/>
          </a:xfrm>
        </p:spPr>
        <p:txBody>
          <a:bodyPr/>
          <a:lstStyle/>
          <a:p>
            <a:pPr eaLnBrk="1" hangingPunct="1"/>
            <a:r>
              <a:rPr lang="en-US" altLang="uk-UA" sz="3600" b="1" dirty="0" smtClean="0"/>
              <a:t>Civilizational Role of Ukraine</a:t>
            </a:r>
            <a:endParaRPr lang="uk-UA" altLang="uk-UA" sz="3600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4557464"/>
            <a:ext cx="7921625" cy="1751856"/>
          </a:xfrm>
        </p:spPr>
        <p:txBody>
          <a:bodyPr/>
          <a:lstStyle/>
          <a:p>
            <a:pPr eaLnBrk="1" hangingPunct="1"/>
            <a:r>
              <a:rPr lang="en-US" altLang="uk-UA" sz="2800" dirty="0"/>
              <a:t>What </a:t>
            </a:r>
            <a:r>
              <a:rPr lang="en-US" altLang="uk-UA" sz="2800" dirty="0" smtClean="0"/>
              <a:t>lessons</a:t>
            </a:r>
            <a:br>
              <a:rPr lang="en-US" altLang="uk-UA" sz="2800" dirty="0" smtClean="0"/>
            </a:br>
            <a:r>
              <a:rPr lang="en-US" altLang="uk-UA" sz="2800" dirty="0" smtClean="0"/>
              <a:t>can </a:t>
            </a:r>
            <a:r>
              <a:rPr lang="en-US" altLang="uk-UA" sz="2800" dirty="0"/>
              <a:t>Ukraine share with the world?</a:t>
            </a:r>
            <a:endParaRPr lang="uk-UA" altLang="uk-UA" sz="2800" dirty="0" smtClean="0"/>
          </a:p>
          <a:p>
            <a:pPr eaLnBrk="1" hangingPunct="1"/>
            <a:endParaRPr lang="uk-UA" altLang="uk-UA" sz="2800" dirty="0" smtClean="0"/>
          </a:p>
          <a:p>
            <a:pPr algn="r" eaLnBrk="1" hangingPunct="1"/>
            <a:r>
              <a:rPr lang="en-US" altLang="uk-UA" sz="2800" dirty="0" err="1" smtClean="0"/>
              <a:t>Valerii</a:t>
            </a:r>
            <a:r>
              <a:rPr lang="en-US" altLang="uk-UA" sz="2800" dirty="0" smtClean="0"/>
              <a:t> </a:t>
            </a:r>
            <a:r>
              <a:rPr lang="en-US" altLang="uk-UA" sz="2800" dirty="0" err="1" smtClean="0"/>
              <a:t>Pekar</a:t>
            </a:r>
            <a:endParaRPr lang="uk-UA" altLang="uk-UA" sz="2800" dirty="0" smtClean="0"/>
          </a:p>
        </p:txBody>
      </p:sp>
    </p:spTree>
    <p:extLst>
      <p:ext uri="{BB962C8B-B14F-4D97-AF65-F5344CB8AC3E}">
        <p14:creationId xmlns:p14="http://schemas.microsoft.com/office/powerpoint/2010/main" val="51098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 rot="-1474958">
            <a:off x="4651375" y="4540250"/>
            <a:ext cx="792163" cy="1168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-1474958">
            <a:off x="5076825" y="2852738"/>
            <a:ext cx="792163" cy="259238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 rot="-1474958">
            <a:off x="6088063" y="3868738"/>
            <a:ext cx="792162" cy="11811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 rot="-1474958">
            <a:off x="6983413" y="4333875"/>
            <a:ext cx="792162" cy="34766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V="1">
            <a:off x="3419475" y="4076700"/>
            <a:ext cx="5545138" cy="2592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rot="16200000" flipV="1">
            <a:off x="863600" y="4113213"/>
            <a:ext cx="3492500" cy="161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200" name="AutoShape 8"/>
          <p:cNvSpPr>
            <a:spLocks noChangeArrowheads="1"/>
          </p:cNvSpPr>
          <p:nvPr/>
        </p:nvSpPr>
        <p:spPr bwMode="auto">
          <a:xfrm>
            <a:off x="6948488" y="3141663"/>
            <a:ext cx="1295400" cy="1296987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7183438" y="3508375"/>
            <a:ext cx="84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0000FF"/>
                </a:solidFill>
              </a:rPr>
              <a:t>3%</a:t>
            </a:r>
            <a:endParaRPr lang="ru-RU" sz="3600">
              <a:solidFill>
                <a:srgbClr val="0000FF"/>
              </a:solidFill>
            </a:endParaRPr>
          </a:p>
        </p:txBody>
      </p:sp>
      <p:pic>
        <p:nvPicPr>
          <p:cNvPr id="47114" name="Picture 10" descr="94677-004-FDCC08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34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0" grpId="0" animBg="1"/>
      <p:bldP spid="1362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 rot="-1474958">
            <a:off x="4651375" y="4540250"/>
            <a:ext cx="792163" cy="1168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 rot="-1474958">
            <a:off x="4037013" y="5356225"/>
            <a:ext cx="792162" cy="658813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 rot="-1474958">
            <a:off x="5076825" y="2852738"/>
            <a:ext cx="792163" cy="259238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 rot="-1474958">
            <a:off x="6088063" y="3868738"/>
            <a:ext cx="792162" cy="11811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 rot="-1474958">
            <a:off x="6983413" y="4333875"/>
            <a:ext cx="792162" cy="34766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V="1">
            <a:off x="3419475" y="4076700"/>
            <a:ext cx="5545138" cy="2592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 rot="16200000" flipV="1">
            <a:off x="863600" y="4113213"/>
            <a:ext cx="3492500" cy="161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3348038" y="4724400"/>
            <a:ext cx="1295400" cy="1296988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3473450" y="5091113"/>
            <a:ext cx="109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0000FF"/>
                </a:solidFill>
              </a:rPr>
              <a:t>10%</a:t>
            </a:r>
            <a:endParaRPr lang="ru-RU" sz="3600">
              <a:solidFill>
                <a:srgbClr val="0000FF"/>
              </a:solidFill>
            </a:endParaRPr>
          </a:p>
        </p:txBody>
      </p:sp>
      <p:pic>
        <p:nvPicPr>
          <p:cNvPr id="48139" name="Picture 11" descr="shaman_term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840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41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5" grpId="0" animBg="1"/>
      <p:bldP spid="1372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 rot="-1474958">
            <a:off x="4651375" y="4540250"/>
            <a:ext cx="792163" cy="1168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 rot="-1474958">
            <a:off x="4037013" y="5356225"/>
            <a:ext cx="792162" cy="658813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 rot="-1474958">
            <a:off x="5076825" y="2852738"/>
            <a:ext cx="792163" cy="259238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 rot="-1474958">
            <a:off x="6088063" y="3868738"/>
            <a:ext cx="792162" cy="11811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 rot="-1474958">
            <a:off x="3427413" y="6200775"/>
            <a:ext cx="792162" cy="117475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 rot="-1474958">
            <a:off x="6983413" y="4333875"/>
            <a:ext cx="792162" cy="34766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 flipV="1">
            <a:off x="3419475" y="4076700"/>
            <a:ext cx="5545138" cy="2592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rot="16200000" flipV="1">
            <a:off x="863600" y="4113213"/>
            <a:ext cx="3492500" cy="161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9162" name="Picture 10" descr="homeless-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020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51" name="AutoShape 11"/>
          <p:cNvSpPr>
            <a:spLocks noChangeArrowheads="1"/>
          </p:cNvSpPr>
          <p:nvPr/>
        </p:nvSpPr>
        <p:spPr bwMode="auto">
          <a:xfrm>
            <a:off x="2555875" y="5013325"/>
            <a:ext cx="1295400" cy="1296988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2790825" y="5380038"/>
            <a:ext cx="84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0000FF"/>
                </a:solidFill>
              </a:rPr>
              <a:t>1%</a:t>
            </a:r>
            <a:endParaRPr lang="ru-RU" sz="36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1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1" grpId="0" animBg="1"/>
      <p:bldP spid="1382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 rot="-1474958">
            <a:off x="4651375" y="4540250"/>
            <a:ext cx="792163" cy="1168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 rot="-1474958">
            <a:off x="4037013" y="5356225"/>
            <a:ext cx="792162" cy="658813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 rot="-1474958">
            <a:off x="5076825" y="2852738"/>
            <a:ext cx="792163" cy="259238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 rot="-1474958">
            <a:off x="6088063" y="3868738"/>
            <a:ext cx="792162" cy="11811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 rot="-1474958">
            <a:off x="7748588" y="4216400"/>
            <a:ext cx="792162" cy="1254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 rot="-1474958">
            <a:off x="3427413" y="6200775"/>
            <a:ext cx="792162" cy="117475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 rot="-1474958">
            <a:off x="6983413" y="4333875"/>
            <a:ext cx="792162" cy="34766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V="1">
            <a:off x="3419475" y="4076700"/>
            <a:ext cx="5545138" cy="2592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rot="16200000" flipV="1">
            <a:off x="863600" y="4113213"/>
            <a:ext cx="3492500" cy="161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275" name="AutoShape 11"/>
          <p:cNvSpPr>
            <a:spLocks noChangeArrowheads="1"/>
          </p:cNvSpPr>
          <p:nvPr/>
        </p:nvSpPr>
        <p:spPr bwMode="auto">
          <a:xfrm>
            <a:off x="7524750" y="2924175"/>
            <a:ext cx="1295400" cy="1296988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9276" name="Text Box 12"/>
          <p:cNvSpPr txBox="1">
            <a:spLocks noChangeArrowheads="1"/>
          </p:cNvSpPr>
          <p:nvPr/>
        </p:nvSpPr>
        <p:spPr bwMode="auto">
          <a:xfrm>
            <a:off x="7637463" y="3290888"/>
            <a:ext cx="1111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</a:rPr>
              <a:t>~</a:t>
            </a:r>
            <a:r>
              <a:rPr lang="uk-UA" sz="3600">
                <a:solidFill>
                  <a:srgbClr val="0000FF"/>
                </a:solidFill>
              </a:rPr>
              <a:t>0%</a:t>
            </a:r>
            <a:endParaRPr lang="ru-RU" sz="36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34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5" grpId="0" animBg="1"/>
      <p:bldP spid="1392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ChangeArrowheads="1"/>
          </p:cNvSpPr>
          <p:nvPr/>
        </p:nvSpPr>
        <p:spPr bwMode="auto">
          <a:xfrm rot="-1474958">
            <a:off x="4651375" y="4540250"/>
            <a:ext cx="792163" cy="1168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 rot="-1474958">
            <a:off x="4037013" y="5356225"/>
            <a:ext cx="792162" cy="658813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 rot="-1474958">
            <a:off x="5076825" y="2852738"/>
            <a:ext cx="792163" cy="259238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 rot="-1474958">
            <a:off x="6088063" y="3868738"/>
            <a:ext cx="792162" cy="11811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 rot="-1474958">
            <a:off x="7748588" y="4216400"/>
            <a:ext cx="792162" cy="1254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 rot="-1474958">
            <a:off x="3427413" y="6200775"/>
            <a:ext cx="792162" cy="117475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 rot="-1474958">
            <a:off x="6983413" y="4333875"/>
            <a:ext cx="792162" cy="34766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 flipV="1">
            <a:off x="3419475" y="4076700"/>
            <a:ext cx="5545138" cy="2592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 rot="16200000" flipV="1">
            <a:off x="863600" y="4113213"/>
            <a:ext cx="3492500" cy="161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12" name="Freeform 12"/>
          <p:cNvSpPr>
            <a:spLocks/>
          </p:cNvSpPr>
          <p:nvPr/>
        </p:nvSpPr>
        <p:spPr bwMode="auto">
          <a:xfrm rot="-1454317">
            <a:off x="2489200" y="2195513"/>
            <a:ext cx="5664200" cy="3082925"/>
          </a:xfrm>
          <a:custGeom>
            <a:avLst/>
            <a:gdLst>
              <a:gd name="T0" fmla="*/ 0 w 4989"/>
              <a:gd name="T1" fmla="*/ 2147483647 h 1406"/>
              <a:gd name="T2" fmla="*/ 2147483647 w 4989"/>
              <a:gd name="T3" fmla="*/ 2147483647 h 1406"/>
              <a:gd name="T4" fmla="*/ 2147483647 w 4989"/>
              <a:gd name="T5" fmla="*/ 2147483647 h 1406"/>
              <a:gd name="T6" fmla="*/ 2147483647 w 4989"/>
              <a:gd name="T7" fmla="*/ 2147483647 h 1406"/>
              <a:gd name="T8" fmla="*/ 2147483647 w 4989"/>
              <a:gd name="T9" fmla="*/ 2147483647 h 1406"/>
              <a:gd name="T10" fmla="*/ 2147483647 w 4989"/>
              <a:gd name="T11" fmla="*/ 2147483647 h 1406"/>
              <a:gd name="T12" fmla="*/ 2147483647 w 4989"/>
              <a:gd name="T13" fmla="*/ 2147483647 h 1406"/>
              <a:gd name="T14" fmla="*/ 2147483647 w 4989"/>
              <a:gd name="T15" fmla="*/ 2147483647 h 1406"/>
              <a:gd name="T16" fmla="*/ 2147483647 w 4989"/>
              <a:gd name="T17" fmla="*/ 2147483647 h 1406"/>
              <a:gd name="T18" fmla="*/ 2147483647 w 4989"/>
              <a:gd name="T19" fmla="*/ 2147483647 h 14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89" h="1406">
                <a:moveTo>
                  <a:pt x="0" y="1398"/>
                </a:moveTo>
                <a:cubicBezTo>
                  <a:pt x="185" y="1398"/>
                  <a:pt x="370" y="1398"/>
                  <a:pt x="544" y="1353"/>
                </a:cubicBezTo>
                <a:cubicBezTo>
                  <a:pt x="718" y="1308"/>
                  <a:pt x="847" y="1270"/>
                  <a:pt x="1043" y="1126"/>
                </a:cubicBezTo>
                <a:cubicBezTo>
                  <a:pt x="1239" y="982"/>
                  <a:pt x="1519" y="665"/>
                  <a:pt x="1723" y="491"/>
                </a:cubicBezTo>
                <a:cubicBezTo>
                  <a:pt x="1927" y="317"/>
                  <a:pt x="2093" y="151"/>
                  <a:pt x="2267" y="83"/>
                </a:cubicBezTo>
                <a:cubicBezTo>
                  <a:pt x="2441" y="15"/>
                  <a:pt x="2577" y="0"/>
                  <a:pt x="2766" y="83"/>
                </a:cubicBezTo>
                <a:cubicBezTo>
                  <a:pt x="2955" y="166"/>
                  <a:pt x="3212" y="416"/>
                  <a:pt x="3401" y="582"/>
                </a:cubicBezTo>
                <a:cubicBezTo>
                  <a:pt x="3590" y="748"/>
                  <a:pt x="3741" y="953"/>
                  <a:pt x="3900" y="1081"/>
                </a:cubicBezTo>
                <a:cubicBezTo>
                  <a:pt x="4059" y="1209"/>
                  <a:pt x="4173" y="1300"/>
                  <a:pt x="4354" y="1353"/>
                </a:cubicBezTo>
                <a:cubicBezTo>
                  <a:pt x="4535" y="1406"/>
                  <a:pt x="4883" y="1391"/>
                  <a:pt x="4989" y="1398"/>
                </a:cubicBezTo>
              </a:path>
            </a:pathLst>
          </a:custGeom>
          <a:noFill/>
          <a:ln w="38100" cmpd="sng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774825" y="301625"/>
            <a:ext cx="7189788" cy="823913"/>
          </a:xfrm>
        </p:spPr>
        <p:txBody>
          <a:bodyPr/>
          <a:lstStyle/>
          <a:p>
            <a:r>
              <a:rPr lang="en-US" dirty="0" smtClean="0"/>
              <a:t>A Profile of Late Medieval Society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3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Line 3"/>
          <p:cNvSpPr>
            <a:spLocks noChangeShapeType="1"/>
          </p:cNvSpPr>
          <p:nvPr/>
        </p:nvSpPr>
        <p:spPr bwMode="auto">
          <a:xfrm flipV="1">
            <a:off x="3419475" y="4076700"/>
            <a:ext cx="5545138" cy="2592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 rot="16200000" flipV="1">
            <a:off x="863600" y="4113213"/>
            <a:ext cx="3492500" cy="161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29" name="Freeform 5"/>
          <p:cNvSpPr>
            <a:spLocks/>
          </p:cNvSpPr>
          <p:nvPr/>
        </p:nvSpPr>
        <p:spPr bwMode="auto">
          <a:xfrm rot="-1454317">
            <a:off x="2489200" y="2195513"/>
            <a:ext cx="5664200" cy="3082925"/>
          </a:xfrm>
          <a:custGeom>
            <a:avLst/>
            <a:gdLst>
              <a:gd name="T0" fmla="*/ 0 w 4989"/>
              <a:gd name="T1" fmla="*/ 2147483647 h 1406"/>
              <a:gd name="T2" fmla="*/ 2147483647 w 4989"/>
              <a:gd name="T3" fmla="*/ 2147483647 h 1406"/>
              <a:gd name="T4" fmla="*/ 2147483647 w 4989"/>
              <a:gd name="T5" fmla="*/ 2147483647 h 1406"/>
              <a:gd name="T6" fmla="*/ 2147483647 w 4989"/>
              <a:gd name="T7" fmla="*/ 2147483647 h 1406"/>
              <a:gd name="T8" fmla="*/ 2147483647 w 4989"/>
              <a:gd name="T9" fmla="*/ 2147483647 h 1406"/>
              <a:gd name="T10" fmla="*/ 2147483647 w 4989"/>
              <a:gd name="T11" fmla="*/ 2147483647 h 1406"/>
              <a:gd name="T12" fmla="*/ 2147483647 w 4989"/>
              <a:gd name="T13" fmla="*/ 2147483647 h 1406"/>
              <a:gd name="T14" fmla="*/ 2147483647 w 4989"/>
              <a:gd name="T15" fmla="*/ 2147483647 h 1406"/>
              <a:gd name="T16" fmla="*/ 2147483647 w 4989"/>
              <a:gd name="T17" fmla="*/ 2147483647 h 1406"/>
              <a:gd name="T18" fmla="*/ 2147483647 w 4989"/>
              <a:gd name="T19" fmla="*/ 2147483647 h 14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89" h="1406">
                <a:moveTo>
                  <a:pt x="0" y="1398"/>
                </a:moveTo>
                <a:cubicBezTo>
                  <a:pt x="185" y="1398"/>
                  <a:pt x="370" y="1398"/>
                  <a:pt x="544" y="1353"/>
                </a:cubicBezTo>
                <a:cubicBezTo>
                  <a:pt x="718" y="1308"/>
                  <a:pt x="847" y="1270"/>
                  <a:pt x="1043" y="1126"/>
                </a:cubicBezTo>
                <a:cubicBezTo>
                  <a:pt x="1239" y="982"/>
                  <a:pt x="1519" y="665"/>
                  <a:pt x="1723" y="491"/>
                </a:cubicBezTo>
                <a:cubicBezTo>
                  <a:pt x="1927" y="317"/>
                  <a:pt x="2093" y="151"/>
                  <a:pt x="2267" y="83"/>
                </a:cubicBezTo>
                <a:cubicBezTo>
                  <a:pt x="2441" y="15"/>
                  <a:pt x="2577" y="0"/>
                  <a:pt x="2766" y="83"/>
                </a:cubicBezTo>
                <a:cubicBezTo>
                  <a:pt x="2955" y="166"/>
                  <a:pt x="3212" y="416"/>
                  <a:pt x="3401" y="582"/>
                </a:cubicBezTo>
                <a:cubicBezTo>
                  <a:pt x="3590" y="748"/>
                  <a:pt x="3741" y="953"/>
                  <a:pt x="3900" y="1081"/>
                </a:cubicBezTo>
                <a:cubicBezTo>
                  <a:pt x="4059" y="1209"/>
                  <a:pt x="4173" y="1300"/>
                  <a:pt x="4354" y="1353"/>
                </a:cubicBezTo>
                <a:cubicBezTo>
                  <a:pt x="4535" y="1406"/>
                  <a:pt x="4883" y="1391"/>
                  <a:pt x="4989" y="1398"/>
                </a:cubicBezTo>
              </a:path>
            </a:pathLst>
          </a:custGeom>
          <a:noFill/>
          <a:ln w="76200" cmpd="sng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0" name="Freeform 6"/>
          <p:cNvSpPr>
            <a:spLocks/>
          </p:cNvSpPr>
          <p:nvPr/>
        </p:nvSpPr>
        <p:spPr bwMode="auto">
          <a:xfrm rot="-1454317">
            <a:off x="3059113" y="1916113"/>
            <a:ext cx="5664200" cy="3082925"/>
          </a:xfrm>
          <a:custGeom>
            <a:avLst/>
            <a:gdLst>
              <a:gd name="T0" fmla="*/ 0 w 4989"/>
              <a:gd name="T1" fmla="*/ 2147483647 h 1406"/>
              <a:gd name="T2" fmla="*/ 2147483647 w 4989"/>
              <a:gd name="T3" fmla="*/ 2147483647 h 1406"/>
              <a:gd name="T4" fmla="*/ 2147483647 w 4989"/>
              <a:gd name="T5" fmla="*/ 2147483647 h 1406"/>
              <a:gd name="T6" fmla="*/ 2147483647 w 4989"/>
              <a:gd name="T7" fmla="*/ 2147483647 h 1406"/>
              <a:gd name="T8" fmla="*/ 2147483647 w 4989"/>
              <a:gd name="T9" fmla="*/ 2147483647 h 1406"/>
              <a:gd name="T10" fmla="*/ 2147483647 w 4989"/>
              <a:gd name="T11" fmla="*/ 2147483647 h 1406"/>
              <a:gd name="T12" fmla="*/ 2147483647 w 4989"/>
              <a:gd name="T13" fmla="*/ 2147483647 h 1406"/>
              <a:gd name="T14" fmla="*/ 2147483647 w 4989"/>
              <a:gd name="T15" fmla="*/ 2147483647 h 1406"/>
              <a:gd name="T16" fmla="*/ 2147483647 w 4989"/>
              <a:gd name="T17" fmla="*/ 2147483647 h 1406"/>
              <a:gd name="T18" fmla="*/ 2147483647 w 4989"/>
              <a:gd name="T19" fmla="*/ 2147483647 h 14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89" h="1406">
                <a:moveTo>
                  <a:pt x="0" y="1398"/>
                </a:moveTo>
                <a:cubicBezTo>
                  <a:pt x="185" y="1398"/>
                  <a:pt x="370" y="1398"/>
                  <a:pt x="544" y="1353"/>
                </a:cubicBezTo>
                <a:cubicBezTo>
                  <a:pt x="718" y="1308"/>
                  <a:pt x="847" y="1270"/>
                  <a:pt x="1043" y="1126"/>
                </a:cubicBezTo>
                <a:cubicBezTo>
                  <a:pt x="1239" y="982"/>
                  <a:pt x="1519" y="665"/>
                  <a:pt x="1723" y="491"/>
                </a:cubicBezTo>
                <a:cubicBezTo>
                  <a:pt x="1927" y="317"/>
                  <a:pt x="2093" y="151"/>
                  <a:pt x="2267" y="83"/>
                </a:cubicBezTo>
                <a:cubicBezTo>
                  <a:pt x="2441" y="15"/>
                  <a:pt x="2577" y="0"/>
                  <a:pt x="2766" y="83"/>
                </a:cubicBezTo>
                <a:cubicBezTo>
                  <a:pt x="2955" y="166"/>
                  <a:pt x="3212" y="416"/>
                  <a:pt x="3401" y="582"/>
                </a:cubicBezTo>
                <a:cubicBezTo>
                  <a:pt x="3590" y="748"/>
                  <a:pt x="3741" y="953"/>
                  <a:pt x="3900" y="1081"/>
                </a:cubicBezTo>
                <a:cubicBezTo>
                  <a:pt x="4059" y="1209"/>
                  <a:pt x="4173" y="1300"/>
                  <a:pt x="4354" y="1353"/>
                </a:cubicBezTo>
                <a:cubicBezTo>
                  <a:pt x="4535" y="1406"/>
                  <a:pt x="4883" y="1391"/>
                  <a:pt x="4989" y="1398"/>
                </a:cubicBezTo>
              </a:path>
            </a:pathLst>
          </a:custGeom>
          <a:noFill/>
          <a:ln w="76200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 rot="-1551530">
            <a:off x="4427538" y="1557338"/>
            <a:ext cx="1039812" cy="538162"/>
          </a:xfrm>
          <a:prstGeom prst="rightArrow">
            <a:avLst>
              <a:gd name="adj1" fmla="val 50000"/>
              <a:gd name="adj2" fmla="val 4830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Minorities Want to Move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9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Line 3"/>
          <p:cNvSpPr>
            <a:spLocks noChangeShapeType="1"/>
          </p:cNvSpPr>
          <p:nvPr/>
        </p:nvSpPr>
        <p:spPr bwMode="auto">
          <a:xfrm flipV="1">
            <a:off x="3419475" y="4076700"/>
            <a:ext cx="5545138" cy="2592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 rot="16200000" flipV="1">
            <a:off x="863600" y="4113213"/>
            <a:ext cx="3492500" cy="161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53" name="Freeform 5"/>
          <p:cNvSpPr>
            <a:spLocks/>
          </p:cNvSpPr>
          <p:nvPr/>
        </p:nvSpPr>
        <p:spPr bwMode="auto">
          <a:xfrm rot="-1454317">
            <a:off x="2489200" y="2195513"/>
            <a:ext cx="5664200" cy="3082925"/>
          </a:xfrm>
          <a:custGeom>
            <a:avLst/>
            <a:gdLst>
              <a:gd name="T0" fmla="*/ 0 w 4989"/>
              <a:gd name="T1" fmla="*/ 2147483647 h 1406"/>
              <a:gd name="T2" fmla="*/ 2147483647 w 4989"/>
              <a:gd name="T3" fmla="*/ 2147483647 h 1406"/>
              <a:gd name="T4" fmla="*/ 2147483647 w 4989"/>
              <a:gd name="T5" fmla="*/ 2147483647 h 1406"/>
              <a:gd name="T6" fmla="*/ 2147483647 w 4989"/>
              <a:gd name="T7" fmla="*/ 2147483647 h 1406"/>
              <a:gd name="T8" fmla="*/ 2147483647 w 4989"/>
              <a:gd name="T9" fmla="*/ 2147483647 h 1406"/>
              <a:gd name="T10" fmla="*/ 2147483647 w 4989"/>
              <a:gd name="T11" fmla="*/ 2147483647 h 1406"/>
              <a:gd name="T12" fmla="*/ 2147483647 w 4989"/>
              <a:gd name="T13" fmla="*/ 2147483647 h 1406"/>
              <a:gd name="T14" fmla="*/ 2147483647 w 4989"/>
              <a:gd name="T15" fmla="*/ 2147483647 h 1406"/>
              <a:gd name="T16" fmla="*/ 2147483647 w 4989"/>
              <a:gd name="T17" fmla="*/ 2147483647 h 1406"/>
              <a:gd name="T18" fmla="*/ 2147483647 w 4989"/>
              <a:gd name="T19" fmla="*/ 2147483647 h 14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89" h="1406">
                <a:moveTo>
                  <a:pt x="0" y="1398"/>
                </a:moveTo>
                <a:cubicBezTo>
                  <a:pt x="185" y="1398"/>
                  <a:pt x="370" y="1398"/>
                  <a:pt x="544" y="1353"/>
                </a:cubicBezTo>
                <a:cubicBezTo>
                  <a:pt x="718" y="1308"/>
                  <a:pt x="847" y="1270"/>
                  <a:pt x="1043" y="1126"/>
                </a:cubicBezTo>
                <a:cubicBezTo>
                  <a:pt x="1239" y="982"/>
                  <a:pt x="1519" y="665"/>
                  <a:pt x="1723" y="491"/>
                </a:cubicBezTo>
                <a:cubicBezTo>
                  <a:pt x="1927" y="317"/>
                  <a:pt x="2093" y="151"/>
                  <a:pt x="2267" y="83"/>
                </a:cubicBezTo>
                <a:cubicBezTo>
                  <a:pt x="2441" y="15"/>
                  <a:pt x="2577" y="0"/>
                  <a:pt x="2766" y="83"/>
                </a:cubicBezTo>
                <a:cubicBezTo>
                  <a:pt x="2955" y="166"/>
                  <a:pt x="3212" y="416"/>
                  <a:pt x="3401" y="582"/>
                </a:cubicBezTo>
                <a:cubicBezTo>
                  <a:pt x="3590" y="748"/>
                  <a:pt x="3741" y="953"/>
                  <a:pt x="3900" y="1081"/>
                </a:cubicBezTo>
                <a:cubicBezTo>
                  <a:pt x="4059" y="1209"/>
                  <a:pt x="4173" y="1300"/>
                  <a:pt x="4354" y="1353"/>
                </a:cubicBezTo>
                <a:cubicBezTo>
                  <a:pt x="4535" y="1406"/>
                  <a:pt x="4883" y="1391"/>
                  <a:pt x="4989" y="1398"/>
                </a:cubicBezTo>
              </a:path>
            </a:pathLst>
          </a:custGeom>
          <a:noFill/>
          <a:ln w="76200" cmpd="sng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3254" name="Picture 6" descr="MC900391446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53831">
            <a:off x="3338513" y="1946275"/>
            <a:ext cx="41402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Snail on a Slope</a:t>
            </a:r>
            <a:endParaRPr lang="ru-RU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-1551530">
            <a:off x="7500938" y="2071688"/>
            <a:ext cx="1039812" cy="538162"/>
          </a:xfrm>
          <a:prstGeom prst="rightArrow">
            <a:avLst>
              <a:gd name="adj1" fmla="val 50000"/>
              <a:gd name="adj2" fmla="val 4830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rot="-1551530" flipH="1" flipV="1">
            <a:off x="2916238" y="4652963"/>
            <a:ext cx="1039812" cy="538162"/>
          </a:xfrm>
          <a:prstGeom prst="rightArrow">
            <a:avLst>
              <a:gd name="adj1" fmla="val 50000"/>
              <a:gd name="adj2" fmla="val 4830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56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ChangeArrowheads="1"/>
          </p:cNvSpPr>
          <p:nvPr/>
        </p:nvSpPr>
        <p:spPr bwMode="auto">
          <a:xfrm rot="-1474958">
            <a:off x="4651375" y="4540250"/>
            <a:ext cx="792163" cy="1168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 rot="-1474958">
            <a:off x="4037013" y="5356225"/>
            <a:ext cx="792162" cy="658813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 rot="-1474958">
            <a:off x="5076825" y="2852738"/>
            <a:ext cx="792163" cy="259238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 rot="-1474958">
            <a:off x="6088063" y="3868738"/>
            <a:ext cx="792162" cy="11811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 rot="-1474958">
            <a:off x="7748588" y="4216400"/>
            <a:ext cx="792162" cy="1254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 rot="-1474958">
            <a:off x="3427413" y="6200775"/>
            <a:ext cx="792162" cy="117475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 rot="-1474958">
            <a:off x="6983413" y="4333875"/>
            <a:ext cx="792162" cy="34766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V="1">
            <a:off x="3419475" y="4076700"/>
            <a:ext cx="5545138" cy="2592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 rot="16200000" flipV="1">
            <a:off x="863600" y="4113213"/>
            <a:ext cx="3492500" cy="161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8" name="Freeform 12"/>
          <p:cNvSpPr>
            <a:spLocks/>
          </p:cNvSpPr>
          <p:nvPr/>
        </p:nvSpPr>
        <p:spPr bwMode="auto">
          <a:xfrm rot="-1454317">
            <a:off x="2489200" y="2195513"/>
            <a:ext cx="5664200" cy="3082925"/>
          </a:xfrm>
          <a:custGeom>
            <a:avLst/>
            <a:gdLst>
              <a:gd name="T0" fmla="*/ 0 w 4989"/>
              <a:gd name="T1" fmla="*/ 2147483647 h 1406"/>
              <a:gd name="T2" fmla="*/ 2147483647 w 4989"/>
              <a:gd name="T3" fmla="*/ 2147483647 h 1406"/>
              <a:gd name="T4" fmla="*/ 2147483647 w 4989"/>
              <a:gd name="T5" fmla="*/ 2147483647 h 1406"/>
              <a:gd name="T6" fmla="*/ 2147483647 w 4989"/>
              <a:gd name="T7" fmla="*/ 2147483647 h 1406"/>
              <a:gd name="T8" fmla="*/ 2147483647 w 4989"/>
              <a:gd name="T9" fmla="*/ 2147483647 h 1406"/>
              <a:gd name="T10" fmla="*/ 2147483647 w 4989"/>
              <a:gd name="T11" fmla="*/ 2147483647 h 1406"/>
              <a:gd name="T12" fmla="*/ 2147483647 w 4989"/>
              <a:gd name="T13" fmla="*/ 2147483647 h 1406"/>
              <a:gd name="T14" fmla="*/ 2147483647 w 4989"/>
              <a:gd name="T15" fmla="*/ 2147483647 h 1406"/>
              <a:gd name="T16" fmla="*/ 2147483647 w 4989"/>
              <a:gd name="T17" fmla="*/ 2147483647 h 1406"/>
              <a:gd name="T18" fmla="*/ 2147483647 w 4989"/>
              <a:gd name="T19" fmla="*/ 2147483647 h 14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89" h="1406">
                <a:moveTo>
                  <a:pt x="0" y="1398"/>
                </a:moveTo>
                <a:cubicBezTo>
                  <a:pt x="185" y="1398"/>
                  <a:pt x="370" y="1398"/>
                  <a:pt x="544" y="1353"/>
                </a:cubicBezTo>
                <a:cubicBezTo>
                  <a:pt x="718" y="1308"/>
                  <a:pt x="847" y="1270"/>
                  <a:pt x="1043" y="1126"/>
                </a:cubicBezTo>
                <a:cubicBezTo>
                  <a:pt x="1239" y="982"/>
                  <a:pt x="1519" y="665"/>
                  <a:pt x="1723" y="491"/>
                </a:cubicBezTo>
                <a:cubicBezTo>
                  <a:pt x="1927" y="317"/>
                  <a:pt x="2093" y="151"/>
                  <a:pt x="2267" y="83"/>
                </a:cubicBezTo>
                <a:cubicBezTo>
                  <a:pt x="2441" y="15"/>
                  <a:pt x="2577" y="0"/>
                  <a:pt x="2766" y="83"/>
                </a:cubicBezTo>
                <a:cubicBezTo>
                  <a:pt x="2955" y="166"/>
                  <a:pt x="3212" y="416"/>
                  <a:pt x="3401" y="582"/>
                </a:cubicBezTo>
                <a:cubicBezTo>
                  <a:pt x="3590" y="748"/>
                  <a:pt x="3741" y="953"/>
                  <a:pt x="3900" y="1081"/>
                </a:cubicBezTo>
                <a:cubicBezTo>
                  <a:pt x="4059" y="1209"/>
                  <a:pt x="4173" y="1300"/>
                  <a:pt x="4354" y="1353"/>
                </a:cubicBezTo>
                <a:cubicBezTo>
                  <a:pt x="4535" y="1406"/>
                  <a:pt x="4883" y="1391"/>
                  <a:pt x="4989" y="1398"/>
                </a:cubicBezTo>
              </a:path>
            </a:pathLst>
          </a:custGeom>
          <a:noFill/>
          <a:ln w="38100" cmpd="sng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9" name="AutoShape 13" descr="Светлый диагональный 2"/>
          <p:cNvSpPr>
            <a:spLocks noChangeArrowheads="1"/>
          </p:cNvSpPr>
          <p:nvPr/>
        </p:nvSpPr>
        <p:spPr bwMode="auto">
          <a:xfrm rot="-1500000">
            <a:off x="6754813" y="2087563"/>
            <a:ext cx="1855787" cy="1120775"/>
          </a:xfrm>
          <a:prstGeom prst="rightArrow">
            <a:avLst>
              <a:gd name="adj1" fmla="val 50000"/>
              <a:gd name="adj2" fmla="val 41395"/>
            </a:avLst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10" name="AutoShape 14" descr="Светлый диагональный 2"/>
          <p:cNvSpPr>
            <a:spLocks noChangeArrowheads="1"/>
          </p:cNvSpPr>
          <p:nvPr/>
        </p:nvSpPr>
        <p:spPr bwMode="auto">
          <a:xfrm rot="-1500000">
            <a:off x="2124075" y="4292600"/>
            <a:ext cx="1855788" cy="1120775"/>
          </a:xfrm>
          <a:prstGeom prst="rightArrow">
            <a:avLst>
              <a:gd name="adj1" fmla="val 50000"/>
              <a:gd name="adj2" fmla="val 41395"/>
            </a:avLst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Modernization Urge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5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 dirty="0" smtClean="0"/>
              <a:t>The Essence of the Revolution</a:t>
            </a:r>
            <a:endParaRPr lang="uk-UA" altLang="uk-UA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0825" y="1988840"/>
            <a:ext cx="8569647" cy="432048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altLang="uk-UA" sz="2800" dirty="0" smtClean="0"/>
              <a:t>Economic: A middle class revolution against </a:t>
            </a:r>
            <a:r>
              <a:rPr lang="en-US" altLang="uk-UA" sz="2800" dirty="0" err="1" smtClean="0"/>
              <a:t>neofeudalism</a:t>
            </a:r>
            <a:endParaRPr lang="ru-RU" altLang="uk-UA" sz="2800" dirty="0" smtClean="0"/>
          </a:p>
          <a:p>
            <a:pPr>
              <a:spcBef>
                <a:spcPts val="800"/>
              </a:spcBef>
            </a:pPr>
            <a:r>
              <a:rPr lang="en-US" altLang="uk-UA" sz="2800" dirty="0" smtClean="0"/>
              <a:t>Geopolitics: Ukrainian national liberation movement, anti-colonialist, anti-imperialist</a:t>
            </a:r>
            <a:endParaRPr lang="ru-RU" altLang="uk-UA" sz="2800" dirty="0" smtClean="0"/>
          </a:p>
          <a:p>
            <a:pPr>
              <a:spcBef>
                <a:spcPts val="800"/>
              </a:spcBef>
            </a:pPr>
            <a:r>
              <a:rPr lang="en-US" altLang="uk-UA" sz="2800" dirty="0" smtClean="0"/>
              <a:t>Revolution of Dignity: values shift</a:t>
            </a:r>
            <a:endParaRPr lang="uk-UA" altLang="uk-UA" sz="2100" dirty="0" smtClean="0"/>
          </a:p>
        </p:txBody>
      </p:sp>
    </p:spTree>
    <p:extLst>
      <p:ext uri="{BB962C8B-B14F-4D97-AF65-F5344CB8AC3E}">
        <p14:creationId xmlns:p14="http://schemas.microsoft.com/office/powerpoint/2010/main" val="171846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 dirty="0"/>
              <a:t>The Human History</a:t>
            </a:r>
            <a:endParaRPr lang="uk-UA" altLang="uk-UA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0825" y="1690688"/>
            <a:ext cx="8569647" cy="73020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altLang="uk-UA" sz="2800" dirty="0" smtClean="0"/>
              <a:t>So we are here</a:t>
            </a:r>
            <a:endParaRPr lang="uk-UA" altLang="uk-UA" sz="2100" dirty="0" smtClean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 flipV="1">
            <a:off x="3419475" y="4149725"/>
            <a:ext cx="5545138" cy="2592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682875" y="4852988"/>
            <a:ext cx="1727200" cy="1728787"/>
          </a:xfrm>
          <a:prstGeom prst="ellipse">
            <a:avLst/>
          </a:prstGeom>
          <a:solidFill>
            <a:srgbClr val="9735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08400" y="4365625"/>
            <a:ext cx="1727200" cy="1727200"/>
          </a:xfrm>
          <a:prstGeom prst="ellipse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49800" y="3860800"/>
            <a:ext cx="1727200" cy="1728788"/>
          </a:xfrm>
          <a:prstGeom prst="ellipse">
            <a:avLst/>
          </a:prstGeom>
          <a:solidFill>
            <a:srgbClr val="0070C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848350" y="3357563"/>
            <a:ext cx="1728788" cy="17272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926263" y="2852738"/>
            <a:ext cx="1728787" cy="1728787"/>
          </a:xfrm>
          <a:prstGeom prst="ellipse">
            <a:avLst/>
          </a:prstGeom>
          <a:solidFill>
            <a:srgbClr val="33CC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732968" y="4869160"/>
            <a:ext cx="175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9735FF"/>
                </a:solidFill>
              </a:rPr>
              <a:t>Primitive</a:t>
            </a:r>
            <a:endParaRPr lang="ru-RU" sz="2400" b="1" dirty="0">
              <a:solidFill>
                <a:srgbClr val="9735FF"/>
              </a:solidFill>
            </a:endParaRPr>
          </a:p>
        </p:txBody>
      </p:sp>
      <p:sp>
        <p:nvSpPr>
          <p:cNvPr id="12" name="TextBox 22"/>
          <p:cNvSpPr txBox="1">
            <a:spLocks noChangeArrowheads="1"/>
          </p:cNvSpPr>
          <p:nvPr/>
        </p:nvSpPr>
        <p:spPr bwMode="auto">
          <a:xfrm>
            <a:off x="2069568" y="4191471"/>
            <a:ext cx="1494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FF3300"/>
                </a:solidFill>
              </a:rPr>
              <a:t>Ancient</a:t>
            </a:r>
            <a:endParaRPr lang="ru-RU" sz="2400" b="1" dirty="0">
              <a:solidFill>
                <a:srgbClr val="FF3300"/>
              </a:solidFill>
            </a:endParaRP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3141292" y="3543399"/>
            <a:ext cx="17187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66FF"/>
                </a:solidFill>
              </a:rPr>
              <a:t>Medieval</a:t>
            </a:r>
            <a:endParaRPr lang="ru-RU" sz="2400" b="1" dirty="0">
              <a:solidFill>
                <a:srgbClr val="0066FF"/>
              </a:solidFill>
            </a:endParaRPr>
          </a:p>
        </p:txBody>
      </p: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6363256" y="2276872"/>
            <a:ext cx="24849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33CC33"/>
                </a:solidFill>
              </a:rPr>
              <a:t>The New One</a:t>
            </a:r>
            <a:endParaRPr lang="ru-RU" sz="2400" b="1" dirty="0">
              <a:solidFill>
                <a:srgbClr val="33CC33"/>
              </a:solidFill>
            </a:endParaRPr>
          </a:p>
        </p:txBody>
      </p:sp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4748292" y="2967335"/>
            <a:ext cx="14798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FF9900"/>
                </a:solidFill>
              </a:rPr>
              <a:t>Modern</a:t>
            </a:r>
            <a:endParaRPr lang="ru-RU" sz="2400" b="1" dirty="0">
              <a:solidFill>
                <a:srgbClr val="FF9900"/>
              </a:solidFill>
            </a:endParaRPr>
          </a:p>
        </p:txBody>
      </p:sp>
      <p:sp>
        <p:nvSpPr>
          <p:cNvPr id="19" name="AutoShape 15" descr="Светлый диагональный 2"/>
          <p:cNvSpPr>
            <a:spLocks noChangeArrowheads="1"/>
          </p:cNvSpPr>
          <p:nvPr/>
        </p:nvSpPr>
        <p:spPr bwMode="auto">
          <a:xfrm rot="20100000">
            <a:off x="5203122" y="3957003"/>
            <a:ext cx="1846255" cy="1033463"/>
          </a:xfrm>
          <a:prstGeom prst="rightArrow">
            <a:avLst>
              <a:gd name="adj1" fmla="val 50000"/>
              <a:gd name="adj2" fmla="val 41425"/>
            </a:avLst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We are here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09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No.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dirty="0" smtClean="0">
              <a:solidFill>
                <a:srgbClr val="005696"/>
              </a:solidFill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005696"/>
                </a:solidFill>
              </a:rPr>
              <a:t>What is happening</a:t>
            </a:r>
            <a:br>
              <a:rPr lang="en-US" sz="5400" dirty="0" smtClean="0">
                <a:solidFill>
                  <a:srgbClr val="005696"/>
                </a:solidFill>
              </a:rPr>
            </a:br>
            <a:r>
              <a:rPr lang="en-US" sz="5400" dirty="0" smtClean="0">
                <a:solidFill>
                  <a:srgbClr val="005696"/>
                </a:solidFill>
              </a:rPr>
              <a:t>in Ukraine?</a:t>
            </a:r>
            <a:endParaRPr lang="ru-RU" sz="5400" dirty="0">
              <a:solidFill>
                <a:srgbClr val="00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9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Medieval Society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1700808"/>
            <a:ext cx="7783512" cy="4114800"/>
          </a:xfrm>
        </p:spPr>
        <p:txBody>
          <a:bodyPr/>
          <a:lstStyle/>
          <a:p>
            <a:r>
              <a:rPr lang="en-US" dirty="0" smtClean="0"/>
              <a:t>Economics: the rent of status,</a:t>
            </a:r>
            <a:br>
              <a:rPr lang="en-US" dirty="0" smtClean="0"/>
            </a:br>
            <a:r>
              <a:rPr lang="en-US" dirty="0" smtClean="0"/>
              <a:t>    barons and/or oligarchs</a:t>
            </a:r>
          </a:p>
          <a:p>
            <a:r>
              <a:rPr lang="en-US" dirty="0" smtClean="0"/>
              <a:t>Politics: clans and patrons</a:t>
            </a:r>
          </a:p>
          <a:p>
            <a:r>
              <a:rPr lang="en-US" dirty="0" smtClean="0"/>
              <a:t>States: empires and colonies</a:t>
            </a:r>
          </a:p>
          <a:p>
            <a:r>
              <a:rPr lang="en-US" dirty="0"/>
              <a:t>Technology: </a:t>
            </a:r>
            <a:r>
              <a:rPr lang="en-US" dirty="0" smtClean="0"/>
              <a:t>agricultural</a:t>
            </a:r>
            <a:br>
              <a:rPr lang="en-US" dirty="0" smtClean="0"/>
            </a:br>
            <a:r>
              <a:rPr lang="en-US" dirty="0" smtClean="0"/>
              <a:t>    and low-added-value industries</a:t>
            </a:r>
            <a:endParaRPr lang="en-US" dirty="0"/>
          </a:p>
          <a:p>
            <a:r>
              <a:rPr lang="en-US" dirty="0" smtClean="0"/>
              <a:t>Values: fundamentalist, paternalistic</a:t>
            </a:r>
            <a:r>
              <a:rPr lang="en-US" dirty="0"/>
              <a:t>;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subjects</a:t>
            </a:r>
          </a:p>
          <a:p>
            <a:r>
              <a:rPr lang="en-US" dirty="0"/>
              <a:t>Identity: </a:t>
            </a:r>
            <a:r>
              <a:rPr lang="en-US" dirty="0" smtClean="0"/>
              <a:t>ethnic</a:t>
            </a:r>
          </a:p>
          <a:p>
            <a:r>
              <a:rPr lang="en-US" dirty="0" smtClean="0"/>
              <a:t>Social elevators: closed</a:t>
            </a:r>
            <a:endParaRPr lang="en-US" dirty="0"/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092280" y="1772220"/>
            <a:ext cx="1727200" cy="1728788"/>
          </a:xfrm>
          <a:prstGeom prst="ellipse">
            <a:avLst/>
          </a:prstGeom>
          <a:solidFill>
            <a:srgbClr val="0070C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21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Modern Society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1700808"/>
            <a:ext cx="7783512" cy="4114800"/>
          </a:xfrm>
        </p:spPr>
        <p:txBody>
          <a:bodyPr/>
          <a:lstStyle/>
          <a:p>
            <a:r>
              <a:rPr lang="en-US" dirty="0" smtClean="0"/>
              <a:t>Economics: the rent of capital,</a:t>
            </a:r>
            <a:br>
              <a:rPr lang="en-US" dirty="0" smtClean="0"/>
            </a:br>
            <a:r>
              <a:rPr lang="en-US" dirty="0" smtClean="0"/>
              <a:t>    liberal market</a:t>
            </a:r>
          </a:p>
          <a:p>
            <a:r>
              <a:rPr lang="en-US" dirty="0" smtClean="0"/>
              <a:t>Politics: political parties and</a:t>
            </a:r>
            <a:br>
              <a:rPr lang="en-US" dirty="0" smtClean="0"/>
            </a:br>
            <a:r>
              <a:rPr lang="en-US" dirty="0" smtClean="0"/>
              <a:t>    accountable government</a:t>
            </a:r>
          </a:p>
          <a:p>
            <a:r>
              <a:rPr lang="en-US" dirty="0" smtClean="0"/>
              <a:t>States: national states</a:t>
            </a:r>
          </a:p>
          <a:p>
            <a:r>
              <a:rPr lang="en-US" dirty="0"/>
              <a:t>Technology: </a:t>
            </a:r>
            <a:r>
              <a:rPr lang="en-US" dirty="0" smtClean="0"/>
              <a:t>industrial and high-tech</a:t>
            </a:r>
            <a:endParaRPr lang="en-US" dirty="0"/>
          </a:p>
          <a:p>
            <a:r>
              <a:rPr lang="en-US" dirty="0" smtClean="0"/>
              <a:t>Values: rational, self-responsible; </a:t>
            </a:r>
            <a:br>
              <a:rPr lang="en-US" dirty="0" smtClean="0"/>
            </a:br>
            <a:r>
              <a:rPr lang="en-US" dirty="0" smtClean="0"/>
              <a:t>    citizens</a:t>
            </a:r>
          </a:p>
          <a:p>
            <a:r>
              <a:rPr lang="en-US" dirty="0"/>
              <a:t>Identity: </a:t>
            </a:r>
            <a:r>
              <a:rPr lang="en-US" dirty="0" smtClean="0"/>
              <a:t>political nations</a:t>
            </a:r>
          </a:p>
          <a:p>
            <a:r>
              <a:rPr lang="en-US" dirty="0"/>
              <a:t>Social </a:t>
            </a:r>
            <a:r>
              <a:rPr lang="en-US" dirty="0" smtClean="0"/>
              <a:t>elevators: open</a:t>
            </a:r>
            <a:endParaRPr lang="en-US" dirty="0"/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092280" y="1773808"/>
            <a:ext cx="1728788" cy="17272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0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Modernization as an Objective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late medieval country</a:t>
            </a:r>
            <a:br>
              <a:rPr lang="en-US" dirty="0" smtClean="0"/>
            </a:br>
            <a:r>
              <a:rPr lang="en-US" dirty="0" smtClean="0"/>
              <a:t>with the powerful urge to modernity</a:t>
            </a:r>
          </a:p>
          <a:p>
            <a:r>
              <a:rPr lang="en-US" dirty="0" smtClean="0"/>
              <a:t>Modernization = Europe</a:t>
            </a:r>
          </a:p>
          <a:p>
            <a:r>
              <a:rPr lang="en-US" dirty="0" smtClean="0"/>
              <a:t>That is why European Integration motto was proclaimed</a:t>
            </a:r>
          </a:p>
          <a:p>
            <a:r>
              <a:rPr lang="en-US" dirty="0" smtClean="0"/>
              <a:t>That is why </a:t>
            </a:r>
            <a:r>
              <a:rPr lang="en-US" dirty="0" err="1" smtClean="0"/>
              <a:t>EuroMaidan</a:t>
            </a:r>
            <a:r>
              <a:rPr lang="en-US" dirty="0" smtClean="0"/>
              <a:t> was happen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839CC-D720-4D4F-816C-347BE835175E}" type="slidenum">
              <a:rPr lang="ru-RU" altLang="uk-UA" smtClean="0"/>
              <a:pPr>
                <a:defRPr/>
              </a:pPr>
              <a:t>22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549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Transition Moment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modern world is suffering from</a:t>
            </a:r>
            <a:br>
              <a:rPr lang="en-US" dirty="0" smtClean="0"/>
            </a:br>
            <a:r>
              <a:rPr lang="en-US" dirty="0" smtClean="0"/>
              <a:t>a global crisis</a:t>
            </a:r>
          </a:p>
          <a:p>
            <a:r>
              <a:rPr lang="en-US" dirty="0" smtClean="0"/>
              <a:t>The new world is being born</a:t>
            </a:r>
          </a:p>
          <a:p>
            <a:r>
              <a:rPr lang="en-US" dirty="0" smtClean="0"/>
              <a:t>Thus, we have </a:t>
            </a:r>
            <a:r>
              <a:rPr lang="en-US" dirty="0"/>
              <a:t>to come closer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the fire</a:t>
            </a:r>
          </a:p>
          <a:p>
            <a:r>
              <a:rPr lang="en-US" dirty="0" smtClean="0"/>
              <a:t>And go through</a:t>
            </a:r>
          </a:p>
          <a:p>
            <a:r>
              <a:rPr lang="en-US" dirty="0" smtClean="0"/>
              <a:t>Jumping over</a:t>
            </a:r>
            <a:br>
              <a:rPr lang="en-US" dirty="0" smtClean="0"/>
            </a:br>
            <a:r>
              <a:rPr lang="en-US" dirty="0" smtClean="0"/>
              <a:t>is not allowed</a:t>
            </a:r>
          </a:p>
        </p:txBody>
      </p:sp>
      <p:sp>
        <p:nvSpPr>
          <p:cNvPr id="9" name="Овал 8"/>
          <p:cNvSpPr/>
          <p:nvPr/>
        </p:nvSpPr>
        <p:spPr>
          <a:xfrm>
            <a:off x="4427538" y="4033838"/>
            <a:ext cx="2590800" cy="2593975"/>
          </a:xfrm>
          <a:prstGeom prst="ellipse">
            <a:avLst/>
          </a:prstGeom>
          <a:solidFill>
            <a:srgbClr val="0070C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848350" y="3748088"/>
            <a:ext cx="2232025" cy="2232025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669213" y="3819525"/>
            <a:ext cx="1079500" cy="1079500"/>
          </a:xfrm>
          <a:prstGeom prst="ellipse">
            <a:avLst/>
          </a:prstGeom>
          <a:solidFill>
            <a:srgbClr val="33CC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AutoShape 15" descr="Светлый диагональный 2"/>
          <p:cNvSpPr>
            <a:spLocks noChangeArrowheads="1"/>
          </p:cNvSpPr>
          <p:nvPr/>
        </p:nvSpPr>
        <p:spPr bwMode="auto">
          <a:xfrm rot="-1500000">
            <a:off x="5376394" y="4715074"/>
            <a:ext cx="1724281" cy="1033463"/>
          </a:xfrm>
          <a:prstGeom prst="rightArrow">
            <a:avLst>
              <a:gd name="adj1" fmla="val 50000"/>
              <a:gd name="adj2" fmla="val 41425"/>
            </a:avLst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We are here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7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ekar-V\Documents\ГОШ Майдан\Фото Майдана\Maidan NY 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015" y="1473836"/>
            <a:ext cx="8820473" cy="53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73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 dirty="0" smtClean="0"/>
              <a:t>The Essence of the Revolution</a:t>
            </a:r>
            <a:endParaRPr lang="uk-UA" altLang="uk-UA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0825" y="1988840"/>
            <a:ext cx="8569647" cy="432048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altLang="uk-UA" sz="2800" dirty="0" smtClean="0"/>
              <a:t>Economic: The middle class revolution against </a:t>
            </a:r>
            <a:r>
              <a:rPr lang="en-US" altLang="uk-UA" sz="2800" dirty="0" err="1" smtClean="0"/>
              <a:t>neofeudalism</a:t>
            </a:r>
            <a:endParaRPr lang="en-US" altLang="uk-UA" sz="2800" dirty="0" smtClean="0"/>
          </a:p>
          <a:p>
            <a:pPr lvl="1">
              <a:spcBef>
                <a:spcPts val="800"/>
              </a:spcBef>
            </a:pPr>
            <a:r>
              <a:rPr lang="en-US" altLang="uk-UA" sz="2400" dirty="0"/>
              <a:t>Fight for an open market against oligarchs</a:t>
            </a:r>
            <a:endParaRPr lang="ru-RU" altLang="uk-UA" sz="2400" dirty="0" smtClean="0"/>
          </a:p>
          <a:p>
            <a:pPr>
              <a:spcBef>
                <a:spcPts val="800"/>
              </a:spcBef>
            </a:pPr>
            <a:r>
              <a:rPr lang="en-US" altLang="uk-UA" sz="2800" dirty="0" smtClean="0"/>
              <a:t>Geopolitics: Ukrainian national liberation movement, anti-colonialist, anti-imperialist</a:t>
            </a:r>
          </a:p>
          <a:p>
            <a:pPr lvl="1">
              <a:spcBef>
                <a:spcPts val="800"/>
              </a:spcBef>
            </a:pPr>
            <a:r>
              <a:rPr lang="en-US" altLang="uk-UA" sz="2400" dirty="0" smtClean="0"/>
              <a:t>To be free from the empire’s legacy and pressure</a:t>
            </a:r>
          </a:p>
          <a:p>
            <a:pPr lvl="1">
              <a:spcBef>
                <a:spcPts val="800"/>
              </a:spcBef>
            </a:pPr>
            <a:r>
              <a:rPr lang="en-US" altLang="uk-UA" sz="2400" dirty="0" smtClean="0"/>
              <a:t>The Independence War as a consequence</a:t>
            </a:r>
            <a:endParaRPr lang="ru-RU" altLang="uk-UA" sz="2400" dirty="0" smtClean="0"/>
          </a:p>
          <a:p>
            <a:pPr>
              <a:spcBef>
                <a:spcPts val="800"/>
              </a:spcBef>
            </a:pPr>
            <a:r>
              <a:rPr lang="en-US" altLang="uk-UA" sz="2800" dirty="0" smtClean="0"/>
              <a:t>Revolution of Dignity: values shift</a:t>
            </a:r>
          </a:p>
          <a:p>
            <a:pPr lvl="1">
              <a:spcBef>
                <a:spcPts val="800"/>
              </a:spcBef>
            </a:pPr>
            <a:r>
              <a:rPr lang="en-US" altLang="uk-UA" sz="2400" dirty="0" smtClean="0"/>
              <a:t>New values against old values</a:t>
            </a:r>
            <a:endParaRPr lang="uk-UA" alt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318046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Major Forces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Middle class</a:t>
            </a:r>
          </a:p>
          <a:p>
            <a:r>
              <a:rPr lang="en-US" dirty="0" smtClean="0"/>
              <a:t>Romantic nationalists</a:t>
            </a:r>
          </a:p>
          <a:p>
            <a:r>
              <a:rPr lang="en-US" dirty="0" smtClean="0"/>
              <a:t>Students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839CC-D720-4D4F-816C-347BE835175E}" type="slidenum">
              <a:rPr lang="ru-RU" altLang="uk-UA" smtClean="0"/>
              <a:pPr>
                <a:defRPr/>
              </a:pPr>
              <a:t>26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6352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Major Objectives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1827212"/>
            <a:ext cx="7783512" cy="4770139"/>
          </a:xfrm>
        </p:spPr>
        <p:txBody>
          <a:bodyPr/>
          <a:lstStyle/>
          <a:p>
            <a:r>
              <a:rPr lang="en-US" dirty="0" smtClean="0"/>
              <a:t>Economic modernization: reforms</a:t>
            </a:r>
          </a:p>
          <a:p>
            <a:r>
              <a:rPr lang="en-US" dirty="0" smtClean="0"/>
              <a:t>The Independence War</a:t>
            </a:r>
            <a:br>
              <a:rPr lang="en-US" dirty="0" smtClean="0"/>
            </a:br>
            <a:r>
              <a:rPr lang="en-US" dirty="0"/>
              <a:t>and Ukraine’s new role</a:t>
            </a:r>
            <a:endParaRPr lang="en-US" dirty="0" smtClean="0"/>
          </a:p>
          <a:p>
            <a:r>
              <a:rPr lang="en-US" dirty="0" smtClean="0"/>
              <a:t>Human capital development</a:t>
            </a:r>
            <a:br>
              <a:rPr lang="en-US" dirty="0" smtClean="0"/>
            </a:br>
            <a:r>
              <a:rPr lang="en-US" dirty="0" smtClean="0"/>
              <a:t>and a new culture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5696"/>
                </a:solidFill>
              </a:rPr>
              <a:t>We are living inside three revolutions</a:t>
            </a:r>
          </a:p>
          <a:p>
            <a:r>
              <a:rPr lang="en-US" dirty="0" smtClean="0">
                <a:solidFill>
                  <a:srgbClr val="005696"/>
                </a:solidFill>
              </a:rPr>
              <a:t>Active minority sets the direction,</a:t>
            </a:r>
            <a:br>
              <a:rPr lang="en-US" dirty="0" smtClean="0">
                <a:solidFill>
                  <a:srgbClr val="005696"/>
                </a:solidFill>
              </a:rPr>
            </a:br>
            <a:r>
              <a:rPr lang="en-US" dirty="0" smtClean="0">
                <a:solidFill>
                  <a:srgbClr val="005696"/>
                </a:solidFill>
              </a:rPr>
              <a:t>passive majority sets the pace</a:t>
            </a:r>
            <a:endParaRPr lang="ru-RU" dirty="0">
              <a:solidFill>
                <a:srgbClr val="00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2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 we can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27212"/>
            <a:ext cx="8640960" cy="4770139"/>
          </a:xfrm>
        </p:spPr>
        <p:txBody>
          <a:bodyPr/>
          <a:lstStyle/>
          <a:p>
            <a:r>
              <a:rPr lang="en-US" dirty="0" smtClean="0"/>
              <a:t>The old is weak and ruined, it can’t resist</a:t>
            </a:r>
          </a:p>
          <a:p>
            <a:r>
              <a:rPr lang="en-US" dirty="0" smtClean="0"/>
              <a:t>Ranked 27 in the World Talent Index</a:t>
            </a:r>
          </a:p>
          <a:p>
            <a:r>
              <a:rPr lang="en-US" dirty="0" smtClean="0"/>
              <a:t>Ranked 11-14 at Olympic Games</a:t>
            </a:r>
          </a:p>
          <a:p>
            <a:r>
              <a:rPr lang="en-US" dirty="0" smtClean="0"/>
              <a:t>Ukraine has several legacies</a:t>
            </a:r>
          </a:p>
          <a:p>
            <a:r>
              <a:rPr lang="en-US" dirty="0" smtClean="0"/>
              <a:t>The new world becomes apparent here</a:t>
            </a:r>
          </a:p>
          <a:p>
            <a:r>
              <a:rPr lang="en-US" dirty="0" smtClean="0"/>
              <a:t>Our geopolitical opponent has no future</a:t>
            </a:r>
          </a:p>
        </p:txBody>
      </p:sp>
    </p:spTree>
    <p:extLst>
      <p:ext uri="{BB962C8B-B14F-4D97-AF65-F5344CB8AC3E}">
        <p14:creationId xmlns:p14="http://schemas.microsoft.com/office/powerpoint/2010/main" val="11283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World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27212"/>
            <a:ext cx="8496944" cy="4842147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Crowdfunding</a:t>
            </a:r>
            <a:r>
              <a:rPr lang="en-US" b="1" dirty="0" smtClean="0">
                <a:solidFill>
                  <a:srgbClr val="00B050"/>
                </a:solidFill>
              </a:rPr>
              <a:t> and crowdsourcing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Open code principles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Wiki cooperation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Granting and common usage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Relations mean more than money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No bosses, no hierarchies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Collective leadership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Open access and sharing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Cossack </a:t>
            </a:r>
            <a:r>
              <a:rPr lang="en-US" b="1" dirty="0" err="1" smtClean="0">
                <a:solidFill>
                  <a:srgbClr val="00B050"/>
                </a:solidFill>
              </a:rPr>
              <a:t>Sich</a:t>
            </a:r>
            <a:r>
              <a:rPr lang="en-US" b="1" dirty="0" smtClean="0">
                <a:solidFill>
                  <a:srgbClr val="00B050"/>
                </a:solidFill>
              </a:rPr>
              <a:t> of XXI century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839CC-D720-4D4F-816C-347BE835175E}" type="slidenum">
              <a:rPr lang="ru-RU" altLang="uk-UA" smtClean="0"/>
              <a:pPr>
                <a:defRPr/>
              </a:pPr>
              <a:t>29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9788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 dirty="0" smtClean="0"/>
              <a:t>The Human History</a:t>
            </a:r>
            <a:endParaRPr lang="uk-UA" altLang="uk-UA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0825" y="1690688"/>
            <a:ext cx="8569647" cy="73020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altLang="uk-UA" sz="2800" dirty="0" smtClean="0"/>
              <a:t>Human societies evolve </a:t>
            </a:r>
            <a:endParaRPr lang="uk-UA" altLang="uk-UA" sz="2100" dirty="0" smtClean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 flipV="1">
            <a:off x="3419475" y="4149725"/>
            <a:ext cx="5545138" cy="2592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682875" y="4852988"/>
            <a:ext cx="1727200" cy="1728787"/>
          </a:xfrm>
          <a:prstGeom prst="ellipse">
            <a:avLst/>
          </a:prstGeom>
          <a:solidFill>
            <a:srgbClr val="9735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08400" y="4365625"/>
            <a:ext cx="1727200" cy="1727200"/>
          </a:xfrm>
          <a:prstGeom prst="ellipse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49800" y="3860800"/>
            <a:ext cx="1727200" cy="1728788"/>
          </a:xfrm>
          <a:prstGeom prst="ellipse">
            <a:avLst/>
          </a:prstGeom>
          <a:solidFill>
            <a:srgbClr val="0070C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848350" y="3357563"/>
            <a:ext cx="1728788" cy="17272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926263" y="2852738"/>
            <a:ext cx="1728787" cy="1728787"/>
          </a:xfrm>
          <a:prstGeom prst="ellipse">
            <a:avLst/>
          </a:prstGeom>
          <a:solidFill>
            <a:srgbClr val="33CC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971600" y="4902200"/>
            <a:ext cx="17043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9735FF"/>
                </a:solidFill>
              </a:rPr>
              <a:t>Tribal</a:t>
            </a:r>
            <a:br>
              <a:rPr lang="en-US" sz="2400" b="1" dirty="0" smtClean="0">
                <a:solidFill>
                  <a:srgbClr val="9735FF"/>
                </a:solidFill>
              </a:rPr>
            </a:br>
            <a:r>
              <a:rPr lang="en-US" sz="2400" b="1" dirty="0" smtClean="0">
                <a:solidFill>
                  <a:srgbClr val="9735FF"/>
                </a:solidFill>
              </a:rPr>
              <a:t>societies</a:t>
            </a:r>
            <a:endParaRPr lang="ru-RU" sz="2400" b="1" dirty="0">
              <a:solidFill>
                <a:srgbClr val="9735FF"/>
              </a:solidFill>
            </a:endParaRPr>
          </a:p>
        </p:txBody>
      </p:sp>
      <p:sp>
        <p:nvSpPr>
          <p:cNvPr id="12" name="TextBox 22"/>
          <p:cNvSpPr txBox="1">
            <a:spLocks noChangeArrowheads="1"/>
          </p:cNvSpPr>
          <p:nvPr/>
        </p:nvSpPr>
        <p:spPr bwMode="auto">
          <a:xfrm>
            <a:off x="2184349" y="4005064"/>
            <a:ext cx="17395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FF3300"/>
                </a:solidFill>
              </a:rPr>
              <a:t>Societies</a:t>
            </a:r>
            <a:br>
              <a:rPr lang="en-US" sz="2400" b="1" dirty="0" smtClean="0">
                <a:solidFill>
                  <a:srgbClr val="FF3300"/>
                </a:solidFill>
              </a:rPr>
            </a:br>
            <a:r>
              <a:rPr lang="en-US" sz="2400" b="1" dirty="0" smtClean="0">
                <a:solidFill>
                  <a:srgbClr val="FF3300"/>
                </a:solidFill>
              </a:rPr>
              <a:t>of power</a:t>
            </a:r>
            <a:endParaRPr lang="ru-RU" sz="2400" b="1" dirty="0">
              <a:solidFill>
                <a:srgbClr val="FF3300"/>
              </a:solidFill>
            </a:endParaRP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3480493" y="3389313"/>
            <a:ext cx="17395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66FF"/>
                </a:solidFill>
              </a:rPr>
              <a:t>Societies</a:t>
            </a:r>
            <a:br>
              <a:rPr lang="en-US" sz="2400" b="1" dirty="0" smtClean="0">
                <a:solidFill>
                  <a:srgbClr val="0066FF"/>
                </a:solidFill>
              </a:rPr>
            </a:br>
            <a:r>
              <a:rPr lang="en-US" sz="2400" b="1" dirty="0" smtClean="0">
                <a:solidFill>
                  <a:srgbClr val="0066FF"/>
                </a:solidFill>
              </a:rPr>
              <a:t>of order</a:t>
            </a:r>
            <a:endParaRPr lang="ru-RU" sz="2400" b="1" dirty="0">
              <a:solidFill>
                <a:srgbClr val="0066FF"/>
              </a:solidFill>
            </a:endParaRPr>
          </a:p>
        </p:txBody>
      </p: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6300192" y="2276872"/>
            <a:ext cx="2577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33CC33"/>
                </a:solidFill>
              </a:rPr>
              <a:t>New societies</a:t>
            </a:r>
            <a:endParaRPr lang="ru-RU" sz="2400" b="1" dirty="0">
              <a:solidFill>
                <a:srgbClr val="33CC33"/>
              </a:solidFill>
            </a:endParaRPr>
          </a:p>
        </p:txBody>
      </p:sp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4439879" y="2598003"/>
            <a:ext cx="21483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FF9900"/>
                </a:solidFill>
              </a:rPr>
              <a:t>Societies</a:t>
            </a:r>
            <a:br>
              <a:rPr lang="en-US" sz="2400" b="1" dirty="0" smtClean="0">
                <a:solidFill>
                  <a:srgbClr val="FF9900"/>
                </a:solidFill>
              </a:rPr>
            </a:br>
            <a:r>
              <a:rPr lang="en-US" sz="2400" b="1" dirty="0" smtClean="0">
                <a:solidFill>
                  <a:srgbClr val="FF9900"/>
                </a:solidFill>
              </a:rPr>
              <a:t>of progress</a:t>
            </a:r>
            <a:endParaRPr lang="ru-RU" sz="24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8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Possible No.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Experience of late modernization and entering the new world is valuable</a:t>
            </a:r>
          </a:p>
          <a:p>
            <a:r>
              <a:rPr lang="en-US" dirty="0" smtClean="0"/>
              <a:t>We are followed by many nations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839CC-D720-4D4F-816C-347BE835175E}" type="slidenum">
              <a:rPr lang="ru-RU" altLang="uk-UA" smtClean="0"/>
              <a:pPr>
                <a:defRPr/>
              </a:pPr>
              <a:t>30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610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No.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dirty="0" smtClean="0">
              <a:solidFill>
                <a:srgbClr val="005696"/>
              </a:solidFill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rgbClr val="005696"/>
                </a:solidFill>
              </a:rPr>
              <a:t>What is Ukraine’s place in Europe?</a:t>
            </a:r>
            <a:endParaRPr lang="ru-RU" sz="5400" dirty="0">
              <a:solidFill>
                <a:srgbClr val="00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3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01625"/>
            <a:ext cx="7344815" cy="823913"/>
          </a:xfrm>
        </p:spPr>
        <p:txBody>
          <a:bodyPr/>
          <a:lstStyle/>
          <a:p>
            <a:r>
              <a:rPr lang="en-US" dirty="0" smtClean="0"/>
              <a:t>Do we have a project of the future?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country without its own project of the future becomes just a resource for </a:t>
            </a:r>
            <a:r>
              <a:rPr lang="en-US" dirty="0"/>
              <a:t>those who have their projects</a:t>
            </a:r>
            <a:endParaRPr lang="en-US" dirty="0" smtClean="0"/>
          </a:p>
          <a:p>
            <a:r>
              <a:rPr lang="en-US" dirty="0" smtClean="0"/>
              <a:t>And not only a resource, but an action space as well</a:t>
            </a:r>
          </a:p>
          <a:p>
            <a:r>
              <a:rPr lang="en-US" dirty="0"/>
              <a:t>Like Ukraine in World Wars I and II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6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Role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27212"/>
            <a:ext cx="8352928" cy="4770139"/>
          </a:xfrm>
        </p:spPr>
        <p:txBody>
          <a:bodyPr/>
          <a:lstStyle/>
          <a:p>
            <a:r>
              <a:rPr lang="en-US" dirty="0" smtClean="0"/>
              <a:t>The empire as a stability manager is not efficient any more</a:t>
            </a:r>
          </a:p>
          <a:p>
            <a:r>
              <a:rPr lang="en-US" dirty="0"/>
              <a:t>The position of the </a:t>
            </a:r>
            <a:r>
              <a:rPr lang="en-US" dirty="0" smtClean="0"/>
              <a:t>stability </a:t>
            </a:r>
            <a:r>
              <a:rPr lang="en-US" dirty="0"/>
              <a:t>manager </a:t>
            </a:r>
            <a:r>
              <a:rPr lang="en-US" dirty="0" smtClean="0"/>
              <a:t>in </a:t>
            </a:r>
            <a:r>
              <a:rPr lang="en-US" dirty="0"/>
              <a:t>Eastern Europe is vacant</a:t>
            </a:r>
            <a:endParaRPr lang="en-US" dirty="0" smtClean="0"/>
          </a:p>
          <a:p>
            <a:r>
              <a:rPr lang="en-US" dirty="0" smtClean="0"/>
              <a:t>New European system of security</a:t>
            </a:r>
          </a:p>
        </p:txBody>
      </p:sp>
    </p:spTree>
    <p:extLst>
      <p:ext uri="{BB962C8B-B14F-4D97-AF65-F5344CB8AC3E}">
        <p14:creationId xmlns:p14="http://schemas.microsoft.com/office/powerpoint/2010/main" val="35448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Rules of Tomorrow</a:t>
            </a:r>
            <a:endParaRPr lang="ru-RU" dirty="0"/>
          </a:p>
        </p:txBody>
      </p:sp>
      <p:pic>
        <p:nvPicPr>
          <p:cNvPr id="4" name="Picture 6" descr="_________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51" y="1484784"/>
            <a:ext cx="4550021" cy="527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32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Project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geopolitical project: a commonwealth of free nations</a:t>
            </a:r>
            <a:br>
              <a:rPr lang="en-US" dirty="0"/>
            </a:br>
            <a:r>
              <a:rPr lang="en-US" dirty="0"/>
              <a:t>to the </a:t>
            </a:r>
            <a:r>
              <a:rPr lang="en-US" dirty="0" smtClean="0"/>
              <a:t>counterbalance </a:t>
            </a:r>
            <a:r>
              <a:rPr lang="en-US" dirty="0"/>
              <a:t>to the empire</a:t>
            </a:r>
          </a:p>
          <a:p>
            <a:r>
              <a:rPr lang="en-US" dirty="0"/>
              <a:t>From a number of closed nationalisms to an open poly-ethnic contra-colonial concept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839CC-D720-4D4F-816C-347BE835175E}" type="slidenum">
              <a:rPr lang="ru-RU" altLang="uk-UA" smtClean="0"/>
              <a:pPr>
                <a:defRPr/>
              </a:pPr>
              <a:t>35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0312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Baltic-Black Sea Belt of Stability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902" y="1844824"/>
            <a:ext cx="5942434" cy="475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Last Empire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27212"/>
            <a:ext cx="8288089" cy="48421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mission: to dismantle the empire</a:t>
            </a:r>
          </a:p>
          <a:p>
            <a:r>
              <a:rPr lang="en-US" dirty="0"/>
              <a:t>An additional mission: to help Russia to re-think and re-pack itself</a:t>
            </a:r>
          </a:p>
          <a:p>
            <a:pPr lvl="1"/>
            <a:r>
              <a:rPr lang="en-US" dirty="0"/>
              <a:t>We contributed to the creation of the empire</a:t>
            </a:r>
          </a:p>
          <a:p>
            <a:pPr lvl="1"/>
            <a:r>
              <a:rPr lang="en-US" dirty="0"/>
              <a:t>We contributed to the destruction of the empire (1918)</a:t>
            </a:r>
          </a:p>
          <a:p>
            <a:pPr lvl="1"/>
            <a:r>
              <a:rPr lang="en-US" dirty="0"/>
              <a:t>We contributed to the restoration of the empire (1922)</a:t>
            </a:r>
          </a:p>
          <a:p>
            <a:pPr lvl="1"/>
            <a:r>
              <a:rPr lang="en-US" dirty="0"/>
              <a:t>We contributed to the 2</a:t>
            </a:r>
            <a:r>
              <a:rPr lang="en-US" baseline="30000" dirty="0"/>
              <a:t>nd</a:t>
            </a:r>
            <a:r>
              <a:rPr lang="en-US" dirty="0"/>
              <a:t> destruction of the empire (1991)</a:t>
            </a:r>
          </a:p>
          <a:p>
            <a:pPr lvl="1"/>
            <a:r>
              <a:rPr lang="en-US" dirty="0"/>
              <a:t>We are </a:t>
            </a:r>
            <a:r>
              <a:rPr lang="en-US" dirty="0" smtClean="0"/>
              <a:t>responsible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839CC-D720-4D4F-816C-347BE835175E}" type="slidenum">
              <a:rPr lang="ru-RU" altLang="uk-UA" smtClean="0"/>
              <a:pPr>
                <a:defRPr/>
              </a:pPr>
              <a:t>37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4456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Possible No.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stability manager</a:t>
            </a:r>
          </a:p>
          <a:p>
            <a:r>
              <a:rPr lang="en-US" dirty="0" smtClean="0"/>
              <a:t>The central point of the belt of security and modernization</a:t>
            </a:r>
          </a:p>
          <a:p>
            <a:r>
              <a:rPr lang="en-US" dirty="0" smtClean="0"/>
              <a:t>The new model of commonwealth</a:t>
            </a:r>
          </a:p>
          <a:p>
            <a:r>
              <a:rPr lang="en-US" dirty="0" smtClean="0"/>
              <a:t>The re-thinkers of the empire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839CC-D720-4D4F-816C-347BE835175E}" type="slidenum">
              <a:rPr lang="ru-RU" altLang="uk-UA" smtClean="0"/>
              <a:pPr>
                <a:defRPr/>
              </a:pPr>
              <a:t>38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658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No.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dirty="0" smtClean="0">
              <a:solidFill>
                <a:srgbClr val="005696"/>
              </a:solidFill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005696"/>
                </a:solidFill>
              </a:rPr>
              <a:t>Who will do this?</a:t>
            </a:r>
            <a:endParaRPr lang="ru-RU" sz="5400" dirty="0">
              <a:solidFill>
                <a:srgbClr val="00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 dirty="0"/>
              <a:t>The Human History</a:t>
            </a:r>
            <a:endParaRPr lang="uk-UA" altLang="uk-UA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0825" y="1690688"/>
            <a:ext cx="8569647" cy="73020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altLang="uk-UA" sz="2800" dirty="0" smtClean="0"/>
              <a:t>Marxists call them…</a:t>
            </a:r>
            <a:endParaRPr lang="uk-UA" altLang="uk-UA" sz="2100" dirty="0" smtClean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 flipV="1">
            <a:off x="3419475" y="4149725"/>
            <a:ext cx="5545138" cy="2592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682875" y="4852988"/>
            <a:ext cx="1727200" cy="1728787"/>
          </a:xfrm>
          <a:prstGeom prst="ellipse">
            <a:avLst/>
          </a:prstGeom>
          <a:solidFill>
            <a:srgbClr val="9735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08400" y="4365625"/>
            <a:ext cx="1727200" cy="1727200"/>
          </a:xfrm>
          <a:prstGeom prst="ellipse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49800" y="3860800"/>
            <a:ext cx="1727200" cy="1728788"/>
          </a:xfrm>
          <a:prstGeom prst="ellipse">
            <a:avLst/>
          </a:prstGeom>
          <a:solidFill>
            <a:srgbClr val="0070C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848350" y="3357563"/>
            <a:ext cx="1728788" cy="17272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926263" y="2852738"/>
            <a:ext cx="1728787" cy="1728787"/>
          </a:xfrm>
          <a:prstGeom prst="ellipse">
            <a:avLst/>
          </a:prstGeom>
          <a:solidFill>
            <a:srgbClr val="33CC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21000" y="4902200"/>
            <a:ext cx="175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9735FF"/>
                </a:solidFill>
              </a:rPr>
              <a:t>Primitive</a:t>
            </a:r>
            <a:endParaRPr lang="ru-RU" sz="2400" b="1" dirty="0">
              <a:solidFill>
                <a:srgbClr val="9735FF"/>
              </a:solidFill>
            </a:endParaRPr>
          </a:p>
        </p:txBody>
      </p:sp>
      <p:sp>
        <p:nvSpPr>
          <p:cNvPr id="12" name="TextBox 22"/>
          <p:cNvSpPr txBox="1">
            <a:spLocks noChangeArrowheads="1"/>
          </p:cNvSpPr>
          <p:nvPr/>
        </p:nvSpPr>
        <p:spPr bwMode="auto">
          <a:xfrm>
            <a:off x="2380042" y="4191471"/>
            <a:ext cx="1471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FF3300"/>
                </a:solidFill>
              </a:rPr>
              <a:t>Slavery</a:t>
            </a:r>
            <a:endParaRPr lang="ru-RU" sz="2400" b="1" dirty="0">
              <a:solidFill>
                <a:srgbClr val="FF3300"/>
              </a:solidFill>
            </a:endParaRP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3203848" y="3615407"/>
            <a:ext cx="19495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66FF"/>
                </a:solidFill>
              </a:rPr>
              <a:t>Feudalism</a:t>
            </a:r>
            <a:endParaRPr lang="ru-RU" sz="2400" b="1" dirty="0">
              <a:solidFill>
                <a:srgbClr val="0066FF"/>
              </a:solidFill>
            </a:endParaRPr>
          </a:p>
        </p:txBody>
      </p: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5724128" y="2349500"/>
            <a:ext cx="30588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33CC33"/>
                </a:solidFill>
              </a:rPr>
              <a:t>They don’t know</a:t>
            </a:r>
            <a:endParaRPr lang="ru-RU" sz="2400" b="1" dirty="0">
              <a:solidFill>
                <a:srgbClr val="33CC33"/>
              </a:solidFill>
            </a:endParaRPr>
          </a:p>
        </p:txBody>
      </p:sp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4302529" y="3039343"/>
            <a:ext cx="1997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FF9900"/>
                </a:solidFill>
              </a:rPr>
              <a:t>Capitalism</a:t>
            </a:r>
            <a:endParaRPr lang="ru-RU" sz="24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Typical Failed State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governance</a:t>
            </a:r>
          </a:p>
          <a:p>
            <a:r>
              <a:rPr lang="en-US" dirty="0" smtClean="0"/>
              <a:t>No army</a:t>
            </a:r>
          </a:p>
          <a:p>
            <a:r>
              <a:rPr lang="en-US" dirty="0" smtClean="0"/>
              <a:t>No justice</a:t>
            </a:r>
          </a:p>
          <a:p>
            <a:r>
              <a:rPr lang="en-US" dirty="0" smtClean="0"/>
              <a:t>No national projects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8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Normal Tracks</a:t>
            </a:r>
            <a:endParaRPr lang="ru-RU" dirty="0"/>
          </a:p>
        </p:txBody>
      </p:sp>
      <p:pic>
        <p:nvPicPr>
          <p:cNvPr id="1026" name="Picture 2" descr="C:\Users\Pekar-V\Documents\kmbs Managing Future\Pictures\Ingle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002" y="1700808"/>
            <a:ext cx="572299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углом 4"/>
          <p:cNvSpPr/>
          <p:nvPr/>
        </p:nvSpPr>
        <p:spPr>
          <a:xfrm>
            <a:off x="2267744" y="1844824"/>
            <a:ext cx="3816424" cy="2232248"/>
          </a:xfrm>
          <a:prstGeom prst="ben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углом 6"/>
          <p:cNvSpPr/>
          <p:nvPr/>
        </p:nvSpPr>
        <p:spPr>
          <a:xfrm rot="16200000" flipV="1">
            <a:off x="3797914" y="1475166"/>
            <a:ext cx="2204628" cy="4096072"/>
          </a:xfrm>
          <a:prstGeom prst="ben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4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Tracks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1827212"/>
            <a:ext cx="7783512" cy="484214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European Track</a:t>
            </a:r>
          </a:p>
          <a:p>
            <a:pPr lvl="1"/>
            <a:r>
              <a:rPr lang="en-US" dirty="0" smtClean="0"/>
              <a:t>New values and new social practices</a:t>
            </a:r>
          </a:p>
          <a:p>
            <a:pPr lvl="1"/>
            <a:r>
              <a:rPr lang="en-US" dirty="0" smtClean="0"/>
              <a:t>New institutions </a:t>
            </a:r>
            <a:r>
              <a:rPr lang="en-US" dirty="0"/>
              <a:t>arising </a:t>
            </a:r>
            <a:r>
              <a:rPr lang="en-US" dirty="0" smtClean="0"/>
              <a:t>from the bottom</a:t>
            </a:r>
          </a:p>
          <a:p>
            <a:pPr lvl="1"/>
            <a:r>
              <a:rPr lang="en-US" dirty="0" smtClean="0"/>
              <a:t>Politics as a consequence</a:t>
            </a:r>
          </a:p>
          <a:p>
            <a:r>
              <a:rPr lang="en-US" dirty="0" smtClean="0"/>
              <a:t>Asian Track</a:t>
            </a:r>
          </a:p>
          <a:p>
            <a:pPr lvl="1"/>
            <a:r>
              <a:rPr lang="en-US" dirty="0" smtClean="0"/>
              <a:t>Strong state</a:t>
            </a:r>
          </a:p>
          <a:p>
            <a:pPr lvl="1"/>
            <a:r>
              <a:rPr lang="en-US" dirty="0"/>
              <a:t>New institutions </a:t>
            </a:r>
            <a:r>
              <a:rPr lang="en-US" dirty="0" smtClean="0"/>
              <a:t>installed from the top</a:t>
            </a:r>
            <a:endParaRPr lang="en-US" dirty="0"/>
          </a:p>
          <a:p>
            <a:pPr lvl="1"/>
            <a:r>
              <a:rPr lang="en-US" dirty="0" smtClean="0"/>
              <a:t>New values as </a:t>
            </a:r>
            <a:r>
              <a:rPr lang="en-US" dirty="0"/>
              <a:t>a consequence</a:t>
            </a:r>
            <a:endParaRPr lang="en-US" dirty="0" smtClean="0"/>
          </a:p>
          <a:p>
            <a:r>
              <a:rPr lang="en-US" dirty="0" smtClean="0"/>
              <a:t>Our case</a:t>
            </a:r>
          </a:p>
          <a:p>
            <a:pPr lvl="1"/>
            <a:r>
              <a:rPr lang="en-US" dirty="0" smtClean="0"/>
              <a:t>No time to grow</a:t>
            </a:r>
          </a:p>
          <a:p>
            <a:pPr lvl="1"/>
            <a:r>
              <a:rPr lang="en-US" dirty="0" smtClean="0"/>
              <a:t>No state to install</a:t>
            </a:r>
          </a:p>
          <a:p>
            <a:pPr lvl="1"/>
            <a:r>
              <a:rPr lang="en-US" dirty="0" smtClean="0"/>
              <a:t>Active civil society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839CC-D720-4D4F-816C-347BE835175E}" type="slidenum">
              <a:rPr lang="ru-RU" altLang="uk-UA" smtClean="0"/>
              <a:pPr>
                <a:defRPr/>
              </a:pPr>
              <a:t>42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092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Do-It-Yourself Country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8201-95B4-46B6-AA11-5D22751BC006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pic>
        <p:nvPicPr>
          <p:cNvPr id="5" name="Picture 4" descr="C:\Users\Pekar-V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22" y="1844824"/>
            <a:ext cx="805747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0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Possible No.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model of post-modern track of modernization</a:t>
            </a:r>
          </a:p>
          <a:p>
            <a:r>
              <a:rPr lang="en-US" dirty="0" smtClean="0"/>
              <a:t>What a country offers to the world</a:t>
            </a:r>
            <a:br>
              <a:rPr lang="en-US" dirty="0" smtClean="0"/>
            </a:br>
            <a:r>
              <a:rPr lang="en-US" dirty="0" smtClean="0"/>
              <a:t>is less important than</a:t>
            </a:r>
            <a:br>
              <a:rPr lang="en-US" dirty="0" smtClean="0"/>
            </a:br>
            <a:r>
              <a:rPr lang="en-US" dirty="0" smtClean="0"/>
              <a:t>what a country offers to the future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839CC-D720-4D4F-816C-347BE835175E}" type="slidenum">
              <a:rPr lang="ru-RU" altLang="uk-UA" smtClean="0"/>
              <a:pPr>
                <a:defRPr/>
              </a:pPr>
              <a:t>44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610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403648" y="301625"/>
            <a:ext cx="7560839" cy="823913"/>
          </a:xfrm>
        </p:spPr>
        <p:txBody>
          <a:bodyPr/>
          <a:lstStyle/>
          <a:p>
            <a:r>
              <a:rPr lang="en-US" altLang="uk-UA" dirty="0" smtClean="0"/>
              <a:t>The National Consensus as a Basis</a:t>
            </a:r>
            <a:endParaRPr lang="uk-UA" altLang="uk-UA" dirty="0" smtClean="0"/>
          </a:p>
        </p:txBody>
      </p:sp>
      <p:pic>
        <p:nvPicPr>
          <p:cNvPr id="5" name="Picture 4" descr="солон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85" y="2007840"/>
            <a:ext cx="7183915" cy="430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0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 dirty="0" smtClean="0"/>
              <a:t>The New Country</a:t>
            </a:r>
            <a:endParaRPr lang="uk-UA" altLang="uk-UA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71D55B6-A1C4-4452-A46F-058AC05C1900}" type="slidenum">
              <a:rPr lang="ru-RU" altLang="uk-UA" sz="1200" smtClean="0"/>
              <a:pPr/>
              <a:t>46</a:t>
            </a:fld>
            <a:endParaRPr lang="ru-RU" altLang="uk-UA" sz="1200" dirty="0" smtClean="0"/>
          </a:p>
        </p:txBody>
      </p:sp>
      <p:pic>
        <p:nvPicPr>
          <p:cNvPr id="5" name="Picture 2" descr="rostok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864" y="1484785"/>
            <a:ext cx="748213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-37207" y="1628800"/>
            <a:ext cx="8929687" cy="181032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altLang="uk-UA" sz="2800" dirty="0" smtClean="0"/>
              <a:t>The New Country will grow through the old country like grass grows through broken asphalt</a:t>
            </a:r>
            <a:endParaRPr lang="ru-RU" altLang="uk-UA" sz="2800" dirty="0" smtClean="0"/>
          </a:p>
        </p:txBody>
      </p:sp>
    </p:spTree>
    <p:extLst>
      <p:ext uri="{BB962C8B-B14F-4D97-AF65-F5344CB8AC3E}">
        <p14:creationId xmlns:p14="http://schemas.microsoft.com/office/powerpoint/2010/main" val="37641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 dirty="0"/>
              <a:t>The Human History</a:t>
            </a:r>
            <a:endParaRPr lang="uk-UA" altLang="uk-UA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0825" y="1690688"/>
            <a:ext cx="8569647" cy="73020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altLang="uk-UA" sz="2800" dirty="0" smtClean="0"/>
              <a:t>Political history experts call them…</a:t>
            </a:r>
            <a:endParaRPr lang="uk-UA" altLang="uk-UA" sz="2100" dirty="0" smtClean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 flipV="1">
            <a:off x="3419475" y="4149725"/>
            <a:ext cx="5545138" cy="2592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682875" y="4852988"/>
            <a:ext cx="1727200" cy="1728787"/>
          </a:xfrm>
          <a:prstGeom prst="ellipse">
            <a:avLst/>
          </a:prstGeom>
          <a:solidFill>
            <a:srgbClr val="9735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08400" y="4365625"/>
            <a:ext cx="1727200" cy="1727200"/>
          </a:xfrm>
          <a:prstGeom prst="ellipse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49800" y="3860800"/>
            <a:ext cx="1727200" cy="1728788"/>
          </a:xfrm>
          <a:prstGeom prst="ellipse">
            <a:avLst/>
          </a:prstGeom>
          <a:solidFill>
            <a:srgbClr val="0070C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848350" y="3357563"/>
            <a:ext cx="1728788" cy="17272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926263" y="2852738"/>
            <a:ext cx="1728787" cy="1728787"/>
          </a:xfrm>
          <a:prstGeom prst="ellipse">
            <a:avLst/>
          </a:prstGeom>
          <a:solidFill>
            <a:srgbClr val="33CC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657373" y="4911551"/>
            <a:ext cx="1970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9735FF"/>
                </a:solidFill>
              </a:rPr>
              <a:t>Pre-states</a:t>
            </a:r>
            <a:endParaRPr lang="ru-RU" sz="2400" b="1" dirty="0">
              <a:solidFill>
                <a:srgbClr val="9735FF"/>
              </a:solidFill>
            </a:endParaRPr>
          </a:p>
        </p:txBody>
      </p:sp>
      <p:sp>
        <p:nvSpPr>
          <p:cNvPr id="12" name="TextBox 22"/>
          <p:cNvSpPr txBox="1">
            <a:spLocks noChangeArrowheads="1"/>
          </p:cNvSpPr>
          <p:nvPr/>
        </p:nvSpPr>
        <p:spPr bwMode="auto">
          <a:xfrm>
            <a:off x="1331640" y="3933056"/>
            <a:ext cx="25923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FF3300"/>
                </a:solidFill>
              </a:rPr>
              <a:t>Fragile</a:t>
            </a:r>
            <a:br>
              <a:rPr lang="en-US" sz="2400" b="1" dirty="0" smtClean="0">
                <a:solidFill>
                  <a:srgbClr val="FF3300"/>
                </a:solidFill>
              </a:rPr>
            </a:br>
            <a:r>
              <a:rPr lang="en-US" sz="2400" b="1" dirty="0" smtClean="0">
                <a:solidFill>
                  <a:srgbClr val="FF3300"/>
                </a:solidFill>
              </a:rPr>
              <a:t>natural states</a:t>
            </a:r>
            <a:endParaRPr lang="ru-RU" sz="2400" b="1" dirty="0">
              <a:solidFill>
                <a:srgbClr val="FF3300"/>
              </a:solidFill>
            </a:endParaRP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2627518" y="3246075"/>
            <a:ext cx="32736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66FF"/>
                </a:solidFill>
              </a:rPr>
              <a:t>Developed states,</a:t>
            </a:r>
            <a:br>
              <a:rPr lang="en-US" sz="2400" b="1" dirty="0" smtClean="0">
                <a:solidFill>
                  <a:srgbClr val="0066FF"/>
                </a:solidFill>
              </a:rPr>
            </a:br>
            <a:r>
              <a:rPr lang="en-US" sz="2400" b="1" dirty="0" smtClean="0">
                <a:solidFill>
                  <a:srgbClr val="0066FF"/>
                </a:solidFill>
              </a:rPr>
              <a:t>Rule of law</a:t>
            </a:r>
            <a:endParaRPr lang="ru-RU" sz="2400" b="1" dirty="0">
              <a:solidFill>
                <a:srgbClr val="0066FF"/>
              </a:solidFill>
            </a:endParaRPr>
          </a:p>
        </p:txBody>
      </p: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5833629" y="2204864"/>
            <a:ext cx="30588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33CC33"/>
                </a:solidFill>
              </a:rPr>
              <a:t>They don’t know</a:t>
            </a:r>
            <a:endParaRPr lang="ru-RU" sz="2400" b="1" dirty="0">
              <a:solidFill>
                <a:srgbClr val="33CC33"/>
              </a:solidFill>
            </a:endParaRPr>
          </a:p>
        </p:txBody>
      </p:sp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4364156" y="2564904"/>
            <a:ext cx="28216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FF9900"/>
                </a:solidFill>
              </a:rPr>
              <a:t>Open societies,</a:t>
            </a:r>
          </a:p>
          <a:p>
            <a:pPr eaLnBrk="1" hangingPunct="1"/>
            <a:r>
              <a:rPr lang="en-US" sz="2400" b="1" dirty="0" smtClean="0">
                <a:solidFill>
                  <a:srgbClr val="FF9900"/>
                </a:solidFill>
              </a:rPr>
              <a:t>democracy</a:t>
            </a:r>
            <a:endParaRPr lang="ru-RU" sz="24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8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 dirty="0"/>
              <a:t>The Human History</a:t>
            </a:r>
            <a:endParaRPr lang="uk-UA" altLang="uk-UA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0825" y="1690688"/>
            <a:ext cx="8569647" cy="73020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altLang="uk-UA" sz="2800" dirty="0" smtClean="0"/>
              <a:t>Social psychologists call them…</a:t>
            </a:r>
            <a:endParaRPr lang="uk-UA" altLang="uk-UA" sz="2100" dirty="0" smtClean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 flipV="1">
            <a:off x="3419475" y="4149725"/>
            <a:ext cx="5545138" cy="2592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682875" y="4852988"/>
            <a:ext cx="1727200" cy="1728787"/>
          </a:xfrm>
          <a:prstGeom prst="ellipse">
            <a:avLst/>
          </a:prstGeom>
          <a:solidFill>
            <a:srgbClr val="9735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08400" y="4365625"/>
            <a:ext cx="1727200" cy="1727200"/>
          </a:xfrm>
          <a:prstGeom prst="ellipse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49800" y="3860800"/>
            <a:ext cx="1727200" cy="1728788"/>
          </a:xfrm>
          <a:prstGeom prst="ellipse">
            <a:avLst/>
          </a:prstGeom>
          <a:solidFill>
            <a:srgbClr val="0070C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848350" y="3357563"/>
            <a:ext cx="1728788" cy="17272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926263" y="2852738"/>
            <a:ext cx="1728787" cy="1728787"/>
          </a:xfrm>
          <a:prstGeom prst="ellipse">
            <a:avLst/>
          </a:prstGeom>
          <a:solidFill>
            <a:srgbClr val="33CC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939628" y="4902200"/>
            <a:ext cx="1616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9735FF"/>
                </a:solidFill>
              </a:rPr>
              <a:t>Magical</a:t>
            </a:r>
            <a:br>
              <a:rPr lang="en-US" sz="2400" b="1" dirty="0" smtClean="0">
                <a:solidFill>
                  <a:srgbClr val="9735FF"/>
                </a:solidFill>
              </a:rPr>
            </a:br>
            <a:r>
              <a:rPr lang="en-US" sz="2400" b="1" dirty="0" smtClean="0">
                <a:solidFill>
                  <a:srgbClr val="9735FF"/>
                </a:solidFill>
              </a:rPr>
              <a:t>thinking</a:t>
            </a:r>
            <a:endParaRPr lang="ru-RU" sz="2400" b="1" dirty="0">
              <a:solidFill>
                <a:srgbClr val="9735FF"/>
              </a:solidFill>
            </a:endParaRPr>
          </a:p>
        </p:txBody>
      </p:sp>
      <p:sp>
        <p:nvSpPr>
          <p:cNvPr id="12" name="TextBox 22"/>
          <p:cNvSpPr txBox="1">
            <a:spLocks noChangeArrowheads="1"/>
          </p:cNvSpPr>
          <p:nvPr/>
        </p:nvSpPr>
        <p:spPr bwMode="auto">
          <a:xfrm>
            <a:off x="2235772" y="4005064"/>
            <a:ext cx="1616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3300"/>
                </a:solidFill>
              </a:rPr>
              <a:t>Heroic</a:t>
            </a:r>
            <a:br>
              <a:rPr lang="en-US" sz="2400" b="1" smtClean="0">
                <a:solidFill>
                  <a:srgbClr val="FF3300"/>
                </a:solidFill>
              </a:rPr>
            </a:br>
            <a:r>
              <a:rPr lang="en-US" sz="2400" b="1" smtClean="0">
                <a:solidFill>
                  <a:srgbClr val="FF3300"/>
                </a:solidFill>
              </a:rPr>
              <a:t>thinking</a:t>
            </a:r>
            <a:endParaRPr lang="ru-RU" sz="2400" b="1" dirty="0">
              <a:solidFill>
                <a:srgbClr val="FF3300"/>
              </a:solidFill>
            </a:endParaRP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2779218" y="3356992"/>
            <a:ext cx="28729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66FF"/>
                </a:solidFill>
              </a:rPr>
              <a:t>Fundamentalist</a:t>
            </a:r>
            <a:br>
              <a:rPr lang="en-US" sz="2400" b="1" dirty="0" smtClean="0">
                <a:solidFill>
                  <a:srgbClr val="0066FF"/>
                </a:solidFill>
              </a:rPr>
            </a:br>
            <a:r>
              <a:rPr lang="en-US" sz="2400" b="1" dirty="0" smtClean="0">
                <a:solidFill>
                  <a:srgbClr val="0066FF"/>
                </a:solidFill>
              </a:rPr>
              <a:t>thinking</a:t>
            </a:r>
            <a:endParaRPr lang="ru-RU" sz="2400" b="1" dirty="0">
              <a:solidFill>
                <a:srgbClr val="0066FF"/>
              </a:solidFill>
            </a:endParaRPr>
          </a:p>
        </p:txBody>
      </p: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6686935" y="1988840"/>
            <a:ext cx="19175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33CC33"/>
                </a:solidFill>
              </a:rPr>
              <a:t>Ecological</a:t>
            </a:r>
            <a:br>
              <a:rPr lang="en-US" sz="2400" b="1" dirty="0" smtClean="0">
                <a:solidFill>
                  <a:srgbClr val="33CC33"/>
                </a:solidFill>
              </a:rPr>
            </a:br>
            <a:r>
              <a:rPr lang="en-US" sz="2400" b="1" dirty="0" smtClean="0">
                <a:solidFill>
                  <a:srgbClr val="33CC33"/>
                </a:solidFill>
              </a:rPr>
              <a:t>thinking</a:t>
            </a:r>
            <a:endParaRPr lang="ru-RU" sz="2400" b="1" dirty="0">
              <a:solidFill>
                <a:srgbClr val="33CC33"/>
              </a:solidFill>
            </a:endParaRPr>
          </a:p>
        </p:txBody>
      </p:sp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4970473" y="2564904"/>
            <a:ext cx="16177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FF9900"/>
                </a:solidFill>
              </a:rPr>
              <a:t>Rational</a:t>
            </a:r>
            <a:br>
              <a:rPr lang="en-US" sz="2400" b="1" dirty="0" smtClean="0">
                <a:solidFill>
                  <a:srgbClr val="FF9900"/>
                </a:solidFill>
              </a:rPr>
            </a:br>
            <a:r>
              <a:rPr lang="en-US" sz="2400" b="1" dirty="0" smtClean="0">
                <a:solidFill>
                  <a:srgbClr val="FF9900"/>
                </a:solidFill>
              </a:rPr>
              <a:t>thinking</a:t>
            </a:r>
            <a:endParaRPr lang="ru-RU" sz="24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4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 rot="-1474958">
            <a:off x="5076825" y="2852738"/>
            <a:ext cx="792163" cy="259238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 flipV="1">
            <a:off x="3419475" y="4076700"/>
            <a:ext cx="5545138" cy="2592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rot="16200000" flipV="1">
            <a:off x="863600" y="4113213"/>
            <a:ext cx="3492500" cy="161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25" name="AutoShape 5"/>
          <p:cNvSpPr>
            <a:spLocks noChangeArrowheads="1"/>
          </p:cNvSpPr>
          <p:nvPr/>
        </p:nvSpPr>
        <p:spPr bwMode="auto">
          <a:xfrm>
            <a:off x="4643438" y="1987550"/>
            <a:ext cx="1295400" cy="1296988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4768850" y="2354263"/>
            <a:ext cx="109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0000FF"/>
                </a:solidFill>
              </a:rPr>
              <a:t>55%</a:t>
            </a:r>
            <a:endParaRPr lang="ru-RU" sz="3600">
              <a:solidFill>
                <a:srgbClr val="0000FF"/>
              </a:solidFill>
            </a:endParaRPr>
          </a:p>
        </p:txBody>
      </p:sp>
      <p:pic>
        <p:nvPicPr>
          <p:cNvPr id="44039" name="Picture 7" descr="469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3635375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6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 animBg="1"/>
      <p:bldP spid="1331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 rot="-1474958">
            <a:off x="5076825" y="2852738"/>
            <a:ext cx="792163" cy="259238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 rot="-1474958">
            <a:off x="6088063" y="3868738"/>
            <a:ext cx="792162" cy="11811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 flipV="1">
            <a:off x="3419475" y="4076700"/>
            <a:ext cx="5545138" cy="2592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 rot="16200000" flipV="1">
            <a:off x="863600" y="4113213"/>
            <a:ext cx="3492500" cy="161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150" name="AutoShape 6"/>
          <p:cNvSpPr>
            <a:spLocks noChangeArrowheads="1"/>
          </p:cNvSpPr>
          <p:nvPr/>
        </p:nvSpPr>
        <p:spPr bwMode="auto">
          <a:xfrm>
            <a:off x="5940425" y="2995613"/>
            <a:ext cx="1295400" cy="1296987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6065838" y="3362325"/>
            <a:ext cx="109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0000FF"/>
                </a:solidFill>
              </a:rPr>
              <a:t>15%</a:t>
            </a:r>
            <a:endParaRPr lang="ru-RU" sz="3600">
              <a:solidFill>
                <a:srgbClr val="0000FF"/>
              </a:solidFill>
            </a:endParaRPr>
          </a:p>
        </p:txBody>
      </p:sp>
      <p:pic>
        <p:nvPicPr>
          <p:cNvPr id="45064" name="Picture 8" descr="marketingmana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78138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86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0" grpId="0" animBg="1"/>
      <p:bldP spid="1341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 rot="-1474958">
            <a:off x="4651375" y="4540250"/>
            <a:ext cx="792163" cy="1168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 rot="-1474958">
            <a:off x="5076825" y="2852738"/>
            <a:ext cx="792163" cy="259238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 rot="-1474958">
            <a:off x="6088063" y="3868738"/>
            <a:ext cx="792162" cy="11811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 flipV="1">
            <a:off x="3419475" y="4076700"/>
            <a:ext cx="5545138" cy="2592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 rot="16200000" flipV="1">
            <a:off x="863600" y="4113213"/>
            <a:ext cx="3492500" cy="161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175" name="AutoShape 7"/>
          <p:cNvSpPr>
            <a:spLocks noChangeArrowheads="1"/>
          </p:cNvSpPr>
          <p:nvPr/>
        </p:nvSpPr>
        <p:spPr bwMode="auto">
          <a:xfrm>
            <a:off x="3708400" y="4003675"/>
            <a:ext cx="1295400" cy="1296988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3833813" y="4370388"/>
            <a:ext cx="109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0000FF"/>
                </a:solidFill>
              </a:rPr>
              <a:t>15%</a:t>
            </a:r>
            <a:endParaRPr lang="ru-RU" sz="3600">
              <a:solidFill>
                <a:srgbClr val="0000FF"/>
              </a:solidFill>
            </a:endParaRPr>
          </a:p>
        </p:txBody>
      </p:sp>
      <p:pic>
        <p:nvPicPr>
          <p:cNvPr id="46089" name="Picture 9" descr="Gangster-Graphics-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84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9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5" grpId="0" animBg="1"/>
      <p:bldP spid="135176" grpId="0"/>
    </p:bldLst>
  </p:timing>
</p:sld>
</file>

<file path=ppt/theme/theme1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1694</TotalTime>
  <Words>702</Words>
  <Application>Microsoft Office PowerPoint</Application>
  <PresentationFormat>Экран (4:3)</PresentationFormat>
  <Paragraphs>196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Затмение</vt:lpstr>
      <vt:lpstr>Civilizational Role of Ukraine</vt:lpstr>
      <vt:lpstr>Question No. 1</vt:lpstr>
      <vt:lpstr>The Human History</vt:lpstr>
      <vt:lpstr>The Human History</vt:lpstr>
      <vt:lpstr>The Human History</vt:lpstr>
      <vt:lpstr>The Human History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 Profile of Late Medieval Society</vt:lpstr>
      <vt:lpstr>But Minorities Want to Move</vt:lpstr>
      <vt:lpstr>A Snail on a Slope</vt:lpstr>
      <vt:lpstr>The Modernization Urge</vt:lpstr>
      <vt:lpstr>The Essence of the Revolution</vt:lpstr>
      <vt:lpstr>The Human History</vt:lpstr>
      <vt:lpstr>A Medieval Society</vt:lpstr>
      <vt:lpstr>A Modern Society</vt:lpstr>
      <vt:lpstr>Modernization as an Objective</vt:lpstr>
      <vt:lpstr>The Transition Moment</vt:lpstr>
      <vt:lpstr>Презентация PowerPoint</vt:lpstr>
      <vt:lpstr>The Essence of the Revolution</vt:lpstr>
      <vt:lpstr>Three Major Forces</vt:lpstr>
      <vt:lpstr>Three Major Objectives</vt:lpstr>
      <vt:lpstr>Yes we can</vt:lpstr>
      <vt:lpstr>The New World</vt:lpstr>
      <vt:lpstr>Mission Possible No. 1</vt:lpstr>
      <vt:lpstr>Question No. 2</vt:lpstr>
      <vt:lpstr>Do we have a project of the future?</vt:lpstr>
      <vt:lpstr>The New Role</vt:lpstr>
      <vt:lpstr>The Rules of Tomorrow</vt:lpstr>
      <vt:lpstr>The New Project</vt:lpstr>
      <vt:lpstr>Baltic-Black Sea Belt of Stability</vt:lpstr>
      <vt:lpstr>The Last Empire</vt:lpstr>
      <vt:lpstr>Mission Possible No. 2</vt:lpstr>
      <vt:lpstr>Question No. 3</vt:lpstr>
      <vt:lpstr>The Typical Failed State</vt:lpstr>
      <vt:lpstr>The Normal Tracks</vt:lpstr>
      <vt:lpstr>Two Tracks</vt:lpstr>
      <vt:lpstr>The Do-It-Yourself Country</vt:lpstr>
      <vt:lpstr>Mission Possible No. 3</vt:lpstr>
      <vt:lpstr>The National Consensus as a Basis</vt:lpstr>
      <vt:lpstr>The New Country</vt:lpstr>
    </vt:vector>
  </TitlesOfParts>
  <Company>Евроиндекс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Валерий Пекар</dc:creator>
  <cp:lastModifiedBy>Лена</cp:lastModifiedBy>
  <cp:revision>112</cp:revision>
  <dcterms:created xsi:type="dcterms:W3CDTF">2011-02-09T18:43:04Z</dcterms:created>
  <dcterms:modified xsi:type="dcterms:W3CDTF">2015-04-25T04:40:01Z</dcterms:modified>
</cp:coreProperties>
</file>